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306" r:id="rId5"/>
    <p:sldId id="276" r:id="rId6"/>
    <p:sldId id="277" r:id="rId7"/>
    <p:sldId id="259" r:id="rId8"/>
    <p:sldId id="308" r:id="rId9"/>
    <p:sldId id="260" r:id="rId10"/>
    <p:sldId id="307" r:id="rId11"/>
    <p:sldId id="278" r:id="rId12"/>
    <p:sldId id="309" r:id="rId13"/>
    <p:sldId id="310" r:id="rId14"/>
    <p:sldId id="311" r:id="rId15"/>
    <p:sldId id="312" r:id="rId16"/>
    <p:sldId id="313" r:id="rId17"/>
    <p:sldId id="314" r:id="rId18"/>
    <p:sldId id="315" r:id="rId19"/>
    <p:sldId id="316" r:id="rId20"/>
    <p:sldId id="317" r:id="rId21"/>
    <p:sldId id="280" r:id="rId22"/>
    <p:sldId id="281" r:id="rId23"/>
    <p:sldId id="282" r:id="rId24"/>
    <p:sldId id="261" r:id="rId25"/>
    <p:sldId id="318" r:id="rId26"/>
    <p:sldId id="319" r:id="rId27"/>
    <p:sldId id="320" r:id="rId28"/>
    <p:sldId id="321" r:id="rId29"/>
    <p:sldId id="322" r:id="rId30"/>
    <p:sldId id="323" r:id="rId31"/>
    <p:sldId id="32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40305-0075-42FB-BEBE-8AFE96B11049}" type="datetimeFigureOut">
              <a:rPr lang="en-US" smtClean="0"/>
              <a:pPr/>
              <a:t>09-Jul-21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96E56-4F9E-46A0-BE12-EB52C83EDC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40305-0075-42FB-BEBE-8AFE96B11049}" type="datetimeFigureOut">
              <a:rPr lang="en-US" smtClean="0"/>
              <a:pPr/>
              <a:t>09-Jul-21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6E56-4F9E-46A0-BE12-EB52C83EDC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 D.K.MEHTA,</a:t>
            </a:r>
            <a:br>
              <a:rPr lang="en-US" dirty="0" smtClean="0"/>
            </a:br>
            <a:r>
              <a:rPr lang="en-US" dirty="0" smtClean="0"/>
              <a:t>ASSISTANT PROFESSOR,</a:t>
            </a:r>
            <a:endParaRPr lang="en-US" dirty="0"/>
          </a:p>
        </p:txBody>
      </p:sp>
      <p:sp>
        <p:nvSpPr>
          <p:cNvPr id="3" name="Subtitle 2"/>
          <p:cNvSpPr>
            <a:spLocks noGrp="1"/>
          </p:cNvSpPr>
          <p:nvPr>
            <p:ph type="subTitle" idx="1"/>
          </p:nvPr>
        </p:nvSpPr>
        <p:spPr/>
        <p:txBody>
          <a:bodyPr/>
          <a:lstStyle/>
          <a:p>
            <a:r>
              <a:rPr lang="en-US" dirty="0" smtClean="0"/>
              <a:t>CHEMICAL ENGINEERING DEPARTMENT,</a:t>
            </a:r>
          </a:p>
          <a:p>
            <a:r>
              <a:rPr lang="en-US" dirty="0" smtClean="0"/>
              <a:t>L.E.COLLEGE-MORBI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packings</a:t>
            </a:r>
            <a:endParaRPr lang="en-US" dirty="0"/>
          </a:p>
        </p:txBody>
      </p:sp>
      <p:sp>
        <p:nvSpPr>
          <p:cNvPr id="3" name="Content Placeholder 2"/>
          <p:cNvSpPr>
            <a:spLocks noGrp="1"/>
          </p:cNvSpPr>
          <p:nvPr>
            <p:ph idx="1"/>
          </p:nvPr>
        </p:nvSpPr>
        <p:spPr/>
        <p:txBody>
          <a:bodyPr/>
          <a:lstStyle/>
          <a:p>
            <a:pPr marL="514350" indent="-514350">
              <a:buAutoNum type="arabicParenBoth"/>
            </a:pPr>
            <a:r>
              <a:rPr lang="en-US" dirty="0" smtClean="0"/>
              <a:t>Random packings</a:t>
            </a:r>
          </a:p>
          <a:p>
            <a:pPr marL="514350" indent="-514350">
              <a:buAutoNum type="arabicParenBoth"/>
            </a:pPr>
            <a:r>
              <a:rPr lang="en-US" dirty="0" smtClean="0"/>
              <a:t>Regular packings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packings</a:t>
            </a:r>
            <a:endParaRPr lang="en-US" dirty="0"/>
          </a:p>
        </p:txBody>
      </p:sp>
      <p:pic>
        <p:nvPicPr>
          <p:cNvPr id="1026" name="Picture 2" descr="C:\Users\HOD CHEMICAL\Downloads\type of trays_6.jpg"/>
          <p:cNvPicPr>
            <a:picLocks noGrp="1" noChangeAspect="1" noChangeArrowheads="1"/>
          </p:cNvPicPr>
          <p:nvPr>
            <p:ph idx="1"/>
          </p:nvPr>
        </p:nvPicPr>
        <p:blipFill>
          <a:blip r:embed="rId2" cstate="print"/>
          <a:srcRect/>
          <a:stretch>
            <a:fillRect/>
          </a:stretch>
        </p:blipFill>
        <p:spPr bwMode="auto">
          <a:xfrm>
            <a:off x="826696" y="1600200"/>
            <a:ext cx="7490608" cy="452596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packings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Random packings are simply dumped into the tower during installation and allowed to fall at random.</a:t>
            </a:r>
          </a:p>
          <a:p>
            <a:r>
              <a:rPr lang="en-US" dirty="0" smtClean="0"/>
              <a:t>Rasching rings are hollow cylinders of diameters ranging from ¼ to 4 inch or more.</a:t>
            </a:r>
          </a:p>
          <a:p>
            <a:r>
              <a:rPr lang="en-US" dirty="0" smtClean="0"/>
              <a:t>Rasching rings are made of chemical stoneware or porcelain are useful in contact with most liquids except alkalies and hydrofluoric acid.</a:t>
            </a:r>
          </a:p>
          <a:p>
            <a:r>
              <a:rPr lang="en-US" dirty="0" smtClean="0"/>
              <a:t>Carbon rasching rings are useful except strongly oxidizing atmospheres. They are also made of metals and plastics.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packings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Lessing rings and others with internal partitions are less frequently used.</a:t>
            </a:r>
          </a:p>
          <a:p>
            <a:r>
              <a:rPr lang="en-US" dirty="0" smtClean="0"/>
              <a:t>The saddle-shaped packings  are made of chemical stoneware or plastic are available.</a:t>
            </a:r>
          </a:p>
          <a:p>
            <a:r>
              <a:rPr lang="en-US" dirty="0" smtClean="0"/>
              <a:t>Pall rings are available in metal and plastic.</a:t>
            </a:r>
          </a:p>
          <a:p>
            <a:r>
              <a:rPr lang="en-US" dirty="0" smtClean="0"/>
              <a:t>Telleretes are made of plastic.</a:t>
            </a:r>
          </a:p>
          <a:p>
            <a:r>
              <a:rPr lang="en-US" dirty="0" smtClean="0"/>
              <a:t>Random packing offer larger specific surface and larger gas-pressure drop in the smaller sizes, but they cost less per unit volume in the larger sizes.</a:t>
            </a:r>
          </a:p>
          <a:p>
            <a:r>
              <a:rPr lang="en-US" dirty="0" smtClean="0"/>
              <a:t>During installation the packings are poured into the tower to fall at random, and in order to prevent breakage of ceramic or carbon packings, the tower may first be filled with water to reduce the velocity of fall.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packings</a:t>
            </a:r>
            <a:endParaRPr lang="en-US" dirty="0"/>
          </a:p>
        </p:txBody>
      </p:sp>
      <p:pic>
        <p:nvPicPr>
          <p:cNvPr id="1026" name="Picture 2" descr="C:\Users\HODCHE~1\AppData\Local\Temp\Rar$DIa10112.31124\type of trays_3.jpg"/>
          <p:cNvPicPr>
            <a:picLocks noGrp="1" noChangeAspect="1" noChangeArrowheads="1"/>
          </p:cNvPicPr>
          <p:nvPr>
            <p:ph idx="1"/>
          </p:nvPr>
        </p:nvPicPr>
        <p:blipFill>
          <a:blip r:embed="rId2" cstate="print"/>
          <a:srcRect/>
          <a:stretch>
            <a:fillRect/>
          </a:stretch>
        </p:blipFill>
        <p:spPr bwMode="auto">
          <a:xfrm>
            <a:off x="800364" y="1600200"/>
            <a:ext cx="7543272" cy="452596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packings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regular packings offer the advantages of low pressure drop for the gas and greater possible fluid flow rates, usually at the expense of more costly installation than random packing.</a:t>
            </a:r>
          </a:p>
          <a:p>
            <a:r>
              <a:rPr lang="en-US" dirty="0" smtClean="0"/>
              <a:t>Stacked rasching rings are economically practical only in very large sizes.</a:t>
            </a:r>
          </a:p>
          <a:p>
            <a:r>
              <a:rPr lang="en-US" dirty="0" smtClean="0"/>
              <a:t>Wood grids are inexpensive and frequently used where large void volumes are required.</a:t>
            </a:r>
          </a:p>
          <a:p>
            <a:r>
              <a:rPr lang="en-US" dirty="0" smtClean="0"/>
              <a:t>Knitted wire screen, rolled as a fabric into cylinders provide a large interfacial surface of contacted liquid and gas and a very low gas-pressure drop, especially useful for vacuum distillation.</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Packed Tower Shells</a:t>
            </a:r>
            <a:endParaRPr lang="en-US" dirty="0"/>
          </a:p>
        </p:txBody>
      </p:sp>
      <p:sp>
        <p:nvSpPr>
          <p:cNvPr id="3" name="Content Placeholder 2"/>
          <p:cNvSpPr>
            <a:spLocks noGrp="1"/>
          </p:cNvSpPr>
          <p:nvPr>
            <p:ph idx="1"/>
          </p:nvPr>
        </p:nvSpPr>
        <p:spPr/>
        <p:txBody>
          <a:bodyPr/>
          <a:lstStyle/>
          <a:p>
            <a:r>
              <a:rPr lang="en-US" dirty="0" smtClean="0"/>
              <a:t>These may be of wood, metal, chemical stoneware, acidproof brick, glass, plastic, plastic- or glass-lined metal, or other material depending upon the corrosion conditions.</a:t>
            </a:r>
          </a:p>
          <a:p>
            <a:r>
              <a:rPr lang="en-US" dirty="0" smtClean="0"/>
              <a:t>For ease of construction and strength they are usually circular in cross section.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 supports</a:t>
            </a:r>
            <a:endParaRPr lang="en-US" dirty="0"/>
          </a:p>
        </p:txBody>
      </p:sp>
      <p:pic>
        <p:nvPicPr>
          <p:cNvPr id="2050" name="Picture 2" descr="C:\Users\HODCHE~1\AppData\Local\Temp\Rar$DIa10112.34532\type of trays_4.jpg"/>
          <p:cNvPicPr>
            <a:picLocks noGrp="1" noChangeAspect="1" noChangeArrowheads="1"/>
          </p:cNvPicPr>
          <p:nvPr>
            <p:ph idx="1"/>
          </p:nvPr>
        </p:nvPicPr>
        <p:blipFill>
          <a:blip r:embed="rId2" cstate="print"/>
          <a:srcRect/>
          <a:stretch>
            <a:fillRect/>
          </a:stretch>
        </p:blipFill>
        <p:spPr bwMode="auto">
          <a:xfrm>
            <a:off x="457200" y="2280063"/>
            <a:ext cx="8229600" cy="316623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 supports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open space at the bottom of the tower is necessary for ensuring good distribution of the gas into the packing. Thus the packing must be supported above the open space.</a:t>
            </a:r>
          </a:p>
          <a:p>
            <a:r>
              <a:rPr lang="en-US" dirty="0" smtClean="0"/>
              <a:t>The support must be sufficiently strong to carry the weight of a reasonable height of packing, and it must have ample free area to allow for flow of liquid and gas with a minimum of restriction.</a:t>
            </a:r>
          </a:p>
          <a:p>
            <a:r>
              <a:rPr lang="en-US" dirty="0" smtClean="0"/>
              <a:t>A bar grid can be used but specially designed supports which provide separate passageways for gas and liquid are preferred.</a:t>
            </a:r>
          </a:p>
          <a:p>
            <a:r>
              <a:rPr lang="en-US" dirty="0" smtClean="0"/>
              <a:t>They can be made up of metals, expanded metals, ceramics and plastics.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distributor</a:t>
            </a:r>
            <a:endParaRPr lang="en-US" dirty="0"/>
          </a:p>
        </p:txBody>
      </p:sp>
      <p:pic>
        <p:nvPicPr>
          <p:cNvPr id="4" name="Picture 2" descr="C:\Users\HOD CHEMICAL\Desktop\Mt-1 ppt\scan\packing_4.jpg"/>
          <p:cNvPicPr>
            <a:picLocks noGrp="1" noChangeAspect="1" noChangeArrowheads="1"/>
          </p:cNvPicPr>
          <p:nvPr>
            <p:ph idx="1"/>
          </p:nvPr>
        </p:nvPicPr>
        <p:blipFill>
          <a:blip r:embed="rId2" cstate="print"/>
          <a:srcRect/>
          <a:stretch>
            <a:fillRect/>
          </a:stretch>
        </p:blipFill>
        <p:spPr bwMode="auto">
          <a:xfrm>
            <a:off x="778750" y="1600200"/>
            <a:ext cx="7586500" cy="45259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u="sng" dirty="0" smtClean="0"/>
              <a:t>TOPIC:</a:t>
            </a:r>
            <a:r>
              <a:rPr lang="en-US" b="1" dirty="0" smtClean="0">
                <a:solidFill>
                  <a:srgbClr val="FF0000"/>
                </a:solidFill>
              </a:rPr>
              <a:t>- Equipments _ Liquid dispersed</a:t>
            </a:r>
          </a:p>
          <a:p>
            <a:pPr>
              <a:buNone/>
            </a:pPr>
            <a:r>
              <a:rPr lang="en-US" b="1" u="sng" dirty="0" smtClean="0"/>
              <a:t>SUBJECT:</a:t>
            </a:r>
            <a:r>
              <a:rPr lang="en-US" b="1" dirty="0" smtClean="0">
                <a:solidFill>
                  <a:srgbClr val="FF0000"/>
                </a:solidFill>
              </a:rPr>
              <a:t>-Mass Transfer Operation-I</a:t>
            </a:r>
            <a:endParaRPr lang="en-US" dirty="0" smtClean="0"/>
          </a:p>
          <a:p>
            <a:pPr>
              <a:buNone/>
            </a:pPr>
            <a:r>
              <a:rPr lang="en-US" b="1" u="sng" dirty="0" smtClean="0"/>
              <a:t>SUBJECT CODE:</a:t>
            </a:r>
            <a:r>
              <a:rPr lang="en-US" b="1" dirty="0" smtClean="0">
                <a:solidFill>
                  <a:srgbClr val="FF0000"/>
                </a:solidFill>
              </a:rPr>
              <a:t>-3150501</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distributor</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Dry packing is completely ineffective for mass transfer. spray nozzle is useful.</a:t>
            </a:r>
          </a:p>
          <a:p>
            <a:r>
              <a:rPr lang="en-US" dirty="0" smtClean="0"/>
              <a:t>For small towers, a ring of perforated pipe can be used.</a:t>
            </a:r>
          </a:p>
          <a:p>
            <a:r>
              <a:rPr lang="en-US" dirty="0" smtClean="0"/>
              <a:t>For large diameters, Weir-trough liquid distributor and many other arrangements can be used.</a:t>
            </a:r>
          </a:p>
          <a:p>
            <a:r>
              <a:rPr lang="en-US" dirty="0" smtClean="0"/>
              <a:t>It is necessary to provide at least five points of introduction of liquid for each 1 ft</a:t>
            </a:r>
            <a:r>
              <a:rPr lang="en-US" baseline="30000" dirty="0" smtClean="0"/>
              <a:t>2 </a:t>
            </a:r>
            <a:r>
              <a:rPr lang="en-US" dirty="0" smtClean="0"/>
              <a:t>of for large towers and greater number for smaller diameters.</a:t>
            </a:r>
            <a:endParaRPr lang="en-US" baseline="300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 distributor-For large diameter tower</a:t>
            </a:r>
            <a:endParaRPr lang="en-US" dirty="0"/>
          </a:p>
        </p:txBody>
      </p:sp>
      <p:pic>
        <p:nvPicPr>
          <p:cNvPr id="22530" name="Picture 2" descr="C:\Users\HOD CHEMICAL\Desktop\Mt-1 ppt\scan\packing_5.jpg"/>
          <p:cNvPicPr>
            <a:picLocks noGrp="1" noChangeAspect="1" noChangeArrowheads="1"/>
          </p:cNvPicPr>
          <p:nvPr>
            <p:ph idx="1"/>
          </p:nvPr>
        </p:nvPicPr>
        <p:blipFill>
          <a:blip r:embed="rId2" cstate="print"/>
          <a:srcRect/>
          <a:stretch>
            <a:fillRect/>
          </a:stretch>
        </p:blipFill>
        <p:spPr bwMode="auto">
          <a:xfrm>
            <a:off x="1110310" y="1600200"/>
            <a:ext cx="6923379" cy="45259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redistributor</a:t>
            </a:r>
            <a:endParaRPr lang="en-US" dirty="0"/>
          </a:p>
        </p:txBody>
      </p:sp>
      <p:sp>
        <p:nvSpPr>
          <p:cNvPr id="3" name="Content Placeholder 2"/>
          <p:cNvSpPr>
            <a:spLocks noGrp="1"/>
          </p:cNvSpPr>
          <p:nvPr>
            <p:ph idx="1"/>
          </p:nvPr>
        </p:nvSpPr>
        <p:spPr/>
        <p:txBody>
          <a:bodyPr>
            <a:normAutofit lnSpcReduction="10000"/>
          </a:bodyPr>
          <a:lstStyle/>
          <a:p>
            <a:r>
              <a:rPr lang="en-US" dirty="0" smtClean="0"/>
              <a:t>In case of random packings, the packing density is less in the immediate vicinity of the tower walls, and this leads to a tendency of the liquid to segregate toward the walls and the gas to flow in the center of the tower . This is known as channeling.</a:t>
            </a:r>
          </a:p>
          <a:p>
            <a:r>
              <a:rPr lang="en-US" dirty="0" smtClean="0"/>
              <a:t>Liquid redistributor avoids channeling.</a:t>
            </a:r>
          </a:p>
          <a:p>
            <a:r>
              <a:rPr lang="en-US" dirty="0" smtClean="0"/>
              <a:t>Knitted mesh packings placed under a packing support make good redistributors.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 Restrainers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are necessary when gas velocities are high, and they are generally desirable to guard against lifting of packing during a sudden gas surge.</a:t>
            </a:r>
          </a:p>
          <a:p>
            <a:r>
              <a:rPr lang="en-US" dirty="0" smtClean="0"/>
              <a:t>For heavy ceramic packings, heavy bar plates resting freely on the top of the packing may be used.</a:t>
            </a:r>
          </a:p>
          <a:p>
            <a:r>
              <a:rPr lang="en-US" dirty="0" smtClean="0"/>
              <a:t>For plastics and other light weight packings, the restrainer is attached to the tower shell.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Entrainment Eliminators</a:t>
            </a:r>
            <a:endParaRPr lang="en-US" dirty="0"/>
          </a:p>
        </p:txBody>
      </p:sp>
      <p:sp>
        <p:nvSpPr>
          <p:cNvPr id="3" name="Content Placeholder 2"/>
          <p:cNvSpPr>
            <a:spLocks noGrp="1"/>
          </p:cNvSpPr>
          <p:nvPr>
            <p:ph idx="1"/>
          </p:nvPr>
        </p:nvSpPr>
        <p:spPr/>
        <p:txBody>
          <a:bodyPr>
            <a:normAutofit lnSpcReduction="10000"/>
          </a:bodyPr>
          <a:lstStyle/>
          <a:p>
            <a:r>
              <a:rPr lang="en-US" dirty="0" smtClean="0"/>
              <a:t>Sometimes ,the gas leaving the top of the packing may carry off droplets of liquid as a mist.</a:t>
            </a:r>
          </a:p>
          <a:p>
            <a:r>
              <a:rPr lang="en-US" dirty="0" smtClean="0"/>
              <a:t>This mist can be removed by mist eliminators, through which the gas must pass, installed above the liquid inlet.</a:t>
            </a:r>
          </a:p>
          <a:p>
            <a:r>
              <a:rPr lang="en-US" dirty="0" smtClean="0"/>
              <a:t>A layer of mesh especially knitted with 98-99% voids, roughly 100 mm thick, will collect virtually all </a:t>
            </a:r>
            <a:r>
              <a:rPr lang="en-US" smtClean="0"/>
              <a:t>mist particles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Mass-Transfer Coefficients for Packed Towers</a:t>
            </a:r>
            <a:endParaRPr lang="en-US" dirty="0"/>
          </a:p>
        </p:txBody>
      </p:sp>
      <p:sp>
        <p:nvSpPr>
          <p:cNvPr id="3" name="Content Placeholder 2"/>
          <p:cNvSpPr>
            <a:spLocks noGrp="1"/>
          </p:cNvSpPr>
          <p:nvPr>
            <p:ph idx="1"/>
          </p:nvPr>
        </p:nvSpPr>
        <p:spPr/>
        <p:txBody>
          <a:bodyPr/>
          <a:lstStyle/>
          <a:p>
            <a:r>
              <a:rPr lang="en-US" dirty="0" smtClean="0"/>
              <a:t>Mass transfer rates divided by volume of packings gives volumetric overall coefficients.</a:t>
            </a:r>
          </a:p>
          <a:p>
            <a:r>
              <a:rPr lang="en-US" dirty="0" smtClean="0"/>
              <a:t>The overall volumetric coefficients are useful only in the design of towers filled with the same packing and handling the same chemical system at the same flow rates and concentrations as existed during the measurements.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Cocurrent flow of gas and liquid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Cocurrent flow of gas and liquid through packed beds is used for catalytic chemical reaction between components of the fluids, the catalyst usually being some active substance supported upon granular ceramic material. Such arrangements are known as trickle-bed reactors.</a:t>
            </a:r>
          </a:p>
          <a:p>
            <a:r>
              <a:rPr lang="en-US" dirty="0" smtClean="0"/>
              <a:t>Cocurrent flow can produce no better than one theoretical stage of separation.</a:t>
            </a:r>
          </a:p>
          <a:p>
            <a:r>
              <a:rPr lang="en-US" dirty="0" smtClean="0"/>
              <a:t>This is sufficient for substantially complete separation where chemical reaction accompanies the diffusional separation. </a:t>
            </a:r>
          </a:p>
          <a:p>
            <a:r>
              <a:rPr lang="en-US" dirty="0" smtClean="0"/>
              <a:t>In this situation flooding is impossible and no upper limit for the permissible flow rates.</a:t>
            </a:r>
          </a:p>
          <a:p>
            <a:r>
              <a:rPr lang="en-US" dirty="0" smtClean="0"/>
              <a:t>In the absence of reaction,  cocurrent flow is rarely useful.</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effects and axial mixing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will be mass transfer where the liquid is introduced by sprays or other distributors and where it drips off the lower packing support. These constitute the end effects.</a:t>
            </a:r>
          </a:p>
          <a:p>
            <a:r>
              <a:rPr lang="en-US" dirty="0" smtClean="0"/>
              <a:t>For proper evaluation of packing itself, correction of experimental data must be made for these effects.</a:t>
            </a:r>
          </a:p>
          <a:p>
            <a:r>
              <a:rPr lang="en-US" dirty="0" smtClean="0"/>
              <a:t>Axial mixing reduces the concentration differences for interphase mass transfer. The effect is strong for spray towers and so  are relatively poor devices for separation.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Tray Tower Vs. Packed Tower</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u="sng" dirty="0" smtClean="0"/>
              <a:t>Gas-pressure drop :</a:t>
            </a:r>
            <a:r>
              <a:rPr lang="en-US" dirty="0" smtClean="0"/>
              <a:t> Packed tower requires a smaller pressure drop. This is important for vacuum distillation.</a:t>
            </a:r>
          </a:p>
          <a:p>
            <a:pPr marL="514350" indent="-514350">
              <a:buFont typeface="+mj-lt"/>
              <a:buAutoNum type="arabicPeriod"/>
            </a:pPr>
            <a:r>
              <a:rPr lang="en-US" b="1" u="sng" dirty="0" smtClean="0"/>
              <a:t>Liquid holdup :</a:t>
            </a:r>
            <a:r>
              <a:rPr lang="en-US" dirty="0" smtClean="0"/>
              <a:t> Packed tower provides smaller liquid holdup. This is important where liquid deterioration occurs with high temperatures; short holding times are essential and obtaining sharp separations in batch distillation.</a:t>
            </a:r>
          </a:p>
          <a:p>
            <a:pPr marL="514350" indent="-514350">
              <a:buFont typeface="+mj-lt"/>
              <a:buAutoNum type="arabicPeriod"/>
            </a:pPr>
            <a:r>
              <a:rPr lang="en-US" b="1" u="sng" dirty="0" smtClean="0"/>
              <a:t>Liquid/gas ratio :</a:t>
            </a:r>
            <a:r>
              <a:rPr lang="en-US" dirty="0" smtClean="0"/>
              <a:t> Very low values are best handled in tray tower and high values in packed towers.</a:t>
            </a:r>
          </a:p>
          <a:p>
            <a:pPr marL="514350" indent="-514350">
              <a:buFont typeface="+mj-lt"/>
              <a:buAutoNum type="arabicPeriod"/>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Tray Tower Vs. Packed Tower</a:t>
            </a:r>
            <a:endParaRPr lang="en-US" dirty="0"/>
          </a:p>
        </p:txBody>
      </p:sp>
      <p:sp>
        <p:nvSpPr>
          <p:cNvPr id="3" name="Content Placeholder 2"/>
          <p:cNvSpPr>
            <a:spLocks noGrp="1"/>
          </p:cNvSpPr>
          <p:nvPr>
            <p:ph idx="1"/>
          </p:nvPr>
        </p:nvSpPr>
        <p:spPr/>
        <p:txBody>
          <a:bodyPr/>
          <a:lstStyle/>
          <a:p>
            <a:pPr marL="514350" indent="-514350">
              <a:buNone/>
            </a:pPr>
            <a:r>
              <a:rPr lang="en-US" dirty="0" smtClean="0"/>
              <a:t>4. </a:t>
            </a:r>
            <a:r>
              <a:rPr lang="en-US" b="1" u="sng" dirty="0" smtClean="0"/>
              <a:t>Liquid cooling :</a:t>
            </a:r>
            <a:r>
              <a:rPr lang="en-US" dirty="0" smtClean="0"/>
              <a:t> Cooling coils are more readily built into tray towers and liquid can more readily be removed from trays.</a:t>
            </a:r>
          </a:p>
          <a:p>
            <a:pPr marL="514350" indent="-514350">
              <a:buNone/>
            </a:pPr>
            <a:r>
              <a:rPr lang="en-US" dirty="0" smtClean="0"/>
              <a:t>5. </a:t>
            </a:r>
            <a:r>
              <a:rPr lang="en-US" b="1" u="sng" dirty="0" smtClean="0"/>
              <a:t>Side steams :</a:t>
            </a:r>
            <a:r>
              <a:rPr lang="en-US" dirty="0" smtClean="0"/>
              <a:t> These are more readily removed from tray towers.</a:t>
            </a:r>
          </a:p>
          <a:p>
            <a:pPr marL="514350" indent="-514350">
              <a:buNone/>
            </a:pPr>
            <a:r>
              <a:rPr lang="en-US" dirty="0" smtClean="0"/>
              <a:t>6. </a:t>
            </a:r>
            <a:r>
              <a:rPr lang="en-US" b="1" u="sng" dirty="0" smtClean="0"/>
              <a:t>Foaming systems :</a:t>
            </a:r>
            <a:r>
              <a:rPr lang="en-US" dirty="0" smtClean="0"/>
              <a:t> Packed towers operate with less bubbling of gas through the liquid and are the more suitable.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Venturi Scrubber</a:t>
            </a:r>
            <a:endParaRPr lang="en-US" dirty="0"/>
          </a:p>
        </p:txBody>
      </p:sp>
      <p:pic>
        <p:nvPicPr>
          <p:cNvPr id="14338" name="Picture 2" descr="C:\Users\HOD CHEMICAL\Desktop\Mt-1 ppt\scan\equipment 3_1.jpg"/>
          <p:cNvPicPr>
            <a:picLocks noGrp="1" noChangeAspect="1" noChangeArrowheads="1"/>
          </p:cNvPicPr>
          <p:nvPr>
            <p:ph idx="1"/>
          </p:nvPr>
        </p:nvPicPr>
        <p:blipFill>
          <a:blip r:embed="rId2" cstate="print"/>
          <a:srcRect/>
          <a:stretch>
            <a:fillRect/>
          </a:stretch>
        </p:blipFill>
        <p:spPr bwMode="auto">
          <a:xfrm>
            <a:off x="3276373" y="1600200"/>
            <a:ext cx="2591254" cy="452596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Tray Tower Vs. Packed Tower</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7. </a:t>
            </a:r>
            <a:r>
              <a:rPr lang="en-US" b="1" u="sng" dirty="0" smtClean="0"/>
              <a:t>Corrosion :</a:t>
            </a:r>
            <a:r>
              <a:rPr lang="en-US" dirty="0" smtClean="0"/>
              <a:t> Packed towers for difficult corrosion problems are likely to be less costly.</a:t>
            </a:r>
          </a:p>
          <a:p>
            <a:pPr>
              <a:buNone/>
            </a:pPr>
            <a:r>
              <a:rPr lang="en-US" dirty="0" smtClean="0"/>
              <a:t>8. </a:t>
            </a:r>
            <a:r>
              <a:rPr lang="en-US" b="1" u="sng" dirty="0" smtClean="0"/>
              <a:t>Solids present :</a:t>
            </a:r>
            <a:r>
              <a:rPr lang="en-US" dirty="0" smtClean="0"/>
              <a:t> Neither type of tower is very satisfactory. Agitated vessels and venturi scrubbers are best but provide only a single stage. If multi stage countercurrent action is required , it is best to remove the solids first.</a:t>
            </a:r>
          </a:p>
          <a:p>
            <a:pPr>
              <a:buNone/>
            </a:pPr>
            <a:r>
              <a:rPr lang="en-US" dirty="0" smtClean="0"/>
              <a:t>9. </a:t>
            </a:r>
            <a:r>
              <a:rPr lang="en-US" b="1" u="sng" dirty="0" smtClean="0"/>
              <a:t>Cleaning :</a:t>
            </a:r>
            <a:r>
              <a:rPr lang="en-US" dirty="0" smtClean="0"/>
              <a:t> Frequent cleaning is easier with tray towers.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Tray Tower Vs. Packed Tower</a:t>
            </a:r>
            <a:endParaRPr lang="en-US" dirty="0"/>
          </a:p>
        </p:txBody>
      </p:sp>
      <p:sp>
        <p:nvSpPr>
          <p:cNvPr id="3" name="Content Placeholder 2"/>
          <p:cNvSpPr>
            <a:spLocks noGrp="1"/>
          </p:cNvSpPr>
          <p:nvPr>
            <p:ph idx="1"/>
          </p:nvPr>
        </p:nvSpPr>
        <p:spPr/>
        <p:txBody>
          <a:bodyPr/>
          <a:lstStyle/>
          <a:p>
            <a:pPr>
              <a:buNone/>
            </a:pPr>
            <a:r>
              <a:rPr lang="en-US" dirty="0" smtClean="0"/>
              <a:t>10. </a:t>
            </a:r>
            <a:r>
              <a:rPr lang="en-US" b="1" u="sng" dirty="0" smtClean="0"/>
              <a:t>Large Temperature fluctuations :</a:t>
            </a:r>
            <a:r>
              <a:rPr lang="en-US" dirty="0" smtClean="0"/>
              <a:t> Trays or metal packings are satisfactory.</a:t>
            </a:r>
          </a:p>
          <a:p>
            <a:pPr>
              <a:buNone/>
            </a:pPr>
            <a:r>
              <a:rPr lang="en-US" dirty="0" smtClean="0"/>
              <a:t>11. </a:t>
            </a:r>
            <a:r>
              <a:rPr lang="en-US" b="1" u="sng" dirty="0" smtClean="0"/>
              <a:t>Floor loading :</a:t>
            </a:r>
            <a:r>
              <a:rPr lang="en-US" dirty="0" smtClean="0"/>
              <a:t> Plastic packed towers are lighter in weight than tray towers, which in turn are lighter than ceramic or metal packed towers. </a:t>
            </a:r>
          </a:p>
          <a:p>
            <a:pPr>
              <a:buNone/>
            </a:pPr>
            <a:r>
              <a:rPr lang="en-US" dirty="0" smtClean="0"/>
              <a:t>12. </a:t>
            </a:r>
            <a:r>
              <a:rPr lang="en-US" b="1" u="sng" dirty="0" smtClean="0"/>
              <a:t>Cost :</a:t>
            </a:r>
            <a:r>
              <a:rPr lang="en-US" dirty="0" smtClean="0"/>
              <a:t> If there is no overriding consideration, cost is the major factor.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Venturi Scrubber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Gas is drawn  into the throat of a venturi by a stream of absorbing liquid sprayed into the convergent duct section.</a:t>
            </a:r>
          </a:p>
          <a:p>
            <a:r>
              <a:rPr lang="en-US" dirty="0" smtClean="0"/>
              <a:t>The device is used especially where the liquid contains a suspended solid, which would plug the otherwise more commonly used tray and packed towers, and where low gas-pressure drop is required.</a:t>
            </a:r>
          </a:p>
          <a:p>
            <a:r>
              <a:rPr lang="en-US" dirty="0" smtClean="0"/>
              <a:t>It is used in the absorption of sulfur dioxide from furnace gases with slurries of limestone, lime or magnesia.</a:t>
            </a:r>
          </a:p>
          <a:p>
            <a:r>
              <a:rPr lang="en-US" dirty="0" smtClean="0"/>
              <a:t>The device is also used for removing dust particles from gases.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Wetted-wall towers</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A thin film of liquid running down the inside of a vertical pipe, with gas flowing either cocurrently or countercurrently, constitutes a wetted-wall tower. </a:t>
            </a:r>
          </a:p>
          <a:p>
            <a:r>
              <a:rPr lang="en-US" dirty="0" smtClean="0"/>
              <a:t>This device is used for theoretical studies of mass transfer because the interfacial surface between the phases is readily kept under control and is measurable.</a:t>
            </a:r>
          </a:p>
          <a:p>
            <a:r>
              <a:rPr lang="en-US" dirty="0" smtClean="0"/>
              <a:t>Industrially, it is used as absorbers for hydrochloric acid, where absorption is accompanied by a very large evolution of heat. Here device is surrounded with rapidly flowing cooling water.</a:t>
            </a:r>
          </a:p>
          <a:p>
            <a:r>
              <a:rPr lang="en-US" dirty="0" smtClean="0"/>
              <a:t>Gas-pressure drop in these towers is probably lower than in any other gas-liquid contacting device, for a given set of operating conditions.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Spray tower and spray chambers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The liquid can be sprayed into a gas stream by means of a nozzle which disperses the liquid into a fine spray of drops. In vertical towers flow is countercurrent and parallel in horizontal spray chambers.</a:t>
            </a:r>
          </a:p>
          <a:p>
            <a:r>
              <a:rPr lang="en-US" dirty="0" smtClean="0"/>
              <a:t>They have low gas pressure drop.</a:t>
            </a:r>
          </a:p>
          <a:p>
            <a:r>
              <a:rPr lang="en-US" dirty="0" smtClean="0"/>
              <a:t>They have relatively high pumping cost for liquids due to the pressure drop through the spray nozzle.</a:t>
            </a:r>
          </a:p>
          <a:p>
            <a:r>
              <a:rPr lang="en-US" dirty="0" smtClean="0"/>
              <a:t>Mist eliminator is required because of </a:t>
            </a:r>
            <a:r>
              <a:rPr lang="en-US" smtClean="0"/>
              <a:t>higher entrainment </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Packed tower</a:t>
            </a:r>
            <a:endParaRPr lang="en-US" dirty="0"/>
          </a:p>
        </p:txBody>
      </p:sp>
      <p:pic>
        <p:nvPicPr>
          <p:cNvPr id="18434" name="Picture 2" descr="C:\Users\HOD CHEMICAL\Desktop\Mt-1 ppt\scan\equipment 3_5.jpg"/>
          <p:cNvPicPr>
            <a:picLocks noGrp="1" noChangeAspect="1" noChangeArrowheads="1"/>
          </p:cNvPicPr>
          <p:nvPr>
            <p:ph idx="1"/>
          </p:nvPr>
        </p:nvPicPr>
        <p:blipFill>
          <a:blip r:embed="rId2" cstate="print"/>
          <a:srcRect/>
          <a:stretch>
            <a:fillRect/>
          </a:stretch>
        </p:blipFill>
        <p:spPr bwMode="auto">
          <a:xfrm>
            <a:off x="3180281" y="1600200"/>
            <a:ext cx="2783438" cy="45259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Packed tower</a:t>
            </a:r>
            <a:endParaRPr lang="en-US" dirty="0"/>
          </a:p>
        </p:txBody>
      </p:sp>
      <p:sp>
        <p:nvSpPr>
          <p:cNvPr id="3" name="Content Placeholder 2"/>
          <p:cNvSpPr>
            <a:spLocks noGrp="1"/>
          </p:cNvSpPr>
          <p:nvPr>
            <p:ph idx="1"/>
          </p:nvPr>
        </p:nvSpPr>
        <p:spPr/>
        <p:txBody>
          <a:bodyPr/>
          <a:lstStyle/>
          <a:p>
            <a:r>
              <a:rPr lang="en-US" dirty="0" smtClean="0"/>
              <a:t>Packed towers are vertical columns which have been filled with packings. </a:t>
            </a:r>
          </a:p>
          <a:p>
            <a:r>
              <a:rPr lang="en-US" dirty="0" smtClean="0"/>
              <a:t>They used for continuous contact of liquid and gas in both cocurrent flow and countercurrent flow.</a:t>
            </a:r>
          </a:p>
          <a:p>
            <a:r>
              <a:rPr lang="en-US" dirty="0" smtClean="0"/>
              <a:t>The liquid is distributed over and trickles down through, the packed bed, exposing a large surface to contact the gas.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packings</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Provide large interfacial surface between liquid and gas.</a:t>
            </a:r>
          </a:p>
          <a:p>
            <a:r>
              <a:rPr lang="en-US" dirty="0" smtClean="0"/>
              <a:t>Fractional void volume in the packed bed should be large.</a:t>
            </a:r>
          </a:p>
          <a:p>
            <a:r>
              <a:rPr lang="en-US" dirty="0" smtClean="0"/>
              <a:t>Packing must permit passage of large volumes of fluid through small tower cross sections without loading or flooding and with low pressure drop for the gas.</a:t>
            </a:r>
          </a:p>
          <a:p>
            <a:r>
              <a:rPr lang="en-US" dirty="0" smtClean="0"/>
              <a:t>Be chemically inert to fluids being processed.</a:t>
            </a:r>
          </a:p>
          <a:p>
            <a:r>
              <a:rPr lang="en-US" dirty="0" smtClean="0"/>
              <a:t>Have structural strength to permit easy handling and installation.</a:t>
            </a:r>
          </a:p>
          <a:p>
            <a:r>
              <a:rPr lang="en-US" dirty="0" smtClean="0"/>
              <a:t>Represent low cost.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TotalTime>
  <Words>1691</Words>
  <Application>Microsoft Office PowerPoint</Application>
  <PresentationFormat>On-screen Show (4:3)</PresentationFormat>
  <Paragraphs>113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(Prof.) D.K.MEHTA, ASSISTANT PROFESSOR,</vt:lpstr>
      <vt:lpstr>Slide 2</vt:lpstr>
      <vt:lpstr>Venturi Scrubber</vt:lpstr>
      <vt:lpstr>Venturi Scrubber</vt:lpstr>
      <vt:lpstr>Wetted-wall towers</vt:lpstr>
      <vt:lpstr>Spray tower and spray chambers</vt:lpstr>
      <vt:lpstr>Packed tower</vt:lpstr>
      <vt:lpstr>Packed tower</vt:lpstr>
      <vt:lpstr>Characteristics of packings</vt:lpstr>
      <vt:lpstr>Types of packings</vt:lpstr>
      <vt:lpstr>Random packings</vt:lpstr>
      <vt:lpstr>Random packings</vt:lpstr>
      <vt:lpstr>Random packings</vt:lpstr>
      <vt:lpstr>Regular packings</vt:lpstr>
      <vt:lpstr>Regular packings</vt:lpstr>
      <vt:lpstr>Packed Tower Shells</vt:lpstr>
      <vt:lpstr>Packing supports</vt:lpstr>
      <vt:lpstr>Packing supports</vt:lpstr>
      <vt:lpstr>Liquid distributor</vt:lpstr>
      <vt:lpstr>Liquid distributor</vt:lpstr>
      <vt:lpstr>Liquid distributor-For large diameter tower</vt:lpstr>
      <vt:lpstr>Liquid redistributor</vt:lpstr>
      <vt:lpstr>Packing Restrainers</vt:lpstr>
      <vt:lpstr>Entrainment Eliminators</vt:lpstr>
      <vt:lpstr>Mass-Transfer Coefficients for Packed Towers</vt:lpstr>
      <vt:lpstr>Cocurrent flow of gas and liquid</vt:lpstr>
      <vt:lpstr>End effects and axial mixing</vt:lpstr>
      <vt:lpstr>Tray Tower Vs. Packed Tower</vt:lpstr>
      <vt:lpstr>Tray Tower Vs. Packed Tower</vt:lpstr>
      <vt:lpstr>Tray Tower Vs. Packed Tower</vt:lpstr>
      <vt:lpstr>Tray Tower Vs. Packed Tower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D.K.MEHTA, ASSISTANT PROFESSOR,</dc:title>
  <dc:creator>HOD CHEMICAL</dc:creator>
  <cp:lastModifiedBy>HOD CHEMICAL</cp:lastModifiedBy>
  <cp:revision>28</cp:revision>
  <dcterms:created xsi:type="dcterms:W3CDTF">2020-07-14T12:53:08Z</dcterms:created>
  <dcterms:modified xsi:type="dcterms:W3CDTF">2021-07-09T09:05:57Z</dcterms:modified>
</cp:coreProperties>
</file>