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2" r:id="rId4"/>
    <p:sldId id="263" r:id="rId5"/>
    <p:sldId id="264" r:id="rId6"/>
    <p:sldId id="265" r:id="rId7"/>
    <p:sldId id="285" r:id="rId8"/>
    <p:sldId id="266" r:id="rId9"/>
    <p:sldId id="267" r:id="rId10"/>
    <p:sldId id="268" r:id="rId11"/>
    <p:sldId id="286" r:id="rId12"/>
    <p:sldId id="289" r:id="rId13"/>
    <p:sldId id="290" r:id="rId14"/>
    <p:sldId id="292" r:id="rId15"/>
    <p:sldId id="293" r:id="rId16"/>
    <p:sldId id="294" r:id="rId17"/>
    <p:sldId id="295" r:id="rId18"/>
    <p:sldId id="296" r:id="rId19"/>
    <p:sldId id="300" r:id="rId20"/>
    <p:sldId id="298" r:id="rId21"/>
    <p:sldId id="301" r:id="rId22"/>
    <p:sldId id="299" r:id="rId23"/>
    <p:sldId id="287" r:id="rId24"/>
    <p:sldId id="303" r:id="rId25"/>
    <p:sldId id="302" r:id="rId26"/>
    <p:sldId id="304" r:id="rId27"/>
    <p:sldId id="305"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3D40305-0075-42FB-BEBE-8AFE96B11049}" type="datetimeFigureOut">
              <a:rPr lang="en-US" smtClean="0"/>
              <a:pPr/>
              <a:t>06-Jul-21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F96E56-4F9E-46A0-BE12-EB52C83EDC5C}"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D40305-0075-42FB-BEBE-8AFE96B11049}" type="datetimeFigureOut">
              <a:rPr lang="en-US" smtClean="0"/>
              <a:pPr/>
              <a:t>06-Jul-21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F96E56-4F9E-46A0-BE12-EB52C83EDC5C}"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D40305-0075-42FB-BEBE-8AFE96B11049}" type="datetimeFigureOut">
              <a:rPr lang="en-US" smtClean="0"/>
              <a:pPr/>
              <a:t>06-Jul-21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F96E56-4F9E-46A0-BE12-EB52C83EDC5C}"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D40305-0075-42FB-BEBE-8AFE96B11049}" type="datetimeFigureOut">
              <a:rPr lang="en-US" smtClean="0"/>
              <a:pPr/>
              <a:t>06-Jul-21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F96E56-4F9E-46A0-BE12-EB52C83EDC5C}"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D40305-0075-42FB-BEBE-8AFE96B11049}" type="datetimeFigureOut">
              <a:rPr lang="en-US" smtClean="0"/>
              <a:pPr/>
              <a:t>06-Jul-21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F96E56-4F9E-46A0-BE12-EB52C83EDC5C}"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3D40305-0075-42FB-BEBE-8AFE96B11049}" type="datetimeFigureOut">
              <a:rPr lang="en-US" smtClean="0"/>
              <a:pPr/>
              <a:t>06-Jul-21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F96E56-4F9E-46A0-BE12-EB52C83EDC5C}"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3D40305-0075-42FB-BEBE-8AFE96B11049}" type="datetimeFigureOut">
              <a:rPr lang="en-US" smtClean="0"/>
              <a:pPr/>
              <a:t>06-Jul-21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F96E56-4F9E-46A0-BE12-EB52C83EDC5C}"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3D40305-0075-42FB-BEBE-8AFE96B11049}" type="datetimeFigureOut">
              <a:rPr lang="en-US" smtClean="0"/>
              <a:pPr/>
              <a:t>06-Jul-21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F96E56-4F9E-46A0-BE12-EB52C83EDC5C}"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D40305-0075-42FB-BEBE-8AFE96B11049}" type="datetimeFigureOut">
              <a:rPr lang="en-US" smtClean="0"/>
              <a:pPr/>
              <a:t>06-Jul-21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F96E56-4F9E-46A0-BE12-EB52C83EDC5C}"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D40305-0075-42FB-BEBE-8AFE96B11049}" type="datetimeFigureOut">
              <a:rPr lang="en-US" smtClean="0"/>
              <a:pPr/>
              <a:t>06-Jul-21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F96E56-4F9E-46A0-BE12-EB52C83EDC5C}"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D40305-0075-42FB-BEBE-8AFE96B11049}" type="datetimeFigureOut">
              <a:rPr lang="en-US" smtClean="0"/>
              <a:pPr/>
              <a:t>06-Jul-21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F96E56-4F9E-46A0-BE12-EB52C83EDC5C}"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D40305-0075-42FB-BEBE-8AFE96B11049}" type="datetimeFigureOut">
              <a:rPr lang="en-US" smtClean="0"/>
              <a:pPr/>
              <a:t>06-Jul-21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F96E56-4F9E-46A0-BE12-EB52C83EDC5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(Prof.) D.K.MEHTA,</a:t>
            </a:r>
            <a:br>
              <a:rPr lang="en-US" dirty="0" smtClean="0"/>
            </a:br>
            <a:r>
              <a:rPr lang="en-US" dirty="0" smtClean="0"/>
              <a:t>ASSISTANT PROFESSOR,</a:t>
            </a:r>
            <a:endParaRPr lang="en-US" dirty="0"/>
          </a:p>
        </p:txBody>
      </p:sp>
      <p:sp>
        <p:nvSpPr>
          <p:cNvPr id="3" name="Subtitle 2"/>
          <p:cNvSpPr>
            <a:spLocks noGrp="1"/>
          </p:cNvSpPr>
          <p:nvPr>
            <p:ph type="subTitle" idx="1"/>
          </p:nvPr>
        </p:nvSpPr>
        <p:spPr/>
        <p:txBody>
          <a:bodyPr/>
          <a:lstStyle/>
          <a:p>
            <a:r>
              <a:rPr lang="en-US" dirty="0" smtClean="0"/>
              <a:t>CHEMICAL ENGINEERING DEPARTMENT,</a:t>
            </a:r>
          </a:p>
          <a:p>
            <a:r>
              <a:rPr lang="en-US" dirty="0" smtClean="0"/>
              <a:t>L.E.COLLEGE-MORBI</a:t>
            </a:r>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Tray tower</a:t>
            </a:r>
            <a:endParaRPr lang="en-US" dirty="0"/>
          </a:p>
        </p:txBody>
      </p:sp>
      <p:pic>
        <p:nvPicPr>
          <p:cNvPr id="8194" name="Picture 2" descr="C:\Users\HOD CHEMICAL\Desktop\Mt-1 ppt\scan\tray tower_1.jpg"/>
          <p:cNvPicPr>
            <a:picLocks noGrp="1" noChangeAspect="1" noChangeArrowheads="1"/>
          </p:cNvPicPr>
          <p:nvPr>
            <p:ph idx="1"/>
          </p:nvPr>
        </p:nvPicPr>
        <p:blipFill>
          <a:blip r:embed="rId2" cstate="print"/>
          <a:srcRect/>
          <a:stretch>
            <a:fillRect/>
          </a:stretch>
        </p:blipFill>
        <p:spPr bwMode="auto">
          <a:xfrm>
            <a:off x="2729546" y="1600200"/>
            <a:ext cx="3684908" cy="4525963"/>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Tray tower</a:t>
            </a:r>
            <a:endParaRPr lang="en-US" dirty="0"/>
          </a:p>
        </p:txBody>
      </p:sp>
      <p:pic>
        <p:nvPicPr>
          <p:cNvPr id="1026" name="Picture 2" descr="C:\Users\HOD CHEMICAL\Desktop\3-s2.0-B9780123725066000216-f13-30-9780123725066.gif"/>
          <p:cNvPicPr>
            <a:picLocks noGrp="1" noChangeAspect="1" noChangeArrowheads="1"/>
          </p:cNvPicPr>
          <p:nvPr>
            <p:ph idx="1"/>
          </p:nvPr>
        </p:nvPicPr>
        <p:blipFill>
          <a:blip r:embed="rId2" cstate="print"/>
          <a:srcRect/>
          <a:stretch>
            <a:fillRect/>
          </a:stretch>
        </p:blipFill>
        <p:spPr bwMode="auto">
          <a:xfrm>
            <a:off x="2267171" y="1600200"/>
            <a:ext cx="4609658" cy="4525963"/>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Tray towers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Tray towers are vertical cylinders in which the liquid and gas are contacted on trays.</a:t>
            </a:r>
          </a:p>
          <a:p>
            <a:r>
              <a:rPr lang="en-US" dirty="0" smtClean="0"/>
              <a:t>The liquid enters at the top and flows downward by gravity. It flows across each tray and through a downspout to the tray below. The gas passes upward through openings of one sort or another in the tray, then bubbles through the liquid to form a froth, disengages from the froth, and passes on to the tray above.</a:t>
            </a:r>
          </a:p>
          <a:p>
            <a:r>
              <a:rPr lang="en-US" dirty="0" smtClean="0"/>
              <a:t>Each tray on tower is a stage, since on the tray the fluids are brought into intimate contact, interphase diffusion occurs, and the fluids </a:t>
            </a:r>
            <a:r>
              <a:rPr lang="en-US" smtClean="0"/>
              <a:t>are separated.</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Tray towers</a:t>
            </a:r>
            <a:endParaRPr lang="en-US" dirty="0"/>
          </a:p>
        </p:txBody>
      </p:sp>
      <p:sp>
        <p:nvSpPr>
          <p:cNvPr id="3" name="Content Placeholder 2"/>
          <p:cNvSpPr>
            <a:spLocks noGrp="1"/>
          </p:cNvSpPr>
          <p:nvPr>
            <p:ph idx="1"/>
          </p:nvPr>
        </p:nvSpPr>
        <p:spPr/>
        <p:txBody>
          <a:bodyPr>
            <a:normAutofit lnSpcReduction="10000"/>
          </a:bodyPr>
          <a:lstStyle/>
          <a:p>
            <a:r>
              <a:rPr lang="en-US" dirty="0" smtClean="0"/>
              <a:t>The number of equilibrium stages in a tower is dependent only </a:t>
            </a:r>
            <a:r>
              <a:rPr lang="en-US" smtClean="0"/>
              <a:t>upon </a:t>
            </a:r>
            <a:r>
              <a:rPr lang="en-US" smtClean="0"/>
              <a:t>the </a:t>
            </a:r>
            <a:r>
              <a:rPr lang="en-US" dirty="0" smtClean="0"/>
              <a:t>difficulty of the separation to be carried out.</a:t>
            </a:r>
          </a:p>
          <a:p>
            <a:r>
              <a:rPr lang="en-US" dirty="0" smtClean="0"/>
              <a:t>The tray efficiency and number of real tray is determined by the mechanical design used and the conditions of operation.</a:t>
            </a:r>
          </a:p>
          <a:p>
            <a:r>
              <a:rPr lang="en-US" dirty="0" smtClean="0"/>
              <a:t>Diameter of the tower depends upon the quantities of liquid and gas flowing through the tower per unit time.</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high tray efficiency can be achieved?</a:t>
            </a:r>
            <a:endParaRPr lang="en-US" dirty="0"/>
          </a:p>
        </p:txBody>
      </p:sp>
      <p:sp>
        <p:nvSpPr>
          <p:cNvPr id="3" name="Content Placeholder 2"/>
          <p:cNvSpPr>
            <a:spLocks noGrp="1"/>
          </p:cNvSpPr>
          <p:nvPr>
            <p:ph idx="1"/>
          </p:nvPr>
        </p:nvSpPr>
        <p:spPr/>
        <p:txBody>
          <a:bodyPr/>
          <a:lstStyle/>
          <a:p>
            <a:r>
              <a:rPr lang="en-US" dirty="0" smtClean="0"/>
              <a:t>For high tray efficiencies , time of contact should be long to permit the diffusion to occur, the interfacial surface between phases must be made large, and a relatively high intensity of turbulence is required to obtain high mass transfer coefficient.</a:t>
            </a:r>
          </a:p>
          <a:p>
            <a:r>
              <a:rPr lang="en-US" dirty="0" smtClean="0"/>
              <a:t>To achieve this deep pools of liquid and relatively high gas velocities required. </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Operational difficulties to achieve high tray efficiency</a:t>
            </a:r>
            <a:endParaRPr lang="en-US" dirty="0"/>
          </a:p>
        </p:txBody>
      </p:sp>
      <p:sp>
        <p:nvSpPr>
          <p:cNvPr id="3" name="Content Placeholder 2"/>
          <p:cNvSpPr>
            <a:spLocks noGrp="1"/>
          </p:cNvSpPr>
          <p:nvPr>
            <p:ph idx="1"/>
          </p:nvPr>
        </p:nvSpPr>
        <p:spPr/>
        <p:txBody>
          <a:bodyPr/>
          <a:lstStyle/>
          <a:p>
            <a:r>
              <a:rPr lang="en-US" dirty="0" smtClean="0"/>
              <a:t>(1) </a:t>
            </a:r>
            <a:r>
              <a:rPr lang="en-US" u="sng" dirty="0" smtClean="0"/>
              <a:t>Entrainment :</a:t>
            </a:r>
            <a:r>
              <a:rPr lang="en-US" dirty="0" smtClean="0"/>
              <a:t> At high gas velocities, when the gas is disengaged from the froth, small droplets of liquid will be carried by the gas to the tray above. This reduces the concentration change brought about by the mass transfer and reduces tray efficiency. Thus gas velocity is  limited by reduction of tray efficiency due to liquid entrainment.</a:t>
            </a:r>
            <a:endParaRPr lang="en-US" u="sng"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Operational difficulties to achieve high tray efficiency</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(2) </a:t>
            </a:r>
            <a:r>
              <a:rPr lang="en-US" u="sng" dirty="0" smtClean="0"/>
              <a:t>Flooding- </a:t>
            </a:r>
            <a:r>
              <a:rPr lang="en-US" dirty="0" smtClean="0"/>
              <a:t> Great liquid depths on trays and high gas velocities lead to high pressure drop. Due to this, liquid leaving a tray of low pressure and enters in a tray of high pressure This results in elevated position in downspout. As the pressure drop increases because of rise in flow rate of either of liquid or gas, the level in the downspout will rise. Ultimately liquid may reach to the tray above. If further pressure drop increases liquid will fill entire space between trays. The tower is then flooded, the tray efficiency falls to low value, the flow of gas is erratic, the liquid may be forced out of the exit pipe at the top of the tower.</a:t>
            </a:r>
            <a:endParaRPr lang="en-US" u="sng"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Operational difficulties to achieve high tray efficiency</a:t>
            </a:r>
            <a:endParaRPr lang="en-US" dirty="0"/>
          </a:p>
        </p:txBody>
      </p:sp>
      <p:sp>
        <p:nvSpPr>
          <p:cNvPr id="3" name="Content Placeholder 2"/>
          <p:cNvSpPr>
            <a:spLocks noGrp="1"/>
          </p:cNvSpPr>
          <p:nvPr>
            <p:ph idx="1"/>
          </p:nvPr>
        </p:nvSpPr>
        <p:spPr/>
        <p:txBody>
          <a:bodyPr/>
          <a:lstStyle/>
          <a:p>
            <a:r>
              <a:rPr lang="en-US" dirty="0" smtClean="0"/>
              <a:t>(3) </a:t>
            </a:r>
            <a:r>
              <a:rPr lang="en-US" u="sng" dirty="0" smtClean="0"/>
              <a:t>Priming:- </a:t>
            </a:r>
            <a:r>
              <a:rPr lang="en-US" dirty="0" smtClean="0"/>
              <a:t> For liquid-gas combination which tend to foam excessively, high gas velocities may lead to a condition of priming. Here foam persists throughout the space between trays, and a great deal of liquid is carried by the gas from one tray to the tray above. This is an exaggerated condition of entrainment.</a:t>
            </a:r>
            <a:endParaRPr lang="en-US" u="sng"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Operational difficulties to achieve high tray efficiency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(4) </a:t>
            </a:r>
            <a:r>
              <a:rPr lang="en-US" u="sng" dirty="0" smtClean="0"/>
              <a:t>Coning:- </a:t>
            </a:r>
            <a:r>
              <a:rPr lang="en-US" dirty="0" smtClean="0"/>
              <a:t> If the liquid rates are too low, the gas rising through the openings of the tray may push the liquid away and contact of the gas and liquid is poor.</a:t>
            </a:r>
          </a:p>
          <a:p>
            <a:r>
              <a:rPr lang="en-US" dirty="0" smtClean="0"/>
              <a:t>(5)</a:t>
            </a:r>
            <a:r>
              <a:rPr lang="en-US" u="sng" dirty="0" smtClean="0"/>
              <a:t> Weeping:-</a:t>
            </a:r>
            <a:r>
              <a:rPr lang="en-US" dirty="0" smtClean="0"/>
              <a:t> If the gas rate is too low, much of the liquid may rain down through the openings of the tray, thus failing to obtain the benefit of complete flow over the trays.</a:t>
            </a:r>
          </a:p>
          <a:p>
            <a:r>
              <a:rPr lang="en-US" dirty="0" smtClean="0"/>
              <a:t>(6) </a:t>
            </a:r>
            <a:r>
              <a:rPr lang="en-US" u="sng" dirty="0" smtClean="0"/>
              <a:t>Dumping:-</a:t>
            </a:r>
            <a:r>
              <a:rPr lang="en-US" dirty="0" smtClean="0"/>
              <a:t> At very low gas rates, none of the liquid reaches to the downspouts.</a:t>
            </a:r>
            <a:endParaRPr lang="en-US" u="sng"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Operating characteristics of sieve tray</a:t>
            </a:r>
            <a:endParaRPr lang="en-US" dirty="0"/>
          </a:p>
        </p:txBody>
      </p:sp>
      <p:pic>
        <p:nvPicPr>
          <p:cNvPr id="9218" name="Picture 2" descr="C:\Users\HOD CHEMICAL\Desktop\Mt-1 ppt\scan\tray tower_2.jpg"/>
          <p:cNvPicPr>
            <a:picLocks noGrp="1" noChangeAspect="1" noChangeArrowheads="1"/>
          </p:cNvPicPr>
          <p:nvPr>
            <p:ph idx="1"/>
          </p:nvPr>
        </p:nvPicPr>
        <p:blipFill>
          <a:blip r:embed="rId2" cstate="print"/>
          <a:srcRect/>
          <a:stretch>
            <a:fillRect/>
          </a:stretch>
        </p:blipFill>
        <p:spPr bwMode="auto">
          <a:xfrm>
            <a:off x="2157733" y="1600200"/>
            <a:ext cx="4828534" cy="4525963"/>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buNone/>
            </a:pPr>
            <a:r>
              <a:rPr lang="en-US" b="1" u="sng" dirty="0" smtClean="0"/>
              <a:t>TOPIC:</a:t>
            </a:r>
            <a:r>
              <a:rPr lang="en-US" b="1" dirty="0" smtClean="0">
                <a:solidFill>
                  <a:srgbClr val="FF0000"/>
                </a:solidFill>
              </a:rPr>
              <a:t>- Equipments _ Gas dispersed </a:t>
            </a:r>
          </a:p>
          <a:p>
            <a:pPr>
              <a:buNone/>
            </a:pPr>
            <a:r>
              <a:rPr lang="en-US" b="1" u="sng" dirty="0" smtClean="0"/>
              <a:t>SUBJECT:</a:t>
            </a:r>
            <a:r>
              <a:rPr lang="en-US" b="1" dirty="0" smtClean="0">
                <a:solidFill>
                  <a:srgbClr val="FF0000"/>
                </a:solidFill>
              </a:rPr>
              <a:t>-Mass Transfer Operation-I</a:t>
            </a:r>
            <a:endParaRPr lang="en-US" dirty="0" smtClean="0"/>
          </a:p>
          <a:p>
            <a:pPr>
              <a:buNone/>
            </a:pPr>
            <a:r>
              <a:rPr lang="en-US" b="1" u="sng" dirty="0" smtClean="0"/>
              <a:t>SUBJECT CODE:</a:t>
            </a:r>
            <a:r>
              <a:rPr lang="en-US" b="1" dirty="0" smtClean="0">
                <a:solidFill>
                  <a:srgbClr val="FF0000"/>
                </a:solidFill>
              </a:rPr>
              <a:t>-3150501</a:t>
            </a:r>
            <a:endParaRPr lang="en-US" dirty="0" smtClean="0"/>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Construction of Tray tower: Tray</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The trays are usually made of sheet metals, of special alloys if necessary, the thickness governed by the anticipated corrosion rate.</a:t>
            </a:r>
          </a:p>
          <a:p>
            <a:r>
              <a:rPr lang="en-US" dirty="0" smtClean="0"/>
              <a:t>Tray spacing is usually chosen on the basis of expediency in construction, maintenance, and cost and it must be adequate against flooding and excessive entrainment.</a:t>
            </a:r>
          </a:p>
          <a:p>
            <a:r>
              <a:rPr lang="en-US" dirty="0" smtClean="0"/>
              <a:t>The tower diameter and consequently cross sectional area must be large to handle the gas and liquid rates within the range of satisfactory operation.</a:t>
            </a:r>
          </a:p>
          <a:p>
            <a:r>
              <a:rPr lang="en-US" dirty="0" smtClean="0"/>
              <a:t>The tower diameter required may be decreased by increasing tray spacing. Thus tower cost, which depends on tower height and diameter, passes through a minimum at some optimum tray spacing.</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Construction of Tray tower : Shell</a:t>
            </a:r>
            <a:endParaRPr lang="en-US" dirty="0"/>
          </a:p>
        </p:txBody>
      </p:sp>
      <p:sp>
        <p:nvSpPr>
          <p:cNvPr id="3" name="Content Placeholder 2"/>
          <p:cNvSpPr>
            <a:spLocks noGrp="1"/>
          </p:cNvSpPr>
          <p:nvPr>
            <p:ph idx="1"/>
          </p:nvPr>
        </p:nvSpPr>
        <p:spPr/>
        <p:txBody>
          <a:bodyPr/>
          <a:lstStyle/>
          <a:p>
            <a:r>
              <a:rPr lang="en-US" dirty="0" smtClean="0"/>
              <a:t>Tower is made of Metal, glass, glass-lined metal, impervious carbon, plastic and wood depending upon the corrosion conditions but most frequently metals are used and for metals , the shells are usually cylindrical. For cleaning, small diameter towers are fitted with hand holes, large towers with manways about every tenth tray.</a:t>
            </a:r>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Construction of Tray tower</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 liquid is led from one tray to the next by means of downspouts or </a:t>
            </a:r>
            <a:r>
              <a:rPr lang="en-US" i="1" u="sng" dirty="0" smtClean="0"/>
              <a:t>downcomers</a:t>
            </a:r>
            <a:r>
              <a:rPr lang="en-US" dirty="0" smtClean="0"/>
              <a:t>. Since the liquid is agitated into a froth on the tray, adequate residence time must be allowed in the downcomer to permit disengaging the gas from the liquid so that only clear liquid enters the tray below.</a:t>
            </a:r>
          </a:p>
          <a:p>
            <a:r>
              <a:rPr lang="en-US" dirty="0" smtClean="0"/>
              <a:t>The depth of liquid on the tray required for gas contacting is maintained by an overflow </a:t>
            </a:r>
            <a:r>
              <a:rPr lang="en-US" i="1" u="sng" dirty="0" smtClean="0"/>
              <a:t>weir</a:t>
            </a:r>
            <a:r>
              <a:rPr lang="en-US" dirty="0" smtClean="0"/>
              <a:t>, which may or may not be a continuation of the downcomer plate.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Bubble Cap tray</a:t>
            </a:r>
            <a:endParaRPr lang="en-US" dirty="0"/>
          </a:p>
        </p:txBody>
      </p:sp>
      <p:pic>
        <p:nvPicPr>
          <p:cNvPr id="1026" name="Picture 2" descr="C:\Users\HODCHE~1\AppData\Local\Temp\Rar$DIa2052.28228\type of trays_1.jpg"/>
          <p:cNvPicPr>
            <a:picLocks noGrp="1" noChangeAspect="1" noChangeArrowheads="1"/>
          </p:cNvPicPr>
          <p:nvPr>
            <p:ph idx="1"/>
          </p:nvPr>
        </p:nvPicPr>
        <p:blipFill>
          <a:blip r:embed="rId2" cstate="print"/>
          <a:srcRect/>
          <a:stretch>
            <a:fillRect/>
          </a:stretch>
        </p:blipFill>
        <p:spPr bwMode="auto">
          <a:xfrm>
            <a:off x="2643013" y="1600200"/>
            <a:ext cx="3857974" cy="4525963"/>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Bubble Cap tray</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On these chimneys or risers lead the gas through the tray and underneath caps surmounting the risers. A series of slots is cut into the rim or skirt of each cap, and the gas passes through them to contact the liquid which flows past the caps. The liquid  depth is such that the caps are covered.</a:t>
            </a:r>
          </a:p>
          <a:p>
            <a:r>
              <a:rPr lang="en-US" dirty="0" smtClean="0"/>
              <a:t>They offer distinct advantage of being able to handle very wide ranges of liquid and gas flow rates satisfactorily </a:t>
            </a:r>
          </a:p>
          <a:p>
            <a:r>
              <a:rPr lang="en-US" dirty="0" smtClean="0"/>
              <a:t>The design rate to minimum rate is called turndown ratio.</a:t>
            </a:r>
          </a:p>
          <a:p>
            <a:r>
              <a:rPr lang="en-US" dirty="0" smtClean="0"/>
              <a:t>They have been abandoned for new installations  because of their cost which is roughly double than other trays</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Sieve tray</a:t>
            </a:r>
            <a:endParaRPr lang="en-US" dirty="0"/>
          </a:p>
        </p:txBody>
      </p:sp>
      <p:pic>
        <p:nvPicPr>
          <p:cNvPr id="2050" name="Picture 2" descr="C:\Users\HODCHE~1\AppData\Local\Temp\Rar$DIa2052.36786\type of trays_2.jpg"/>
          <p:cNvPicPr>
            <a:picLocks noGrp="1" noChangeAspect="1" noChangeArrowheads="1"/>
          </p:cNvPicPr>
          <p:nvPr>
            <p:ph idx="1"/>
          </p:nvPr>
        </p:nvPicPr>
        <p:blipFill>
          <a:blip r:embed="rId2" cstate="print"/>
          <a:srcRect/>
          <a:stretch>
            <a:fillRect/>
          </a:stretch>
        </p:blipFill>
        <p:spPr bwMode="auto">
          <a:xfrm>
            <a:off x="2797112" y="1600200"/>
            <a:ext cx="3549775" cy="4525963"/>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Sieve tray</a:t>
            </a:r>
            <a:endParaRPr lang="en-US" dirty="0"/>
          </a:p>
        </p:txBody>
      </p:sp>
      <p:sp>
        <p:nvSpPr>
          <p:cNvPr id="3" name="Content Placeholder 2"/>
          <p:cNvSpPr>
            <a:spLocks noGrp="1"/>
          </p:cNvSpPr>
          <p:nvPr>
            <p:ph idx="1"/>
          </p:nvPr>
        </p:nvSpPr>
        <p:spPr/>
        <p:txBody>
          <a:bodyPr>
            <a:normAutofit lnSpcReduction="10000"/>
          </a:bodyPr>
          <a:lstStyle/>
          <a:p>
            <a:r>
              <a:rPr lang="en-US" dirty="0" smtClean="0"/>
              <a:t>The main part of the tray is a horizontal sheet of perforated metal, across which the liquid flows, with the gas passing upward through perforations.  The gas is dispersed by the perforations, expands the liquid into a turbulent froth, characterized by a very large interfacial surface for mass transfer. </a:t>
            </a:r>
          </a:p>
          <a:p>
            <a:r>
              <a:rPr lang="en-US" dirty="0" smtClean="0"/>
              <a:t>The trays are subject to flooding because of backup of liquid in the downcomer or priming.</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Valve trays</a:t>
            </a:r>
            <a:endParaRPr lang="en-US" dirty="0"/>
          </a:p>
        </p:txBody>
      </p:sp>
      <p:sp>
        <p:nvSpPr>
          <p:cNvPr id="3" name="Content Placeholder 2"/>
          <p:cNvSpPr>
            <a:spLocks noGrp="1"/>
          </p:cNvSpPr>
          <p:nvPr>
            <p:ph idx="1"/>
          </p:nvPr>
        </p:nvSpPr>
        <p:spPr/>
        <p:txBody>
          <a:bodyPr/>
          <a:lstStyle/>
          <a:p>
            <a:r>
              <a:rPr lang="en-US" dirty="0" smtClean="0"/>
              <a:t>These are sieve tray with large variable opening for gas flow.</a:t>
            </a:r>
          </a:p>
          <a:p>
            <a:r>
              <a:rPr lang="en-US" dirty="0" smtClean="0"/>
              <a:t>The perforations are covered with movable caps which rise as the flow rate of gas increases. At low gas rates, small openings reduces tendency to weep. At high gas rates, the gas pressure drop remains low but not as low as that for sieve trays.</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Introduction</a:t>
            </a:r>
            <a:endParaRPr lang="en-US" dirty="0"/>
          </a:p>
        </p:txBody>
      </p:sp>
      <p:sp>
        <p:nvSpPr>
          <p:cNvPr id="4" name="Content Placeholder 3"/>
          <p:cNvSpPr>
            <a:spLocks noGrp="1"/>
          </p:cNvSpPr>
          <p:nvPr>
            <p:ph idx="1"/>
          </p:nvPr>
        </p:nvSpPr>
        <p:spPr/>
        <p:txBody>
          <a:bodyPr>
            <a:normAutofit fontScale="85000" lnSpcReduction="20000"/>
          </a:bodyPr>
          <a:lstStyle/>
          <a:p>
            <a:r>
              <a:rPr lang="en-US" dirty="0" smtClean="0"/>
              <a:t>The purpose of the equipment used for the gas-liquid operations is to provide intimate contact of the two fluids in order to permit interphase diffusion of the components.</a:t>
            </a:r>
          </a:p>
          <a:p>
            <a:r>
              <a:rPr lang="en-US" dirty="0" smtClean="0"/>
              <a:t>The rate of mass transfer is directly dependent upon the interfacial surface exposed between the phases, and the nature and degree of dispersion of one fluid in the other are therefore of prime importance.</a:t>
            </a:r>
          </a:p>
          <a:p>
            <a:r>
              <a:rPr lang="en-US" dirty="0" smtClean="0"/>
              <a:t>The equipment can be broadly classified according to whether its principal action is to disperse the gas or the liquid, although in many devices both phases become dispersed.</a:t>
            </a:r>
          </a:p>
          <a:p>
            <a:endParaRPr lang="en-US" dirty="0" smtClean="0"/>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Sparged vessels (Bubble Columns)</a:t>
            </a:r>
            <a:endParaRPr lang="en-US" dirty="0"/>
          </a:p>
        </p:txBody>
      </p:sp>
      <p:sp>
        <p:nvSpPr>
          <p:cNvPr id="4" name="Content Placeholder 3"/>
          <p:cNvSpPr>
            <a:spLocks noGrp="1"/>
          </p:cNvSpPr>
          <p:nvPr>
            <p:ph idx="1"/>
          </p:nvPr>
        </p:nvSpPr>
        <p:spPr/>
        <p:txBody>
          <a:bodyPr>
            <a:normAutofit lnSpcReduction="10000"/>
          </a:bodyPr>
          <a:lstStyle/>
          <a:p>
            <a:r>
              <a:rPr lang="en-US" dirty="0" smtClean="0"/>
              <a:t>A sparger is a device for introducing a stream of gas in the form of small bubbles into a liquid.</a:t>
            </a:r>
          </a:p>
          <a:p>
            <a:r>
              <a:rPr lang="en-US" dirty="0" smtClean="0"/>
              <a:t>If the vessel diameter is small, the sparger, located at the bottom of the vessel. For larger diameter, several orifices used to introduce the gas to ensure better gas distribution.</a:t>
            </a:r>
          </a:p>
          <a:p>
            <a:r>
              <a:rPr lang="en-US" dirty="0" smtClean="0"/>
              <a:t>Purpose of </a:t>
            </a:r>
            <a:r>
              <a:rPr lang="en-US" dirty="0" err="1" smtClean="0"/>
              <a:t>sparging</a:t>
            </a:r>
            <a:r>
              <a:rPr lang="en-US" dirty="0" smtClean="0"/>
              <a:t> is contact of </a:t>
            </a:r>
            <a:r>
              <a:rPr lang="en-US" dirty="0" err="1" smtClean="0"/>
              <a:t>sparged</a:t>
            </a:r>
            <a:r>
              <a:rPr lang="en-US" dirty="0" smtClean="0"/>
              <a:t> gas with liquid and also it can provide agitation</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Mechanically agitated vessels</a:t>
            </a:r>
            <a:endParaRPr lang="en-US" dirty="0"/>
          </a:p>
        </p:txBody>
      </p:sp>
      <p:sp>
        <p:nvSpPr>
          <p:cNvPr id="4" name="Content Placeholder 3"/>
          <p:cNvSpPr>
            <a:spLocks noGrp="1"/>
          </p:cNvSpPr>
          <p:nvPr>
            <p:ph idx="1"/>
          </p:nvPr>
        </p:nvSpPr>
        <p:spPr/>
        <p:txBody>
          <a:bodyPr>
            <a:normAutofit lnSpcReduction="10000"/>
          </a:bodyPr>
          <a:lstStyle/>
          <a:p>
            <a:r>
              <a:rPr lang="en-US" dirty="0" smtClean="0"/>
              <a:t>Mechanical agitation of a liquid, usually by a rotating device, is especially suitable for dispersing solids, liquids, or gases into liquids, and it is used for many of the mass-transfer operations.</a:t>
            </a:r>
          </a:p>
          <a:p>
            <a:r>
              <a:rPr lang="en-US" dirty="0" smtClean="0"/>
              <a:t>Agitators can produce very high turbulence intensities which not only produce good mass-transfer coefficients but also necessary for effective dispersion of liquids and gases. </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Impellers</a:t>
            </a:r>
            <a:endParaRPr lang="en-US" dirty="0"/>
          </a:p>
        </p:txBody>
      </p:sp>
      <p:pic>
        <p:nvPicPr>
          <p:cNvPr id="5122" name="Picture 2" descr="C:\Users\HOD CHEMICAL\Desktop\Mt-1 ppt\scan\equipment 1_5.jpg"/>
          <p:cNvPicPr>
            <a:picLocks noGrp="1" noChangeAspect="1" noChangeArrowheads="1"/>
          </p:cNvPicPr>
          <p:nvPr>
            <p:ph idx="1"/>
          </p:nvPr>
        </p:nvPicPr>
        <p:blipFill>
          <a:blip r:embed="rId2" cstate="print"/>
          <a:srcRect/>
          <a:stretch>
            <a:fillRect/>
          </a:stretch>
        </p:blipFill>
        <p:spPr bwMode="auto">
          <a:xfrm>
            <a:off x="2112412" y="1600200"/>
            <a:ext cx="4919176" cy="4525963"/>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Impellers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Impellers are usually mounted on an axially arranged , motor-driven shaft.</a:t>
            </a:r>
          </a:p>
          <a:p>
            <a:r>
              <a:rPr lang="en-US" dirty="0" smtClean="0"/>
              <a:t>The marine-type propeller is operated at relatively high speed, particularly in low-viscosity liquids. Propellers are more frequently used for liquid blending operations than for mass-transfer purposes.</a:t>
            </a:r>
          </a:p>
          <a:p>
            <a:r>
              <a:rPr lang="en-US" dirty="0" smtClean="0"/>
              <a:t>Turbines are frequently used for mass-transfer operations. The curved blade design is useful for suspension of fragile pulps, crystals whereas pitched-blade turbine is used for blending liquids.</a:t>
            </a: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mtClean="0"/>
              <a:t>Vortex formation and prevention</a:t>
            </a:r>
            <a:endParaRPr lang="en-US" dirty="0"/>
          </a:p>
        </p:txBody>
      </p:sp>
      <p:pic>
        <p:nvPicPr>
          <p:cNvPr id="6146" name="Picture 2" descr="C:\Users\HOD CHEMICAL\Desktop\Mt-1 ppt\scan\equipment 1_6.jpg"/>
          <p:cNvPicPr>
            <a:picLocks noGrp="1" noChangeAspect="1" noChangeArrowheads="1"/>
          </p:cNvPicPr>
          <p:nvPr>
            <p:ph idx="1"/>
          </p:nvPr>
        </p:nvPicPr>
        <p:blipFill>
          <a:blip r:embed="rId2" cstate="print"/>
          <a:srcRect/>
          <a:stretch>
            <a:fillRect/>
          </a:stretch>
        </p:blipFill>
        <p:spPr bwMode="auto">
          <a:xfrm>
            <a:off x="2842821" y="1600200"/>
            <a:ext cx="3458358" cy="4525963"/>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Mechanically agitated vessels</a:t>
            </a:r>
            <a:endParaRPr lang="en-US" dirty="0"/>
          </a:p>
        </p:txBody>
      </p:sp>
      <p:pic>
        <p:nvPicPr>
          <p:cNvPr id="7170" name="Picture 2" descr="C:\Users\HOD CHEMICAL\Desktop\Mt-1 ppt\scan\equipment 1_7.jpg"/>
          <p:cNvPicPr>
            <a:picLocks noGrp="1" noChangeAspect="1" noChangeArrowheads="1"/>
          </p:cNvPicPr>
          <p:nvPr>
            <p:ph idx="1"/>
          </p:nvPr>
        </p:nvPicPr>
        <p:blipFill>
          <a:blip r:embed="rId2" cstate="print"/>
          <a:srcRect/>
          <a:stretch>
            <a:fillRect/>
          </a:stretch>
        </p:blipFill>
        <p:spPr bwMode="auto">
          <a:xfrm>
            <a:off x="1765528" y="1600200"/>
            <a:ext cx="5612944" cy="4525963"/>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815</TotalTime>
  <Words>1506</Words>
  <Application>Microsoft Office PowerPoint</Application>
  <PresentationFormat>On-screen Show (4:3)</PresentationFormat>
  <Paragraphs>71</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(Prof.) D.K.MEHTA, ASSISTANT PROFESSOR,</vt:lpstr>
      <vt:lpstr>Slide 2</vt:lpstr>
      <vt:lpstr>Introduction</vt:lpstr>
      <vt:lpstr>Sparged vessels (Bubble Columns)</vt:lpstr>
      <vt:lpstr>Mechanically agitated vessels</vt:lpstr>
      <vt:lpstr>Impellers</vt:lpstr>
      <vt:lpstr>Impellers</vt:lpstr>
      <vt:lpstr>Vortex formation and prevention</vt:lpstr>
      <vt:lpstr>Mechanically agitated vessels</vt:lpstr>
      <vt:lpstr>Tray tower</vt:lpstr>
      <vt:lpstr>Tray tower</vt:lpstr>
      <vt:lpstr>Tray towers</vt:lpstr>
      <vt:lpstr>Tray towers</vt:lpstr>
      <vt:lpstr>How high tray efficiency can be achieved?</vt:lpstr>
      <vt:lpstr>Operational difficulties to achieve high tray efficiency</vt:lpstr>
      <vt:lpstr>Operational difficulties to achieve high tray efficiency</vt:lpstr>
      <vt:lpstr>Operational difficulties to achieve high tray efficiency</vt:lpstr>
      <vt:lpstr>Operational difficulties to achieve high tray efficiency</vt:lpstr>
      <vt:lpstr>Operating characteristics of sieve tray</vt:lpstr>
      <vt:lpstr>Construction of Tray tower: Tray</vt:lpstr>
      <vt:lpstr>Construction of Tray tower : Shell</vt:lpstr>
      <vt:lpstr>Construction of Tray tower</vt:lpstr>
      <vt:lpstr>Bubble Cap tray</vt:lpstr>
      <vt:lpstr>Bubble Cap tray</vt:lpstr>
      <vt:lpstr>Sieve tray</vt:lpstr>
      <vt:lpstr>Sieve tray</vt:lpstr>
      <vt:lpstr>Valve trays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(Prof.) D.K.MEHTA, ASSISTANT PROFESSOR,</dc:title>
  <dc:creator>HOD CHEMICAL</dc:creator>
  <cp:lastModifiedBy>HOD CHEMICAL</cp:lastModifiedBy>
  <cp:revision>25</cp:revision>
  <dcterms:created xsi:type="dcterms:W3CDTF">2020-07-14T12:53:08Z</dcterms:created>
  <dcterms:modified xsi:type="dcterms:W3CDTF">2021-07-06T05:18:07Z</dcterms:modified>
</cp:coreProperties>
</file>