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8" r:id="rId2"/>
    <p:sldId id="358" r:id="rId3"/>
    <p:sldId id="356" r:id="rId4"/>
    <p:sldId id="359" r:id="rId5"/>
    <p:sldId id="360" r:id="rId6"/>
    <p:sldId id="362" r:id="rId7"/>
    <p:sldId id="363" r:id="rId8"/>
    <p:sldId id="365" r:id="rId9"/>
    <p:sldId id="364" r:id="rId10"/>
    <p:sldId id="366" r:id="rId11"/>
    <p:sldId id="367" r:id="rId12"/>
    <p:sldId id="35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BFA571"/>
    <a:srgbClr val="FFCC66"/>
    <a:srgbClr val="FF3399"/>
    <a:srgbClr val="FD130D"/>
    <a:srgbClr val="00FF99"/>
    <a:srgbClr val="FF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9821" autoAdjust="0"/>
  </p:normalViewPr>
  <p:slideViewPr>
    <p:cSldViewPr>
      <p:cViewPr varScale="1">
        <p:scale>
          <a:sx n="71" d="100"/>
          <a:sy n="71" d="100"/>
        </p:scale>
        <p:origin x="13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Gear Train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2C818-6B76-4FD6-804C-F396BEDBB6DF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C074-63CD-440A-95E4-A2256AF5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Gear Train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7C49B9-BEE1-416E-895E-BADAD898F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2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364579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3240110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71665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2940817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C49B9-BEE1-416E-895E-BADAD898FB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Gear Train</a:t>
            </a:r>
          </a:p>
        </p:txBody>
      </p:sp>
    </p:spTree>
    <p:extLst>
      <p:ext uri="{BB962C8B-B14F-4D97-AF65-F5344CB8AC3E}">
        <p14:creationId xmlns:p14="http://schemas.microsoft.com/office/powerpoint/2010/main" val="183857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A801-61C0-4981-92A7-443991D36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684E-EFAA-48C2-94A8-656C4CBE8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21F6A-621F-4731-A5A9-C9F18DDF5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F61BB-2F5C-4D24-8B1D-3E3618285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D7B49-1487-4B72-8D4C-C52F767A4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C3C34-15D3-4EA7-9C2E-74BAEB31C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38EC4-1A02-4DDE-855D-265781A71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731F5-6CC2-4E93-82DB-AC3CA018F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6547-2B1B-4933-9410-927966664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3BC7B-9607-47B5-AE99-EC67700BA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F9F9-BD43-420E-8E46-96DAB0D75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42CB4F-E73F-449E-9A43-105C0AF0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Arial Black" pitchFamily="34" charset="0"/>
              </a:rPr>
              <a:t>KINEMATICS &amp; DYNAMICS OF MACHINES (KDM)</a:t>
            </a:r>
            <a:r>
              <a:rPr lang="en-US" sz="280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en-US" sz="2800">
                <a:solidFill>
                  <a:schemeClr val="folHlink"/>
                </a:solidFill>
                <a:latin typeface="Arial Black" pitchFamily="34" charset="0"/>
              </a:rPr>
            </a:br>
            <a:endParaRPr lang="en-US" sz="2800"/>
          </a:p>
        </p:txBody>
      </p:sp>
      <p:pic>
        <p:nvPicPr>
          <p:cNvPr id="2051" name="Picture 2" descr="http://www.unidelve.com/uploads/university/1adfcbc33303a7310b22b11cb1dd9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85888"/>
            <a:ext cx="1590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>
          <a:xfrm>
            <a:off x="1062038" y="3449638"/>
            <a:ext cx="7239000" cy="207168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742950" indent="-28575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1143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600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20574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ts val="580"/>
              </a:spcBef>
              <a:buFont typeface="Wingdings 2"/>
              <a:buNone/>
              <a:defRPr/>
            </a:pPr>
            <a:r>
              <a:rPr lang="en-US" sz="3200" u="none" dirty="0">
                <a:latin typeface="Arial Black" pitchFamily="34" charset="0"/>
              </a:rPr>
              <a:t>L. E. College, Morbi-2</a:t>
            </a:r>
          </a:p>
          <a:p>
            <a:pPr eaLnBrk="1" hangingPunct="1">
              <a:spcBef>
                <a:spcPts val="580"/>
              </a:spcBef>
              <a:buFont typeface="Wingdings 2"/>
              <a:buNone/>
              <a:defRPr/>
            </a:pPr>
            <a:r>
              <a:rPr lang="en-US" b="1" u="none" dirty="0" smtClean="0">
                <a:latin typeface="Arial" charset="0"/>
              </a:rPr>
              <a:t>Mechanical </a:t>
            </a:r>
            <a:r>
              <a:rPr lang="en-US" b="1" u="none" dirty="0">
                <a:latin typeface="Arial" charset="0"/>
              </a:rPr>
              <a:t>Engineering Department</a:t>
            </a:r>
          </a:p>
          <a:p>
            <a:pPr marL="274320" indent="-274320" rtl="1" eaLnBrk="1" hangingPunct="1">
              <a:spcBef>
                <a:spcPts val="580"/>
              </a:spcBef>
              <a:buFont typeface="Wingdings 2"/>
              <a:buChar char=""/>
              <a:defRPr/>
            </a:pPr>
            <a:endParaRPr lang="ar-SA" sz="1800" b="1" i="1" u="none" dirty="0">
              <a:latin typeface="Arial" charset="0"/>
            </a:endParaRPr>
          </a:p>
          <a:p>
            <a:pPr>
              <a:defRPr/>
            </a:pPr>
            <a:r>
              <a:rPr lang="en-US" sz="1800" b="1" i="1" u="none" smtClean="0">
                <a:latin typeface="Arial" charset="0"/>
              </a:rPr>
              <a:t>Chapter– </a:t>
            </a:r>
            <a:r>
              <a:rPr lang="en-US" sz="1800" b="1" i="1" u="none" dirty="0">
                <a:latin typeface="Arial" charset="0"/>
              </a:rPr>
              <a:t>Gear trains</a:t>
            </a:r>
            <a:endParaRPr lang="en-US" sz="1800" dirty="0"/>
          </a:p>
          <a:p>
            <a:pPr marL="274320" indent="-274320" rtl="1" eaLnBrk="1" hangingPunct="1">
              <a:spcBef>
                <a:spcPts val="580"/>
              </a:spcBef>
              <a:buFont typeface="Wingdings 2"/>
              <a:buChar char=""/>
              <a:defRPr/>
            </a:pPr>
            <a:endParaRPr lang="en-US" sz="1800" b="1" i="1" u="none" dirty="0"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238500" y="5232737"/>
            <a:ext cx="266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Prepared by Prof. Divyesh B. Patel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+919925282644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divyesh21dragon@gmail.com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3. Speed of wheel B when arm G makes 100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 clockwise and wheel A is fixed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35814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 – 4.2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= 4.2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clockwise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9906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Since the arm G makes 100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clockwise, therefore from the fourth row of the table,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1524000"/>
            <a:ext cx="1513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y = – 100 ...(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9050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Also, the wheel A is fixed, therefore from the fourth row of the table,</a:t>
            </a:r>
          </a:p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x + y = 0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x = – y = 100 ...(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28194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Speed of wheel B = y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x×T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×T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– 100 + 100 × 64/28 × 26/62  = – 100 + 95.8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4. Speed of wheel B when arm G makes 100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 clockwise and wheel A makes 10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 counter clockwise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37338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Speed of wheel B = y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x×T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×T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- 100 + 110 × 64/28 × 26/62  =  - 100 + 105.4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= + 5.4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= 5.4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counter clockwise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2192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Since the arm G makes 100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clockwise, therefore from the fourth row of the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table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429000" y="2133600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y = – 100 ...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(iii)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25146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Also the wheel A makes 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counter clockwise, therefore from the fourth row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able,</a:t>
            </a:r>
          </a:p>
          <a:p>
            <a:r>
              <a:rPr lang="es-ES" dirty="0">
                <a:latin typeface="Times New Roman" pitchFamily="18" charset="0"/>
                <a:cs typeface="Times New Roman" pitchFamily="18" charset="0"/>
              </a:rPr>
              <a:t>x + y = 10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x = 10 – y = 10 + 100 = 110 ...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b="1" dirty="0" err="1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8585" y="2967335"/>
            <a:ext cx="31668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Divyesh B Patel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946512" y="457200"/>
            <a:ext cx="3801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2.4. Epicyclic Gear Train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4343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simple epicyclic gear train is shown in Fig., where a gear F and the arm (link)A have a common axis at 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about which they can rotate. The gear L meshes with gear F and has its axis on the arm at 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about which the gear L can rotate. If the arm is fixed, the gear train is simple and gear F can drive gear L or vice- versa, but if gear F is fixed and the arm is rotated about the axis of gear F (i.e. 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then the gear L is forced to rotate upon and around gear F. Such a motion is called epicyclic and the gear trains arranged in such a manner that one or more of their members move upon and around another member are known as epicyclic gear trains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means upon and cyclic means around). The epicyclic gear trains may be simple or compound.</a:t>
            </a:r>
          </a:p>
        </p:txBody>
      </p:sp>
      <p:pic>
        <p:nvPicPr>
          <p:cNvPr id="15364" name="Picture 4" descr="epicyclic gear train by anwar-hilal.on on ema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828800"/>
            <a:ext cx="5527041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8915400" y="6381750"/>
            <a:ext cx="228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57200" y="1371600"/>
          <a:ext cx="8229600" cy="5355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9873">
                <a:tc rowSpan="2">
                  <a:txBody>
                    <a:bodyPr/>
                    <a:lstStyle/>
                    <a:p>
                      <a:pPr algn="ctr"/>
                      <a:endParaRPr lang="en-US" sz="18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i="0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Step No.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8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i="0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Conditions of motion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8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i="0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Revolutions of elements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98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Arm A</a:t>
                      </a:r>
                      <a:endParaRPr lang="en-US" sz="900" b="1" i="0" kern="1200" baseline="0" dirty="0">
                        <a:solidFill>
                          <a:srgbClr val="ED00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Gear F</a:t>
                      </a:r>
                      <a:endParaRPr lang="en-US" sz="900" b="1" i="0" kern="1200" baseline="0" dirty="0">
                        <a:solidFill>
                          <a:srgbClr val="ED00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Gear L</a:t>
                      </a:r>
                      <a:endParaRPr lang="en-US" sz="900" b="1" i="0" kern="1200" baseline="0" dirty="0">
                        <a:solidFill>
                          <a:srgbClr val="ED00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98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Arm fixed-gear </a:t>
                      </a:r>
                      <a:r>
                        <a:rPr lang="en-US" sz="18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 rotates through + 1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revolution </a:t>
                      </a:r>
                      <a:r>
                        <a:rPr lang="en-US" sz="18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i.e. 1 rev. anticlockwise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34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Arm fixed-gear </a:t>
                      </a:r>
                      <a:r>
                        <a:rPr lang="en-US" sz="18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rotates through + x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revolutions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+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x×T</a:t>
                      </a:r>
                      <a:r>
                        <a:rPr lang="en-US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186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Add + </a:t>
                      </a:r>
                      <a:r>
                        <a:rPr lang="en-US" sz="18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 revolutions to all elements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+y</a:t>
                      </a: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6186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 motion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+y</a:t>
                      </a: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x + y</a:t>
                      </a:r>
                    </a:p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y -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baseline="-25000" dirty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49228" y="457200"/>
            <a:ext cx="38909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2.4.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Epicyclic Gear Train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1276903" y="685800"/>
            <a:ext cx="59347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2.4.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Compound Epicyclic Gear Train—</a:t>
            </a:r>
          </a:p>
          <a:p>
            <a:pPr marL="514350" indent="-514350" algn="ctr" eaLnBrk="0" hangingPunct="0"/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Sun and Planet Gear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ow to Set Up a Planetary Gear Motion with SOLIDWOR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438400"/>
            <a:ext cx="2743200" cy="2919984"/>
          </a:xfrm>
          <a:prstGeom prst="rect">
            <a:avLst/>
          </a:prstGeom>
          <a:noFill/>
        </p:spPr>
      </p:pic>
      <p:pic>
        <p:nvPicPr>
          <p:cNvPr id="4100" name="Picture 4" descr="Types of Planetary Gearse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362200"/>
            <a:ext cx="2743200" cy="29756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343400" y="3657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Sun Gear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7200" y="2590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Annulus Gear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3276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Arm</a:t>
            </a:r>
          </a:p>
        </p:txBody>
      </p:sp>
      <p:cxnSp>
        <p:nvCxnSpPr>
          <p:cNvPr id="16" name="Straight Arrow Connector 15"/>
          <p:cNvCxnSpPr>
            <a:stCxn id="12" idx="1"/>
          </p:cNvCxnSpPr>
          <p:nvPr/>
        </p:nvCxnSpPr>
        <p:spPr>
          <a:xfrm flipH="1">
            <a:off x="3429000" y="3980766"/>
            <a:ext cx="914400" cy="578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3"/>
          </p:cNvCxnSpPr>
          <p:nvPr/>
        </p:nvCxnSpPr>
        <p:spPr>
          <a:xfrm flipV="1">
            <a:off x="5257800" y="3962400"/>
            <a:ext cx="838200" cy="18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1"/>
          </p:cNvCxnSpPr>
          <p:nvPr/>
        </p:nvCxnSpPr>
        <p:spPr>
          <a:xfrm flipH="1">
            <a:off x="3886200" y="2913966"/>
            <a:ext cx="381000" cy="134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3"/>
          </p:cNvCxnSpPr>
          <p:nvPr/>
        </p:nvCxnSpPr>
        <p:spPr>
          <a:xfrm>
            <a:off x="5334000" y="2913966"/>
            <a:ext cx="533400" cy="134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1"/>
          </p:cNvCxnSpPr>
          <p:nvPr/>
        </p:nvCxnSpPr>
        <p:spPr>
          <a:xfrm flipH="1" flipV="1">
            <a:off x="2819400" y="3429000"/>
            <a:ext cx="1600200" cy="32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8" idx="3"/>
          </p:cNvCxnSpPr>
          <p:nvPr/>
        </p:nvCxnSpPr>
        <p:spPr>
          <a:xfrm flipV="1">
            <a:off x="5181600" y="3352800"/>
            <a:ext cx="1600200" cy="22281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67200" y="5257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Planet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Gear</a:t>
            </a:r>
          </a:p>
        </p:txBody>
      </p:sp>
      <p:cxnSp>
        <p:nvCxnSpPr>
          <p:cNvPr id="41" name="Straight Arrow Connector 40"/>
          <p:cNvCxnSpPr>
            <a:stCxn id="38" idx="3"/>
          </p:cNvCxnSpPr>
          <p:nvPr/>
        </p:nvCxnSpPr>
        <p:spPr>
          <a:xfrm flipV="1">
            <a:off x="5181600" y="4419600"/>
            <a:ext cx="609600" cy="1161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3"/>
          </p:cNvCxnSpPr>
          <p:nvPr/>
        </p:nvCxnSpPr>
        <p:spPr>
          <a:xfrm flipV="1">
            <a:off x="5181600" y="4724400"/>
            <a:ext cx="1752600" cy="856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1"/>
          </p:cNvCxnSpPr>
          <p:nvPr/>
        </p:nvCxnSpPr>
        <p:spPr>
          <a:xfrm flipH="1" flipV="1">
            <a:off x="2971800" y="3200400"/>
            <a:ext cx="1295400" cy="2380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1276903" y="533400"/>
            <a:ext cx="59347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2.4.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Compound Epicyclic Gear Train—</a:t>
            </a:r>
          </a:p>
          <a:p>
            <a:pPr marL="514350" indent="-514350" algn="ctr" eaLnBrk="0" hangingPunct="0"/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Sun and Planet Gear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" name="AutoShape 2" descr="Gear Tra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Gear Tra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AutoShape 6" descr="Gear Tra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AutoShape 8" descr="Gear Tra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 cstate="print"/>
          <a:srcRect r="50741"/>
          <a:stretch>
            <a:fillRect/>
          </a:stretch>
        </p:blipFill>
        <p:spPr bwMode="auto">
          <a:xfrm>
            <a:off x="533400" y="1600200"/>
            <a:ext cx="41148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3" cstate="print"/>
          <a:srcRect l="53820"/>
          <a:stretch>
            <a:fillRect/>
          </a:stretch>
        </p:blipFill>
        <p:spPr bwMode="auto">
          <a:xfrm>
            <a:off x="4724400" y="1600200"/>
            <a:ext cx="38576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TextBox 161"/>
          <p:cNvSpPr txBox="1">
            <a:spLocks noChangeArrowheads="1"/>
          </p:cNvSpPr>
          <p:nvPr/>
        </p:nvSpPr>
        <p:spPr bwMode="auto">
          <a:xfrm>
            <a:off x="2133600" y="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Gear Trains</a:t>
            </a:r>
          </a:p>
        </p:txBody>
      </p:sp>
      <p:sp>
        <p:nvSpPr>
          <p:cNvPr id="3151" name="TextBox 79"/>
          <p:cNvSpPr txBox="1">
            <a:spLocks noChangeArrowheads="1"/>
          </p:cNvSpPr>
          <p:nvPr/>
        </p:nvSpPr>
        <p:spPr bwMode="auto">
          <a:xfrm>
            <a:off x="7467600" y="0"/>
            <a:ext cx="16764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LE. College, Morbi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1295400" y="381000"/>
            <a:ext cx="59347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 eaLnBrk="0" hangingPunct="0"/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2.4.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Compound Epicyclic Gear Train—</a:t>
            </a:r>
          </a:p>
          <a:p>
            <a:pPr marL="514350" indent="-514350" algn="ctr" eaLnBrk="0" hangingPunct="0"/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Sun and Planet Gear</a:t>
            </a:r>
          </a:p>
        </p:txBody>
      </p:sp>
      <p:sp>
        <p:nvSpPr>
          <p:cNvPr id="2050" name="AutoShape 2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What is the gear train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8" name="AutoShape 2" descr="Gear Tra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Gear Tra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AutoShape 6" descr="Gear Tra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AutoShape 8" descr="Gear Tra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1447800"/>
          <a:ext cx="8475133" cy="4584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4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5328">
                <a:tc rowSpan="2">
                  <a:txBody>
                    <a:bodyPr/>
                    <a:lstStyle/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="1" i="0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Step No.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="1" i="0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Conditions of motion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="1" i="0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Revolutions of elements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70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Arm H</a:t>
                      </a:r>
                      <a:endParaRPr lang="en-US" sz="1200" b="1" i="0" kern="1200" baseline="0" dirty="0">
                        <a:solidFill>
                          <a:srgbClr val="ED00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Gear D</a:t>
                      </a:r>
                    </a:p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Compound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Gear B-C</a:t>
                      </a:r>
                      <a:endParaRPr lang="en-US" sz="1200" b="1" i="0" kern="1200" baseline="0" dirty="0">
                        <a:solidFill>
                          <a:srgbClr val="ED00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Gear A</a:t>
                      </a:r>
                      <a:endParaRPr lang="en-US" sz="1200" b="1" i="0" kern="1200" baseline="0" dirty="0">
                        <a:solidFill>
                          <a:srgbClr val="ED00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57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Arm fixed-gear D rotates through + 1</a:t>
                      </a:r>
                    </a:p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revolution i.e. 1 rev. anticlockwise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Arm fixed-gear D rotates through + x</a:t>
                      </a:r>
                    </a:p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revolutions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x×T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x×T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Add + y revolutions to all elements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320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 motion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 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y -</a:t>
                      </a:r>
                      <a:r>
                        <a:rPr lang="en-U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y -</a:t>
                      </a:r>
                      <a:r>
                        <a:rPr lang="en-U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04800" y="5943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Note 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If the annulus gear A is rotated through one revolution anticlockwise with the arm fixed, then the compound gear rotates through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revolutions in the same sense and the sun gear D rotates through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×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revolutions in clockwise direction.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685800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 an epicyclic gear train, the internal wheels A and B and compound wheels C and D rotate independently about axis O. The wheels E and F rotate on pins fixed to the arm G. E gears with A and C and F gears with B and D. All the wheels have the same module and the number of teeth are :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28;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26;T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18.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1). Sketch the arrangement ; 2). Find the number of teeth on A and B ; 3). If the arm G makes 100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clockwise and A is fixed, find the speed of B ; and 4). If the arm G makes 100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clockwise and wheel A makes 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counter clockwise ; find the speed of wheel B.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28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Example -1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971800"/>
            <a:ext cx="28384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2600" y="3821668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28 + 2 × 18 = 64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7620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Let 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Number of teeth on wheel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A, and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Number of teeth on wheel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1487269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the pitch circle diameters of wheels A, B, C, D, E and F respectively, then from the geometry of Fig.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297668"/>
            <a:ext cx="3357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2935069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Since the number of teeth are proportional to their pitch circle diameters, for the same module, therefore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351191" y="4355068"/>
            <a:ext cx="4211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baseline="-25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= 26 + 2 × 18 = 62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228600"/>
            <a:ext cx="3786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Number of teeth on wheels A and B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Divyesh B Patel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6547-2B1B-4933-9410-927966664A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533400"/>
          <a:ext cx="8915399" cy="480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55328">
                <a:tc rowSpan="2">
                  <a:txBody>
                    <a:bodyPr/>
                    <a:lstStyle/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="1" i="0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Step No.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="1" i="0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Conditions of motion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n-US" sz="1200" b="1" i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b="1" i="0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Revolutions of elements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70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Arm G</a:t>
                      </a:r>
                      <a:endParaRPr lang="en-US" sz="1200" b="1" i="0" kern="1200" baseline="0" dirty="0">
                        <a:solidFill>
                          <a:srgbClr val="ED00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Wheel A</a:t>
                      </a:r>
                    </a:p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Wheel E</a:t>
                      </a:r>
                    </a:p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Compound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Gear C-D</a:t>
                      </a:r>
                      <a:endParaRPr lang="en-US" sz="1200" b="1" i="0" kern="1200" baseline="0" dirty="0">
                        <a:solidFill>
                          <a:srgbClr val="ED00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Wheel F</a:t>
                      </a:r>
                    </a:p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rgbClr val="ED00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Wheel B</a:t>
                      </a:r>
                    </a:p>
                    <a:p>
                      <a:pPr marL="0" algn="ctr" defTabSz="914400" rtl="0" eaLnBrk="1" latinLnBrk="0" hangingPunct="1"/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57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Arm fixed-gear D rotates through + 1 revolution i.e. 1 rev. anticlockwise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 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  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= - 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en-U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Arm fixed-gear A rotates through + x revolutions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x×T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x×T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x×T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x×T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Add + y revolutions to all elements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320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Total motion</a:t>
                      </a:r>
                      <a:endParaRPr lang="en-US" sz="12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+y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x 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y -</a:t>
                      </a:r>
                      <a:r>
                        <a:rPr lang="en-U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y -</a:t>
                      </a:r>
                      <a:r>
                        <a:rPr lang="en-U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y +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x×T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y +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x×T</a:t>
                      </a:r>
                      <a:r>
                        <a:rPr lang="en-US" sz="1200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×T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/T</a:t>
                      </a:r>
                      <a:r>
                        <a:rPr lang="en-US" sz="1200" baseline="-25000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6359</TotalTime>
  <Words>1219</Words>
  <Application>Microsoft Office PowerPoint</Application>
  <PresentationFormat>On-screen Show (4:3)</PresentationFormat>
  <Paragraphs>294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Tahoma</vt:lpstr>
      <vt:lpstr>Times New Roman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Mechanical</cp:lastModifiedBy>
  <cp:revision>614</cp:revision>
  <dcterms:created xsi:type="dcterms:W3CDTF">2006-08-25T02:38:01Z</dcterms:created>
  <dcterms:modified xsi:type="dcterms:W3CDTF">2023-10-09T07:15:39Z</dcterms:modified>
</cp:coreProperties>
</file>