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73" r:id="rId7"/>
    <p:sldId id="265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95652-4FEA-4D83-A58F-A79AF660B5B7}" type="datetimeFigureOut">
              <a:rPr lang="en-US" smtClean="0"/>
              <a:pPr/>
              <a:t>21-Oct-20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A22B-779D-4447-B7F6-96BE27562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(Prof.) D.K.MEHTA,</a:t>
            </a:r>
            <a:br>
              <a:rPr lang="en-US" dirty="0" smtClean="0"/>
            </a:br>
            <a:r>
              <a:rPr lang="en-US" dirty="0" smtClean="0"/>
              <a:t>ASSISTANT PROFESSOR,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CHEMICAL ENGINEERING DEPARTMENT,</a:t>
            </a:r>
          </a:p>
          <a:p>
            <a:r>
              <a:rPr lang="en-US" dirty="0" smtClean="0"/>
              <a:t>L.E.COLLEGE-MORBI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becomes important when particle size is below 50 nm.</a:t>
            </a:r>
          </a:p>
          <a:p>
            <a:r>
              <a:rPr lang="en-US" dirty="0" smtClean="0"/>
              <a:t>It is occurs commonly for intra-particle transport in a catalyst containing fine pores.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separation </a:t>
            </a:r>
            <a:endParaRPr lang="en-US" dirty="0"/>
          </a:p>
        </p:txBody>
      </p:sp>
      <p:pic>
        <p:nvPicPr>
          <p:cNvPr id="33794" name="Picture 2" descr="C:\Users\HOD CHEMICAL\Desktop\1-s2.0-S1387181113004939-fx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239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Gas diffusion in random fibrous material</a:t>
            </a:r>
            <a:endParaRPr lang="en-US" sz="3200" dirty="0"/>
          </a:p>
        </p:txBody>
      </p:sp>
      <p:pic>
        <p:nvPicPr>
          <p:cNvPr id="34818" name="Picture 2" descr="C:\Users\HOD CHEMICAL\Desktop\k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57912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TOPIC:</a:t>
            </a:r>
            <a:r>
              <a:rPr lang="en-US" b="1" dirty="0" smtClean="0">
                <a:solidFill>
                  <a:srgbClr val="FF0000"/>
                </a:solidFill>
              </a:rPr>
              <a:t>-  Concept of Knudsen diffusivity, its significance and industrial application</a:t>
            </a:r>
          </a:p>
          <a:p>
            <a:pPr>
              <a:buNone/>
            </a:pPr>
            <a:r>
              <a:rPr lang="en-US" b="1" u="sng" dirty="0" smtClean="0"/>
              <a:t>SUBJECT:</a:t>
            </a:r>
            <a:r>
              <a:rPr lang="en-US" b="1" dirty="0" smtClean="0">
                <a:solidFill>
                  <a:srgbClr val="FF0000"/>
                </a:solidFill>
              </a:rPr>
              <a:t>-Mass Transfer Operation-I</a:t>
            </a:r>
            <a:endParaRPr lang="en-US" dirty="0" smtClean="0"/>
          </a:p>
          <a:p>
            <a:pPr>
              <a:buNone/>
            </a:pPr>
            <a:r>
              <a:rPr lang="en-US" b="1" u="sng" dirty="0" smtClean="0"/>
              <a:t>SUBJECT CODE:</a:t>
            </a:r>
            <a:r>
              <a:rPr lang="en-US" b="1" dirty="0" smtClean="0">
                <a:solidFill>
                  <a:srgbClr val="FF0000"/>
                </a:solidFill>
              </a:rPr>
              <a:t>-3150501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diffusion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Molecular diffusion is concerned with the movement of individual molecules through a substance by virtue of their thermal energy.</a:t>
            </a:r>
          </a:p>
          <a:p>
            <a:pPr algn="just"/>
            <a:r>
              <a:rPr lang="en-US" dirty="0" smtClean="0"/>
              <a:t>The molecules moves in zigzag path and it also collides with another molecules where it changes its direction and magnitude</a:t>
            </a:r>
          </a:p>
          <a:p>
            <a:pPr algn="just"/>
            <a:r>
              <a:rPr lang="en-US" dirty="0" smtClean="0"/>
              <a:t>The average distance the molecule travels between collisions is it mean free path.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Knudsen diffusion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gas diffusion occurs in a very fine pore, particularly at very low pressure, the ‘mean free path’ of a molecule may be larger than diameter of the passage.</a:t>
            </a:r>
          </a:p>
          <a:p>
            <a:r>
              <a:rPr lang="en-US" dirty="0" smtClean="0"/>
              <a:t>Then the collision with the wall becomes more frequent than collision with the other molecules.</a:t>
            </a:r>
          </a:p>
          <a:p>
            <a:r>
              <a:rPr lang="en-US" dirty="0" smtClean="0"/>
              <a:t>Then diffusion rate depends on concentration gradient, molecular velocity and diameter of passage.</a:t>
            </a:r>
          </a:p>
          <a:p>
            <a:r>
              <a:rPr lang="en-US" dirty="0" smtClean="0"/>
              <a:t>This is known as Knudsen diffusion.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rgbClr val="002060"/>
                </a:solidFill>
              </a:rPr>
              <a:t>Knudsen Number (</a:t>
            </a:r>
            <a:r>
              <a:rPr lang="en-US" altLang="en-US" b="1" u="sng" dirty="0" err="1" smtClean="0">
                <a:solidFill>
                  <a:srgbClr val="002060"/>
                </a:solidFill>
              </a:rPr>
              <a:t>Kn</a:t>
            </a:r>
            <a:r>
              <a:rPr lang="en-US" altLang="en-US" b="1" u="sng" dirty="0" smtClean="0">
                <a:solidFill>
                  <a:srgbClr val="002060"/>
                </a:solidFill>
              </a:rPr>
              <a:t>):-</a:t>
            </a:r>
          </a:p>
          <a:p>
            <a:pPr lvl="1">
              <a:buNone/>
            </a:pPr>
            <a:r>
              <a:rPr lang="en-US" altLang="en-US" dirty="0" smtClean="0"/>
              <a:t>It is the ratio of free mean path to the diameter of the Pore .</a:t>
            </a:r>
          </a:p>
          <a:p>
            <a:pPr lvl="1">
              <a:buNone/>
            </a:pPr>
            <a:endParaRPr lang="en-US" altLang="en-US" dirty="0" smtClean="0"/>
          </a:p>
          <a:p>
            <a:pPr lvl="1">
              <a:buNone/>
            </a:pPr>
            <a:endParaRPr lang="en-US" altLang="en-US" dirty="0" smtClean="0"/>
          </a:p>
          <a:p>
            <a:pPr lvl="1">
              <a:buNone/>
            </a:pPr>
            <a:r>
              <a:rPr lang="en-US" altLang="en-US" sz="3200" b="1" u="sng" dirty="0" smtClean="0">
                <a:solidFill>
                  <a:srgbClr val="002060"/>
                </a:solidFill>
              </a:rPr>
              <a:t>Knudsen Diffusivity(D</a:t>
            </a:r>
            <a:r>
              <a:rPr lang="en-US" altLang="en-US" sz="3200" b="1" u="sng" baseline="-25000" dirty="0" smtClean="0">
                <a:solidFill>
                  <a:srgbClr val="002060"/>
                </a:solidFill>
              </a:rPr>
              <a:t>AA*</a:t>
            </a:r>
            <a:r>
              <a:rPr lang="en-US" altLang="en-US" sz="3200" b="1" u="sng" dirty="0" smtClean="0">
                <a:solidFill>
                  <a:srgbClr val="002060"/>
                </a:solidFill>
              </a:rPr>
              <a:t>):-</a:t>
            </a:r>
          </a:p>
        </p:txBody>
      </p:sp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2895600" y="2362200"/>
          <a:ext cx="2514600" cy="914400"/>
        </p:xfrm>
        <a:graphic>
          <a:graphicData uri="http://schemas.openxmlformats.org/presentationml/2006/ole">
            <p:oleObj spid="_x0000_s30722" name="Equation" r:id="rId3" imgW="685502" imgH="444307" progId="">
              <p:embed/>
            </p:oleObj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2362200" y="4267200"/>
          <a:ext cx="3733800" cy="1244600"/>
        </p:xfrm>
        <a:graphic>
          <a:graphicData uri="http://schemas.openxmlformats.org/presentationml/2006/ole">
            <p:oleObj spid="_x0000_s30723" name="Equation" r:id="rId4" imgW="1447172" imgH="482391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9154" name="Picture 2" descr="C:\Users\HOD CHEMICAL\Desktop\Knudsen-diffusion-or-free-molecular-flow-occurs-when-the-radius-of-the-flow-channels-i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2301081"/>
            <a:ext cx="809625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lvl="2" eaLnBrk="1" hangingPunct="1"/>
            <a:r>
              <a:rPr lang="en-US" altLang="en-US" smtClean="0"/>
              <a:t>But if Kn &gt;1, then</a:t>
            </a:r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If both Knudsen and molecular diffusion exist, then</a:t>
            </a:r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with</a:t>
            </a:r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For non-cylindrical pores, we estimate</a:t>
            </a:r>
          </a:p>
          <a:p>
            <a:pPr lvl="2" eaLnBrk="1" hangingPunct="1"/>
            <a:endParaRPr lang="en-US" altLang="en-US" smtClean="0"/>
          </a:p>
        </p:txBody>
      </p:sp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990600" y="1295400"/>
          <a:ext cx="7239000" cy="1203325"/>
        </p:xfrm>
        <a:graphic>
          <a:graphicData uri="http://schemas.openxmlformats.org/presentationml/2006/ole">
            <p:oleObj spid="_x0000_s31746" name="Equation" r:id="rId3" imgW="2908300" imgH="482600" progId="">
              <p:embed/>
            </p:oleObj>
          </a:graphicData>
        </a:graphic>
      </p:graphicFrame>
      <p:graphicFrame>
        <p:nvGraphicFramePr>
          <p:cNvPr id="30724" name="Object 5"/>
          <p:cNvGraphicFramePr>
            <a:graphicFrameLocks noChangeAspect="1"/>
          </p:cNvGraphicFramePr>
          <p:nvPr/>
        </p:nvGraphicFramePr>
        <p:xfrm>
          <a:off x="2743200" y="3048000"/>
          <a:ext cx="3276600" cy="1092200"/>
        </p:xfrm>
        <a:graphic>
          <a:graphicData uri="http://schemas.openxmlformats.org/presentationml/2006/ole">
            <p:oleObj spid="_x0000_s31747" name="Equation" r:id="rId4" imgW="1295400" imgH="431800" progId="">
              <p:embed/>
            </p:oleObj>
          </a:graphicData>
        </a:graphic>
      </p:graphicFrame>
      <p:graphicFrame>
        <p:nvGraphicFramePr>
          <p:cNvPr id="30725" name="Object 6"/>
          <p:cNvGraphicFramePr>
            <a:graphicFrameLocks noChangeAspect="1"/>
          </p:cNvGraphicFramePr>
          <p:nvPr/>
        </p:nvGraphicFramePr>
        <p:xfrm>
          <a:off x="3352800" y="4114800"/>
          <a:ext cx="1905000" cy="1177925"/>
        </p:xfrm>
        <a:graphic>
          <a:graphicData uri="http://schemas.openxmlformats.org/presentationml/2006/ole">
            <p:oleObj spid="_x0000_s31748" name="Equation" r:id="rId5" imgW="698197" imgH="431613" progId="">
              <p:embed/>
            </p:oleObj>
          </a:graphicData>
        </a:graphic>
      </p:graphicFrame>
      <p:graphicFrame>
        <p:nvGraphicFramePr>
          <p:cNvPr id="30726" name="Object 7"/>
          <p:cNvGraphicFramePr>
            <a:graphicFrameLocks noChangeAspect="1"/>
          </p:cNvGraphicFramePr>
          <p:nvPr/>
        </p:nvGraphicFramePr>
        <p:xfrm>
          <a:off x="2971800" y="5715000"/>
          <a:ext cx="2209800" cy="676275"/>
        </p:xfrm>
        <a:graphic>
          <a:graphicData uri="http://schemas.openxmlformats.org/presentationml/2006/ole">
            <p:oleObj spid="_x0000_s31749" name="Equation" r:id="rId6" imgW="787400" imgH="24130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 Knudsen number is a good measure of the relative importance of Knudsen diffusion.</a:t>
            </a:r>
          </a:p>
          <a:p>
            <a:r>
              <a:rPr lang="en-US" dirty="0" smtClean="0"/>
              <a:t> A Knudsen number much greater than one indicates Knudsen diffusion is important. </a:t>
            </a:r>
          </a:p>
          <a:p>
            <a:r>
              <a:rPr lang="en-US" dirty="0" smtClean="0"/>
              <a:t>In practice, Knudsen diffusion applies only to gases because the mean free path for molecules in the liquid state is very small, typically near the diameter of the molecule itself.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porous diffusion</a:t>
            </a:r>
            <a:endParaRPr lang="en-US" dirty="0"/>
          </a:p>
        </p:txBody>
      </p:sp>
      <p:pic>
        <p:nvPicPr>
          <p:cNvPr id="4" name="Picture 2" descr="fig_24_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828800"/>
            <a:ext cx="438912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250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(Prof.) D.K.MEHTA, ASSISTANT PROFESSOR,</vt:lpstr>
      <vt:lpstr>Slide 2</vt:lpstr>
      <vt:lpstr>Molecular diffusion</vt:lpstr>
      <vt:lpstr>What is Knudsen diffusion</vt:lpstr>
      <vt:lpstr>Slide 5</vt:lpstr>
      <vt:lpstr>Slide 6</vt:lpstr>
      <vt:lpstr>Slide 7</vt:lpstr>
      <vt:lpstr>Significance</vt:lpstr>
      <vt:lpstr>Type of porous diffusion</vt:lpstr>
      <vt:lpstr>Industrial application</vt:lpstr>
      <vt:lpstr>Gas separation </vt:lpstr>
      <vt:lpstr>Gas diffusion in random fibrous material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HOD CHEMICAL</dc:creator>
  <cp:lastModifiedBy>HOD CHEMICAL</cp:lastModifiedBy>
  <cp:revision>7</cp:revision>
  <dcterms:created xsi:type="dcterms:W3CDTF">2020-09-16T05:29:49Z</dcterms:created>
  <dcterms:modified xsi:type="dcterms:W3CDTF">2020-10-21T11:03:40Z</dcterms:modified>
</cp:coreProperties>
</file>