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10" r:id="rId3"/>
    <p:sldId id="317" r:id="rId4"/>
    <p:sldId id="258" r:id="rId5"/>
    <p:sldId id="296" r:id="rId6"/>
    <p:sldId id="330" r:id="rId7"/>
    <p:sldId id="316" r:id="rId8"/>
    <p:sldId id="318" r:id="rId9"/>
    <p:sldId id="319" r:id="rId10"/>
    <p:sldId id="294" r:id="rId11"/>
    <p:sldId id="293" r:id="rId12"/>
    <p:sldId id="275" r:id="rId13"/>
    <p:sldId id="282" r:id="rId14"/>
    <p:sldId id="283" r:id="rId15"/>
    <p:sldId id="268"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1" autoAdjust="0"/>
    <p:restoredTop sz="94660"/>
  </p:normalViewPr>
  <p:slideViewPr>
    <p:cSldViewPr>
      <p:cViewPr varScale="1">
        <p:scale>
          <a:sx n="64" d="100"/>
          <a:sy n="64" d="100"/>
        </p:scale>
        <p:origin x="-16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7F91959-E5DD-40F3-AF5C-5C5E2DF28588}"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EEDAC7-03F0-4BE3-97D3-92B27EA596DF}"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E9931D2-D4B1-426B-B195-588A447A2F17}"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A70826-749E-4F53-A8C1-17E57E74BD87}"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FD191B-3BD1-4C42-A1F0-FB3CAFC84C8B}"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275E68-EFED-479F-81C9-0F634A11E9B9}"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FC9C52-7B1D-4AED-A37D-C9031598A8BE}"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4E55057-DA31-49A4-B832-5F36C231D194}"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9980A49-1D62-4520-A303-EB639CB886CD}"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2C861B-5922-4E06-978A-759E3A3D4CBF}"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564AA31-9BEC-46EE-B5B0-19012BAB7F1E}"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DD23EF6-7CBB-44CC-9AF0-E72B56AD2EB8}"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23F6234-D845-4E3E-90FC-AB50C8EFEEC8}" type="datetimeFigureOut">
              <a:rPr lang="en-US"/>
              <a:pPr>
                <a:defRPr/>
              </a:pPr>
              <a:t>10/14/2020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6A9E30E-25F4-424A-B1CD-A7A4B7A2ED3A}"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1693505-9087-4A40-ABEF-E48C902A5369}" type="datetimeFigureOut">
              <a:rPr lang="en-US"/>
              <a:pPr>
                <a:defRPr/>
              </a:pPr>
              <a:t>10/14/2020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0E61679-DDBF-483F-8C5F-66FE29A76156}"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D45BAC-DB9A-4B12-A0BA-765B1A62D8B6}" type="datetimeFigureOut">
              <a:rPr lang="en-US"/>
              <a:pPr>
                <a:defRPr/>
              </a:pPr>
              <a:t>10/14/2020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F827B6A-7219-447E-A64F-C8F1652452A8}"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6E02E93-6F3E-4553-AE3C-CD1E97921C59}"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C1456C3-FDFF-489A-9726-F8288687E145}"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5411B4-B2F5-4FB7-98A5-71EEF8B2192B}"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36EE1A-328D-45EA-A3DA-894D4DF8DD94}"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2E768AC-645E-46AD-859D-9E19F7A2B831}" type="datetimeFigureOut">
              <a:rPr lang="en-US"/>
              <a:pPr>
                <a:defRPr/>
              </a:pPr>
              <a:t>10/14/2020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3E94FD2A-6118-4E98-AC56-1CD49E40313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txBox="1">
            <a:spLocks/>
          </p:cNvSpPr>
          <p:nvPr/>
        </p:nvSpPr>
        <p:spPr bwMode="auto">
          <a:xfrm>
            <a:off x="914400" y="274638"/>
            <a:ext cx="7772400" cy="1143000"/>
          </a:xfrm>
          <a:prstGeom prst="rect">
            <a:avLst/>
          </a:prstGeom>
          <a:noFill/>
          <a:ln w="9525">
            <a:noFill/>
            <a:miter lim="800000"/>
            <a:headEnd/>
            <a:tailEnd/>
          </a:ln>
        </p:spPr>
        <p:txBody>
          <a:bodyPr anchor="ctr"/>
          <a:lstStyle/>
          <a:p>
            <a:pPr algn="ctr" eaLnBrk="1" hangingPunct="1"/>
            <a:r>
              <a:rPr lang="en-US" altLang="en-US" sz="2800">
                <a:solidFill>
                  <a:srgbClr val="FF0000"/>
                </a:solidFill>
                <a:latin typeface="Arial Black" pitchFamily="34" charset="0"/>
              </a:rPr>
              <a:t>KINEMATICS &amp; DYNAMICS OF MACHINES (KDM)</a:t>
            </a:r>
            <a:r>
              <a:rPr lang="en-US" altLang="en-US" sz="2800">
                <a:solidFill>
                  <a:schemeClr val="folHlink"/>
                </a:solidFill>
                <a:latin typeface="Arial Black" pitchFamily="34" charset="0"/>
              </a:rPr>
              <a:t/>
            </a:r>
            <a:br>
              <a:rPr lang="en-US" altLang="en-US" sz="2800">
                <a:solidFill>
                  <a:schemeClr val="folHlink"/>
                </a:solidFill>
                <a:latin typeface="Arial Black" pitchFamily="34" charset="0"/>
              </a:rPr>
            </a:br>
            <a:endParaRPr lang="en-US" altLang="en-US" sz="2800">
              <a:latin typeface="Calibri" pitchFamily="34" charset="0"/>
            </a:endParaRPr>
          </a:p>
        </p:txBody>
      </p:sp>
      <p:pic>
        <p:nvPicPr>
          <p:cNvPr id="2051" name="Picture 2" descr="http://www.unidelve.com/uploads/university/1adfcbc33303a7310b22b11cb1dd9905.jpg"/>
          <p:cNvPicPr>
            <a:picLocks noChangeAspect="1" noChangeArrowheads="1"/>
          </p:cNvPicPr>
          <p:nvPr/>
        </p:nvPicPr>
        <p:blipFill>
          <a:blip r:embed="rId2" cstate="print"/>
          <a:srcRect/>
          <a:stretch>
            <a:fillRect/>
          </a:stretch>
        </p:blipFill>
        <p:spPr bwMode="auto">
          <a:xfrm>
            <a:off x="3886200" y="1385888"/>
            <a:ext cx="1590675" cy="1828800"/>
          </a:xfrm>
          <a:prstGeom prst="rect">
            <a:avLst/>
          </a:prstGeom>
          <a:noFill/>
          <a:ln w="9525">
            <a:noFill/>
            <a:miter lim="800000"/>
            <a:headEnd/>
            <a:tailEnd/>
          </a:ln>
        </p:spPr>
      </p:pic>
      <p:sp>
        <p:nvSpPr>
          <p:cNvPr id="6" name="Text Box 5"/>
          <p:cNvSpPr txBox="1">
            <a:spLocks noChangeArrowheads="1"/>
          </p:cNvSpPr>
          <p:nvPr/>
        </p:nvSpPr>
        <p:spPr>
          <a:xfrm>
            <a:off x="1062038" y="3449638"/>
            <a:ext cx="7239000" cy="2071687"/>
          </a:xfrm>
          <a:prstGeom prst="rect">
            <a:avLst/>
          </a:prstGeom>
          <a:extLst/>
        </p:spPr>
        <p:txBody>
          <a:bodyPr>
            <a:spAutoFit/>
          </a:bodyPr>
          <a:lstStyle>
            <a:lvl1pPr marL="0" indent="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1pPr>
            <a:lvl2pPr marL="742950" indent="-28575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2pPr>
            <a:lvl3pPr marL="11430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3pPr>
            <a:lvl4pPr marL="16002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4pPr>
            <a:lvl5pPr marL="20574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5pPr>
            <a:lvl6pPr marL="25146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6pPr>
            <a:lvl7pPr marL="29718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7pPr>
            <a:lvl8pPr marL="34290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8pPr>
            <a:lvl9pPr marL="38862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9pPr>
          </a:lstStyle>
          <a:p>
            <a:pPr eaLnBrk="1" fontAlgn="auto" hangingPunct="1">
              <a:spcBef>
                <a:spcPts val="580"/>
              </a:spcBef>
              <a:spcAft>
                <a:spcPts val="0"/>
              </a:spcAft>
              <a:buFont typeface="Wingdings 2"/>
              <a:buNone/>
              <a:defRPr/>
            </a:pPr>
            <a:r>
              <a:rPr lang="en-US" sz="3200" u="none" dirty="0" smtClean="0">
                <a:latin typeface="Arial Black" pitchFamily="34" charset="0"/>
              </a:rPr>
              <a:t>L. E. College, Morbi-2</a:t>
            </a:r>
          </a:p>
          <a:p>
            <a:pPr eaLnBrk="1" fontAlgn="auto" hangingPunct="1">
              <a:spcBef>
                <a:spcPts val="580"/>
              </a:spcBef>
              <a:spcAft>
                <a:spcPts val="0"/>
              </a:spcAft>
              <a:buFont typeface="Wingdings 2"/>
              <a:buNone/>
              <a:defRPr/>
            </a:pPr>
            <a:r>
              <a:rPr lang="en-US" b="1" u="none" dirty="0" smtClean="0">
                <a:latin typeface="Arial" charset="0"/>
              </a:rPr>
              <a:t>Industrial Engineering Department</a:t>
            </a:r>
          </a:p>
          <a:p>
            <a:pPr marL="274320" indent="-274320" rtl="1" eaLnBrk="1" fontAlgn="auto" hangingPunct="1">
              <a:spcBef>
                <a:spcPts val="580"/>
              </a:spcBef>
              <a:spcAft>
                <a:spcPts val="0"/>
              </a:spcAft>
              <a:buFont typeface="Wingdings 2"/>
              <a:buChar char=""/>
              <a:defRPr/>
            </a:pPr>
            <a:endParaRPr lang="ar-SA" sz="1800" b="1" i="1" u="none" dirty="0" smtClean="0">
              <a:latin typeface="Arial" charset="0"/>
            </a:endParaRPr>
          </a:p>
          <a:p>
            <a:pPr fontAlgn="auto">
              <a:spcAft>
                <a:spcPts val="0"/>
              </a:spcAft>
              <a:defRPr/>
            </a:pPr>
            <a:r>
              <a:rPr lang="en-US" sz="1800" b="1" i="1" u="none" dirty="0" smtClean="0">
                <a:latin typeface="Arial" charset="0"/>
              </a:rPr>
              <a:t>Chapter-01– Introduction of Mechanisms and Machines </a:t>
            </a:r>
            <a:endParaRPr lang="en-US" sz="1800" dirty="0" smtClean="0"/>
          </a:p>
          <a:p>
            <a:pPr marL="274320" indent="-274320" rtl="1" eaLnBrk="1" fontAlgn="auto" hangingPunct="1">
              <a:spcBef>
                <a:spcPts val="580"/>
              </a:spcBef>
              <a:spcAft>
                <a:spcPts val="0"/>
              </a:spcAft>
              <a:buFont typeface="Wingdings 2"/>
              <a:buChar char=""/>
              <a:defRPr/>
            </a:pPr>
            <a:endParaRPr lang="en-US" sz="1800" b="1" i="1" u="none" dirty="0">
              <a:latin typeface="Arial" charset="0"/>
            </a:endParaRPr>
          </a:p>
        </p:txBody>
      </p:sp>
      <p:sp>
        <p:nvSpPr>
          <p:cNvPr id="5" name="TextBox 4"/>
          <p:cNvSpPr txBox="1">
            <a:spLocks noChangeArrowheads="1"/>
          </p:cNvSpPr>
          <p:nvPr/>
        </p:nvSpPr>
        <p:spPr bwMode="auto">
          <a:xfrm>
            <a:off x="3238500" y="5486400"/>
            <a:ext cx="2667000" cy="1015663"/>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1200" dirty="0">
                <a:latin typeface="Times New Roman" pitchFamily="18" charset="0"/>
                <a:cs typeface="Times New Roman" pitchFamily="18" charset="0"/>
              </a:rPr>
              <a:t>Prepared by Prof. </a:t>
            </a:r>
            <a:r>
              <a:rPr lang="en-US" sz="1200" dirty="0" smtClean="0">
                <a:latin typeface="Times New Roman" pitchFamily="18" charset="0"/>
                <a:cs typeface="Times New Roman" pitchFamily="18" charset="0"/>
              </a:rPr>
              <a:t>Divyesh B. Patel</a:t>
            </a:r>
            <a:endParaRPr lang="en-US" sz="1200" dirty="0">
              <a:latin typeface="Times New Roman" pitchFamily="18" charset="0"/>
              <a:cs typeface="Times New Roman" pitchFamily="18" charset="0"/>
            </a:endParaRPr>
          </a:p>
          <a:p>
            <a:pPr algn="ctr"/>
            <a:r>
              <a:rPr lang="en-US" sz="1200" dirty="0">
                <a:latin typeface="Times New Roman" pitchFamily="18" charset="0"/>
                <a:cs typeface="Times New Roman" pitchFamily="18" charset="0"/>
              </a:rPr>
              <a:t>Mechanical Engg. Dept</a:t>
            </a:r>
          </a:p>
          <a:p>
            <a:pPr algn="ctr"/>
            <a:r>
              <a:rPr lang="en-US" sz="1200" dirty="0">
                <a:latin typeface="Times New Roman" pitchFamily="18" charset="0"/>
                <a:cs typeface="Times New Roman" pitchFamily="18" charset="0"/>
              </a:rPr>
              <a:t>LE. College, </a:t>
            </a:r>
            <a:r>
              <a:rPr lang="en-US" sz="1200" dirty="0" smtClean="0">
                <a:latin typeface="Times New Roman" pitchFamily="18" charset="0"/>
                <a:cs typeface="Times New Roman" pitchFamily="18" charset="0"/>
              </a:rPr>
              <a:t>Morbi</a:t>
            </a:r>
          </a:p>
          <a:p>
            <a:pPr algn="ctr"/>
            <a:r>
              <a:rPr lang="en-US" sz="1200" dirty="0" smtClean="0">
                <a:latin typeface="Times New Roman" pitchFamily="18" charset="0"/>
                <a:cs typeface="Times New Roman" pitchFamily="18" charset="0"/>
              </a:rPr>
              <a:t>+919925282644</a:t>
            </a:r>
          </a:p>
          <a:p>
            <a:pPr algn="ctr"/>
            <a:r>
              <a:rPr lang="en-US" sz="1200" dirty="0" smtClean="0">
                <a:latin typeface="Times New Roman" pitchFamily="18" charset="0"/>
                <a:cs typeface="Times New Roman" pitchFamily="18" charset="0"/>
              </a:rPr>
              <a:t>divyesh21dragon@gmail.com</a:t>
            </a:r>
            <a:endParaRPr lang="en-US"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altLang="en-US" sz="3200" smtClean="0">
                <a:solidFill>
                  <a:schemeClr val="tx2"/>
                </a:solidFill>
                <a:latin typeface="Times New Roman" pitchFamily="18" charset="0"/>
                <a:cs typeface="Times New Roman" pitchFamily="18" charset="0"/>
              </a:rPr>
              <a:t>Four-Bar chain</a:t>
            </a:r>
          </a:p>
        </p:txBody>
      </p:sp>
      <p:pic>
        <p:nvPicPr>
          <p:cNvPr id="38914" name="Picture 2" descr="E:\DBP\KOM\Figures\four bar.png"/>
          <p:cNvPicPr>
            <a:picLocks noChangeAspect="1" noChangeArrowheads="1"/>
          </p:cNvPicPr>
          <p:nvPr/>
        </p:nvPicPr>
        <p:blipFill>
          <a:blip r:embed="rId2" cstate="print"/>
          <a:srcRect/>
          <a:stretch>
            <a:fillRect/>
          </a:stretch>
        </p:blipFill>
        <p:spPr bwMode="auto">
          <a:xfrm>
            <a:off x="1676400" y="2133600"/>
            <a:ext cx="5707063" cy="3516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altLang="en-US" smtClean="0">
                <a:solidFill>
                  <a:schemeClr val="tx2"/>
                </a:solidFill>
                <a:latin typeface="Times New Roman" pitchFamily="18" charset="0"/>
                <a:cs typeface="Times New Roman" pitchFamily="18" charset="0"/>
              </a:rPr>
              <a:t>Grashoff’s Law</a:t>
            </a:r>
          </a:p>
        </p:txBody>
      </p:sp>
      <p:sp>
        <p:nvSpPr>
          <p:cNvPr id="3" name="Content Placeholder 2"/>
          <p:cNvSpPr>
            <a:spLocks noGrp="1"/>
          </p:cNvSpPr>
          <p:nvPr>
            <p:ph idx="1"/>
          </p:nvPr>
        </p:nvSpPr>
        <p:spPr>
          <a:xfrm>
            <a:off x="457200" y="1371600"/>
            <a:ext cx="8229600" cy="3505200"/>
          </a:xfrm>
        </p:spPr>
        <p:txBody>
          <a:bodyPr/>
          <a:lstStyle/>
          <a:p>
            <a:pPr eaLnBrk="1" hangingPunct="1"/>
            <a:r>
              <a:rPr lang="en-US" altLang="en-US" sz="2400" smtClean="0">
                <a:latin typeface="Times New Roman" pitchFamily="18" charset="0"/>
                <a:cs typeface="Times New Roman" pitchFamily="18" charset="0"/>
              </a:rPr>
              <a:t>It states that for planer 4-bar linkage, sum of the shortest and longest link lengths must be less than or equal to sum of the remaining link lengths, If there is to be continuous relative motion between 2 members</a:t>
            </a:r>
          </a:p>
          <a:p>
            <a:pPr algn="ctr" eaLnBrk="1" hangingPunct="1"/>
            <a:r>
              <a:rPr lang="en-US" altLang="en-US" sz="2400" smtClean="0">
                <a:latin typeface="Times New Roman" pitchFamily="18" charset="0"/>
                <a:cs typeface="Times New Roman" pitchFamily="18" charset="0"/>
              </a:rPr>
              <a:t>S+L ≤ P+Q</a:t>
            </a:r>
          </a:p>
          <a:p>
            <a:pPr eaLnBrk="1" hangingPunct="1">
              <a:buFont typeface="Arial" charset="0"/>
              <a:buNone/>
            </a:pPr>
            <a:endParaRPr lang="en-US" altLang="en-US" smtClean="0"/>
          </a:p>
        </p:txBody>
      </p:sp>
      <p:pic>
        <p:nvPicPr>
          <p:cNvPr id="37899" name="Picture 11" descr="E:\DBP\KOM\Figures\crank-rocker.png"/>
          <p:cNvPicPr>
            <a:picLocks noChangeAspect="1" noChangeArrowheads="1"/>
          </p:cNvPicPr>
          <p:nvPr/>
        </p:nvPicPr>
        <p:blipFill>
          <a:blip r:embed="rId2" cstate="print"/>
          <a:srcRect/>
          <a:stretch>
            <a:fillRect/>
          </a:stretch>
        </p:blipFill>
        <p:spPr bwMode="auto">
          <a:xfrm>
            <a:off x="0" y="3505200"/>
            <a:ext cx="2717800" cy="2436813"/>
          </a:xfrm>
          <a:prstGeom prst="rect">
            <a:avLst/>
          </a:prstGeom>
          <a:noFill/>
          <a:ln w="9525">
            <a:noFill/>
            <a:miter lim="800000"/>
            <a:headEnd/>
            <a:tailEnd/>
          </a:ln>
        </p:spPr>
      </p:pic>
      <p:pic>
        <p:nvPicPr>
          <p:cNvPr id="37900" name="Picture 12" descr="E:\DBP\KOM\Figures\double-rocker.png"/>
          <p:cNvPicPr>
            <a:picLocks noChangeAspect="1" noChangeArrowheads="1"/>
          </p:cNvPicPr>
          <p:nvPr/>
        </p:nvPicPr>
        <p:blipFill>
          <a:blip r:embed="rId3" cstate="print"/>
          <a:srcRect/>
          <a:stretch>
            <a:fillRect/>
          </a:stretch>
        </p:blipFill>
        <p:spPr bwMode="auto">
          <a:xfrm>
            <a:off x="2286000" y="3276600"/>
            <a:ext cx="2413000" cy="2828925"/>
          </a:xfrm>
          <a:prstGeom prst="rect">
            <a:avLst/>
          </a:prstGeom>
          <a:noFill/>
          <a:ln w="9525">
            <a:noFill/>
            <a:miter lim="800000"/>
            <a:headEnd/>
            <a:tailEnd/>
          </a:ln>
        </p:spPr>
      </p:pic>
      <p:pic>
        <p:nvPicPr>
          <p:cNvPr id="37901" name="Picture 13" descr="E:\DBP\KOM\Figures\download.png"/>
          <p:cNvPicPr>
            <a:picLocks noChangeAspect="1" noChangeArrowheads="1"/>
          </p:cNvPicPr>
          <p:nvPr/>
        </p:nvPicPr>
        <p:blipFill>
          <a:blip r:embed="rId4" cstate="print"/>
          <a:srcRect/>
          <a:stretch>
            <a:fillRect/>
          </a:stretch>
        </p:blipFill>
        <p:spPr bwMode="auto">
          <a:xfrm>
            <a:off x="4572000" y="3581400"/>
            <a:ext cx="2390775" cy="1914525"/>
          </a:xfrm>
          <a:prstGeom prst="rect">
            <a:avLst/>
          </a:prstGeom>
          <a:noFill/>
          <a:ln w="9525">
            <a:noFill/>
            <a:miter lim="800000"/>
            <a:headEnd/>
            <a:tailEnd/>
          </a:ln>
        </p:spPr>
      </p:pic>
      <p:pic>
        <p:nvPicPr>
          <p:cNvPr id="37902" name="Picture 14" descr="E:\DBP\KOM\Figures\download (1).png"/>
          <p:cNvPicPr>
            <a:picLocks noChangeAspect="1" noChangeArrowheads="1"/>
          </p:cNvPicPr>
          <p:nvPr/>
        </p:nvPicPr>
        <p:blipFill>
          <a:blip r:embed="rId5" cstate="print"/>
          <a:srcRect/>
          <a:stretch>
            <a:fillRect/>
          </a:stretch>
        </p:blipFill>
        <p:spPr bwMode="auto">
          <a:xfrm>
            <a:off x="6972300" y="3429000"/>
            <a:ext cx="2171700" cy="2105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789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790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790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79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eaLnBrk="1" hangingPunct="1"/>
            <a:r>
              <a:rPr lang="en-US" altLang="en-US" sz="3200" smtClean="0">
                <a:solidFill>
                  <a:schemeClr val="tx2"/>
                </a:solidFill>
                <a:latin typeface="Times New Roman" pitchFamily="18" charset="0"/>
                <a:cs typeface="Times New Roman" pitchFamily="18" charset="0"/>
              </a:rPr>
              <a:t>Inversion of Four-Bar chain</a:t>
            </a:r>
          </a:p>
        </p:txBody>
      </p:sp>
      <p:sp>
        <p:nvSpPr>
          <p:cNvPr id="3" name="Content Placeholder 2"/>
          <p:cNvSpPr>
            <a:spLocks noGrp="1"/>
          </p:cNvSpPr>
          <p:nvPr>
            <p:ph idx="1"/>
          </p:nvPr>
        </p:nvSpPr>
        <p:spPr>
          <a:xfrm>
            <a:off x="457200" y="1219200"/>
            <a:ext cx="8229600" cy="4525963"/>
          </a:xfrm>
        </p:spPr>
        <p:txBody>
          <a:bodyPr rtlCol="0">
            <a:normAutofit fontScale="62500" lnSpcReduction="20000"/>
          </a:bodyPr>
          <a:lstStyle/>
          <a:p>
            <a:pPr marL="514350" indent="-514350" eaLnBrk="1" fontAlgn="auto" hangingPunct="1">
              <a:spcAft>
                <a:spcPts val="0"/>
              </a:spcAft>
              <a:buFont typeface="+mj-lt"/>
              <a:buAutoNum type="arabicParenR"/>
              <a:defRPr/>
            </a:pPr>
            <a:r>
              <a:rPr lang="en-US" b="1" dirty="0" smtClean="0">
                <a:solidFill>
                  <a:srgbClr val="FF0000"/>
                </a:solidFill>
                <a:latin typeface="Times New Roman" pitchFamily="18" charset="0"/>
                <a:cs typeface="Times New Roman" pitchFamily="18" charset="0"/>
              </a:rPr>
              <a:t>First inversion: coupled wheel of locomotive</a:t>
            </a:r>
          </a:p>
          <a:p>
            <a:pPr algn="just" eaLnBrk="1" fontAlgn="auto" hangingPunct="1">
              <a:spcAft>
                <a:spcPts val="0"/>
              </a:spcAft>
              <a:buFont typeface="Arial" panose="020B0604020202020204" pitchFamily="34" charset="0"/>
              <a:buChar char="•"/>
              <a:defRPr/>
            </a:pPr>
            <a:r>
              <a:rPr lang="en-US" dirty="0" smtClean="0">
                <a:latin typeface="Times New Roman" pitchFamily="18" charset="0"/>
                <a:cs typeface="Times New Roman" pitchFamily="18" charset="0"/>
              </a:rPr>
              <a:t>The mechanism of a coupling rod of a locomotive (also known as double crank mechanism) which consists of four links is shown in Fig.</a:t>
            </a:r>
          </a:p>
          <a:p>
            <a:pPr eaLnBrk="1" fontAlgn="auto" hangingPunct="1">
              <a:spcAft>
                <a:spcPts val="0"/>
              </a:spcAft>
              <a:buFont typeface="Arial" panose="020B0604020202020204" pitchFamily="34" charset="0"/>
              <a:buNone/>
              <a:defRPr/>
            </a:pPr>
            <a:endParaRPr lang="en-US" i="1"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None/>
              <a:defRPr/>
            </a:pPr>
            <a:endParaRPr lang="en-US" i="1"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None/>
              <a:defRPr/>
            </a:pPr>
            <a:endParaRPr lang="en-US" i="1"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None/>
              <a:defRPr/>
            </a:pPr>
            <a:endParaRPr lang="en-US" i="1"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None/>
              <a:defRPr/>
            </a:pPr>
            <a:endParaRPr lang="en-US" i="1"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None/>
              <a:defRPr/>
            </a:pPr>
            <a:endParaRPr lang="en-US" i="1" dirty="0" smtClean="0">
              <a:latin typeface="Times New Roman" pitchFamily="18" charset="0"/>
              <a:cs typeface="Times New Roman" pitchFamily="18" charset="0"/>
            </a:endParaRPr>
          </a:p>
          <a:p>
            <a:pPr algn="ctr" eaLnBrk="1" fontAlgn="auto" hangingPunct="1">
              <a:spcAft>
                <a:spcPts val="0"/>
              </a:spcAft>
              <a:buFont typeface="Arial" panose="020B0604020202020204" pitchFamily="34" charset="0"/>
              <a:buNone/>
              <a:defRPr/>
            </a:pPr>
            <a:r>
              <a:rPr lang="en-US" i="1" dirty="0" smtClean="0">
                <a:latin typeface="Times New Roman" pitchFamily="18" charset="0"/>
                <a:cs typeface="Times New Roman" pitchFamily="18" charset="0"/>
              </a:rPr>
              <a:t>coupled wheel of locomotive</a:t>
            </a:r>
          </a:p>
          <a:p>
            <a:pPr algn="just" eaLnBrk="1" fontAlgn="auto" hangingPunct="1">
              <a:spcAft>
                <a:spcPts val="0"/>
              </a:spcAft>
              <a:buFont typeface="Arial" panose="020B0604020202020204" pitchFamily="34" charset="0"/>
              <a:buChar char="•"/>
              <a:defRPr/>
            </a:pPr>
            <a:r>
              <a:rPr lang="en-US" dirty="0" smtClean="0">
                <a:latin typeface="Times New Roman" pitchFamily="18" charset="0"/>
                <a:cs typeface="Times New Roman" pitchFamily="18" charset="0"/>
              </a:rPr>
              <a:t>In this mechanism, the links </a:t>
            </a:r>
            <a:r>
              <a:rPr lang="en-US" i="1" dirty="0" smtClean="0">
                <a:latin typeface="Times New Roman" pitchFamily="18" charset="0"/>
                <a:cs typeface="Times New Roman" pitchFamily="18" charset="0"/>
              </a:rPr>
              <a:t>AB and DC (having equal length) act as cranks and </a:t>
            </a:r>
            <a:r>
              <a:rPr lang="en-US" dirty="0" smtClean="0">
                <a:latin typeface="Times New Roman" pitchFamily="18" charset="0"/>
                <a:cs typeface="Times New Roman" pitchFamily="18" charset="0"/>
              </a:rPr>
              <a:t>are connected to the respective wheels. The link </a:t>
            </a:r>
            <a:r>
              <a:rPr lang="en-US" i="1" dirty="0" smtClean="0">
                <a:latin typeface="Times New Roman" pitchFamily="18" charset="0"/>
                <a:cs typeface="Times New Roman" pitchFamily="18" charset="0"/>
              </a:rPr>
              <a:t>BC acts as a coupling rod and </a:t>
            </a:r>
            <a:r>
              <a:rPr lang="en-US" dirty="0" smtClean="0">
                <a:latin typeface="Times New Roman" pitchFamily="18" charset="0"/>
                <a:cs typeface="Times New Roman" pitchFamily="18" charset="0"/>
              </a:rPr>
              <a:t>the link </a:t>
            </a:r>
            <a:r>
              <a:rPr lang="en-US" i="1" dirty="0" smtClean="0">
                <a:latin typeface="Times New Roman" pitchFamily="18" charset="0"/>
                <a:cs typeface="Times New Roman" pitchFamily="18" charset="0"/>
              </a:rPr>
              <a:t>AD is fixed in order to maintain a constant centre to Centre distance </a:t>
            </a:r>
            <a:r>
              <a:rPr lang="en-US" dirty="0" smtClean="0">
                <a:latin typeface="Times New Roman" pitchFamily="18" charset="0"/>
                <a:cs typeface="Times New Roman" pitchFamily="18" charset="0"/>
              </a:rPr>
              <a:t>between them. This mechanism is meant for transmitting rotary motion from one wheel to the other wheel</a:t>
            </a:r>
            <a:endParaRPr lang="en-US" dirty="0">
              <a:latin typeface="Times New Roman" pitchFamily="18" charset="0"/>
              <a:cs typeface="Times New Roman" pitchFamily="18" charset="0"/>
            </a:endParaRPr>
          </a:p>
        </p:txBody>
      </p:sp>
      <p:pic>
        <p:nvPicPr>
          <p:cNvPr id="41988" name="Picture 2" descr="Image result for locomotive mechanism"/>
          <p:cNvPicPr>
            <a:picLocks noChangeAspect="1" noChangeArrowheads="1"/>
          </p:cNvPicPr>
          <p:nvPr/>
        </p:nvPicPr>
        <p:blipFill>
          <a:blip r:embed="rId2" cstate="print"/>
          <a:srcRect/>
          <a:stretch>
            <a:fillRect/>
          </a:stretch>
        </p:blipFill>
        <p:spPr bwMode="auto">
          <a:xfrm>
            <a:off x="1752600" y="2438400"/>
            <a:ext cx="5276850" cy="17335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rtlCol="0">
            <a:normAutofit fontScale="55000" lnSpcReduction="20000"/>
          </a:bodyPr>
          <a:lstStyle/>
          <a:p>
            <a:pPr marL="514350" indent="-514350" eaLnBrk="1" fontAlgn="auto" hangingPunct="1">
              <a:spcAft>
                <a:spcPts val="0"/>
              </a:spcAft>
              <a:buFont typeface="+mj-lt"/>
              <a:buAutoNum type="arabicParenR" startAt="2"/>
              <a:defRPr/>
            </a:pPr>
            <a:r>
              <a:rPr lang="en-US" b="1" dirty="0" smtClean="0">
                <a:solidFill>
                  <a:srgbClr val="FF0000"/>
                </a:solidFill>
                <a:latin typeface="Times New Roman" pitchFamily="18" charset="0"/>
                <a:cs typeface="Times New Roman" pitchFamily="18" charset="0"/>
              </a:rPr>
              <a:t>Second inversion: Beam Engine</a:t>
            </a:r>
          </a:p>
          <a:p>
            <a:pPr marL="514350" indent="-514350" algn="just" eaLnBrk="1" fontAlgn="auto" hangingPunct="1">
              <a:spcAft>
                <a:spcPts val="0"/>
              </a:spcAft>
              <a:buFont typeface="Arial" panose="020B0604020202020204" pitchFamily="34" charset="0"/>
              <a:buChar char="•"/>
              <a:defRPr/>
            </a:pPr>
            <a:r>
              <a:rPr lang="en-US" dirty="0" smtClean="0">
                <a:latin typeface="Times New Roman" pitchFamily="18" charset="0"/>
                <a:cs typeface="Times New Roman" pitchFamily="18" charset="0"/>
              </a:rPr>
              <a:t>A part of the mechanism of a beam engine (also known as cranks and lever mechanism) which consists of four links is shown in Fig.  In this mechanism, when the crank rotates about the fixed centre A, the lever oscillates about a fixed centre D. The end E of the lever CDE is connected to a piston rod which reciprocates due to the rotation of the crank.</a:t>
            </a:r>
          </a:p>
          <a:p>
            <a:pPr algn="just" eaLnBrk="1" fontAlgn="auto" hangingPunct="1">
              <a:spcAft>
                <a:spcPts val="0"/>
              </a:spcAft>
              <a:buFont typeface="Arial" panose="020B0604020202020204" pitchFamily="34" charset="0"/>
              <a:buChar char="•"/>
              <a:defRPr/>
            </a:pPr>
            <a:endParaRPr lang="en-US"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endParaRPr lang="en-US"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endParaRPr lang="en-US"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None/>
              <a:defRPr/>
            </a:pPr>
            <a:r>
              <a:rPr lang="en-US" dirty="0" smtClean="0">
                <a:latin typeface="Times New Roman" pitchFamily="18" charset="0"/>
                <a:cs typeface="Times New Roman" pitchFamily="18" charset="0"/>
              </a:rPr>
              <a:t> </a:t>
            </a:r>
          </a:p>
          <a:p>
            <a:pPr algn="just" eaLnBrk="1" fontAlgn="auto" hangingPunct="1">
              <a:spcAft>
                <a:spcPts val="0"/>
              </a:spcAft>
              <a:buFont typeface="Arial" panose="020B0604020202020204" pitchFamily="34" charset="0"/>
              <a:buChar char="•"/>
              <a:defRPr/>
            </a:pPr>
            <a:endParaRPr lang="en-US"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endParaRPr lang="en-US"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endParaRPr lang="en-US"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endParaRPr lang="en-US"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endParaRPr lang="en-US"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endParaRPr lang="en-US"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endParaRPr lang="en-US"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None/>
              <a:defRPr/>
            </a:pPr>
            <a:endParaRPr lang="en-US" dirty="0" smtClean="0">
              <a:latin typeface="Times New Roman" pitchFamily="18" charset="0"/>
              <a:cs typeface="Times New Roman" pitchFamily="18" charset="0"/>
            </a:endParaRPr>
          </a:p>
          <a:p>
            <a:pPr algn="ctr" eaLnBrk="1" fontAlgn="auto" hangingPunct="1">
              <a:spcAft>
                <a:spcPts val="0"/>
              </a:spcAft>
              <a:buFont typeface="Arial" panose="020B0604020202020204" pitchFamily="34" charset="0"/>
              <a:buNone/>
              <a:defRPr/>
            </a:pPr>
            <a:r>
              <a:rPr lang="en-US" i="1" dirty="0" smtClean="0">
                <a:latin typeface="Times New Roman" pitchFamily="18" charset="0"/>
                <a:cs typeface="Times New Roman" pitchFamily="18" charset="0"/>
              </a:rPr>
              <a:t>beam engine</a:t>
            </a:r>
          </a:p>
          <a:p>
            <a:pPr algn="just" eaLnBrk="1" fontAlgn="auto" hangingPunct="1">
              <a:spcAft>
                <a:spcPts val="0"/>
              </a:spcAft>
              <a:buFont typeface="Arial" panose="020B0604020202020204" pitchFamily="34" charset="0"/>
              <a:buChar char="•"/>
              <a:defRPr/>
            </a:pPr>
            <a:r>
              <a:rPr lang="en-US" dirty="0" smtClean="0">
                <a:latin typeface="Times New Roman" pitchFamily="18" charset="0"/>
                <a:cs typeface="Times New Roman" pitchFamily="18" charset="0"/>
              </a:rPr>
              <a:t> In other words, the purpose of this mechanism is to convert rotary motion into reciprocating motion.</a:t>
            </a:r>
          </a:p>
          <a:p>
            <a:pPr eaLnBrk="1" fontAlgn="auto" hangingPunct="1">
              <a:spcAft>
                <a:spcPts val="0"/>
              </a:spcAft>
              <a:buFont typeface="Arial" panose="020B0604020202020204" pitchFamily="34" charset="0"/>
              <a:buChar char="•"/>
              <a:defRPr/>
            </a:pPr>
            <a:endParaRPr lang="en-US" dirty="0"/>
          </a:p>
        </p:txBody>
      </p:sp>
      <p:pic>
        <p:nvPicPr>
          <p:cNvPr id="28676" name="Picture 4" descr="Image result for beam engine mechanism"/>
          <p:cNvPicPr>
            <a:picLocks noChangeAspect="1" noChangeArrowheads="1"/>
          </p:cNvPicPr>
          <p:nvPr/>
        </p:nvPicPr>
        <p:blipFill>
          <a:blip r:embed="rId2" cstate="print"/>
          <a:srcRect l="3912"/>
          <a:stretch>
            <a:fillRect/>
          </a:stretch>
        </p:blipFill>
        <p:spPr bwMode="auto">
          <a:xfrm>
            <a:off x="2743200" y="2133600"/>
            <a:ext cx="3743325" cy="3286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67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rtlCol="0">
            <a:normAutofit fontScale="55000" lnSpcReduction="20000"/>
          </a:bodyPr>
          <a:lstStyle/>
          <a:p>
            <a:pPr marL="514350" indent="-514350" eaLnBrk="1" fontAlgn="auto" hangingPunct="1">
              <a:spcAft>
                <a:spcPts val="0"/>
              </a:spcAft>
              <a:buFont typeface="+mj-lt"/>
              <a:buAutoNum type="arabicParenR" startAt="3"/>
              <a:defRPr/>
            </a:pPr>
            <a:r>
              <a:rPr lang="en-US" b="1" dirty="0" smtClean="0">
                <a:solidFill>
                  <a:srgbClr val="FF0000"/>
                </a:solidFill>
                <a:latin typeface="Times New Roman" pitchFamily="18" charset="0"/>
                <a:cs typeface="Times New Roman" pitchFamily="18" charset="0"/>
              </a:rPr>
              <a:t>Third inversion: watts indicator mechanism</a:t>
            </a:r>
          </a:p>
          <a:p>
            <a:pPr algn="just" eaLnBrk="1" fontAlgn="auto" hangingPunct="1">
              <a:spcAft>
                <a:spcPts val="0"/>
              </a:spcAft>
              <a:buFont typeface="Arial" panose="020B0604020202020204" pitchFamily="34" charset="0"/>
              <a:buChar char="•"/>
              <a:defRPr/>
            </a:pPr>
            <a:r>
              <a:rPr lang="en-US" dirty="0" smtClean="0">
                <a:latin typeface="Times New Roman" pitchFamily="18" charset="0"/>
                <a:cs typeface="Times New Roman" pitchFamily="18" charset="0"/>
              </a:rPr>
              <a:t>A Watt’s indicator mechanism (also known as Watt's straight line mechanism or double lever mechanism) which consists of four links is shown in Fig.</a:t>
            </a:r>
          </a:p>
          <a:p>
            <a:pPr algn="just" eaLnBrk="1" fontAlgn="auto" hangingPunct="1">
              <a:spcAft>
                <a:spcPts val="0"/>
              </a:spcAft>
              <a:buFont typeface="Arial" panose="020B0604020202020204" pitchFamily="34" charset="0"/>
              <a:buChar char="•"/>
              <a:defRPr/>
            </a:pPr>
            <a:r>
              <a:rPr lang="en-US" dirty="0" smtClean="0">
                <a:latin typeface="Times New Roman" pitchFamily="18" charset="0"/>
                <a:cs typeface="Times New Roman" pitchFamily="18" charset="0"/>
              </a:rPr>
              <a:t>The four links are: fixed link at A, link AC, link CE and link BFD. It may be noted that BF and FD form one link because these two parts have no relative motion between them. The links CE and BFD act as levers.</a:t>
            </a:r>
          </a:p>
          <a:p>
            <a:pPr algn="just" eaLnBrk="1" fontAlgn="auto" hangingPunct="1">
              <a:spcAft>
                <a:spcPts val="0"/>
              </a:spcAft>
              <a:buFont typeface="Arial" panose="020B0604020202020204" pitchFamily="34" charset="0"/>
              <a:buChar char="•"/>
              <a:defRPr/>
            </a:pPr>
            <a:r>
              <a:rPr lang="en-US" dirty="0" smtClean="0">
                <a:latin typeface="Times New Roman" pitchFamily="18" charset="0"/>
                <a:cs typeface="Times New Roman" pitchFamily="18" charset="0"/>
              </a:rPr>
              <a:t>The displacement of the link BFD is directly proportional to the pressure of gas or steam which acts on the indicator plunger. On any small displacement of the mechanism, the tracing point E at the end of the link CE traces out approximately a straight line.</a:t>
            </a:r>
          </a:p>
          <a:p>
            <a:pPr algn="just" eaLnBrk="1" fontAlgn="auto" hangingPunct="1">
              <a:spcAft>
                <a:spcPts val="0"/>
              </a:spcAft>
              <a:buFont typeface="Arial" panose="020B0604020202020204" pitchFamily="34" charset="0"/>
              <a:buChar char="•"/>
              <a:defRPr/>
            </a:pPr>
            <a:endParaRPr lang="en-US" dirty="0" smtClean="0"/>
          </a:p>
          <a:p>
            <a:pPr algn="just" eaLnBrk="1" fontAlgn="auto" hangingPunct="1">
              <a:spcAft>
                <a:spcPts val="0"/>
              </a:spcAft>
              <a:buFont typeface="Arial" panose="020B0604020202020204" pitchFamily="34" charset="0"/>
              <a:buChar char="•"/>
              <a:defRPr/>
            </a:pPr>
            <a:endParaRPr lang="en-US" dirty="0" smtClean="0"/>
          </a:p>
          <a:p>
            <a:pPr algn="just" eaLnBrk="1" fontAlgn="auto" hangingPunct="1">
              <a:spcAft>
                <a:spcPts val="0"/>
              </a:spcAft>
              <a:buFont typeface="Arial" panose="020B0604020202020204" pitchFamily="34" charset="0"/>
              <a:buChar char="•"/>
              <a:defRPr/>
            </a:pPr>
            <a:endParaRPr lang="en-US" dirty="0" smtClean="0"/>
          </a:p>
          <a:p>
            <a:pPr algn="just" eaLnBrk="1" fontAlgn="auto" hangingPunct="1">
              <a:spcAft>
                <a:spcPts val="0"/>
              </a:spcAft>
              <a:buFont typeface="Arial" panose="020B0604020202020204" pitchFamily="34" charset="0"/>
              <a:buChar char="•"/>
              <a:defRPr/>
            </a:pPr>
            <a:endParaRPr lang="en-US" dirty="0" smtClean="0"/>
          </a:p>
          <a:p>
            <a:pPr algn="just" eaLnBrk="1" fontAlgn="auto" hangingPunct="1">
              <a:spcAft>
                <a:spcPts val="0"/>
              </a:spcAft>
              <a:buFont typeface="Arial" panose="020B0604020202020204" pitchFamily="34" charset="0"/>
              <a:buChar char="•"/>
              <a:defRPr/>
            </a:pPr>
            <a:endParaRPr lang="en-US" dirty="0" smtClean="0"/>
          </a:p>
          <a:p>
            <a:pPr algn="just" eaLnBrk="1" fontAlgn="auto" hangingPunct="1">
              <a:spcAft>
                <a:spcPts val="0"/>
              </a:spcAft>
              <a:buFont typeface="Arial" panose="020B0604020202020204" pitchFamily="34" charset="0"/>
              <a:buChar char="•"/>
              <a:defRPr/>
            </a:pPr>
            <a:endParaRPr lang="en-US" dirty="0" smtClean="0"/>
          </a:p>
          <a:p>
            <a:pPr algn="just" eaLnBrk="1" fontAlgn="auto" hangingPunct="1">
              <a:spcAft>
                <a:spcPts val="0"/>
              </a:spcAft>
              <a:buFont typeface="Arial" panose="020B0604020202020204" pitchFamily="34" charset="0"/>
              <a:buChar char="•"/>
              <a:defRPr/>
            </a:pPr>
            <a:endParaRPr lang="en-US" dirty="0" smtClean="0"/>
          </a:p>
          <a:p>
            <a:pPr algn="just" eaLnBrk="1" fontAlgn="auto" hangingPunct="1">
              <a:spcAft>
                <a:spcPts val="0"/>
              </a:spcAft>
              <a:buFont typeface="Arial" panose="020B0604020202020204" pitchFamily="34" charset="0"/>
              <a:buChar char="•"/>
              <a:defRPr/>
            </a:pPr>
            <a:endParaRPr lang="en-US" dirty="0" smtClean="0"/>
          </a:p>
          <a:p>
            <a:pPr algn="just" eaLnBrk="1" fontAlgn="auto" hangingPunct="1">
              <a:spcAft>
                <a:spcPts val="0"/>
              </a:spcAft>
              <a:buFont typeface="Arial" panose="020B0604020202020204" pitchFamily="34" charset="0"/>
              <a:buChar char="•"/>
              <a:defRPr/>
            </a:pPr>
            <a:endParaRPr lang="en-US" dirty="0" smtClean="0"/>
          </a:p>
          <a:p>
            <a:pPr algn="just" eaLnBrk="1" fontAlgn="auto" hangingPunct="1">
              <a:spcAft>
                <a:spcPts val="0"/>
              </a:spcAft>
              <a:buFont typeface="Arial" panose="020B0604020202020204" pitchFamily="34" charset="0"/>
              <a:buChar char="•"/>
              <a:defRPr/>
            </a:pPr>
            <a:endParaRPr lang="en-US" dirty="0" smtClean="0"/>
          </a:p>
          <a:p>
            <a:pPr algn="just" eaLnBrk="1" fontAlgn="auto" hangingPunct="1">
              <a:spcAft>
                <a:spcPts val="0"/>
              </a:spcAft>
              <a:buFont typeface="Arial" panose="020B0604020202020204" pitchFamily="34" charset="0"/>
              <a:buChar char="•"/>
              <a:defRPr/>
            </a:pPr>
            <a:endParaRPr lang="en-US" dirty="0" smtClean="0"/>
          </a:p>
          <a:p>
            <a:pPr algn="just" eaLnBrk="1" fontAlgn="auto" hangingPunct="1">
              <a:spcAft>
                <a:spcPts val="0"/>
              </a:spcAft>
              <a:buFont typeface="Arial" panose="020B0604020202020204" pitchFamily="34" charset="0"/>
              <a:buChar char="•"/>
              <a:defRPr/>
            </a:pPr>
            <a:endParaRPr lang="en-US" dirty="0" smtClean="0"/>
          </a:p>
          <a:p>
            <a:pPr algn="ctr" eaLnBrk="1" fontAlgn="auto" hangingPunct="1">
              <a:spcAft>
                <a:spcPts val="0"/>
              </a:spcAft>
              <a:buFont typeface="Arial" panose="020B0604020202020204" pitchFamily="34" charset="0"/>
              <a:buNone/>
              <a:defRPr/>
            </a:pPr>
            <a:r>
              <a:rPr lang="en-US" i="1" dirty="0" smtClean="0"/>
              <a:t>watts indicator mechanism</a:t>
            </a:r>
            <a:endParaRPr lang="en-US" dirty="0" smtClean="0"/>
          </a:p>
          <a:p>
            <a:pPr eaLnBrk="1" fontAlgn="auto" hangingPunct="1">
              <a:spcAft>
                <a:spcPts val="0"/>
              </a:spcAft>
              <a:buFont typeface="Arial" panose="020B0604020202020204" pitchFamily="34" charset="0"/>
              <a:buChar char="•"/>
              <a:defRPr/>
            </a:pPr>
            <a:endParaRPr lang="en-US" dirty="0"/>
          </a:p>
        </p:txBody>
      </p:sp>
      <p:sp>
        <p:nvSpPr>
          <p:cNvPr id="44035" name="AutoShape 2" descr="Image result for watts indicator mechanism"/>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44036" name="AutoShape 4" descr="Image result for watts indicator mechanism"/>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pic>
        <p:nvPicPr>
          <p:cNvPr id="29702" name="Picture 6" descr="Image result for watts indicator mechanism"/>
          <p:cNvPicPr>
            <a:picLocks noChangeAspect="1" noChangeArrowheads="1"/>
          </p:cNvPicPr>
          <p:nvPr/>
        </p:nvPicPr>
        <p:blipFill>
          <a:blip r:embed="rId2" cstate="print"/>
          <a:srcRect/>
          <a:stretch>
            <a:fillRect/>
          </a:stretch>
        </p:blipFill>
        <p:spPr bwMode="auto">
          <a:xfrm>
            <a:off x="2971800" y="2895600"/>
            <a:ext cx="3219450" cy="26908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970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88585" y="2967335"/>
            <a:ext cx="3166829" cy="923330"/>
          </a:xfrm>
          <a:prstGeom prst="rect">
            <a:avLst/>
          </a:prstGeom>
          <a:noFill/>
        </p:spPr>
        <p:txBody>
          <a:bodyPr wrap="none">
            <a:spAutoFit/>
          </a:bodyPr>
          <a:lstStyle/>
          <a:p>
            <a:pPr algn="ctr" eaLnBrk="1" fontAlgn="auto" hangingPunct="1">
              <a:spcBef>
                <a:spcPts val="0"/>
              </a:spcBef>
              <a:spcAft>
                <a:spcPts val="0"/>
              </a:spcAft>
              <a:defRPr/>
            </a:pP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altLang="en-US" sz="3200" smtClean="0">
                <a:solidFill>
                  <a:schemeClr val="tx2"/>
                </a:solidFill>
                <a:latin typeface="Times New Roman" pitchFamily="18" charset="0"/>
                <a:cs typeface="Times New Roman" pitchFamily="18" charset="0"/>
              </a:rPr>
              <a:t>Number of Degrees of Freedom (movability ) for Plane Mechanisms</a:t>
            </a:r>
          </a:p>
        </p:txBody>
      </p:sp>
      <p:pic>
        <p:nvPicPr>
          <p:cNvPr id="55298" name="Picture 2" descr="Related image"/>
          <p:cNvPicPr>
            <a:picLocks noChangeAspect="1" noChangeArrowheads="1"/>
          </p:cNvPicPr>
          <p:nvPr/>
        </p:nvPicPr>
        <p:blipFill>
          <a:blip r:embed="rId2" cstate="print"/>
          <a:srcRect/>
          <a:stretch>
            <a:fillRect/>
          </a:stretch>
        </p:blipFill>
        <p:spPr bwMode="auto">
          <a:xfrm>
            <a:off x="3505200" y="1828800"/>
            <a:ext cx="2414588" cy="1857375"/>
          </a:xfrm>
          <a:prstGeom prst="rect">
            <a:avLst/>
          </a:prstGeom>
          <a:noFill/>
          <a:ln w="9525">
            <a:noFill/>
            <a:miter lim="800000"/>
            <a:headEnd/>
            <a:tailEnd/>
          </a:ln>
        </p:spPr>
      </p:pic>
      <p:sp>
        <p:nvSpPr>
          <p:cNvPr id="6" name="Title 1"/>
          <p:cNvSpPr txBox="1">
            <a:spLocks/>
          </p:cNvSpPr>
          <p:nvPr/>
        </p:nvSpPr>
        <p:spPr>
          <a:xfrm>
            <a:off x="609600" y="1524000"/>
            <a:ext cx="1828800" cy="609600"/>
          </a:xfrm>
          <a:prstGeom prst="rect">
            <a:avLst/>
          </a:prstGeom>
        </p:spPr>
        <p:txBody>
          <a:bodyPr anchor="ctr">
            <a:normAutofit fontScale="75000" lnSpcReduction="20000"/>
          </a:bodyPr>
          <a:lstStyle/>
          <a:p>
            <a:pPr algn="ctr" eaLnBrk="1" fontAlgn="auto" hangingPunct="1">
              <a:spcAft>
                <a:spcPts val="0"/>
              </a:spcAft>
              <a:defRPr/>
            </a:pPr>
            <a:r>
              <a:rPr lang="en-US" sz="4000" dirty="0">
                <a:solidFill>
                  <a:schemeClr val="accent6"/>
                </a:solidFill>
                <a:latin typeface="Times New Roman" pitchFamily="18" charset="0"/>
                <a:ea typeface="+mj-ea"/>
                <a:cs typeface="Times New Roman" pitchFamily="18" charset="0"/>
              </a:rPr>
              <a:t>For Space</a:t>
            </a:r>
          </a:p>
        </p:txBody>
      </p:sp>
      <p:pic>
        <p:nvPicPr>
          <p:cNvPr id="8" name="Picture 1"/>
          <p:cNvPicPr>
            <a:picLocks noChangeAspect="1" noChangeArrowheads="1"/>
          </p:cNvPicPr>
          <p:nvPr/>
        </p:nvPicPr>
        <p:blipFill>
          <a:blip r:embed="rId3" cstate="print"/>
          <a:srcRect l="3226" r="51613"/>
          <a:stretch>
            <a:fillRect/>
          </a:stretch>
        </p:blipFill>
        <p:spPr bwMode="auto">
          <a:xfrm>
            <a:off x="1143000" y="4019550"/>
            <a:ext cx="3200400" cy="2838450"/>
          </a:xfrm>
          <a:prstGeom prst="rect">
            <a:avLst/>
          </a:prstGeom>
          <a:noFill/>
          <a:ln w="9525">
            <a:noFill/>
            <a:miter lim="800000"/>
            <a:headEnd/>
            <a:tailEnd/>
          </a:ln>
        </p:spPr>
      </p:pic>
      <p:pic>
        <p:nvPicPr>
          <p:cNvPr id="9" name="Picture 1"/>
          <p:cNvPicPr>
            <a:picLocks noChangeAspect="1" noChangeArrowheads="1"/>
          </p:cNvPicPr>
          <p:nvPr/>
        </p:nvPicPr>
        <p:blipFill>
          <a:blip r:embed="rId3" cstate="print"/>
          <a:srcRect l="52689"/>
          <a:stretch>
            <a:fillRect/>
          </a:stretch>
        </p:blipFill>
        <p:spPr bwMode="auto">
          <a:xfrm>
            <a:off x="4876800" y="4019550"/>
            <a:ext cx="3352800" cy="28384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animEffect transition="in" filter="box(in)">
                                      <p:cBhvr>
                                        <p:cTn id="15" dur="500"/>
                                        <p:tgtEl>
                                          <p:spTgt spid="5529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eaLnBrk="1" hangingPunct="1"/>
            <a:r>
              <a:rPr lang="en-US" altLang="en-US" sz="3200" smtClean="0">
                <a:solidFill>
                  <a:schemeClr val="tx2"/>
                </a:solidFill>
                <a:latin typeface="Times New Roman" pitchFamily="18" charset="0"/>
                <a:cs typeface="Times New Roman" pitchFamily="18" charset="0"/>
              </a:rPr>
              <a:t>Number of Degrees of Freedom (movability ) for Plane Mechanisms</a:t>
            </a:r>
          </a:p>
        </p:txBody>
      </p:sp>
      <p:pic>
        <p:nvPicPr>
          <p:cNvPr id="95234" name="Picture 2"/>
          <p:cNvPicPr>
            <a:picLocks noChangeAspect="1" noChangeArrowheads="1"/>
          </p:cNvPicPr>
          <p:nvPr/>
        </p:nvPicPr>
        <p:blipFill>
          <a:blip r:embed="rId2" cstate="print"/>
          <a:srcRect r="79700"/>
          <a:stretch>
            <a:fillRect/>
          </a:stretch>
        </p:blipFill>
        <p:spPr bwMode="auto">
          <a:xfrm>
            <a:off x="457200" y="4343400"/>
            <a:ext cx="1676400" cy="2133600"/>
          </a:xfrm>
          <a:prstGeom prst="rect">
            <a:avLst/>
          </a:prstGeom>
          <a:noFill/>
          <a:ln w="9525">
            <a:noFill/>
            <a:miter lim="800000"/>
            <a:headEnd/>
            <a:tailEnd/>
          </a:ln>
        </p:spPr>
      </p:pic>
      <p:pic>
        <p:nvPicPr>
          <p:cNvPr id="95235" name="Picture 3"/>
          <p:cNvPicPr>
            <a:picLocks noChangeAspect="1" noChangeArrowheads="1"/>
          </p:cNvPicPr>
          <p:nvPr/>
        </p:nvPicPr>
        <p:blipFill>
          <a:blip r:embed="rId2" cstate="print"/>
          <a:srcRect l="18800" r="59978"/>
          <a:stretch>
            <a:fillRect/>
          </a:stretch>
        </p:blipFill>
        <p:spPr bwMode="auto">
          <a:xfrm>
            <a:off x="2133600" y="4343400"/>
            <a:ext cx="1752600" cy="2133600"/>
          </a:xfrm>
          <a:prstGeom prst="rect">
            <a:avLst/>
          </a:prstGeom>
          <a:noFill/>
          <a:ln w="9525">
            <a:noFill/>
            <a:miter lim="800000"/>
            <a:headEnd/>
            <a:tailEnd/>
          </a:ln>
        </p:spPr>
      </p:pic>
      <p:pic>
        <p:nvPicPr>
          <p:cNvPr id="95236" name="Picture 4"/>
          <p:cNvPicPr>
            <a:picLocks noChangeAspect="1" noChangeArrowheads="1"/>
          </p:cNvPicPr>
          <p:nvPr/>
        </p:nvPicPr>
        <p:blipFill>
          <a:blip r:embed="rId2" cstate="print"/>
          <a:srcRect l="39850" r="39850"/>
          <a:stretch>
            <a:fillRect/>
          </a:stretch>
        </p:blipFill>
        <p:spPr bwMode="auto">
          <a:xfrm>
            <a:off x="3810000" y="4343400"/>
            <a:ext cx="1676400" cy="2133600"/>
          </a:xfrm>
          <a:prstGeom prst="rect">
            <a:avLst/>
          </a:prstGeom>
          <a:noFill/>
          <a:ln w="9525">
            <a:noFill/>
            <a:miter lim="800000"/>
            <a:headEnd/>
            <a:tailEnd/>
          </a:ln>
        </p:spPr>
      </p:pic>
      <p:pic>
        <p:nvPicPr>
          <p:cNvPr id="95237" name="Picture 5"/>
          <p:cNvPicPr>
            <a:picLocks noChangeAspect="1" noChangeArrowheads="1"/>
          </p:cNvPicPr>
          <p:nvPr/>
        </p:nvPicPr>
        <p:blipFill>
          <a:blip r:embed="rId2" cstate="print"/>
          <a:srcRect l="61073" r="20473"/>
          <a:stretch>
            <a:fillRect/>
          </a:stretch>
        </p:blipFill>
        <p:spPr bwMode="auto">
          <a:xfrm>
            <a:off x="5486400" y="4419600"/>
            <a:ext cx="1524000" cy="2133600"/>
          </a:xfrm>
          <a:prstGeom prst="rect">
            <a:avLst/>
          </a:prstGeom>
          <a:noFill/>
          <a:ln w="9525">
            <a:noFill/>
            <a:miter lim="800000"/>
            <a:headEnd/>
            <a:tailEnd/>
          </a:ln>
        </p:spPr>
      </p:pic>
      <p:pic>
        <p:nvPicPr>
          <p:cNvPr id="95238" name="Picture 6"/>
          <p:cNvPicPr>
            <a:picLocks noChangeAspect="1" noChangeArrowheads="1"/>
          </p:cNvPicPr>
          <p:nvPr/>
        </p:nvPicPr>
        <p:blipFill>
          <a:blip r:embed="rId2" cstate="print"/>
          <a:srcRect l="79527"/>
          <a:stretch>
            <a:fillRect/>
          </a:stretch>
        </p:blipFill>
        <p:spPr bwMode="auto">
          <a:xfrm>
            <a:off x="7010400" y="4419600"/>
            <a:ext cx="1690688" cy="2133600"/>
          </a:xfrm>
          <a:prstGeom prst="rect">
            <a:avLst/>
          </a:prstGeom>
          <a:noFill/>
          <a:ln w="9525">
            <a:noFill/>
            <a:miter lim="800000"/>
            <a:headEnd/>
            <a:tailEnd/>
          </a:ln>
        </p:spPr>
      </p:pic>
      <p:pic>
        <p:nvPicPr>
          <p:cNvPr id="10" name="Picture 2"/>
          <p:cNvPicPr>
            <a:picLocks noChangeAspect="1" noChangeArrowheads="1"/>
          </p:cNvPicPr>
          <p:nvPr/>
        </p:nvPicPr>
        <p:blipFill>
          <a:blip r:embed="rId3" cstate="print"/>
          <a:srcRect/>
          <a:stretch>
            <a:fillRect/>
          </a:stretch>
        </p:blipFill>
        <p:spPr bwMode="auto">
          <a:xfrm>
            <a:off x="1400175" y="1676400"/>
            <a:ext cx="3019425" cy="2286000"/>
          </a:xfrm>
          <a:prstGeom prst="rect">
            <a:avLst/>
          </a:prstGeom>
          <a:noFill/>
          <a:ln w="9525">
            <a:noFill/>
            <a:miter lim="800000"/>
            <a:headEnd/>
            <a:tailEnd/>
          </a:ln>
        </p:spPr>
      </p:pic>
      <p:pic>
        <p:nvPicPr>
          <p:cNvPr id="11" name="Picture 3"/>
          <p:cNvPicPr>
            <a:picLocks noGrp="1" noChangeAspect="1" noChangeArrowheads="1"/>
          </p:cNvPicPr>
          <p:nvPr>
            <p:ph idx="1"/>
          </p:nvPr>
        </p:nvPicPr>
        <p:blipFill>
          <a:blip r:embed="rId4" cstate="print"/>
          <a:srcRect/>
          <a:stretch>
            <a:fillRect/>
          </a:stretch>
        </p:blipFill>
        <p:spPr>
          <a:xfrm>
            <a:off x="5124450" y="1752600"/>
            <a:ext cx="2724150" cy="2295525"/>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523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523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9523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523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952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01000" cy="5486400"/>
          </a:xfrm>
        </p:spPr>
        <p:txBody>
          <a:bodyPr rtlCol="0">
            <a:normAutofit/>
          </a:bodyPr>
          <a:lstStyle/>
          <a:p>
            <a:pPr marL="57150" indent="0" eaLnBrk="1" fontAlgn="auto">
              <a:spcAft>
                <a:spcPts val="0"/>
              </a:spcAft>
              <a:buFont typeface="Arial" panose="020B0604020202020204" pitchFamily="34" charset="0"/>
              <a:buNone/>
              <a:defRPr/>
            </a:pPr>
            <a:endParaRPr lang="en-US" sz="2400" b="1" dirty="0" smtClean="0">
              <a:latin typeface="Times New Roman" pitchFamily="18" charset="0"/>
              <a:cs typeface="Times New Roman" pitchFamily="18" charset="0"/>
            </a:endParaRPr>
          </a:p>
          <a:p>
            <a:pPr marL="400050" algn="just" eaLnBrk="1" fontAlgn="auto">
              <a:spcAft>
                <a:spcPts val="0"/>
              </a:spcAft>
              <a:buFont typeface="Arial" panose="020B0604020202020204" pitchFamily="34" charset="0"/>
              <a:buChar char="•"/>
              <a:defRPr/>
            </a:pPr>
            <a:endParaRPr lang="en-US" sz="2200" b="1" dirty="0" smtClean="0">
              <a:latin typeface="Times New Roman" pitchFamily="18" charset="0"/>
              <a:cs typeface="Times New Roman" pitchFamily="18" charset="0"/>
            </a:endParaRPr>
          </a:p>
          <a:p>
            <a:pPr marL="914400" lvl="1" indent="-457200" eaLnBrk="1" fontAlgn="auto">
              <a:spcAft>
                <a:spcPts val="0"/>
              </a:spcAft>
              <a:buFont typeface="+mj-lt"/>
              <a:buAutoNum type="arabicPeriod"/>
              <a:defRPr/>
            </a:pPr>
            <a:endParaRPr lang="en-US" sz="2200" b="1" dirty="0" smtClean="0">
              <a:latin typeface="Times New Roman" pitchFamily="18" charset="0"/>
              <a:cs typeface="Times New Roman" pitchFamily="18" charset="0"/>
            </a:endParaRPr>
          </a:p>
          <a:p>
            <a:pPr marL="914400" lvl="1" indent="-457200" eaLnBrk="1" fontAlgn="auto">
              <a:spcAft>
                <a:spcPts val="0"/>
              </a:spcAft>
              <a:buFont typeface="+mj-lt"/>
              <a:buAutoNum type="arabicPeriod"/>
              <a:defRPr/>
            </a:pPr>
            <a:endParaRPr lang="en-US" sz="2200" b="1" dirty="0" smtClean="0">
              <a:latin typeface="Times New Roman" pitchFamily="18" charset="0"/>
              <a:cs typeface="Times New Roman" pitchFamily="18" charset="0"/>
            </a:endParaRPr>
          </a:p>
          <a:p>
            <a:pPr marL="457200" lvl="1" indent="0" eaLnBrk="1" fontAlgn="auto">
              <a:spcAft>
                <a:spcPts val="0"/>
              </a:spcAft>
              <a:buFont typeface="Arial" panose="020B0604020202020204" pitchFamily="34" charset="0"/>
              <a:buNone/>
              <a:defRPr/>
            </a:pPr>
            <a:endParaRPr lang="en-US" sz="2200" dirty="0" smtClean="0">
              <a:latin typeface="Times New Roman" pitchFamily="18" charset="0"/>
              <a:cs typeface="Times New Roman" pitchFamily="18" charset="0"/>
            </a:endParaRPr>
          </a:p>
          <a:p>
            <a:pPr marL="457200" lvl="1" indent="0" eaLnBrk="1" fontAlgn="auto">
              <a:spcAft>
                <a:spcPts val="0"/>
              </a:spcAft>
              <a:buFont typeface="Arial" panose="020B0604020202020204" pitchFamily="34" charset="0"/>
              <a:buNone/>
              <a:defRPr/>
            </a:pPr>
            <a:endParaRPr lang="en-US" sz="2200" dirty="0" smtClean="0">
              <a:latin typeface="Times New Roman" pitchFamily="18" charset="0"/>
              <a:cs typeface="Times New Roman" pitchFamily="18" charset="0"/>
            </a:endParaRPr>
          </a:p>
          <a:p>
            <a:pPr marL="457200" lvl="1" indent="0" eaLnBrk="1" fontAlgn="auto">
              <a:spcAft>
                <a:spcPts val="0"/>
              </a:spcAft>
              <a:buFont typeface="Arial" panose="020B0604020202020204" pitchFamily="34" charset="0"/>
              <a:buNone/>
              <a:defRPr/>
            </a:pPr>
            <a:endParaRPr lang="en-US" sz="2200" dirty="0" smtClean="0">
              <a:latin typeface="Times New Roman" pitchFamily="18" charset="0"/>
              <a:cs typeface="Times New Roman" pitchFamily="18" charset="0"/>
            </a:endParaRPr>
          </a:p>
          <a:p>
            <a:pPr marL="0" indent="0" eaLnBrk="1" fontAlgn="auto" hangingPunct="1">
              <a:spcAft>
                <a:spcPts val="0"/>
              </a:spcAft>
              <a:buFont typeface="Arial" panose="020B0604020202020204" pitchFamily="34" charset="0"/>
              <a:buNone/>
              <a:defRPr/>
            </a:pPr>
            <a:endParaRPr lang="en-US" sz="2200" dirty="0" smtClean="0">
              <a:latin typeface="Times New Roman" pitchFamily="18" charset="0"/>
              <a:cs typeface="Times New Roman" pitchFamily="18" charset="0"/>
            </a:endParaRPr>
          </a:p>
        </p:txBody>
      </p:sp>
      <p:pic>
        <p:nvPicPr>
          <p:cNvPr id="12290" name="Picture 2" descr="http://www.roymech.co.uk/images/links_1.gif"/>
          <p:cNvPicPr>
            <a:picLocks noChangeAspect="1" noChangeArrowheads="1"/>
          </p:cNvPicPr>
          <p:nvPr/>
        </p:nvPicPr>
        <p:blipFill>
          <a:blip r:embed="rId2" cstate="print"/>
          <a:srcRect/>
          <a:stretch>
            <a:fillRect/>
          </a:stretch>
        </p:blipFill>
        <p:spPr bwMode="auto">
          <a:xfrm>
            <a:off x="2057400" y="1219200"/>
            <a:ext cx="5324475" cy="49291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z="4000" dirty="0" err="1" smtClean="0">
                <a:solidFill>
                  <a:schemeClr val="tx2"/>
                </a:solidFill>
                <a:latin typeface="Times New Roman" pitchFamily="18" charset="0"/>
                <a:cs typeface="Times New Roman" pitchFamily="18" charset="0"/>
              </a:rPr>
              <a:t>Kutzbach</a:t>
            </a:r>
            <a:r>
              <a:rPr lang="en-US" sz="4000" dirty="0" smtClean="0">
                <a:solidFill>
                  <a:schemeClr val="tx2"/>
                </a:solidFill>
                <a:latin typeface="Times New Roman" pitchFamily="18" charset="0"/>
                <a:cs typeface="Times New Roman" pitchFamily="18" charset="0"/>
              </a:rPr>
              <a:t> </a:t>
            </a:r>
            <a:r>
              <a:rPr lang="en-US" sz="4000" dirty="0" err="1" smtClean="0">
                <a:solidFill>
                  <a:schemeClr val="tx2"/>
                </a:solidFill>
                <a:latin typeface="Times New Roman" pitchFamily="18" charset="0"/>
                <a:cs typeface="Times New Roman" pitchFamily="18" charset="0"/>
              </a:rPr>
              <a:t>Criteron</a:t>
            </a:r>
            <a:r>
              <a:rPr lang="en-US" sz="4000" dirty="0" smtClean="0">
                <a:solidFill>
                  <a:schemeClr val="tx2"/>
                </a:solidFill>
                <a:latin typeface="Times New Roman" pitchFamily="18" charset="0"/>
                <a:cs typeface="Times New Roman" pitchFamily="18" charset="0"/>
              </a:rPr>
              <a:t> to Plane Mechanisms</a:t>
            </a:r>
            <a:endParaRPr lang="en-US" sz="4000" dirty="0">
              <a:solidFill>
                <a:schemeClr val="tx2"/>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ctr" eaLnBrk="1" hangingPunct="1"/>
            <a:r>
              <a:rPr lang="pt-BR" altLang="en-US" i="1" smtClean="0">
                <a:latin typeface="Times New Roman" pitchFamily="18" charset="0"/>
                <a:cs typeface="Times New Roman" pitchFamily="18" charset="0"/>
              </a:rPr>
              <a:t>n = 3 (l – 1) – 2 j – h</a:t>
            </a:r>
          </a:p>
          <a:p>
            <a:pPr eaLnBrk="1" hangingPunct="1">
              <a:buFont typeface="Arial" charset="0"/>
              <a:buNone/>
            </a:pPr>
            <a:r>
              <a:rPr lang="pt-BR" altLang="en-US" sz="1800" smtClean="0">
                <a:latin typeface="Times New Roman" pitchFamily="18" charset="0"/>
                <a:cs typeface="Times New Roman" pitchFamily="18" charset="0"/>
              </a:rPr>
              <a:t>Where 	n = Numeber of degree of freedom</a:t>
            </a:r>
          </a:p>
          <a:p>
            <a:pPr eaLnBrk="1" hangingPunct="1">
              <a:buFont typeface="Arial" charset="0"/>
              <a:buNone/>
            </a:pPr>
            <a:r>
              <a:rPr lang="pt-BR" altLang="en-US" sz="1800" smtClean="0">
                <a:latin typeface="Times New Roman" pitchFamily="18" charset="0"/>
                <a:cs typeface="Times New Roman" pitchFamily="18" charset="0"/>
              </a:rPr>
              <a:t>		l   = Number  of Links</a:t>
            </a:r>
          </a:p>
          <a:p>
            <a:pPr eaLnBrk="1" hangingPunct="1">
              <a:buFont typeface="Arial" charset="0"/>
              <a:buNone/>
            </a:pPr>
            <a:r>
              <a:rPr lang="pt-BR" altLang="en-US" sz="1800" smtClean="0">
                <a:latin typeface="Times New Roman" pitchFamily="18" charset="0"/>
                <a:cs typeface="Times New Roman" pitchFamily="18" charset="0"/>
              </a:rPr>
              <a:t>		j   = Number of Joints of lower pair</a:t>
            </a:r>
          </a:p>
          <a:p>
            <a:pPr eaLnBrk="1" hangingPunct="1">
              <a:buFont typeface="Arial" charset="0"/>
              <a:buNone/>
            </a:pPr>
            <a:r>
              <a:rPr lang="pt-BR" altLang="en-US" sz="1800" smtClean="0">
                <a:latin typeface="Times New Roman" pitchFamily="18" charset="0"/>
                <a:cs typeface="Times New Roman" pitchFamily="18" charset="0"/>
              </a:rPr>
              <a:t>		h  = Number of  higher pair</a:t>
            </a:r>
            <a:endParaRPr lang="en-US" altLang="en-US" sz="1800" smtClean="0">
              <a:latin typeface="Times New Roman" pitchFamily="18" charset="0"/>
              <a:cs typeface="Times New Roman" pitchFamily="18" charset="0"/>
            </a:endParaRPr>
          </a:p>
        </p:txBody>
      </p:sp>
      <p:pic>
        <p:nvPicPr>
          <p:cNvPr id="53249" name="Picture 1"/>
          <p:cNvPicPr>
            <a:picLocks noChangeAspect="1" noChangeArrowheads="1"/>
          </p:cNvPicPr>
          <p:nvPr/>
        </p:nvPicPr>
        <p:blipFill>
          <a:blip r:embed="rId2" cstate="print"/>
          <a:srcRect/>
          <a:stretch>
            <a:fillRect/>
          </a:stretch>
        </p:blipFill>
        <p:spPr bwMode="auto">
          <a:xfrm>
            <a:off x="457200" y="4095750"/>
            <a:ext cx="8372475" cy="21526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32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p:cNvPicPr>
            <a:picLocks noGrp="1" noChangeAspect="1" noChangeArrowheads="1"/>
          </p:cNvPicPr>
          <p:nvPr>
            <p:ph idx="1"/>
          </p:nvPr>
        </p:nvPicPr>
        <p:blipFill>
          <a:blip r:embed="rId2" cstate="print"/>
          <a:srcRect/>
          <a:stretch>
            <a:fillRect/>
          </a:stretch>
        </p:blipFill>
        <p:spPr>
          <a:xfrm>
            <a:off x="676275" y="2928938"/>
            <a:ext cx="7791450" cy="1866900"/>
          </a:xfrm>
          <a:noFill/>
        </p:spPr>
      </p:pic>
      <p:sp>
        <p:nvSpPr>
          <p:cNvPr id="5" name="Title 1"/>
          <p:cNvSpPr>
            <a:spLocks noGrp="1"/>
          </p:cNvSpPr>
          <p:nvPr>
            <p:ph type="title"/>
          </p:nvPr>
        </p:nvSpPr>
        <p:spPr/>
        <p:txBody>
          <a:bodyPr rtlCol="0">
            <a:normAutofit fontScale="90000"/>
          </a:bodyPr>
          <a:lstStyle/>
          <a:p>
            <a:pPr eaLnBrk="1" fontAlgn="auto" hangingPunct="1">
              <a:spcAft>
                <a:spcPts val="0"/>
              </a:spcAft>
              <a:defRPr/>
            </a:pPr>
            <a:r>
              <a:rPr lang="en-US" sz="4000" dirty="0" err="1" smtClean="0">
                <a:solidFill>
                  <a:schemeClr val="tx2"/>
                </a:solidFill>
                <a:latin typeface="Times New Roman" pitchFamily="18" charset="0"/>
                <a:cs typeface="Times New Roman" pitchFamily="18" charset="0"/>
              </a:rPr>
              <a:t>Kutzbach</a:t>
            </a:r>
            <a:r>
              <a:rPr lang="en-US" sz="4000" dirty="0" smtClean="0">
                <a:solidFill>
                  <a:schemeClr val="tx2"/>
                </a:solidFill>
                <a:latin typeface="Times New Roman" pitchFamily="18" charset="0"/>
                <a:cs typeface="Times New Roman" pitchFamily="18" charset="0"/>
              </a:rPr>
              <a:t> </a:t>
            </a:r>
            <a:r>
              <a:rPr lang="en-US" sz="4000" dirty="0" err="1" smtClean="0">
                <a:solidFill>
                  <a:schemeClr val="tx2"/>
                </a:solidFill>
                <a:latin typeface="Times New Roman" pitchFamily="18" charset="0"/>
                <a:cs typeface="Times New Roman" pitchFamily="18" charset="0"/>
              </a:rPr>
              <a:t>Criteron</a:t>
            </a:r>
            <a:r>
              <a:rPr lang="en-US" sz="4000" dirty="0" smtClean="0">
                <a:solidFill>
                  <a:schemeClr val="tx2"/>
                </a:solidFill>
                <a:latin typeface="Times New Roman" pitchFamily="18" charset="0"/>
                <a:cs typeface="Times New Roman" pitchFamily="18" charset="0"/>
              </a:rPr>
              <a:t> to Plane Mechanisms</a:t>
            </a:r>
            <a:endParaRPr lang="en-US" sz="4000"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altLang="en-US" sz="3600" smtClean="0">
                <a:solidFill>
                  <a:schemeClr val="tx2"/>
                </a:solidFill>
                <a:latin typeface="Times New Roman" pitchFamily="18" charset="0"/>
                <a:cs typeface="Times New Roman" pitchFamily="18" charset="0"/>
              </a:rPr>
              <a:t>Grubler’s Criterion for Plane Mechanisms</a:t>
            </a:r>
          </a:p>
        </p:txBody>
      </p:sp>
      <p:sp>
        <p:nvSpPr>
          <p:cNvPr id="3" name="Content Placeholder 2"/>
          <p:cNvSpPr>
            <a:spLocks noGrp="1"/>
          </p:cNvSpPr>
          <p:nvPr>
            <p:ph idx="1"/>
          </p:nvPr>
        </p:nvSpPr>
        <p:spPr/>
        <p:txBody>
          <a:bodyPr/>
          <a:lstStyle/>
          <a:p>
            <a:pPr algn="just" eaLnBrk="1" hangingPunct="1"/>
            <a:r>
              <a:rPr lang="en-US" altLang="en-US" sz="2400" smtClean="0">
                <a:latin typeface="Times New Roman" pitchFamily="18" charset="0"/>
                <a:cs typeface="Times New Roman" pitchFamily="18" charset="0"/>
              </a:rPr>
              <a:t>The Grubler’s criterion applies to mechanisms with only single degree of freedom joints where the overall movability of the mechanism is unity</a:t>
            </a:r>
            <a:r>
              <a:rPr lang="en-US" altLang="en-US" smtClean="0"/>
              <a:t>.</a:t>
            </a:r>
          </a:p>
          <a:p>
            <a:pPr algn="ctr" eaLnBrk="1" hangingPunct="1"/>
            <a:r>
              <a:rPr lang="en-US" altLang="en-US" smtClean="0">
                <a:latin typeface="Times New Roman" pitchFamily="18" charset="0"/>
                <a:cs typeface="Times New Roman" pitchFamily="18" charset="0"/>
              </a:rPr>
              <a:t>1 = 3 (</a:t>
            </a:r>
            <a:r>
              <a:rPr lang="en-US" altLang="en-US" i="1" smtClean="0">
                <a:latin typeface="Times New Roman" pitchFamily="18" charset="0"/>
                <a:cs typeface="Times New Roman" pitchFamily="18" charset="0"/>
              </a:rPr>
              <a:t>l – 1) – 2 j or 3l – 2j – 4 = 0</a:t>
            </a:r>
            <a:endParaRPr lang="en-US" altLang="en-US"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altLang="en-US" sz="3600" smtClean="0">
                <a:solidFill>
                  <a:schemeClr val="tx2"/>
                </a:solidFill>
                <a:latin typeface="Times New Roman" pitchFamily="18" charset="0"/>
                <a:cs typeface="Times New Roman" pitchFamily="18" charset="0"/>
              </a:rPr>
              <a:t>Inversion of Mechanism</a:t>
            </a:r>
          </a:p>
        </p:txBody>
      </p:sp>
      <p:sp>
        <p:nvSpPr>
          <p:cNvPr id="3" name="Content Placeholder 2"/>
          <p:cNvSpPr>
            <a:spLocks noGrp="1"/>
          </p:cNvSpPr>
          <p:nvPr>
            <p:ph idx="1"/>
          </p:nvPr>
        </p:nvSpPr>
        <p:spPr/>
        <p:txBody>
          <a:bodyPr/>
          <a:lstStyle/>
          <a:p>
            <a:pPr indent="4763" algn="just" eaLnBrk="1" hangingPunct="1">
              <a:buFont typeface="Arial" charset="0"/>
              <a:buNone/>
            </a:pPr>
            <a:r>
              <a:rPr lang="en-US" altLang="en-US" sz="2400" smtClean="0">
                <a:latin typeface="Times New Roman" pitchFamily="18" charset="0"/>
                <a:cs typeface="Times New Roman" pitchFamily="18" charset="0"/>
              </a:rPr>
              <a:t>When one of links is fixed in a kinematic chain, it is called a mechanism. So we can obtain as many mechanisms as the number of links in a kinematic chain by fixing, in turn, different links in a kinematic chain. This method of obtaining different mechanisms by fixing different links in a kinematic chain, is known as </a:t>
            </a:r>
            <a:r>
              <a:rPr lang="en-US" altLang="en-US" sz="2400" i="1" u="sng" smtClean="0">
                <a:latin typeface="Times New Roman" pitchFamily="18" charset="0"/>
                <a:cs typeface="Times New Roman" pitchFamily="18" charset="0"/>
              </a:rPr>
              <a:t>inversion of the mechanism.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altLang="en-US" sz="3600" smtClean="0">
                <a:solidFill>
                  <a:schemeClr val="tx2"/>
                </a:solidFill>
                <a:latin typeface="Times New Roman" pitchFamily="18" charset="0"/>
                <a:cs typeface="Times New Roman" pitchFamily="18" charset="0"/>
              </a:rPr>
              <a:t>Types of Kinematic Chains</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anose="020B0604020202020204" pitchFamily="34" charset="0"/>
              <a:buNone/>
              <a:defRPr/>
            </a:pPr>
            <a:r>
              <a:rPr lang="en-US" sz="2800" dirty="0" smtClean="0">
                <a:solidFill>
                  <a:schemeClr val="accent6"/>
                </a:solidFill>
                <a:latin typeface="Times New Roman" pitchFamily="18" charset="0"/>
                <a:cs typeface="Times New Roman" pitchFamily="18" charset="0"/>
              </a:rPr>
              <a:t>1. Four bar chain or quadric cyclic chain,</a:t>
            </a:r>
          </a:p>
          <a:p>
            <a:pPr eaLnBrk="1" fontAlgn="auto" hangingPunct="1">
              <a:spcAft>
                <a:spcPts val="0"/>
              </a:spcAft>
              <a:buFont typeface="Arial" panose="020B0604020202020204" pitchFamily="34" charset="0"/>
              <a:buNone/>
              <a:defRPr/>
            </a:pPr>
            <a:r>
              <a:rPr lang="en-US" sz="2800" dirty="0" smtClean="0">
                <a:solidFill>
                  <a:schemeClr val="accent6"/>
                </a:solidFill>
                <a:latin typeface="Times New Roman" pitchFamily="18" charset="0"/>
                <a:cs typeface="Times New Roman" pitchFamily="18" charset="0"/>
              </a:rPr>
              <a:t>2. Single slider crank chain, and</a:t>
            </a:r>
          </a:p>
          <a:p>
            <a:pPr eaLnBrk="1" fontAlgn="auto" hangingPunct="1">
              <a:spcAft>
                <a:spcPts val="0"/>
              </a:spcAft>
              <a:buFont typeface="Arial" panose="020B0604020202020204" pitchFamily="34" charset="0"/>
              <a:buNone/>
              <a:defRPr/>
            </a:pPr>
            <a:r>
              <a:rPr lang="en-US" sz="2800" dirty="0" smtClean="0">
                <a:solidFill>
                  <a:schemeClr val="accent6"/>
                </a:solidFill>
                <a:latin typeface="Times New Roman" pitchFamily="18" charset="0"/>
                <a:cs typeface="Times New Roman" pitchFamily="18" charset="0"/>
              </a:rPr>
              <a:t>3. Double slider crank chain.</a:t>
            </a:r>
            <a:endParaRPr lang="en-US" sz="2800" dirty="0">
              <a:solidFill>
                <a:schemeClr val="accent6"/>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7650862</TotalTime>
  <Words>636</Words>
  <Application>Microsoft Office PowerPoint</Application>
  <PresentationFormat>On-screen Show (4:3)</PresentationFormat>
  <Paragraphs>84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Number of Degrees of Freedom (movability ) for Plane Mechanisms</vt:lpstr>
      <vt:lpstr>Number of Degrees of Freedom (movability ) for Plane Mechanisms</vt:lpstr>
      <vt:lpstr>Slide 4</vt:lpstr>
      <vt:lpstr>Kutzbach Criteron to Plane Mechanisms</vt:lpstr>
      <vt:lpstr>Kutzbach Criteron to Plane Mechanisms</vt:lpstr>
      <vt:lpstr>Grubler’s Criterion for Plane Mechanisms</vt:lpstr>
      <vt:lpstr>Inversion of Mechanism</vt:lpstr>
      <vt:lpstr>Types of Kinematic Chains</vt:lpstr>
      <vt:lpstr>Four-Bar chain</vt:lpstr>
      <vt:lpstr>Grashoff’s Law</vt:lpstr>
      <vt:lpstr>Inversion of Four-Bar chain</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MECHANICAL</dc:creator>
  <cp:lastModifiedBy>acer</cp:lastModifiedBy>
  <cp:revision>429</cp:revision>
  <dcterms:created xsi:type="dcterms:W3CDTF">2006-08-16T00:00:00Z</dcterms:created>
  <dcterms:modified xsi:type="dcterms:W3CDTF">2020-10-14T11:38:01Z</dcterms:modified>
</cp:coreProperties>
</file>