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3"/>
  </p:notesMasterIdLst>
  <p:handoutMasterIdLst>
    <p:handoutMasterId r:id="rId74"/>
  </p:handoutMasterIdLst>
  <p:sldIdLst>
    <p:sldId id="895" r:id="rId2"/>
    <p:sldId id="894" r:id="rId3"/>
    <p:sldId id="560" r:id="rId4"/>
    <p:sldId id="561" r:id="rId5"/>
    <p:sldId id="562" r:id="rId6"/>
    <p:sldId id="564" r:id="rId7"/>
    <p:sldId id="563" r:id="rId8"/>
    <p:sldId id="941" r:id="rId9"/>
    <p:sldId id="454" r:id="rId10"/>
    <p:sldId id="899" r:id="rId11"/>
    <p:sldId id="565" r:id="rId12"/>
    <p:sldId id="886" r:id="rId13"/>
    <p:sldId id="588" r:id="rId14"/>
    <p:sldId id="900" r:id="rId15"/>
    <p:sldId id="901" r:id="rId16"/>
    <p:sldId id="902" r:id="rId17"/>
    <p:sldId id="903" r:id="rId18"/>
    <p:sldId id="904" r:id="rId19"/>
    <p:sldId id="906" r:id="rId20"/>
    <p:sldId id="905" r:id="rId21"/>
    <p:sldId id="907" r:id="rId22"/>
    <p:sldId id="908" r:id="rId23"/>
    <p:sldId id="910" r:id="rId24"/>
    <p:sldId id="911" r:id="rId25"/>
    <p:sldId id="913" r:id="rId26"/>
    <p:sldId id="688" r:id="rId27"/>
    <p:sldId id="914" r:id="rId28"/>
    <p:sldId id="915" r:id="rId29"/>
    <p:sldId id="632" r:id="rId30"/>
    <p:sldId id="633" r:id="rId31"/>
    <p:sldId id="692" r:id="rId32"/>
    <p:sldId id="693" r:id="rId33"/>
    <p:sldId id="917" r:id="rId34"/>
    <p:sldId id="918" r:id="rId35"/>
    <p:sldId id="919" r:id="rId36"/>
    <p:sldId id="921" r:id="rId37"/>
    <p:sldId id="922" r:id="rId38"/>
    <p:sldId id="923" r:id="rId39"/>
    <p:sldId id="924" r:id="rId40"/>
    <p:sldId id="638" r:id="rId41"/>
    <p:sldId id="926" r:id="rId42"/>
    <p:sldId id="927" r:id="rId43"/>
    <p:sldId id="942" r:id="rId44"/>
    <p:sldId id="943" r:id="rId45"/>
    <p:sldId id="945" r:id="rId46"/>
    <p:sldId id="944" r:id="rId47"/>
    <p:sldId id="946" r:id="rId48"/>
    <p:sldId id="929" r:id="rId49"/>
    <p:sldId id="928" r:id="rId50"/>
    <p:sldId id="641" r:id="rId51"/>
    <p:sldId id="887" r:id="rId52"/>
    <p:sldId id="931" r:id="rId53"/>
    <p:sldId id="662" r:id="rId54"/>
    <p:sldId id="663" r:id="rId55"/>
    <p:sldId id="933" r:id="rId56"/>
    <p:sldId id="936" r:id="rId57"/>
    <p:sldId id="937" r:id="rId58"/>
    <p:sldId id="664" r:id="rId59"/>
    <p:sldId id="938" r:id="rId60"/>
    <p:sldId id="665" r:id="rId61"/>
    <p:sldId id="891" r:id="rId62"/>
    <p:sldId id="892" r:id="rId63"/>
    <p:sldId id="939" r:id="rId64"/>
    <p:sldId id="666" r:id="rId65"/>
    <p:sldId id="940" r:id="rId66"/>
    <p:sldId id="890" r:id="rId67"/>
    <p:sldId id="625" r:id="rId68"/>
    <p:sldId id="499" r:id="rId69"/>
    <p:sldId id="897" r:id="rId70"/>
    <p:sldId id="889" r:id="rId71"/>
    <p:sldId id="436" r:id="rId7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6EA"/>
    <a:srgbClr val="FAE2F6"/>
    <a:srgbClr val="170981"/>
    <a:srgbClr val="121328"/>
    <a:srgbClr val="D7FDF9"/>
    <a:srgbClr val="003366"/>
    <a:srgbClr val="006666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34578" autoAdjust="0"/>
    <p:restoredTop sz="86449" autoAdjust="0"/>
  </p:normalViewPr>
  <p:slideViewPr>
    <p:cSldViewPr>
      <p:cViewPr>
        <p:scale>
          <a:sx n="75" d="100"/>
          <a:sy n="75" d="100"/>
        </p:scale>
        <p:origin x="-1686" y="-54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30.xml"/><Relationship Id="rId18" Type="http://schemas.openxmlformats.org/officeDocument/2006/relationships/slide" Target="slides/slide53.xml"/><Relationship Id="rId26" Type="http://schemas.openxmlformats.org/officeDocument/2006/relationships/slide" Target="slides/slide66.xml"/><Relationship Id="rId3" Type="http://schemas.openxmlformats.org/officeDocument/2006/relationships/slide" Target="slides/slide4.xml"/><Relationship Id="rId21" Type="http://schemas.openxmlformats.org/officeDocument/2006/relationships/slide" Target="slides/slide61.xml"/><Relationship Id="rId7" Type="http://schemas.openxmlformats.org/officeDocument/2006/relationships/slide" Target="slides/slide9.xml"/><Relationship Id="rId12" Type="http://schemas.openxmlformats.org/officeDocument/2006/relationships/slide" Target="slides/slide29.xml"/><Relationship Id="rId17" Type="http://schemas.openxmlformats.org/officeDocument/2006/relationships/slide" Target="slides/slide51.xml"/><Relationship Id="rId25" Type="http://schemas.openxmlformats.org/officeDocument/2006/relationships/slide" Target="slides/slide65.xml"/><Relationship Id="rId2" Type="http://schemas.openxmlformats.org/officeDocument/2006/relationships/slide" Target="slides/slide3.xml"/><Relationship Id="rId16" Type="http://schemas.openxmlformats.org/officeDocument/2006/relationships/slide" Target="slides/slide50.xml"/><Relationship Id="rId20" Type="http://schemas.openxmlformats.org/officeDocument/2006/relationships/slide" Target="slides/slide59.xml"/><Relationship Id="rId29" Type="http://schemas.openxmlformats.org/officeDocument/2006/relationships/slide" Target="slides/slide70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22.xml"/><Relationship Id="rId24" Type="http://schemas.openxmlformats.org/officeDocument/2006/relationships/slide" Target="slides/slide64.xml"/><Relationship Id="rId5" Type="http://schemas.openxmlformats.org/officeDocument/2006/relationships/slide" Target="slides/slide6.xml"/><Relationship Id="rId15" Type="http://schemas.openxmlformats.org/officeDocument/2006/relationships/slide" Target="slides/slide32.xml"/><Relationship Id="rId23" Type="http://schemas.openxmlformats.org/officeDocument/2006/relationships/slide" Target="slides/slide63.xml"/><Relationship Id="rId28" Type="http://schemas.openxmlformats.org/officeDocument/2006/relationships/slide" Target="slides/slide68.xml"/><Relationship Id="rId10" Type="http://schemas.openxmlformats.org/officeDocument/2006/relationships/slide" Target="slides/slide13.xml"/><Relationship Id="rId19" Type="http://schemas.openxmlformats.org/officeDocument/2006/relationships/slide" Target="slides/slide58.xml"/><Relationship Id="rId4" Type="http://schemas.openxmlformats.org/officeDocument/2006/relationships/slide" Target="slides/slide5.xml"/><Relationship Id="rId9" Type="http://schemas.openxmlformats.org/officeDocument/2006/relationships/slide" Target="slides/slide12.xml"/><Relationship Id="rId14" Type="http://schemas.openxmlformats.org/officeDocument/2006/relationships/slide" Target="slides/slide31.xml"/><Relationship Id="rId22" Type="http://schemas.openxmlformats.org/officeDocument/2006/relationships/slide" Target="slides/slide62.xml"/><Relationship Id="rId27" Type="http://schemas.openxmlformats.org/officeDocument/2006/relationships/slide" Target="slides/slide67.xml"/><Relationship Id="rId30" Type="http://schemas.openxmlformats.org/officeDocument/2006/relationships/slide" Target="slides/slide7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8EA1D96-66E9-4E46-807E-86B5276D4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9E4A1D8-8BB8-4772-847C-50D88C528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E38ACE-0B48-43AE-BE30-399033B9F5D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D3B129-CE58-40E6-B165-19964F2715C0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7D37F-D356-4DF6-B57B-055E63E39FE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98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98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1B4BD0C-592E-432A-BBA0-2B0F43952C1D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39BE2BA-8565-4508-9066-A33F1C9BB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7298C-EC07-47BD-944D-97F996BC159F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5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EA975-0041-4A3C-B722-42416D266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1E817-BCB3-447E-BC8B-6D5021BC7BC4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5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70291-C0C2-4D62-85FB-5A0F29E7B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C1F6A-8661-46B8-BC03-9C6BC9F5F2D7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5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7E95-A1D4-4DB6-B39B-84FF5608F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038C5-0CC1-44D6-BCF4-ABF11A1FD5CD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5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F47FE-2CB2-441A-96EE-7295B79B7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857D9-87E0-48FB-ADC6-8225435E5765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5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26B0D-D686-422B-8B2A-3E9773621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CC780-4C81-4E88-9154-66515BC33344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6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7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6C4E1-C40C-4EEE-8D2A-8551758E8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9BF41-3D89-4233-B5E4-2A5143C68D78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60B41-F542-45C8-B88E-219A8DB12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5BE5F-D892-4BBF-828B-E2287DF3FC35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4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07B2A-D8A7-40B2-BECF-E0C2A882D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3CF0C-278B-45D4-9063-FA161DAA4B93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3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4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C8F1-54DC-4812-BB57-E273785E5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2DE7F-F376-4E69-B912-95EE255D86E1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6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7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4D8CB-2C83-47D8-91A2-2CB23E38F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B6592-B34F-4860-AF9A-719AD5572C42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6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7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92B50-D2AF-4B68-9A6E-4911498FB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6" name="Rectangle 2056"/>
          <p:cNvSpPr>
            <a:spLocks noChangeArrowheads="1"/>
          </p:cNvSpPr>
          <p:nvPr/>
        </p:nvSpPr>
        <p:spPr bwMode="gray">
          <a:xfrm>
            <a:off x="381000" y="1219200"/>
            <a:ext cx="8410575" cy="46038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3075" name="Rectangle 2057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38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20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8779" name="Rectangle 20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3246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9F371A84-4235-4811-877F-FD98FEDCEE47}" type="datetime4">
              <a:rPr lang="en-US"/>
              <a:pPr>
                <a:defRPr/>
              </a:pPr>
              <a:t>April 16, 2021</a:t>
            </a:fld>
            <a:endParaRPr lang="en-US"/>
          </a:p>
        </p:txBody>
      </p:sp>
      <p:sp>
        <p:nvSpPr>
          <p:cNvPr id="928780" name="Rectangle 20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928781" name="Rectangle 20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0B7F09-AA1D-4951-8199-22EC11B72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42DEB4-827E-472E-B340-059B7EFF91F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2743200"/>
          </a:xfrm>
        </p:spPr>
        <p:txBody>
          <a:bodyPr/>
          <a:lstStyle/>
          <a:p>
            <a:pPr eaLnBrk="1" hangingPunct="1"/>
            <a:r>
              <a:rPr lang="en-US" sz="4800" b="1" smtClean="0"/>
              <a:t>Data Mining:</a:t>
            </a:r>
            <a:r>
              <a:rPr lang="en-US" sz="4800" smtClean="0"/>
              <a:t> </a:t>
            </a:r>
            <a:br>
              <a:rPr lang="en-US" sz="4800" smtClean="0"/>
            </a:br>
            <a:r>
              <a:rPr lang="en-US" sz="4800" smtClean="0"/>
              <a:t> </a:t>
            </a:r>
            <a:r>
              <a:rPr lang="en-US" sz="4000" b="1" smtClean="0"/>
              <a:t>Concepts and Techniques</a:t>
            </a:r>
            <a:r>
              <a:rPr lang="en-US" sz="4800" smtClean="0"/>
              <a:t> </a:t>
            </a:r>
            <a:br>
              <a:rPr lang="en-US" sz="4800" smtClean="0"/>
            </a:br>
            <a:r>
              <a:rPr lang="en-US" sz="4800" smtClean="0"/>
              <a:t/>
            </a:r>
            <a:br>
              <a:rPr lang="en-US" sz="4800" smtClean="0"/>
            </a:br>
            <a:r>
              <a:rPr lang="en-US" sz="2800" smtClean="0"/>
              <a:t>— Chapter 3 —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305800" cy="24384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600" smtClean="0"/>
              <a:t>Data Warehouse and OLAP Technology: An Overview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BFC89A-77AA-443F-80D1-961B2A9246F2}" type="slidenum">
              <a:rPr lang="en-US" smtClean="0"/>
              <a:pPr/>
              <a:t>10</a:t>
            </a:fld>
            <a:endParaRPr lang="en-US" smtClean="0"/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-76200"/>
            <a:ext cx="9144000" cy="7024688"/>
          </a:xfr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D4BBFB-7765-46D8-B75F-EA947AE4200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623888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Why Separate Data Warehouse?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High performance for both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DBMS— tuned for OLTP: access methods, indexing, concurrency control, recovery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Warehouse—tuned for OLAP: complex OLAP queries, multidimensional view, consolidation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Different functions and different data: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missing data</a:t>
            </a:r>
            <a:r>
              <a:rPr lang="en-US" sz="2000" smtClean="0"/>
              <a:t>: Decision support requires historical data which operational DBs do not typically maintain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data consolidation</a:t>
            </a:r>
            <a:r>
              <a:rPr lang="en-US" sz="2000" smtClean="0"/>
              <a:t>:  DS requires consolidation (aggregation, summarization) of data from heterogeneous sources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data quality</a:t>
            </a:r>
            <a:r>
              <a:rPr lang="en-US" sz="2000" smtClean="0"/>
              <a:t>: different sources typically use inconsistent data representations, codes and formats which have to be reconciled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9D80F-9827-44FF-A60B-6D2E7050479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77200" cy="1066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/>
              <a:t>Chapter 3: Data Warehousing and OLAP Technology: An Overview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191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70000"/>
              </a:lnSpc>
            </a:pPr>
            <a:r>
              <a:rPr lang="en-US" dirty="0" smtClean="0"/>
              <a:t>What is a data warehouse? 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>
                <a:solidFill>
                  <a:schemeClr val="hlink"/>
                </a:solidFill>
              </a:rPr>
              <a:t>A multi-dimensional data model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Data warehouse architecture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From data warehousing to data mining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CE676-6563-49A3-B0F3-8324FC6FBF5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23850"/>
            <a:ext cx="8458200" cy="8382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From Tables and Spreadsheets to Data Cubes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508635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1900" smtClean="0"/>
              <a:t>A data warehouse is based on a </a:t>
            </a:r>
            <a:r>
              <a:rPr lang="en-US" sz="1900" smtClean="0">
                <a:solidFill>
                  <a:schemeClr val="hlink"/>
                </a:solidFill>
              </a:rPr>
              <a:t>multidimensional data model</a:t>
            </a:r>
            <a:r>
              <a:rPr lang="en-US" sz="1900" smtClean="0"/>
              <a:t> which views data in the form of a </a:t>
            </a:r>
            <a:r>
              <a:rPr lang="en-US" sz="1900" smtClean="0">
                <a:solidFill>
                  <a:srgbClr val="FF0000"/>
                </a:solidFill>
              </a:rPr>
              <a:t>data cube.</a:t>
            </a:r>
          </a:p>
          <a:p>
            <a:pPr eaLnBrk="1" hangingPunct="1">
              <a:lnSpc>
                <a:spcPct val="130000"/>
              </a:lnSpc>
            </a:pPr>
            <a:r>
              <a:rPr lang="en-US" sz="1900" smtClean="0">
                <a:solidFill>
                  <a:srgbClr val="FF0000"/>
                </a:solidFill>
              </a:rPr>
              <a:t>Data cube </a:t>
            </a:r>
            <a:r>
              <a:rPr lang="en-US" sz="1900" smtClean="0"/>
              <a:t>allows data to be modeled and viewed in multiple dimensions. It is defined by </a:t>
            </a:r>
            <a:r>
              <a:rPr lang="en-US" sz="1900" smtClean="0">
                <a:solidFill>
                  <a:srgbClr val="C00000"/>
                </a:solidFill>
              </a:rPr>
              <a:t>dimensions</a:t>
            </a:r>
            <a:r>
              <a:rPr lang="en-US" sz="1900" smtClean="0"/>
              <a:t> and </a:t>
            </a:r>
            <a:r>
              <a:rPr lang="en-US" sz="1900" smtClean="0">
                <a:solidFill>
                  <a:srgbClr val="C00000"/>
                </a:solidFill>
              </a:rPr>
              <a:t>facts</a:t>
            </a:r>
            <a:r>
              <a:rPr lang="en-US" sz="1900" smtClean="0"/>
              <a:t>.</a:t>
            </a:r>
          </a:p>
          <a:p>
            <a:pPr eaLnBrk="1" hangingPunct="1">
              <a:lnSpc>
                <a:spcPct val="130000"/>
              </a:lnSpc>
            </a:pPr>
            <a:r>
              <a:rPr lang="en-US" sz="1900" smtClean="0">
                <a:solidFill>
                  <a:srgbClr val="FF0000"/>
                </a:solidFill>
              </a:rPr>
              <a:t>Dimensions: </a:t>
            </a:r>
            <a:r>
              <a:rPr lang="en-US" sz="1900" smtClean="0"/>
              <a:t>are the perspectives or entities with respect to which an organization wants to keep records.</a:t>
            </a:r>
          </a:p>
          <a:p>
            <a:pPr eaLnBrk="1" hangingPunct="1">
              <a:lnSpc>
                <a:spcPct val="130000"/>
              </a:lnSpc>
            </a:pPr>
            <a:r>
              <a:rPr lang="en-US" sz="1900" smtClean="0"/>
              <a:t>For example: AllElectronics may create a sales data warehouse in order to keep records of the store’s sales with respect to the dimension “time”, “item”, “branch”, and “location”.</a:t>
            </a:r>
          </a:p>
          <a:p>
            <a:pPr eaLnBrk="1" hangingPunct="1">
              <a:lnSpc>
                <a:spcPct val="130000"/>
              </a:lnSpc>
            </a:pPr>
            <a:r>
              <a:rPr lang="en-US" sz="1900" smtClean="0"/>
              <a:t>Each dimension may have a table associated with it called </a:t>
            </a:r>
            <a:r>
              <a:rPr lang="en-US" sz="1900" smtClean="0">
                <a:solidFill>
                  <a:srgbClr val="C00000"/>
                </a:solidFill>
              </a:rPr>
              <a:t>dimension table, </a:t>
            </a:r>
            <a:r>
              <a:rPr lang="en-US" sz="1900" smtClean="0"/>
              <a:t>which further describes the dimension. </a:t>
            </a:r>
          </a:p>
          <a:p>
            <a:pPr eaLnBrk="1" hangingPunct="1">
              <a:lnSpc>
                <a:spcPct val="130000"/>
              </a:lnSpc>
            </a:pPr>
            <a:r>
              <a:rPr lang="en-US" sz="1900" smtClean="0">
                <a:solidFill>
                  <a:srgbClr val="C00000"/>
                </a:solidFill>
              </a:rPr>
              <a:t>For ex </a:t>
            </a:r>
            <a:r>
              <a:rPr lang="en-US" sz="1900" smtClean="0"/>
              <a:t>dimension table for item may contain the attributes item_name, brand and type.</a:t>
            </a:r>
            <a:endParaRPr lang="en-US" sz="19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Cubes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smtClean="0"/>
              <a:t>A multidimensional data model is typically organized around a central theme, for ex. Sales.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smtClean="0"/>
              <a:t>This theme is represented by a </a:t>
            </a:r>
            <a:r>
              <a:rPr lang="en-US" sz="2400" smtClean="0">
                <a:solidFill>
                  <a:srgbClr val="C00000"/>
                </a:solidFill>
              </a:rPr>
              <a:t>fact table.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smtClean="0">
                <a:solidFill>
                  <a:srgbClr val="C00000"/>
                </a:solidFill>
              </a:rPr>
              <a:t>Facts </a:t>
            </a:r>
            <a:r>
              <a:rPr lang="en-US" sz="2400" smtClean="0"/>
              <a:t>are numerical measures. A quantities by which we want to analyze relationships between dimensions.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smtClean="0">
                <a:solidFill>
                  <a:srgbClr val="C00000"/>
                </a:solidFill>
              </a:rPr>
              <a:t>For ex. </a:t>
            </a:r>
            <a:r>
              <a:rPr lang="en-US" sz="2400" smtClean="0"/>
              <a:t>Facts for a sales data warehouse include dollars_sold(sales amount in dollars), unit_sold(no of unit sold)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smtClean="0">
                <a:solidFill>
                  <a:srgbClr val="C00000"/>
                </a:solidFill>
              </a:rPr>
              <a:t>Fact table </a:t>
            </a:r>
            <a:r>
              <a:rPr lang="en-US" sz="2400" smtClean="0"/>
              <a:t>contains the names of the facts, or measures as well as keys to each of the related dimension tables.</a:t>
            </a:r>
            <a:endParaRPr lang="en-US" sz="2400" smtClean="0">
              <a:solidFill>
                <a:srgbClr val="C00000"/>
              </a:solidFill>
            </a:endParaRPr>
          </a:p>
          <a:p>
            <a:endParaRPr lang="en-US" sz="240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4B382-FD5E-432C-BDCC-08F22CAF0BC2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Cubes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838200"/>
          </a:xfrm>
        </p:spPr>
        <p:txBody>
          <a:bodyPr/>
          <a:lstStyle/>
          <a:p>
            <a:r>
              <a:rPr lang="en-US" smtClean="0"/>
              <a:t>2-D data cube: </a:t>
            </a:r>
            <a:r>
              <a:rPr lang="en-US" sz="2000" smtClean="0"/>
              <a:t>a table or spreadsheet for sales data from Allelectronics.</a:t>
            </a:r>
          </a:p>
          <a:p>
            <a:r>
              <a:rPr lang="en-US" sz="2000" smtClean="0"/>
              <a:t>Sales data for items sold per quarter in city of vancouver.</a:t>
            </a:r>
          </a:p>
          <a:p>
            <a:r>
              <a:rPr lang="en-US" sz="2000" smtClean="0"/>
              <a:t>2-D representation, the sales for Vancouver, with respect to the time dimension and item dimension(type of item sold)</a:t>
            </a:r>
          </a:p>
          <a:p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9B4973-93F3-4957-A47E-08D43DBE4FFD}" type="slidenum">
              <a:rPr lang="en-US" smtClean="0"/>
              <a:pPr/>
              <a:t>15</a:t>
            </a:fld>
            <a:endParaRPr lang="en-US" smtClean="0"/>
          </a:p>
        </p:txBody>
      </p:sp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0"/>
            <a:ext cx="7924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Cubes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1295400"/>
          </a:xfrm>
        </p:spPr>
        <p:txBody>
          <a:bodyPr/>
          <a:lstStyle/>
          <a:p>
            <a:r>
              <a:rPr lang="en-US" smtClean="0"/>
              <a:t>3-D data cube : view the data according to time and item, as well as location for the cities “chicago”, “new york”, “toronto” and “vancourer”.</a:t>
            </a:r>
          </a:p>
          <a:p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651B8-5373-44A0-AA09-B7DFDB65AB15}" type="slidenum">
              <a:rPr lang="en-US" smtClean="0"/>
              <a:pPr/>
              <a:t>16</a:t>
            </a:fld>
            <a:endParaRPr lang="en-US" smtClean="0"/>
          </a:p>
        </p:txBody>
      </p:sp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895600"/>
            <a:ext cx="89185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B8EB6E-9432-4ADC-9527-2EC4FF60ED90}" type="slidenum">
              <a:rPr lang="en-US" smtClean="0"/>
              <a:pPr/>
              <a:t>17</a:t>
            </a:fld>
            <a:endParaRPr lang="en-US" smtClean="0"/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381000"/>
            <a:ext cx="8839200" cy="6502400"/>
          </a:xfr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Cubes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1828800"/>
          </a:xfrm>
        </p:spPr>
        <p:txBody>
          <a:bodyPr/>
          <a:lstStyle/>
          <a:p>
            <a:r>
              <a:rPr lang="en-US" smtClean="0"/>
              <a:t>4-D data cube: view data according to time, item type, location as well as supplier.</a:t>
            </a:r>
          </a:p>
          <a:p>
            <a:r>
              <a:rPr lang="en-US" smtClean="0"/>
              <a:t>4-D cube can be represented as the series of 3-D cube. 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BFDA01-2121-448E-9631-0AAC9CADFCB5}" type="slidenum">
              <a:rPr lang="en-US" smtClean="0"/>
              <a:pPr/>
              <a:t>18</a:t>
            </a:fld>
            <a:endParaRPr lang="en-US" smtClean="0"/>
          </a:p>
        </p:txBody>
      </p:sp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004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2CCE21-E874-47C2-B6DB-4F46FC79A22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954088" y="381000"/>
            <a:ext cx="6970712" cy="68580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SimSun" pitchFamily="2" charset="-122"/>
              </a:rPr>
              <a:t>Cube: A Lattice of Cuboids</a:t>
            </a:r>
          </a:p>
        </p:txBody>
      </p:sp>
      <p:sp>
        <p:nvSpPr>
          <p:cNvPr id="23556" name="Text Box 56"/>
          <p:cNvSpPr txBox="1">
            <a:spLocks noChangeArrowheads="1"/>
          </p:cNvSpPr>
          <p:nvPr/>
        </p:nvSpPr>
        <p:spPr bwMode="auto">
          <a:xfrm>
            <a:off x="136525" y="3719513"/>
            <a:ext cx="1006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 b="1">
                <a:latin typeface="Times New Roman" pitchFamily="18" charset="0"/>
                <a:ea typeface="SimSun" pitchFamily="2" charset="-122"/>
              </a:rPr>
              <a:t>time,item</a:t>
            </a:r>
            <a:endParaRPr lang="en-US" altLang="zh-CN" sz="240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3557" name="Text Box 62"/>
          <p:cNvSpPr txBox="1">
            <a:spLocks noChangeArrowheads="1"/>
          </p:cNvSpPr>
          <p:nvPr/>
        </p:nvSpPr>
        <p:spPr bwMode="auto">
          <a:xfrm>
            <a:off x="136525" y="4938713"/>
            <a:ext cx="1747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 b="1">
                <a:latin typeface="Times New Roman" pitchFamily="18" charset="0"/>
                <a:ea typeface="SimSun" pitchFamily="2" charset="-122"/>
              </a:rPr>
              <a:t>time,item,location</a:t>
            </a:r>
            <a:endParaRPr lang="en-US" altLang="zh-CN" sz="240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3558" name="Text Box 67"/>
          <p:cNvSpPr txBox="1">
            <a:spLocks noChangeArrowheads="1"/>
          </p:cNvSpPr>
          <p:nvPr/>
        </p:nvSpPr>
        <p:spPr bwMode="auto">
          <a:xfrm>
            <a:off x="1981200" y="5943600"/>
            <a:ext cx="2663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 b="1">
                <a:latin typeface="Times New Roman" pitchFamily="18" charset="0"/>
                <a:ea typeface="SimSun" pitchFamily="2" charset="-122"/>
              </a:rPr>
              <a:t>time, item, location, supplier</a:t>
            </a:r>
            <a:endParaRPr lang="en-US" altLang="zh-CN" sz="2400">
              <a:latin typeface="Times New Roman" pitchFamily="18" charset="0"/>
              <a:ea typeface="SimSun" pitchFamily="2" charset="-122"/>
            </a:endParaRPr>
          </a:p>
        </p:txBody>
      </p:sp>
      <p:grpSp>
        <p:nvGrpSpPr>
          <p:cNvPr id="23559" name="Group 73"/>
          <p:cNvGrpSpPr>
            <a:grpSpLocks/>
          </p:cNvGrpSpPr>
          <p:nvPr/>
        </p:nvGrpSpPr>
        <p:grpSpPr bwMode="auto">
          <a:xfrm>
            <a:off x="609600" y="1524000"/>
            <a:ext cx="8261350" cy="4481513"/>
            <a:chOff x="384" y="1209"/>
            <a:chExt cx="5204" cy="2823"/>
          </a:xfrm>
        </p:grpSpPr>
        <p:sp>
          <p:nvSpPr>
            <p:cNvPr id="23560" name="AutoShape 3"/>
            <p:cNvSpPr>
              <a:spLocks noChangeArrowheads="1"/>
            </p:cNvSpPr>
            <p:nvPr/>
          </p:nvSpPr>
          <p:spPr bwMode="auto">
            <a:xfrm>
              <a:off x="1872" y="1440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1" name="AutoShape 4"/>
            <p:cNvSpPr>
              <a:spLocks noChangeArrowheads="1"/>
            </p:cNvSpPr>
            <p:nvPr/>
          </p:nvSpPr>
          <p:spPr bwMode="auto">
            <a:xfrm>
              <a:off x="81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" name="AutoShape 5"/>
            <p:cNvSpPr>
              <a:spLocks noChangeArrowheads="1"/>
            </p:cNvSpPr>
            <p:nvPr/>
          </p:nvSpPr>
          <p:spPr bwMode="auto">
            <a:xfrm>
              <a:off x="153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" name="AutoShape 6"/>
            <p:cNvSpPr>
              <a:spLocks noChangeArrowheads="1"/>
            </p:cNvSpPr>
            <p:nvPr/>
          </p:nvSpPr>
          <p:spPr bwMode="auto">
            <a:xfrm>
              <a:off x="225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AutoShape 7"/>
            <p:cNvSpPr>
              <a:spLocks noChangeArrowheads="1"/>
            </p:cNvSpPr>
            <p:nvPr/>
          </p:nvSpPr>
          <p:spPr bwMode="auto">
            <a:xfrm>
              <a:off x="1728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AutoShape 8"/>
            <p:cNvSpPr>
              <a:spLocks noChangeArrowheads="1"/>
            </p:cNvSpPr>
            <p:nvPr/>
          </p:nvSpPr>
          <p:spPr bwMode="auto">
            <a:xfrm>
              <a:off x="297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AutoShape 9"/>
            <p:cNvSpPr>
              <a:spLocks noChangeArrowheads="1"/>
            </p:cNvSpPr>
            <p:nvPr/>
          </p:nvSpPr>
          <p:spPr bwMode="auto">
            <a:xfrm>
              <a:off x="2400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AutoShape 10"/>
            <p:cNvSpPr>
              <a:spLocks noChangeArrowheads="1"/>
            </p:cNvSpPr>
            <p:nvPr/>
          </p:nvSpPr>
          <p:spPr bwMode="auto">
            <a:xfrm>
              <a:off x="105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AutoShape 11"/>
            <p:cNvSpPr>
              <a:spLocks noChangeArrowheads="1"/>
            </p:cNvSpPr>
            <p:nvPr/>
          </p:nvSpPr>
          <p:spPr bwMode="auto">
            <a:xfrm>
              <a:off x="384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AutoShape 12"/>
            <p:cNvSpPr>
              <a:spLocks noChangeArrowheads="1"/>
            </p:cNvSpPr>
            <p:nvPr/>
          </p:nvSpPr>
          <p:spPr bwMode="auto">
            <a:xfrm>
              <a:off x="2880" y="2016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AutoShape 13"/>
            <p:cNvSpPr>
              <a:spLocks noChangeArrowheads="1"/>
            </p:cNvSpPr>
            <p:nvPr/>
          </p:nvSpPr>
          <p:spPr bwMode="auto">
            <a:xfrm>
              <a:off x="816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AutoShape 14"/>
            <p:cNvSpPr>
              <a:spLocks noChangeArrowheads="1"/>
            </p:cNvSpPr>
            <p:nvPr/>
          </p:nvSpPr>
          <p:spPr bwMode="auto">
            <a:xfrm>
              <a:off x="3552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AutoShape 15"/>
            <p:cNvSpPr>
              <a:spLocks noChangeArrowheads="1"/>
            </p:cNvSpPr>
            <p:nvPr/>
          </p:nvSpPr>
          <p:spPr bwMode="auto">
            <a:xfrm>
              <a:off x="1920" y="388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AutoShape 16"/>
            <p:cNvSpPr>
              <a:spLocks noChangeArrowheads="1"/>
            </p:cNvSpPr>
            <p:nvPr/>
          </p:nvSpPr>
          <p:spPr bwMode="auto">
            <a:xfrm>
              <a:off x="2784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AutoShape 17"/>
            <p:cNvSpPr>
              <a:spLocks noChangeArrowheads="1"/>
            </p:cNvSpPr>
            <p:nvPr/>
          </p:nvSpPr>
          <p:spPr bwMode="auto">
            <a:xfrm>
              <a:off x="2112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AutoShape 18"/>
            <p:cNvSpPr>
              <a:spLocks noChangeArrowheads="1"/>
            </p:cNvSpPr>
            <p:nvPr/>
          </p:nvSpPr>
          <p:spPr bwMode="auto">
            <a:xfrm>
              <a:off x="1440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Text Box 19"/>
            <p:cNvSpPr txBox="1">
              <a:spLocks noChangeArrowheads="1"/>
            </p:cNvSpPr>
            <p:nvPr/>
          </p:nvSpPr>
          <p:spPr bwMode="auto">
            <a:xfrm>
              <a:off x="1766" y="1209"/>
              <a:ext cx="2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all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577" name="Text Box 20"/>
            <p:cNvSpPr txBox="1">
              <a:spLocks noChangeArrowheads="1"/>
            </p:cNvSpPr>
            <p:nvPr/>
          </p:nvSpPr>
          <p:spPr bwMode="auto">
            <a:xfrm>
              <a:off x="758" y="1737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time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578" name="Text Box 21"/>
            <p:cNvSpPr txBox="1">
              <a:spLocks noChangeArrowheads="1"/>
            </p:cNvSpPr>
            <p:nvPr/>
          </p:nvSpPr>
          <p:spPr bwMode="auto">
            <a:xfrm>
              <a:off x="1478" y="1737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item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579" name="Text Box 22"/>
            <p:cNvSpPr txBox="1">
              <a:spLocks noChangeArrowheads="1"/>
            </p:cNvSpPr>
            <p:nvPr/>
          </p:nvSpPr>
          <p:spPr bwMode="auto">
            <a:xfrm>
              <a:off x="2198" y="1737"/>
              <a:ext cx="6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location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580" name="Text Box 23"/>
            <p:cNvSpPr txBox="1">
              <a:spLocks noChangeArrowheads="1"/>
            </p:cNvSpPr>
            <p:nvPr/>
          </p:nvSpPr>
          <p:spPr bwMode="auto">
            <a:xfrm>
              <a:off x="2918" y="1737"/>
              <a:ext cx="6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supplier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581" name="Line 24"/>
            <p:cNvSpPr>
              <a:spLocks noChangeShapeType="1"/>
            </p:cNvSpPr>
            <p:nvPr/>
          </p:nvSpPr>
          <p:spPr bwMode="auto">
            <a:xfrm flipH="1">
              <a:off x="864" y="1488"/>
              <a:ext cx="105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Line 25"/>
            <p:cNvSpPr>
              <a:spLocks noChangeShapeType="1"/>
            </p:cNvSpPr>
            <p:nvPr/>
          </p:nvSpPr>
          <p:spPr bwMode="auto">
            <a:xfrm flipH="1">
              <a:off x="1632" y="1488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" name="Line 26"/>
            <p:cNvSpPr>
              <a:spLocks noChangeShapeType="1"/>
            </p:cNvSpPr>
            <p:nvPr/>
          </p:nvSpPr>
          <p:spPr bwMode="auto">
            <a:xfrm>
              <a:off x="1920" y="1488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" name="Line 27"/>
            <p:cNvSpPr>
              <a:spLocks noChangeShapeType="1"/>
            </p:cNvSpPr>
            <p:nvPr/>
          </p:nvSpPr>
          <p:spPr bwMode="auto">
            <a:xfrm>
              <a:off x="1920" y="1488"/>
              <a:ext cx="105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5" name="Line 28"/>
            <p:cNvSpPr>
              <a:spLocks noChangeShapeType="1"/>
            </p:cNvSpPr>
            <p:nvPr/>
          </p:nvSpPr>
          <p:spPr bwMode="auto">
            <a:xfrm flipH="1">
              <a:off x="432" y="2016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6" name="Line 29"/>
            <p:cNvSpPr>
              <a:spLocks noChangeShapeType="1"/>
            </p:cNvSpPr>
            <p:nvPr/>
          </p:nvSpPr>
          <p:spPr bwMode="auto">
            <a:xfrm>
              <a:off x="864" y="2016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7" name="Line 30"/>
            <p:cNvSpPr>
              <a:spLocks noChangeShapeType="1"/>
            </p:cNvSpPr>
            <p:nvPr/>
          </p:nvSpPr>
          <p:spPr bwMode="auto">
            <a:xfrm>
              <a:off x="864" y="2016"/>
              <a:ext cx="91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8" name="Line 31"/>
            <p:cNvSpPr>
              <a:spLocks noChangeShapeType="1"/>
            </p:cNvSpPr>
            <p:nvPr/>
          </p:nvSpPr>
          <p:spPr bwMode="auto">
            <a:xfrm flipH="1">
              <a:off x="432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Line 32"/>
            <p:cNvSpPr>
              <a:spLocks noChangeShapeType="1"/>
            </p:cNvSpPr>
            <p:nvPr/>
          </p:nvSpPr>
          <p:spPr bwMode="auto">
            <a:xfrm>
              <a:off x="1632" y="2016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0" name="Line 33"/>
            <p:cNvSpPr>
              <a:spLocks noChangeShapeType="1"/>
            </p:cNvSpPr>
            <p:nvPr/>
          </p:nvSpPr>
          <p:spPr bwMode="auto">
            <a:xfrm>
              <a:off x="1632" y="2016"/>
              <a:ext cx="13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1" name="Line 34"/>
            <p:cNvSpPr>
              <a:spLocks noChangeShapeType="1"/>
            </p:cNvSpPr>
            <p:nvPr/>
          </p:nvSpPr>
          <p:spPr bwMode="auto">
            <a:xfrm>
              <a:off x="2304" y="2016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2" name="Line 35"/>
            <p:cNvSpPr>
              <a:spLocks noChangeShapeType="1"/>
            </p:cNvSpPr>
            <p:nvPr/>
          </p:nvSpPr>
          <p:spPr bwMode="auto">
            <a:xfrm>
              <a:off x="2304" y="2016"/>
              <a:ext cx="12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3" name="Line 36"/>
            <p:cNvSpPr>
              <a:spLocks noChangeShapeType="1"/>
            </p:cNvSpPr>
            <p:nvPr/>
          </p:nvSpPr>
          <p:spPr bwMode="auto">
            <a:xfrm flipH="1">
              <a:off x="1104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4" name="Line 37"/>
            <p:cNvSpPr>
              <a:spLocks noChangeShapeType="1"/>
            </p:cNvSpPr>
            <p:nvPr/>
          </p:nvSpPr>
          <p:spPr bwMode="auto">
            <a:xfrm flipH="1">
              <a:off x="1776" y="2064"/>
              <a:ext cx="120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5" name="Line 38"/>
            <p:cNvSpPr>
              <a:spLocks noChangeShapeType="1"/>
            </p:cNvSpPr>
            <p:nvPr/>
          </p:nvSpPr>
          <p:spPr bwMode="auto">
            <a:xfrm>
              <a:off x="2976" y="2064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6" name="Line 39"/>
            <p:cNvSpPr>
              <a:spLocks noChangeShapeType="1"/>
            </p:cNvSpPr>
            <p:nvPr/>
          </p:nvSpPr>
          <p:spPr bwMode="auto">
            <a:xfrm>
              <a:off x="2976" y="2064"/>
              <a:ext cx="62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7" name="Line 40"/>
            <p:cNvSpPr>
              <a:spLocks noChangeShapeType="1"/>
            </p:cNvSpPr>
            <p:nvPr/>
          </p:nvSpPr>
          <p:spPr bwMode="auto">
            <a:xfrm>
              <a:off x="432" y="2640"/>
              <a:ext cx="43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8" name="Line 41"/>
            <p:cNvSpPr>
              <a:spLocks noChangeShapeType="1"/>
            </p:cNvSpPr>
            <p:nvPr/>
          </p:nvSpPr>
          <p:spPr bwMode="auto">
            <a:xfrm>
              <a:off x="432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9" name="Line 42"/>
            <p:cNvSpPr>
              <a:spLocks noChangeShapeType="1"/>
            </p:cNvSpPr>
            <p:nvPr/>
          </p:nvSpPr>
          <p:spPr bwMode="auto">
            <a:xfrm flipH="1">
              <a:off x="864" y="2640"/>
              <a:ext cx="24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0" name="Line 43"/>
            <p:cNvSpPr>
              <a:spLocks noChangeShapeType="1"/>
            </p:cNvSpPr>
            <p:nvPr/>
          </p:nvSpPr>
          <p:spPr bwMode="auto">
            <a:xfrm>
              <a:off x="1104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1" name="Line 44"/>
            <p:cNvSpPr>
              <a:spLocks noChangeShapeType="1"/>
            </p:cNvSpPr>
            <p:nvPr/>
          </p:nvSpPr>
          <p:spPr bwMode="auto">
            <a:xfrm flipH="1">
              <a:off x="1488" y="2640"/>
              <a:ext cx="28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2" name="Line 45"/>
            <p:cNvSpPr>
              <a:spLocks noChangeShapeType="1"/>
            </p:cNvSpPr>
            <p:nvPr/>
          </p:nvSpPr>
          <p:spPr bwMode="auto">
            <a:xfrm>
              <a:off x="1776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3" name="Line 46"/>
            <p:cNvSpPr>
              <a:spLocks noChangeShapeType="1"/>
            </p:cNvSpPr>
            <p:nvPr/>
          </p:nvSpPr>
          <p:spPr bwMode="auto">
            <a:xfrm flipH="1">
              <a:off x="864" y="2640"/>
              <a:ext cx="158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4" name="Line 47"/>
            <p:cNvSpPr>
              <a:spLocks noChangeShapeType="1"/>
            </p:cNvSpPr>
            <p:nvPr/>
          </p:nvSpPr>
          <p:spPr bwMode="auto">
            <a:xfrm>
              <a:off x="2448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5" name="Line 48"/>
            <p:cNvSpPr>
              <a:spLocks noChangeShapeType="1"/>
            </p:cNvSpPr>
            <p:nvPr/>
          </p:nvSpPr>
          <p:spPr bwMode="auto">
            <a:xfrm flipH="1">
              <a:off x="1488" y="2640"/>
              <a:ext cx="15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6" name="Line 49"/>
            <p:cNvSpPr>
              <a:spLocks noChangeShapeType="1"/>
            </p:cNvSpPr>
            <p:nvPr/>
          </p:nvSpPr>
          <p:spPr bwMode="auto">
            <a:xfrm flipH="1">
              <a:off x="2832" y="2640"/>
              <a:ext cx="192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7" name="Line 50"/>
            <p:cNvSpPr>
              <a:spLocks noChangeShapeType="1"/>
            </p:cNvSpPr>
            <p:nvPr/>
          </p:nvSpPr>
          <p:spPr bwMode="auto">
            <a:xfrm flipH="1">
              <a:off x="2832" y="2640"/>
              <a:ext cx="76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8" name="Line 51"/>
            <p:cNvSpPr>
              <a:spLocks noChangeShapeType="1"/>
            </p:cNvSpPr>
            <p:nvPr/>
          </p:nvSpPr>
          <p:spPr bwMode="auto">
            <a:xfrm flipH="1">
              <a:off x="2160" y="2640"/>
              <a:ext cx="144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9" name="Line 52"/>
            <p:cNvSpPr>
              <a:spLocks noChangeShapeType="1"/>
            </p:cNvSpPr>
            <p:nvPr/>
          </p:nvSpPr>
          <p:spPr bwMode="auto">
            <a:xfrm>
              <a:off x="864" y="3360"/>
              <a:ext cx="110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0" name="Line 53"/>
            <p:cNvSpPr>
              <a:spLocks noChangeShapeType="1"/>
            </p:cNvSpPr>
            <p:nvPr/>
          </p:nvSpPr>
          <p:spPr bwMode="auto">
            <a:xfrm>
              <a:off x="1488" y="3312"/>
              <a:ext cx="5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1" name="Line 54"/>
            <p:cNvSpPr>
              <a:spLocks noChangeShapeType="1"/>
            </p:cNvSpPr>
            <p:nvPr/>
          </p:nvSpPr>
          <p:spPr bwMode="auto">
            <a:xfrm flipH="1">
              <a:off x="2016" y="3312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2" name="Line 55"/>
            <p:cNvSpPr>
              <a:spLocks noChangeShapeType="1"/>
            </p:cNvSpPr>
            <p:nvPr/>
          </p:nvSpPr>
          <p:spPr bwMode="auto">
            <a:xfrm flipH="1">
              <a:off x="1968" y="3360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3" name="Text Box 57"/>
            <p:cNvSpPr txBox="1">
              <a:spLocks noChangeArrowheads="1"/>
            </p:cNvSpPr>
            <p:nvPr/>
          </p:nvSpPr>
          <p:spPr bwMode="auto">
            <a:xfrm>
              <a:off x="806" y="2343"/>
              <a:ext cx="8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time,location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14" name="Text Box 58"/>
            <p:cNvSpPr txBox="1">
              <a:spLocks noChangeArrowheads="1"/>
            </p:cNvSpPr>
            <p:nvPr/>
          </p:nvSpPr>
          <p:spPr bwMode="auto">
            <a:xfrm>
              <a:off x="1430" y="2679"/>
              <a:ext cx="8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time,supplier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15" name="Text Box 59"/>
            <p:cNvSpPr txBox="1">
              <a:spLocks noChangeArrowheads="1"/>
            </p:cNvSpPr>
            <p:nvPr/>
          </p:nvSpPr>
          <p:spPr bwMode="auto">
            <a:xfrm>
              <a:off x="2102" y="2343"/>
              <a:ext cx="8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item,location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16" name="Text Box 60"/>
            <p:cNvSpPr txBox="1">
              <a:spLocks noChangeArrowheads="1"/>
            </p:cNvSpPr>
            <p:nvPr/>
          </p:nvSpPr>
          <p:spPr bwMode="auto">
            <a:xfrm>
              <a:off x="2678" y="2727"/>
              <a:ext cx="8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item,supplier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17" name="Text Box 61"/>
            <p:cNvSpPr txBox="1">
              <a:spLocks noChangeArrowheads="1"/>
            </p:cNvSpPr>
            <p:nvPr/>
          </p:nvSpPr>
          <p:spPr bwMode="auto">
            <a:xfrm>
              <a:off x="3398" y="2343"/>
              <a:ext cx="10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location,supplier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18" name="Text Box 63"/>
            <p:cNvSpPr txBox="1">
              <a:spLocks noChangeArrowheads="1"/>
            </p:cNvSpPr>
            <p:nvPr/>
          </p:nvSpPr>
          <p:spPr bwMode="auto">
            <a:xfrm>
              <a:off x="1046" y="3463"/>
              <a:ext cx="9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400" b="1">
                  <a:latin typeface="Times New Roman" pitchFamily="18" charset="0"/>
                  <a:ea typeface="SimSun" pitchFamily="2" charset="-122"/>
                </a:rPr>
                <a:t>time,item,supplier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19" name="Text Box 64"/>
            <p:cNvSpPr txBox="1">
              <a:spLocks noChangeArrowheads="1"/>
            </p:cNvSpPr>
            <p:nvPr/>
          </p:nvSpPr>
          <p:spPr bwMode="auto">
            <a:xfrm>
              <a:off x="1728" y="3024"/>
              <a:ext cx="11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400" b="1">
                  <a:latin typeface="Times New Roman" pitchFamily="18" charset="0"/>
                  <a:ea typeface="SimSun" pitchFamily="2" charset="-122"/>
                </a:rPr>
                <a:t>time,location,supplier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20" name="Text Box 66"/>
            <p:cNvSpPr txBox="1">
              <a:spLocks noChangeArrowheads="1"/>
            </p:cNvSpPr>
            <p:nvPr/>
          </p:nvSpPr>
          <p:spPr bwMode="auto">
            <a:xfrm>
              <a:off x="2486" y="3447"/>
              <a:ext cx="130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item,location,supplier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21" name="Text Box 68"/>
            <p:cNvSpPr txBox="1">
              <a:spLocks noChangeArrowheads="1"/>
            </p:cNvSpPr>
            <p:nvPr/>
          </p:nvSpPr>
          <p:spPr bwMode="auto">
            <a:xfrm>
              <a:off x="4320" y="1296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sz="2000">
                  <a:latin typeface="Times New Roman" pitchFamily="18" charset="0"/>
                  <a:ea typeface="SimSun" pitchFamily="2" charset="-122"/>
                </a:rPr>
                <a:t>0-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D(apex) cuboid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22" name="Text Box 69"/>
            <p:cNvSpPr txBox="1">
              <a:spLocks noChangeArrowheads="1"/>
            </p:cNvSpPr>
            <p:nvPr/>
          </p:nvSpPr>
          <p:spPr bwMode="auto">
            <a:xfrm>
              <a:off x="4310" y="1881"/>
              <a:ext cx="9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sz="2000">
                  <a:latin typeface="Times New Roman" pitchFamily="18" charset="0"/>
                  <a:ea typeface="SimSun" pitchFamily="2" charset="-122"/>
                </a:rPr>
                <a:t>1-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D cuboids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23" name="Text Box 70"/>
            <p:cNvSpPr txBox="1">
              <a:spLocks noChangeArrowheads="1"/>
            </p:cNvSpPr>
            <p:nvPr/>
          </p:nvSpPr>
          <p:spPr bwMode="auto">
            <a:xfrm>
              <a:off x="4310" y="2553"/>
              <a:ext cx="9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sz="2000">
                  <a:latin typeface="Times New Roman" pitchFamily="18" charset="0"/>
                  <a:ea typeface="SimSun" pitchFamily="2" charset="-122"/>
                </a:rPr>
                <a:t>2-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D cuboids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24" name="Text Box 71"/>
            <p:cNvSpPr txBox="1">
              <a:spLocks noChangeArrowheads="1"/>
            </p:cNvSpPr>
            <p:nvPr/>
          </p:nvSpPr>
          <p:spPr bwMode="auto">
            <a:xfrm>
              <a:off x="4310" y="3129"/>
              <a:ext cx="9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sz="2000">
                  <a:latin typeface="Times New Roman" pitchFamily="18" charset="0"/>
                  <a:ea typeface="SimSun" pitchFamily="2" charset="-122"/>
                </a:rPr>
                <a:t>3-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D cuboids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625" name="Text Box 72"/>
            <p:cNvSpPr txBox="1">
              <a:spLocks noChangeArrowheads="1"/>
            </p:cNvSpPr>
            <p:nvPr/>
          </p:nvSpPr>
          <p:spPr bwMode="auto">
            <a:xfrm>
              <a:off x="4358" y="3705"/>
              <a:ext cx="12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sz="2000">
                  <a:latin typeface="Times New Roman" pitchFamily="18" charset="0"/>
                  <a:ea typeface="SimSun" pitchFamily="2" charset="-122"/>
                </a:rPr>
                <a:t>4-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D(base) cuboid</a:t>
              </a:r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4D0F6F-0352-4902-9271-2116D9A890A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77200" cy="1066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/>
              <a:t>Chapter 3: Data Warehousing and OLAP Technology: An Overview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191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70000"/>
              </a:lnSpc>
            </a:pPr>
            <a:r>
              <a:rPr lang="en-US" dirty="0" smtClean="0">
                <a:solidFill>
                  <a:srgbClr val="CC3300"/>
                </a:solidFill>
              </a:rPr>
              <a:t>What is a data warehouse? </a:t>
            </a:r>
            <a:endParaRPr lang="en-US" dirty="0" smtClean="0"/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A multi-dimensional data model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Data warehouse architecture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From data warehousing to data mining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Cubes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smtClean="0"/>
              <a:t>Data cube are often referred to as a cuboid.</a:t>
            </a:r>
          </a:p>
          <a:p>
            <a:r>
              <a:rPr lang="en-US" sz="2600" smtClean="0"/>
              <a:t>For set of dimensions, we can generate a cuboid for each of the possible subsets of the given dimensions.</a:t>
            </a:r>
          </a:p>
          <a:p>
            <a:r>
              <a:rPr lang="en-US" sz="2600" smtClean="0"/>
              <a:t>Result would form a lattice of cuboids.</a:t>
            </a:r>
          </a:p>
          <a:p>
            <a:r>
              <a:rPr lang="en-US" sz="2600" smtClean="0"/>
              <a:t>The lattice of cuboids is then referred to as a data cube.</a:t>
            </a:r>
          </a:p>
          <a:p>
            <a:r>
              <a:rPr lang="en-US" sz="2600" smtClean="0"/>
              <a:t>The lowest level of summarization is called the base cuboid.</a:t>
            </a:r>
          </a:p>
          <a:p>
            <a:r>
              <a:rPr lang="en-US" sz="2600" smtClean="0"/>
              <a:t>The highest level of summarization is called the apex cuboid.</a:t>
            </a:r>
          </a:p>
          <a:p>
            <a:r>
              <a:rPr lang="en-US" sz="2600" smtClean="0"/>
              <a:t>The apex cuboid is typically denoted by all.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5418EA-E1E1-40CB-BAFF-6F6198E47179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Schemas for multidimensional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Star Schema:</a:t>
            </a:r>
            <a:r>
              <a:rPr lang="en-US" dirty="0" smtClean="0"/>
              <a:t> The most common paradigm.</a:t>
            </a:r>
          </a:p>
          <a:p>
            <a:pPr lvl="1">
              <a:defRPr/>
            </a:pPr>
            <a:r>
              <a:rPr lang="en-US" dirty="0" smtClean="0"/>
              <a:t>Data warehouse contains:-</a:t>
            </a:r>
          </a:p>
          <a:p>
            <a:pPr lvl="1">
              <a:defRPr/>
            </a:pPr>
            <a:endParaRPr lang="en-US" dirty="0" smtClean="0"/>
          </a:p>
          <a:p>
            <a:pPr marL="1371600" lvl="2" indent="-457200">
              <a:buFont typeface="Wingdings" pitchFamily="2" charset="2"/>
              <a:buNone/>
              <a:defRPr/>
            </a:pPr>
            <a:r>
              <a:rPr lang="en-US" dirty="0" smtClean="0"/>
              <a:t>1)  A large central table (fact table) containing the bulk of the data, with no redundancy,</a:t>
            </a:r>
          </a:p>
          <a:p>
            <a:pPr marL="1371600" lvl="2" indent="-457200">
              <a:buFont typeface="Wingdings" pitchFamily="2" charset="2"/>
              <a:buAutoNum type="arabicParenR"/>
              <a:defRPr/>
            </a:pPr>
            <a:endParaRPr lang="en-US" dirty="0" smtClean="0"/>
          </a:p>
          <a:p>
            <a:pPr lvl="2">
              <a:buFont typeface="Wingdings" pitchFamily="2" charset="2"/>
              <a:buNone/>
              <a:defRPr/>
            </a:pPr>
            <a:r>
              <a:rPr lang="en-US" dirty="0" smtClean="0"/>
              <a:t>2) A set of smaller attendant tables(dimension         tables), one for each dimension.</a:t>
            </a:r>
          </a:p>
          <a:p>
            <a:pPr lvl="2">
              <a:defRPr/>
            </a:pPr>
            <a:endParaRPr lang="en-US" dirty="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D08A6F-FF15-4F80-872E-1D49F026F493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1A929-C9EF-411E-BF01-82D6BEC5399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490538"/>
            <a:ext cx="7772400" cy="498475"/>
          </a:xfrm>
        </p:spPr>
        <p:txBody>
          <a:bodyPr/>
          <a:lstStyle/>
          <a:p>
            <a:pPr eaLnBrk="1" hangingPunct="1"/>
            <a:r>
              <a:rPr lang="en-US" smtClean="0"/>
              <a:t>Example of Star Schema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9850" y="1676400"/>
            <a:ext cx="2495550" cy="4305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548063" y="3162300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630" name="Group 6"/>
          <p:cNvGrpSpPr>
            <a:grpSpLocks/>
          </p:cNvGrpSpPr>
          <p:nvPr/>
        </p:nvGrpSpPr>
        <p:grpSpPr bwMode="auto">
          <a:xfrm>
            <a:off x="304800" y="1295400"/>
            <a:ext cx="1819275" cy="2163763"/>
            <a:chOff x="277" y="1164"/>
            <a:chExt cx="1133" cy="1341"/>
          </a:xfrm>
        </p:grpSpPr>
        <p:sp>
          <p:nvSpPr>
            <p:cNvPr id="26662" name="Rectangle 7"/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time_key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day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day_of_the_week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month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quarter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year</a:t>
              </a:r>
            </a:p>
          </p:txBody>
        </p:sp>
        <p:sp>
          <p:nvSpPr>
            <p:cNvPr id="26663" name="Rectangle 8"/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time</a:t>
              </a:r>
            </a:p>
          </p:txBody>
        </p:sp>
      </p:grpSp>
      <p:grpSp>
        <p:nvGrpSpPr>
          <p:cNvPr id="26631" name="Group 9"/>
          <p:cNvGrpSpPr>
            <a:grpSpLocks/>
          </p:cNvGrpSpPr>
          <p:nvPr/>
        </p:nvGrpSpPr>
        <p:grpSpPr bwMode="auto">
          <a:xfrm>
            <a:off x="6604000" y="3867150"/>
            <a:ext cx="1831975" cy="1884363"/>
            <a:chOff x="684" y="2196"/>
            <a:chExt cx="1140" cy="1168"/>
          </a:xfrm>
        </p:grpSpPr>
        <p:sp>
          <p:nvSpPr>
            <p:cNvPr id="26660" name="Rectangle 10"/>
            <p:cNvSpPr>
              <a:spLocks noChangeArrowheads="1"/>
            </p:cNvSpPr>
            <p:nvPr/>
          </p:nvSpPr>
          <p:spPr bwMode="auto">
            <a:xfrm>
              <a:off x="684" y="2450"/>
              <a:ext cx="1140" cy="91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location_key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street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city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state_or_province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country</a:t>
              </a:r>
            </a:p>
          </p:txBody>
        </p:sp>
        <p:sp>
          <p:nvSpPr>
            <p:cNvPr id="26661" name="Rectangle 11"/>
            <p:cNvSpPr>
              <a:spLocks noChangeArrowheads="1"/>
            </p:cNvSpPr>
            <p:nvPr/>
          </p:nvSpPr>
          <p:spPr bwMode="auto">
            <a:xfrm>
              <a:off x="684" y="2196"/>
              <a:ext cx="630" cy="2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location</a:t>
              </a:r>
            </a:p>
          </p:txBody>
        </p:sp>
      </p:grpSp>
      <p:sp>
        <p:nvSpPr>
          <p:cNvPr id="26632" name="Rectangle 12"/>
          <p:cNvSpPr>
            <a:spLocks noChangeArrowheads="1"/>
          </p:cNvSpPr>
          <p:nvPr/>
        </p:nvSpPr>
        <p:spPr bwMode="auto">
          <a:xfrm>
            <a:off x="3451225" y="2279650"/>
            <a:ext cx="1860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Sales Fact Table</a:t>
            </a:r>
          </a:p>
        </p:txBody>
      </p:sp>
      <p:sp>
        <p:nvSpPr>
          <p:cNvPr id="26633" name="Rectangle 13"/>
          <p:cNvSpPr>
            <a:spLocks noChangeArrowheads="1"/>
          </p:cNvSpPr>
          <p:nvPr/>
        </p:nvSpPr>
        <p:spPr bwMode="auto">
          <a:xfrm>
            <a:off x="3548063" y="2697163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4"/>
          <p:cNvSpPr>
            <a:spLocks noChangeArrowheads="1"/>
          </p:cNvSpPr>
          <p:nvPr/>
        </p:nvSpPr>
        <p:spPr bwMode="auto">
          <a:xfrm>
            <a:off x="3581400" y="2743200"/>
            <a:ext cx="2057400" cy="396875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           time_key</a:t>
            </a:r>
          </a:p>
        </p:txBody>
      </p:sp>
      <p:sp>
        <p:nvSpPr>
          <p:cNvPr id="26635" name="Rectangle 15"/>
          <p:cNvSpPr>
            <a:spLocks noChangeArrowheads="1"/>
          </p:cNvSpPr>
          <p:nvPr/>
        </p:nvSpPr>
        <p:spPr bwMode="auto">
          <a:xfrm>
            <a:off x="3582988" y="3192463"/>
            <a:ext cx="2016125" cy="3968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  item_key</a:t>
            </a:r>
          </a:p>
        </p:txBody>
      </p:sp>
      <p:sp>
        <p:nvSpPr>
          <p:cNvPr id="26636" name="Rectangle 16"/>
          <p:cNvSpPr>
            <a:spLocks noChangeArrowheads="1"/>
          </p:cNvSpPr>
          <p:nvPr/>
        </p:nvSpPr>
        <p:spPr bwMode="auto">
          <a:xfrm>
            <a:off x="3548063" y="3627438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7"/>
          <p:cNvSpPr>
            <a:spLocks noChangeArrowheads="1"/>
          </p:cNvSpPr>
          <p:nvPr/>
        </p:nvSpPr>
        <p:spPr bwMode="auto">
          <a:xfrm>
            <a:off x="3582988" y="3638550"/>
            <a:ext cx="2066925" cy="3968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branch_key</a:t>
            </a:r>
          </a:p>
        </p:txBody>
      </p:sp>
      <p:sp>
        <p:nvSpPr>
          <p:cNvPr id="26638" name="Rectangle 18"/>
          <p:cNvSpPr>
            <a:spLocks noChangeArrowheads="1"/>
          </p:cNvSpPr>
          <p:nvPr/>
        </p:nvSpPr>
        <p:spPr bwMode="auto">
          <a:xfrm>
            <a:off x="3548063" y="4090988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19"/>
          <p:cNvSpPr>
            <a:spLocks noChangeArrowheads="1"/>
          </p:cNvSpPr>
          <p:nvPr/>
        </p:nvSpPr>
        <p:spPr bwMode="auto">
          <a:xfrm>
            <a:off x="3581400" y="4114800"/>
            <a:ext cx="2065338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location_key</a:t>
            </a:r>
          </a:p>
        </p:txBody>
      </p:sp>
      <p:sp>
        <p:nvSpPr>
          <p:cNvPr id="26640" name="Rectangle 20"/>
          <p:cNvSpPr>
            <a:spLocks noChangeArrowheads="1"/>
          </p:cNvSpPr>
          <p:nvPr/>
        </p:nvSpPr>
        <p:spPr bwMode="auto">
          <a:xfrm>
            <a:off x="3548063" y="4556125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Rectangle 21"/>
          <p:cNvSpPr>
            <a:spLocks noChangeArrowheads="1"/>
          </p:cNvSpPr>
          <p:nvPr/>
        </p:nvSpPr>
        <p:spPr bwMode="auto">
          <a:xfrm>
            <a:off x="3582988" y="4606925"/>
            <a:ext cx="1987550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units_sold</a:t>
            </a:r>
          </a:p>
        </p:txBody>
      </p:sp>
      <p:sp>
        <p:nvSpPr>
          <p:cNvPr id="26642" name="Rectangle 22"/>
          <p:cNvSpPr>
            <a:spLocks noChangeArrowheads="1"/>
          </p:cNvSpPr>
          <p:nvPr/>
        </p:nvSpPr>
        <p:spPr bwMode="auto">
          <a:xfrm>
            <a:off x="3548063" y="5021263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23"/>
          <p:cNvSpPr>
            <a:spLocks noChangeArrowheads="1"/>
          </p:cNvSpPr>
          <p:nvPr/>
        </p:nvSpPr>
        <p:spPr bwMode="auto">
          <a:xfrm>
            <a:off x="3582988" y="5051425"/>
            <a:ext cx="1993900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dollars_sold</a:t>
            </a:r>
          </a:p>
        </p:txBody>
      </p:sp>
      <p:sp>
        <p:nvSpPr>
          <p:cNvPr id="26644" name="Rectangle 24"/>
          <p:cNvSpPr>
            <a:spLocks noChangeArrowheads="1"/>
          </p:cNvSpPr>
          <p:nvPr/>
        </p:nvSpPr>
        <p:spPr bwMode="auto">
          <a:xfrm>
            <a:off x="3548063" y="5486400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Rectangle 25"/>
          <p:cNvSpPr>
            <a:spLocks noChangeArrowheads="1"/>
          </p:cNvSpPr>
          <p:nvPr/>
        </p:nvSpPr>
        <p:spPr bwMode="auto">
          <a:xfrm>
            <a:off x="3563938" y="5497513"/>
            <a:ext cx="1995487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 avg_sales</a:t>
            </a:r>
          </a:p>
        </p:txBody>
      </p:sp>
      <p:sp>
        <p:nvSpPr>
          <p:cNvPr id="26646" name="Rectangle 26"/>
          <p:cNvSpPr>
            <a:spLocks noChangeArrowheads="1"/>
          </p:cNvSpPr>
          <p:nvPr/>
        </p:nvSpPr>
        <p:spPr bwMode="auto">
          <a:xfrm>
            <a:off x="2057400" y="5905500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Measures</a:t>
            </a:r>
          </a:p>
        </p:txBody>
      </p:sp>
      <p:sp>
        <p:nvSpPr>
          <p:cNvPr id="26647" name="Line 27"/>
          <p:cNvSpPr>
            <a:spLocks noChangeShapeType="1"/>
          </p:cNvSpPr>
          <p:nvPr/>
        </p:nvSpPr>
        <p:spPr bwMode="auto">
          <a:xfrm flipV="1">
            <a:off x="2771775" y="4781550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Line 28"/>
          <p:cNvSpPr>
            <a:spLocks noChangeShapeType="1"/>
          </p:cNvSpPr>
          <p:nvPr/>
        </p:nvSpPr>
        <p:spPr bwMode="auto">
          <a:xfrm flipV="1">
            <a:off x="2752725" y="5324475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Line 29"/>
          <p:cNvSpPr>
            <a:spLocks noChangeShapeType="1"/>
          </p:cNvSpPr>
          <p:nvPr/>
        </p:nvSpPr>
        <p:spPr bwMode="auto">
          <a:xfrm flipV="1">
            <a:off x="2752725" y="5692775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Line 30"/>
          <p:cNvSpPr>
            <a:spLocks noChangeShapeType="1"/>
          </p:cNvSpPr>
          <p:nvPr/>
        </p:nvSpPr>
        <p:spPr bwMode="auto">
          <a:xfrm flipH="1">
            <a:off x="2328863" y="3949700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Line 31"/>
          <p:cNvSpPr>
            <a:spLocks noChangeShapeType="1"/>
          </p:cNvSpPr>
          <p:nvPr/>
        </p:nvSpPr>
        <p:spPr bwMode="auto">
          <a:xfrm flipH="1" flipV="1">
            <a:off x="2133600" y="2514600"/>
            <a:ext cx="1446213" cy="485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32"/>
          <p:cNvSpPr>
            <a:spLocks noChangeShapeType="1"/>
          </p:cNvSpPr>
          <p:nvPr/>
        </p:nvSpPr>
        <p:spPr bwMode="auto">
          <a:xfrm>
            <a:off x="5580063" y="4356100"/>
            <a:ext cx="1039812" cy="38735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Line 33"/>
          <p:cNvSpPr>
            <a:spLocks noChangeShapeType="1"/>
          </p:cNvSpPr>
          <p:nvPr/>
        </p:nvSpPr>
        <p:spPr bwMode="auto">
          <a:xfrm flipV="1">
            <a:off x="5580063" y="2709863"/>
            <a:ext cx="1077912" cy="677862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654" name="Group 34"/>
          <p:cNvGrpSpPr>
            <a:grpSpLocks/>
          </p:cNvGrpSpPr>
          <p:nvPr/>
        </p:nvGrpSpPr>
        <p:grpSpPr bwMode="auto">
          <a:xfrm>
            <a:off x="6610350" y="1600200"/>
            <a:ext cx="1438275" cy="1925638"/>
            <a:chOff x="3796" y="983"/>
            <a:chExt cx="896" cy="1194"/>
          </a:xfrm>
        </p:grpSpPr>
        <p:sp>
          <p:nvSpPr>
            <p:cNvPr id="26658" name="Rectangle 35"/>
            <p:cNvSpPr>
              <a:spLocks noChangeArrowheads="1"/>
            </p:cNvSpPr>
            <p:nvPr/>
          </p:nvSpPr>
          <p:spPr bwMode="auto">
            <a:xfrm>
              <a:off x="3796" y="1262"/>
              <a:ext cx="896" cy="91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item_key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item_name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brand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type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supplier_type</a:t>
              </a:r>
            </a:p>
          </p:txBody>
        </p:sp>
        <p:sp>
          <p:nvSpPr>
            <p:cNvPr id="26659" name="Text Box 36"/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>
                  <a:latin typeface="Times New Roman" pitchFamily="18" charset="0"/>
                </a:rPr>
                <a:t>item</a:t>
              </a:r>
            </a:p>
          </p:txBody>
        </p:sp>
      </p:grpSp>
      <p:grpSp>
        <p:nvGrpSpPr>
          <p:cNvPr id="26655" name="Group 37"/>
          <p:cNvGrpSpPr>
            <a:grpSpLocks/>
          </p:cNvGrpSpPr>
          <p:nvPr/>
        </p:nvGrpSpPr>
        <p:grpSpPr bwMode="auto">
          <a:xfrm>
            <a:off x="838200" y="3886200"/>
            <a:ext cx="1509713" cy="1393825"/>
            <a:chOff x="3844" y="2426"/>
            <a:chExt cx="939" cy="864"/>
          </a:xfrm>
        </p:grpSpPr>
        <p:sp>
          <p:nvSpPr>
            <p:cNvPr id="26656" name="Rectangle 38"/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branch_key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branch_name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branch_type</a:t>
              </a:r>
            </a:p>
          </p:txBody>
        </p:sp>
        <p:sp>
          <p:nvSpPr>
            <p:cNvPr id="26657" name="Text Box 39"/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latin typeface="Times New Roman" pitchFamily="18" charset="0"/>
                </a:rPr>
                <a:t>branch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Schemas for multidimensional Databases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Snowflake Schema: </a:t>
            </a:r>
            <a:r>
              <a:rPr lang="en-US" dirty="0" smtClean="0"/>
              <a:t>Variant of the star schema model.</a:t>
            </a:r>
          </a:p>
          <a:p>
            <a:pPr lvl="1"/>
            <a:r>
              <a:rPr lang="en-US" dirty="0" smtClean="0"/>
              <a:t>Some dimension tables are normalized, thereby further splitting the data into additional tables.</a:t>
            </a:r>
          </a:p>
          <a:p>
            <a:pPr lvl="1"/>
            <a:r>
              <a:rPr lang="en-US" dirty="0" smtClean="0"/>
              <a:t>Resulting schema graph forms a shape similar to a snowflake.</a:t>
            </a:r>
          </a:p>
          <a:p>
            <a:pPr lvl="1"/>
            <a:r>
              <a:rPr lang="en-US" dirty="0" smtClean="0"/>
              <a:t>Snowflake structure can reduce the effectiveness of browsing, since more joins will be needed to execute a query.</a:t>
            </a:r>
          </a:p>
          <a:p>
            <a:pPr lvl="1"/>
            <a:r>
              <a:rPr lang="en-US" dirty="0" smtClean="0"/>
              <a:t>So, the system performance may be effected.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FDEC9A-A8C4-42FA-8623-247009688A3E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2D77E-3735-45AE-941F-313CD3FB2CC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867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95300" y="490538"/>
            <a:ext cx="7772400" cy="498475"/>
          </a:xfrm>
        </p:spPr>
        <p:txBody>
          <a:bodyPr/>
          <a:lstStyle/>
          <a:p>
            <a:pPr eaLnBrk="1" hangingPunct="1"/>
            <a:r>
              <a:rPr lang="en-US" smtClean="0"/>
              <a:t>Example of Snowflake Schema</a:t>
            </a:r>
          </a:p>
        </p:txBody>
      </p:sp>
      <p:sp>
        <p:nvSpPr>
          <p:cNvPr id="28676" name="Rectangle 1028"/>
          <p:cNvSpPr>
            <a:spLocks noChangeArrowheads="1"/>
          </p:cNvSpPr>
          <p:nvPr/>
        </p:nvSpPr>
        <p:spPr bwMode="auto">
          <a:xfrm>
            <a:off x="3317875" y="3105150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7" name="Group 1029"/>
          <p:cNvGrpSpPr>
            <a:grpSpLocks/>
          </p:cNvGrpSpPr>
          <p:nvPr/>
        </p:nvGrpSpPr>
        <p:grpSpPr bwMode="auto">
          <a:xfrm>
            <a:off x="304800" y="1295400"/>
            <a:ext cx="1819275" cy="2163763"/>
            <a:chOff x="277" y="1164"/>
            <a:chExt cx="1133" cy="1341"/>
          </a:xfrm>
        </p:grpSpPr>
        <p:sp>
          <p:nvSpPr>
            <p:cNvPr id="28717" name="Rectangle 1030"/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time_key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day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day_of_the_week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month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quarter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year</a:t>
              </a:r>
            </a:p>
          </p:txBody>
        </p:sp>
        <p:sp>
          <p:nvSpPr>
            <p:cNvPr id="28718" name="Rectangle 1031"/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time</a:t>
              </a:r>
            </a:p>
          </p:txBody>
        </p:sp>
      </p:grpSp>
      <p:grpSp>
        <p:nvGrpSpPr>
          <p:cNvPr id="28678" name="Group 1032"/>
          <p:cNvGrpSpPr>
            <a:grpSpLocks/>
          </p:cNvGrpSpPr>
          <p:nvPr/>
        </p:nvGrpSpPr>
        <p:grpSpPr bwMode="auto">
          <a:xfrm>
            <a:off x="5943600" y="3810000"/>
            <a:ext cx="1374775" cy="1331913"/>
            <a:chOff x="684" y="2196"/>
            <a:chExt cx="1298" cy="834"/>
          </a:xfrm>
        </p:grpSpPr>
        <p:sp>
          <p:nvSpPr>
            <p:cNvPr id="28715" name="Rectangle 1033"/>
            <p:cNvSpPr>
              <a:spLocks noChangeArrowheads="1"/>
            </p:cNvSpPr>
            <p:nvPr/>
          </p:nvSpPr>
          <p:spPr bwMode="auto">
            <a:xfrm>
              <a:off x="684" y="2450"/>
              <a:ext cx="1298" cy="5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location_key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street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city_key</a:t>
              </a:r>
            </a:p>
          </p:txBody>
        </p:sp>
        <p:sp>
          <p:nvSpPr>
            <p:cNvPr id="28716" name="Rectangle 1034"/>
            <p:cNvSpPr>
              <a:spLocks noChangeArrowheads="1"/>
            </p:cNvSpPr>
            <p:nvPr/>
          </p:nvSpPr>
          <p:spPr bwMode="auto">
            <a:xfrm>
              <a:off x="684" y="2196"/>
              <a:ext cx="953" cy="2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location</a:t>
              </a:r>
            </a:p>
          </p:txBody>
        </p:sp>
      </p:grpSp>
      <p:sp>
        <p:nvSpPr>
          <p:cNvPr id="28679" name="Rectangle 1035"/>
          <p:cNvSpPr>
            <a:spLocks noChangeArrowheads="1"/>
          </p:cNvSpPr>
          <p:nvPr/>
        </p:nvSpPr>
        <p:spPr bwMode="auto">
          <a:xfrm>
            <a:off x="3275013" y="2152650"/>
            <a:ext cx="1860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Sales Fact Table</a:t>
            </a:r>
          </a:p>
        </p:txBody>
      </p:sp>
      <p:sp>
        <p:nvSpPr>
          <p:cNvPr id="28680" name="Rectangle 1036"/>
          <p:cNvSpPr>
            <a:spLocks noChangeArrowheads="1"/>
          </p:cNvSpPr>
          <p:nvPr/>
        </p:nvSpPr>
        <p:spPr bwMode="auto">
          <a:xfrm>
            <a:off x="3317875" y="2640013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Rectangle 1037"/>
          <p:cNvSpPr>
            <a:spLocks noChangeArrowheads="1"/>
          </p:cNvSpPr>
          <p:nvPr/>
        </p:nvSpPr>
        <p:spPr bwMode="auto">
          <a:xfrm>
            <a:off x="3351213" y="2686050"/>
            <a:ext cx="2057400" cy="396875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           time_key</a:t>
            </a:r>
          </a:p>
        </p:txBody>
      </p:sp>
      <p:sp>
        <p:nvSpPr>
          <p:cNvPr id="28682" name="Rectangle 1038"/>
          <p:cNvSpPr>
            <a:spLocks noChangeArrowheads="1"/>
          </p:cNvSpPr>
          <p:nvPr/>
        </p:nvSpPr>
        <p:spPr bwMode="auto">
          <a:xfrm>
            <a:off x="3352800" y="3135313"/>
            <a:ext cx="2016125" cy="3968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  item_key</a:t>
            </a:r>
          </a:p>
        </p:txBody>
      </p:sp>
      <p:sp>
        <p:nvSpPr>
          <p:cNvPr id="28683" name="Rectangle 1039"/>
          <p:cNvSpPr>
            <a:spLocks noChangeArrowheads="1"/>
          </p:cNvSpPr>
          <p:nvPr/>
        </p:nvSpPr>
        <p:spPr bwMode="auto">
          <a:xfrm>
            <a:off x="3317875" y="3570288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040"/>
          <p:cNvSpPr>
            <a:spLocks noChangeArrowheads="1"/>
          </p:cNvSpPr>
          <p:nvPr/>
        </p:nvSpPr>
        <p:spPr bwMode="auto">
          <a:xfrm>
            <a:off x="3352800" y="3581400"/>
            <a:ext cx="2066925" cy="3968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branch_key</a:t>
            </a:r>
          </a:p>
        </p:txBody>
      </p:sp>
      <p:sp>
        <p:nvSpPr>
          <p:cNvPr id="28685" name="Rectangle 1041"/>
          <p:cNvSpPr>
            <a:spLocks noChangeArrowheads="1"/>
          </p:cNvSpPr>
          <p:nvPr/>
        </p:nvSpPr>
        <p:spPr bwMode="auto">
          <a:xfrm>
            <a:off x="3317875" y="4033838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042"/>
          <p:cNvSpPr>
            <a:spLocks noChangeArrowheads="1"/>
          </p:cNvSpPr>
          <p:nvPr/>
        </p:nvSpPr>
        <p:spPr bwMode="auto">
          <a:xfrm>
            <a:off x="3351213" y="4057650"/>
            <a:ext cx="2065337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location_key</a:t>
            </a:r>
          </a:p>
        </p:txBody>
      </p:sp>
      <p:sp>
        <p:nvSpPr>
          <p:cNvPr id="28687" name="Rectangle 1043"/>
          <p:cNvSpPr>
            <a:spLocks noChangeArrowheads="1"/>
          </p:cNvSpPr>
          <p:nvPr/>
        </p:nvSpPr>
        <p:spPr bwMode="auto">
          <a:xfrm>
            <a:off x="3317875" y="4498975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Rectangle 1044"/>
          <p:cNvSpPr>
            <a:spLocks noChangeArrowheads="1"/>
          </p:cNvSpPr>
          <p:nvPr/>
        </p:nvSpPr>
        <p:spPr bwMode="auto">
          <a:xfrm>
            <a:off x="3352800" y="4549775"/>
            <a:ext cx="1987550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units_sold</a:t>
            </a:r>
          </a:p>
        </p:txBody>
      </p:sp>
      <p:sp>
        <p:nvSpPr>
          <p:cNvPr id="28689" name="Rectangle 1045"/>
          <p:cNvSpPr>
            <a:spLocks noChangeArrowheads="1"/>
          </p:cNvSpPr>
          <p:nvPr/>
        </p:nvSpPr>
        <p:spPr bwMode="auto">
          <a:xfrm>
            <a:off x="3317875" y="4964113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Rectangle 1046"/>
          <p:cNvSpPr>
            <a:spLocks noChangeArrowheads="1"/>
          </p:cNvSpPr>
          <p:nvPr/>
        </p:nvSpPr>
        <p:spPr bwMode="auto">
          <a:xfrm>
            <a:off x="3352800" y="4994275"/>
            <a:ext cx="1993900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dollars_sold</a:t>
            </a:r>
          </a:p>
        </p:txBody>
      </p:sp>
      <p:sp>
        <p:nvSpPr>
          <p:cNvPr id="28691" name="Rectangle 1047"/>
          <p:cNvSpPr>
            <a:spLocks noChangeArrowheads="1"/>
          </p:cNvSpPr>
          <p:nvPr/>
        </p:nvSpPr>
        <p:spPr bwMode="auto">
          <a:xfrm>
            <a:off x="3317875" y="5429250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1048"/>
          <p:cNvSpPr>
            <a:spLocks noChangeArrowheads="1"/>
          </p:cNvSpPr>
          <p:nvPr/>
        </p:nvSpPr>
        <p:spPr bwMode="auto">
          <a:xfrm>
            <a:off x="3333750" y="5440363"/>
            <a:ext cx="1995488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 avg_sales</a:t>
            </a:r>
          </a:p>
        </p:txBody>
      </p:sp>
      <p:sp>
        <p:nvSpPr>
          <p:cNvPr id="28693" name="Rectangle 1049"/>
          <p:cNvSpPr>
            <a:spLocks noChangeArrowheads="1"/>
          </p:cNvSpPr>
          <p:nvPr/>
        </p:nvSpPr>
        <p:spPr bwMode="auto">
          <a:xfrm>
            <a:off x="1676400" y="5867400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Measures</a:t>
            </a:r>
          </a:p>
        </p:txBody>
      </p:sp>
      <p:sp>
        <p:nvSpPr>
          <p:cNvPr id="28694" name="Line 1050"/>
          <p:cNvSpPr>
            <a:spLocks noChangeShapeType="1"/>
          </p:cNvSpPr>
          <p:nvPr/>
        </p:nvSpPr>
        <p:spPr bwMode="auto">
          <a:xfrm flipV="1">
            <a:off x="2590800" y="4724400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Line 1051"/>
          <p:cNvSpPr>
            <a:spLocks noChangeShapeType="1"/>
          </p:cNvSpPr>
          <p:nvPr/>
        </p:nvSpPr>
        <p:spPr bwMode="auto">
          <a:xfrm flipV="1">
            <a:off x="2571750" y="5267325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Line 1052"/>
          <p:cNvSpPr>
            <a:spLocks noChangeShapeType="1"/>
          </p:cNvSpPr>
          <p:nvPr/>
        </p:nvSpPr>
        <p:spPr bwMode="auto">
          <a:xfrm flipV="1">
            <a:off x="2571750" y="5635625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Line 1053"/>
          <p:cNvSpPr>
            <a:spLocks noChangeShapeType="1"/>
          </p:cNvSpPr>
          <p:nvPr/>
        </p:nvSpPr>
        <p:spPr bwMode="auto">
          <a:xfrm flipH="1">
            <a:off x="1981200" y="3886200"/>
            <a:ext cx="1346200" cy="6858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Line 1054"/>
          <p:cNvSpPr>
            <a:spLocks noChangeShapeType="1"/>
          </p:cNvSpPr>
          <p:nvPr/>
        </p:nvSpPr>
        <p:spPr bwMode="auto">
          <a:xfrm flipH="1" flipV="1">
            <a:off x="1981200" y="1981200"/>
            <a:ext cx="1522413" cy="866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Line 1055"/>
          <p:cNvSpPr>
            <a:spLocks noChangeShapeType="1"/>
          </p:cNvSpPr>
          <p:nvPr/>
        </p:nvSpPr>
        <p:spPr bwMode="auto">
          <a:xfrm>
            <a:off x="5334000" y="4267200"/>
            <a:ext cx="609600" cy="152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Line 1056"/>
          <p:cNvSpPr>
            <a:spLocks noChangeShapeType="1"/>
          </p:cNvSpPr>
          <p:nvPr/>
        </p:nvSpPr>
        <p:spPr bwMode="auto">
          <a:xfrm flipV="1">
            <a:off x="5334000" y="2286000"/>
            <a:ext cx="609600" cy="838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701" name="Group 1057"/>
          <p:cNvGrpSpPr>
            <a:grpSpLocks/>
          </p:cNvGrpSpPr>
          <p:nvPr/>
        </p:nvGrpSpPr>
        <p:grpSpPr bwMode="auto">
          <a:xfrm>
            <a:off x="5943600" y="1524000"/>
            <a:ext cx="1374775" cy="1924050"/>
            <a:chOff x="3796" y="983"/>
            <a:chExt cx="857" cy="1193"/>
          </a:xfrm>
        </p:grpSpPr>
        <p:sp>
          <p:nvSpPr>
            <p:cNvPr id="28713" name="Rectangle 1058"/>
            <p:cNvSpPr>
              <a:spLocks noChangeArrowheads="1"/>
            </p:cNvSpPr>
            <p:nvPr/>
          </p:nvSpPr>
          <p:spPr bwMode="auto">
            <a:xfrm>
              <a:off x="3796" y="1262"/>
              <a:ext cx="857" cy="91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item_key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item_name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brand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type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supplier_key</a:t>
              </a:r>
            </a:p>
          </p:txBody>
        </p:sp>
        <p:sp>
          <p:nvSpPr>
            <p:cNvPr id="28714" name="Text Box 1059"/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>
                  <a:latin typeface="Times New Roman" pitchFamily="18" charset="0"/>
                </a:rPr>
                <a:t>item</a:t>
              </a:r>
            </a:p>
          </p:txBody>
        </p:sp>
      </p:grpSp>
      <p:grpSp>
        <p:nvGrpSpPr>
          <p:cNvPr id="28702" name="Group 1060"/>
          <p:cNvGrpSpPr>
            <a:grpSpLocks/>
          </p:cNvGrpSpPr>
          <p:nvPr/>
        </p:nvGrpSpPr>
        <p:grpSpPr bwMode="auto">
          <a:xfrm>
            <a:off x="609600" y="3886200"/>
            <a:ext cx="1509713" cy="1393825"/>
            <a:chOff x="3844" y="2426"/>
            <a:chExt cx="939" cy="864"/>
          </a:xfrm>
        </p:grpSpPr>
        <p:sp>
          <p:nvSpPr>
            <p:cNvPr id="28711" name="Rectangle 1061"/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branch_key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branch_name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branch_type</a:t>
              </a:r>
            </a:p>
          </p:txBody>
        </p:sp>
        <p:sp>
          <p:nvSpPr>
            <p:cNvPr id="28712" name="Text Box 1062"/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latin typeface="Times New Roman" pitchFamily="18" charset="0"/>
                </a:rPr>
                <a:t>branch</a:t>
              </a:r>
            </a:p>
          </p:txBody>
        </p:sp>
      </p:grpSp>
      <p:grpSp>
        <p:nvGrpSpPr>
          <p:cNvPr id="28703" name="Group 1064"/>
          <p:cNvGrpSpPr>
            <a:grpSpLocks/>
          </p:cNvGrpSpPr>
          <p:nvPr/>
        </p:nvGrpSpPr>
        <p:grpSpPr bwMode="auto">
          <a:xfrm>
            <a:off x="7694613" y="1981200"/>
            <a:ext cx="1449387" cy="998538"/>
            <a:chOff x="3789" y="855"/>
            <a:chExt cx="903" cy="1172"/>
          </a:xfrm>
        </p:grpSpPr>
        <p:sp>
          <p:nvSpPr>
            <p:cNvPr id="28709" name="Rectangle 1065"/>
            <p:cNvSpPr>
              <a:spLocks noChangeArrowheads="1"/>
            </p:cNvSpPr>
            <p:nvPr/>
          </p:nvSpPr>
          <p:spPr bwMode="auto">
            <a:xfrm>
              <a:off x="3796" y="1263"/>
              <a:ext cx="896" cy="76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supplier_key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supplier_type</a:t>
              </a:r>
            </a:p>
          </p:txBody>
        </p:sp>
        <p:sp>
          <p:nvSpPr>
            <p:cNvPr id="28710" name="Text Box 1066"/>
            <p:cNvSpPr txBox="1">
              <a:spLocks noChangeArrowheads="1"/>
            </p:cNvSpPr>
            <p:nvPr/>
          </p:nvSpPr>
          <p:spPr bwMode="auto">
            <a:xfrm>
              <a:off x="3789" y="855"/>
              <a:ext cx="732" cy="54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>
                  <a:latin typeface="Times New Roman" pitchFamily="18" charset="0"/>
                </a:rPr>
                <a:t>supplier</a:t>
              </a:r>
            </a:p>
          </p:txBody>
        </p:sp>
      </p:grpSp>
      <p:sp>
        <p:nvSpPr>
          <p:cNvPr id="28704" name="Line 1067"/>
          <p:cNvSpPr>
            <a:spLocks noChangeShapeType="1"/>
          </p:cNvSpPr>
          <p:nvPr/>
        </p:nvSpPr>
        <p:spPr bwMode="auto">
          <a:xfrm flipV="1">
            <a:off x="7162800" y="2667000"/>
            <a:ext cx="533400" cy="533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705" name="Group 1069"/>
          <p:cNvGrpSpPr>
            <a:grpSpLocks/>
          </p:cNvGrpSpPr>
          <p:nvPr/>
        </p:nvGrpSpPr>
        <p:grpSpPr bwMode="auto">
          <a:xfrm>
            <a:off x="7489825" y="4876800"/>
            <a:ext cx="1654175" cy="1495425"/>
            <a:chOff x="684" y="2196"/>
            <a:chExt cx="1565" cy="913"/>
          </a:xfrm>
        </p:grpSpPr>
        <p:sp>
          <p:nvSpPr>
            <p:cNvPr id="28707" name="Rectangle 1070"/>
            <p:cNvSpPr>
              <a:spLocks noChangeArrowheads="1"/>
            </p:cNvSpPr>
            <p:nvPr/>
          </p:nvSpPr>
          <p:spPr bwMode="auto">
            <a:xfrm>
              <a:off x="684" y="2450"/>
              <a:ext cx="1565" cy="65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city_key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city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state_or_province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country</a:t>
              </a:r>
            </a:p>
          </p:txBody>
        </p:sp>
        <p:sp>
          <p:nvSpPr>
            <p:cNvPr id="28708" name="Rectangle 1071"/>
            <p:cNvSpPr>
              <a:spLocks noChangeArrowheads="1"/>
            </p:cNvSpPr>
            <p:nvPr/>
          </p:nvSpPr>
          <p:spPr bwMode="auto">
            <a:xfrm>
              <a:off x="684" y="2196"/>
              <a:ext cx="542" cy="24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city</a:t>
              </a:r>
            </a:p>
          </p:txBody>
        </p:sp>
      </p:grpSp>
      <p:sp>
        <p:nvSpPr>
          <p:cNvPr id="28706" name="Line 1072"/>
          <p:cNvSpPr>
            <a:spLocks noChangeShapeType="1"/>
          </p:cNvSpPr>
          <p:nvPr/>
        </p:nvSpPr>
        <p:spPr bwMode="auto">
          <a:xfrm>
            <a:off x="6858000" y="5029200"/>
            <a:ext cx="685800" cy="457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Schemas for multidimensional Databases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Fact constellation: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Sophisticated applications may require multiple fact tables to share dimension tables.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Schema can be viewed as a collection of stars, hence is called a galaxy schema or a fact constellation.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6206E0-A267-4CA4-B26F-4618533DD734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2EDEFE-4FF0-40CC-B5FE-953040D8F4D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19188" y="381000"/>
            <a:ext cx="6965950" cy="685800"/>
          </a:xfrm>
        </p:spPr>
        <p:txBody>
          <a:bodyPr/>
          <a:lstStyle/>
          <a:p>
            <a:pPr eaLnBrk="1" hangingPunct="1"/>
            <a:r>
              <a:rPr lang="en-US" smtClean="0"/>
              <a:t>Example of Fact Constellation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895600" y="3048000"/>
            <a:ext cx="160813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228600" y="1219200"/>
            <a:ext cx="1639888" cy="1982788"/>
            <a:chOff x="277" y="1164"/>
            <a:chExt cx="1021" cy="1229"/>
          </a:xfrm>
        </p:grpSpPr>
        <p:sp>
          <p:nvSpPr>
            <p:cNvPr id="30785" name="Rectangle 6"/>
            <p:cNvSpPr>
              <a:spLocks noChangeArrowheads="1"/>
            </p:cNvSpPr>
            <p:nvPr/>
          </p:nvSpPr>
          <p:spPr bwMode="auto">
            <a:xfrm>
              <a:off x="277" y="1421"/>
              <a:ext cx="1021" cy="97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time_key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day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day_of_the_week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month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quarter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year</a:t>
              </a:r>
            </a:p>
          </p:txBody>
        </p:sp>
        <p:sp>
          <p:nvSpPr>
            <p:cNvPr id="30786" name="Rectangle 7"/>
            <p:cNvSpPr>
              <a:spLocks noChangeArrowheads="1"/>
            </p:cNvSpPr>
            <p:nvPr/>
          </p:nvSpPr>
          <p:spPr bwMode="auto">
            <a:xfrm>
              <a:off x="277" y="1164"/>
              <a:ext cx="374" cy="233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time</a:t>
              </a:r>
            </a:p>
          </p:txBody>
        </p:sp>
      </p:grpSp>
      <p:grpSp>
        <p:nvGrpSpPr>
          <p:cNvPr id="30726" name="Group 8"/>
          <p:cNvGrpSpPr>
            <a:grpSpLocks/>
          </p:cNvGrpSpPr>
          <p:nvPr/>
        </p:nvGrpSpPr>
        <p:grpSpPr bwMode="auto">
          <a:xfrm>
            <a:off x="5105400" y="4038600"/>
            <a:ext cx="1654175" cy="1733550"/>
            <a:chOff x="684" y="2196"/>
            <a:chExt cx="1030" cy="1075"/>
          </a:xfrm>
        </p:grpSpPr>
        <p:sp>
          <p:nvSpPr>
            <p:cNvPr id="30783" name="Rectangle 9"/>
            <p:cNvSpPr>
              <a:spLocks noChangeArrowheads="1"/>
            </p:cNvSpPr>
            <p:nvPr/>
          </p:nvSpPr>
          <p:spPr bwMode="auto">
            <a:xfrm>
              <a:off x="684" y="2450"/>
              <a:ext cx="1030" cy="8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location_key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street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city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province_or_state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country</a:t>
              </a:r>
            </a:p>
          </p:txBody>
        </p:sp>
        <p:sp>
          <p:nvSpPr>
            <p:cNvPr id="30784" name="Rectangle 10"/>
            <p:cNvSpPr>
              <a:spLocks noChangeArrowheads="1"/>
            </p:cNvSpPr>
            <p:nvPr/>
          </p:nvSpPr>
          <p:spPr bwMode="auto">
            <a:xfrm>
              <a:off x="684" y="2196"/>
              <a:ext cx="580" cy="23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location</a:t>
              </a:r>
            </a:p>
          </p:txBody>
        </p:sp>
      </p:grpSp>
      <p:sp>
        <p:nvSpPr>
          <p:cNvPr id="30727" name="Rectangle 11"/>
          <p:cNvSpPr>
            <a:spLocks noChangeArrowheads="1"/>
          </p:cNvSpPr>
          <p:nvPr/>
        </p:nvSpPr>
        <p:spPr bwMode="auto">
          <a:xfrm>
            <a:off x="2743200" y="2133600"/>
            <a:ext cx="169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Sales Fact Table</a:t>
            </a:r>
          </a:p>
        </p:txBody>
      </p:sp>
      <p:sp>
        <p:nvSpPr>
          <p:cNvPr id="30728" name="Rectangle 12"/>
          <p:cNvSpPr>
            <a:spLocks noChangeArrowheads="1"/>
          </p:cNvSpPr>
          <p:nvPr/>
        </p:nvSpPr>
        <p:spPr bwMode="auto">
          <a:xfrm>
            <a:off x="2895600" y="25908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Rectangle 13"/>
          <p:cNvSpPr>
            <a:spLocks noChangeArrowheads="1"/>
          </p:cNvSpPr>
          <p:nvPr/>
        </p:nvSpPr>
        <p:spPr bwMode="auto">
          <a:xfrm>
            <a:off x="2895600" y="2667000"/>
            <a:ext cx="1601788" cy="366713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time_key</a:t>
            </a:r>
          </a:p>
        </p:txBody>
      </p:sp>
      <p:sp>
        <p:nvSpPr>
          <p:cNvPr id="30730" name="Rectangle 14"/>
          <p:cNvSpPr>
            <a:spLocks noChangeArrowheads="1"/>
          </p:cNvSpPr>
          <p:nvPr/>
        </p:nvSpPr>
        <p:spPr bwMode="auto">
          <a:xfrm>
            <a:off x="2895600" y="3124200"/>
            <a:ext cx="1600200" cy="36671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   item_key</a:t>
            </a:r>
          </a:p>
        </p:txBody>
      </p:sp>
      <p:sp>
        <p:nvSpPr>
          <p:cNvPr id="30731" name="Rectangle 15"/>
          <p:cNvSpPr>
            <a:spLocks noChangeArrowheads="1"/>
          </p:cNvSpPr>
          <p:nvPr/>
        </p:nvSpPr>
        <p:spPr bwMode="auto">
          <a:xfrm>
            <a:off x="2895600" y="350520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Rectangle 16"/>
          <p:cNvSpPr>
            <a:spLocks noChangeArrowheads="1"/>
          </p:cNvSpPr>
          <p:nvPr/>
        </p:nvSpPr>
        <p:spPr bwMode="auto">
          <a:xfrm>
            <a:off x="2895600" y="3505200"/>
            <a:ext cx="1600200" cy="3667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branch_key</a:t>
            </a:r>
          </a:p>
        </p:txBody>
      </p:sp>
      <p:sp>
        <p:nvSpPr>
          <p:cNvPr id="30733" name="Rectangle 17"/>
          <p:cNvSpPr>
            <a:spLocks noChangeArrowheads="1"/>
          </p:cNvSpPr>
          <p:nvPr/>
        </p:nvSpPr>
        <p:spPr bwMode="auto">
          <a:xfrm>
            <a:off x="2895600" y="39624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8"/>
          <p:cNvSpPr>
            <a:spLocks noChangeArrowheads="1"/>
          </p:cNvSpPr>
          <p:nvPr/>
        </p:nvSpPr>
        <p:spPr bwMode="auto">
          <a:xfrm>
            <a:off x="2894013" y="3981450"/>
            <a:ext cx="159385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location_key</a:t>
            </a:r>
          </a:p>
        </p:txBody>
      </p:sp>
      <p:sp>
        <p:nvSpPr>
          <p:cNvPr id="30735" name="Rectangle 19"/>
          <p:cNvSpPr>
            <a:spLocks noChangeArrowheads="1"/>
          </p:cNvSpPr>
          <p:nvPr/>
        </p:nvSpPr>
        <p:spPr bwMode="auto">
          <a:xfrm>
            <a:off x="2860675" y="4419600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20"/>
          <p:cNvSpPr>
            <a:spLocks noChangeArrowheads="1"/>
          </p:cNvSpPr>
          <p:nvPr/>
        </p:nvSpPr>
        <p:spPr bwMode="auto">
          <a:xfrm>
            <a:off x="2895600" y="4473575"/>
            <a:ext cx="1581150" cy="3667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  units_sold</a:t>
            </a:r>
          </a:p>
        </p:txBody>
      </p:sp>
      <p:sp>
        <p:nvSpPr>
          <p:cNvPr id="30737" name="Rectangle 21"/>
          <p:cNvSpPr>
            <a:spLocks noChangeArrowheads="1"/>
          </p:cNvSpPr>
          <p:nvPr/>
        </p:nvSpPr>
        <p:spPr bwMode="auto">
          <a:xfrm>
            <a:off x="2860675" y="4876800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Rectangle 22"/>
          <p:cNvSpPr>
            <a:spLocks noChangeArrowheads="1"/>
          </p:cNvSpPr>
          <p:nvPr/>
        </p:nvSpPr>
        <p:spPr bwMode="auto">
          <a:xfrm>
            <a:off x="2895600" y="4918075"/>
            <a:ext cx="1587500" cy="3667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dollars_sold</a:t>
            </a:r>
          </a:p>
        </p:txBody>
      </p:sp>
      <p:sp>
        <p:nvSpPr>
          <p:cNvPr id="30739" name="Rectangle 23"/>
          <p:cNvSpPr>
            <a:spLocks noChangeArrowheads="1"/>
          </p:cNvSpPr>
          <p:nvPr/>
        </p:nvSpPr>
        <p:spPr bwMode="auto">
          <a:xfrm>
            <a:off x="2860675" y="533400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4"/>
          <p:cNvSpPr>
            <a:spLocks noChangeArrowheads="1"/>
          </p:cNvSpPr>
          <p:nvPr/>
        </p:nvSpPr>
        <p:spPr bwMode="auto">
          <a:xfrm>
            <a:off x="2876550" y="5364163"/>
            <a:ext cx="1587500" cy="366712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   avg_sales</a:t>
            </a:r>
          </a:p>
        </p:txBody>
      </p:sp>
      <p:sp>
        <p:nvSpPr>
          <p:cNvPr id="30741" name="Rectangle 25"/>
          <p:cNvSpPr>
            <a:spLocks noChangeArrowheads="1"/>
          </p:cNvSpPr>
          <p:nvPr/>
        </p:nvSpPr>
        <p:spPr bwMode="auto">
          <a:xfrm>
            <a:off x="1295400" y="5715000"/>
            <a:ext cx="1219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Measures</a:t>
            </a:r>
          </a:p>
        </p:txBody>
      </p:sp>
      <p:sp>
        <p:nvSpPr>
          <p:cNvPr id="30742" name="Line 26"/>
          <p:cNvSpPr>
            <a:spLocks noChangeShapeType="1"/>
          </p:cNvSpPr>
          <p:nvPr/>
        </p:nvSpPr>
        <p:spPr bwMode="auto">
          <a:xfrm flipV="1">
            <a:off x="2084388" y="4648200"/>
            <a:ext cx="769937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Line 27"/>
          <p:cNvSpPr>
            <a:spLocks noChangeShapeType="1"/>
          </p:cNvSpPr>
          <p:nvPr/>
        </p:nvSpPr>
        <p:spPr bwMode="auto">
          <a:xfrm flipV="1">
            <a:off x="2065338" y="5191125"/>
            <a:ext cx="788987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Line 28"/>
          <p:cNvSpPr>
            <a:spLocks noChangeShapeType="1"/>
          </p:cNvSpPr>
          <p:nvPr/>
        </p:nvSpPr>
        <p:spPr bwMode="auto">
          <a:xfrm flipV="1">
            <a:off x="2065338" y="5559425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5" name="Line 29"/>
          <p:cNvSpPr>
            <a:spLocks noChangeShapeType="1"/>
          </p:cNvSpPr>
          <p:nvPr/>
        </p:nvSpPr>
        <p:spPr bwMode="auto">
          <a:xfrm flipH="1">
            <a:off x="1641475" y="3816350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Line 30"/>
          <p:cNvSpPr>
            <a:spLocks noChangeShapeType="1"/>
          </p:cNvSpPr>
          <p:nvPr/>
        </p:nvSpPr>
        <p:spPr bwMode="auto">
          <a:xfrm flipH="1" flipV="1">
            <a:off x="1905000" y="2362200"/>
            <a:ext cx="914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Line 31"/>
          <p:cNvSpPr>
            <a:spLocks noChangeShapeType="1"/>
          </p:cNvSpPr>
          <p:nvPr/>
        </p:nvSpPr>
        <p:spPr bwMode="auto">
          <a:xfrm>
            <a:off x="4572000" y="4267200"/>
            <a:ext cx="533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Line 32"/>
          <p:cNvSpPr>
            <a:spLocks noChangeShapeType="1"/>
          </p:cNvSpPr>
          <p:nvPr/>
        </p:nvSpPr>
        <p:spPr bwMode="auto">
          <a:xfrm flipV="1">
            <a:off x="4495800" y="2743200"/>
            <a:ext cx="762000" cy="52546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49" name="Group 33"/>
          <p:cNvGrpSpPr>
            <a:grpSpLocks/>
          </p:cNvGrpSpPr>
          <p:nvPr/>
        </p:nvGrpSpPr>
        <p:grpSpPr bwMode="auto">
          <a:xfrm>
            <a:off x="5181600" y="1524000"/>
            <a:ext cx="1303338" cy="1744663"/>
            <a:chOff x="3796" y="1002"/>
            <a:chExt cx="812" cy="1081"/>
          </a:xfrm>
        </p:grpSpPr>
        <p:sp>
          <p:nvSpPr>
            <p:cNvPr id="30781" name="Rectangle 34"/>
            <p:cNvSpPr>
              <a:spLocks noChangeArrowheads="1"/>
            </p:cNvSpPr>
            <p:nvPr/>
          </p:nvSpPr>
          <p:spPr bwMode="auto">
            <a:xfrm>
              <a:off x="3796" y="1262"/>
              <a:ext cx="812" cy="82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item_key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item_name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brand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type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supplier_type</a:t>
              </a:r>
            </a:p>
          </p:txBody>
        </p:sp>
        <p:sp>
          <p:nvSpPr>
            <p:cNvPr id="30782" name="Text Box 35"/>
            <p:cNvSpPr txBox="1">
              <a:spLocks noChangeArrowheads="1"/>
            </p:cNvSpPr>
            <p:nvPr/>
          </p:nvSpPr>
          <p:spPr bwMode="auto">
            <a:xfrm>
              <a:off x="3953" y="1002"/>
              <a:ext cx="401" cy="25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item</a:t>
              </a:r>
            </a:p>
          </p:txBody>
        </p:sp>
      </p:grpSp>
      <p:grpSp>
        <p:nvGrpSpPr>
          <p:cNvPr id="30750" name="Group 36"/>
          <p:cNvGrpSpPr>
            <a:grpSpLocks/>
          </p:cNvGrpSpPr>
          <p:nvPr/>
        </p:nvGrpSpPr>
        <p:grpSpPr bwMode="auto">
          <a:xfrm>
            <a:off x="304800" y="3962400"/>
            <a:ext cx="1290638" cy="1230313"/>
            <a:chOff x="3896" y="2472"/>
            <a:chExt cx="803" cy="762"/>
          </a:xfrm>
        </p:grpSpPr>
        <p:sp>
          <p:nvSpPr>
            <p:cNvPr id="30779" name="Rectangle 37"/>
            <p:cNvSpPr>
              <a:spLocks noChangeArrowheads="1"/>
            </p:cNvSpPr>
            <p:nvPr/>
          </p:nvSpPr>
          <p:spPr bwMode="auto">
            <a:xfrm>
              <a:off x="3896" y="2716"/>
              <a:ext cx="803" cy="51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branch_key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branch_name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branch_type</a:t>
              </a:r>
            </a:p>
          </p:txBody>
        </p:sp>
        <p:sp>
          <p:nvSpPr>
            <p:cNvPr id="30780" name="Text Box 38"/>
            <p:cNvSpPr txBox="1">
              <a:spLocks noChangeArrowheads="1"/>
            </p:cNvSpPr>
            <p:nvPr/>
          </p:nvSpPr>
          <p:spPr bwMode="auto">
            <a:xfrm>
              <a:off x="3907" y="2472"/>
              <a:ext cx="507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>
                  <a:latin typeface="Times New Roman" pitchFamily="18" charset="0"/>
                </a:rPr>
                <a:t>branch</a:t>
              </a:r>
            </a:p>
          </p:txBody>
        </p:sp>
      </p:grpSp>
      <p:sp>
        <p:nvSpPr>
          <p:cNvPr id="30751" name="Rectangle 39"/>
          <p:cNvSpPr>
            <a:spLocks noChangeArrowheads="1"/>
          </p:cNvSpPr>
          <p:nvPr/>
        </p:nvSpPr>
        <p:spPr bwMode="auto">
          <a:xfrm>
            <a:off x="7011988" y="2495550"/>
            <a:ext cx="160813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2" name="Rectangle 40"/>
          <p:cNvSpPr>
            <a:spLocks noChangeArrowheads="1"/>
          </p:cNvSpPr>
          <p:nvPr/>
        </p:nvSpPr>
        <p:spPr bwMode="auto">
          <a:xfrm>
            <a:off x="6859588" y="1581150"/>
            <a:ext cx="203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Shipping Fact Table</a:t>
            </a:r>
          </a:p>
        </p:txBody>
      </p:sp>
      <p:sp>
        <p:nvSpPr>
          <p:cNvPr id="30753" name="Rectangle 41"/>
          <p:cNvSpPr>
            <a:spLocks noChangeArrowheads="1"/>
          </p:cNvSpPr>
          <p:nvPr/>
        </p:nvSpPr>
        <p:spPr bwMode="auto">
          <a:xfrm>
            <a:off x="7011988" y="20383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4" name="Rectangle 42"/>
          <p:cNvSpPr>
            <a:spLocks noChangeArrowheads="1"/>
          </p:cNvSpPr>
          <p:nvPr/>
        </p:nvSpPr>
        <p:spPr bwMode="auto">
          <a:xfrm>
            <a:off x="7011988" y="2114550"/>
            <a:ext cx="1601787" cy="366713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time_key</a:t>
            </a:r>
          </a:p>
        </p:txBody>
      </p:sp>
      <p:sp>
        <p:nvSpPr>
          <p:cNvPr id="30755" name="Rectangle 43"/>
          <p:cNvSpPr>
            <a:spLocks noChangeArrowheads="1"/>
          </p:cNvSpPr>
          <p:nvPr/>
        </p:nvSpPr>
        <p:spPr bwMode="auto">
          <a:xfrm>
            <a:off x="7011988" y="2571750"/>
            <a:ext cx="1600200" cy="36671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   item_key</a:t>
            </a:r>
          </a:p>
        </p:txBody>
      </p:sp>
      <p:sp>
        <p:nvSpPr>
          <p:cNvPr id="30756" name="Rectangle 44"/>
          <p:cNvSpPr>
            <a:spLocks noChangeArrowheads="1"/>
          </p:cNvSpPr>
          <p:nvPr/>
        </p:nvSpPr>
        <p:spPr bwMode="auto">
          <a:xfrm>
            <a:off x="7011988" y="295275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7" name="Rectangle 45"/>
          <p:cNvSpPr>
            <a:spLocks noChangeArrowheads="1"/>
          </p:cNvSpPr>
          <p:nvPr/>
        </p:nvSpPr>
        <p:spPr bwMode="auto">
          <a:xfrm>
            <a:off x="7011988" y="2952750"/>
            <a:ext cx="1600200" cy="3667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shipper_key</a:t>
            </a:r>
          </a:p>
        </p:txBody>
      </p:sp>
      <p:sp>
        <p:nvSpPr>
          <p:cNvPr id="30758" name="Rectangle 46"/>
          <p:cNvSpPr>
            <a:spLocks noChangeArrowheads="1"/>
          </p:cNvSpPr>
          <p:nvPr/>
        </p:nvSpPr>
        <p:spPr bwMode="auto">
          <a:xfrm>
            <a:off x="7011988" y="34099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9" name="Rectangle 47"/>
          <p:cNvSpPr>
            <a:spLocks noChangeArrowheads="1"/>
          </p:cNvSpPr>
          <p:nvPr/>
        </p:nvSpPr>
        <p:spPr bwMode="auto">
          <a:xfrm>
            <a:off x="7010400" y="3429000"/>
            <a:ext cx="159385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from_location</a:t>
            </a:r>
          </a:p>
        </p:txBody>
      </p:sp>
      <p:sp>
        <p:nvSpPr>
          <p:cNvPr id="30760" name="Rectangle 48"/>
          <p:cNvSpPr>
            <a:spLocks noChangeArrowheads="1"/>
          </p:cNvSpPr>
          <p:nvPr/>
        </p:nvSpPr>
        <p:spPr bwMode="auto">
          <a:xfrm>
            <a:off x="6977063" y="3867150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1" name="Rectangle 49"/>
          <p:cNvSpPr>
            <a:spLocks noChangeArrowheads="1"/>
          </p:cNvSpPr>
          <p:nvPr/>
        </p:nvSpPr>
        <p:spPr bwMode="auto">
          <a:xfrm>
            <a:off x="7011988" y="3943350"/>
            <a:ext cx="155575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to_location</a:t>
            </a:r>
          </a:p>
        </p:txBody>
      </p:sp>
      <p:sp>
        <p:nvSpPr>
          <p:cNvPr id="30762" name="Rectangle 50"/>
          <p:cNvSpPr>
            <a:spLocks noChangeArrowheads="1"/>
          </p:cNvSpPr>
          <p:nvPr/>
        </p:nvSpPr>
        <p:spPr bwMode="auto">
          <a:xfrm>
            <a:off x="6977063" y="4324350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3" name="Rectangle 51"/>
          <p:cNvSpPr>
            <a:spLocks noChangeArrowheads="1"/>
          </p:cNvSpPr>
          <p:nvPr/>
        </p:nvSpPr>
        <p:spPr bwMode="auto">
          <a:xfrm>
            <a:off x="7011988" y="4365625"/>
            <a:ext cx="1574800" cy="3667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dollars_cost</a:t>
            </a:r>
          </a:p>
        </p:txBody>
      </p:sp>
      <p:sp>
        <p:nvSpPr>
          <p:cNvPr id="30764" name="Rectangle 52"/>
          <p:cNvSpPr>
            <a:spLocks noChangeArrowheads="1"/>
          </p:cNvSpPr>
          <p:nvPr/>
        </p:nvSpPr>
        <p:spPr bwMode="auto">
          <a:xfrm>
            <a:off x="6977063" y="478155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5" name="Rectangle 53"/>
          <p:cNvSpPr>
            <a:spLocks noChangeArrowheads="1"/>
          </p:cNvSpPr>
          <p:nvPr/>
        </p:nvSpPr>
        <p:spPr bwMode="auto">
          <a:xfrm>
            <a:off x="6992938" y="4811713"/>
            <a:ext cx="1625600" cy="366712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units_shipped</a:t>
            </a:r>
          </a:p>
        </p:txBody>
      </p:sp>
      <p:sp>
        <p:nvSpPr>
          <p:cNvPr id="30766" name="Line 55"/>
          <p:cNvSpPr>
            <a:spLocks noChangeShapeType="1"/>
          </p:cNvSpPr>
          <p:nvPr/>
        </p:nvSpPr>
        <p:spPr bwMode="auto">
          <a:xfrm flipH="1" flipV="1">
            <a:off x="6629400" y="1524000"/>
            <a:ext cx="3810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67" name="Line 56"/>
          <p:cNvSpPr>
            <a:spLocks noChangeShapeType="1"/>
          </p:cNvSpPr>
          <p:nvPr/>
        </p:nvSpPr>
        <p:spPr bwMode="auto">
          <a:xfrm flipH="1">
            <a:off x="2743200" y="1524000"/>
            <a:ext cx="3886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68" name="Line 57"/>
          <p:cNvSpPr>
            <a:spLocks noChangeShapeType="1"/>
          </p:cNvSpPr>
          <p:nvPr/>
        </p:nvSpPr>
        <p:spPr bwMode="auto">
          <a:xfrm flipH="1">
            <a:off x="1905000" y="15240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69" name="Line 58"/>
          <p:cNvSpPr>
            <a:spLocks noChangeShapeType="1"/>
          </p:cNvSpPr>
          <p:nvPr/>
        </p:nvSpPr>
        <p:spPr bwMode="auto">
          <a:xfrm flipH="1" flipV="1">
            <a:off x="6477000" y="2286000"/>
            <a:ext cx="533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70" name="Line 59"/>
          <p:cNvSpPr>
            <a:spLocks noChangeShapeType="1"/>
          </p:cNvSpPr>
          <p:nvPr/>
        </p:nvSpPr>
        <p:spPr bwMode="auto">
          <a:xfrm flipH="1">
            <a:off x="6248400" y="3657600"/>
            <a:ext cx="685800" cy="762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71" name="Line 60"/>
          <p:cNvSpPr>
            <a:spLocks noChangeShapeType="1"/>
          </p:cNvSpPr>
          <p:nvPr/>
        </p:nvSpPr>
        <p:spPr bwMode="auto">
          <a:xfrm flipH="1">
            <a:off x="6477000" y="41910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72" name="Line 61"/>
          <p:cNvSpPr>
            <a:spLocks noChangeShapeType="1"/>
          </p:cNvSpPr>
          <p:nvPr/>
        </p:nvSpPr>
        <p:spPr bwMode="auto">
          <a:xfrm>
            <a:off x="8991600" y="32004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30773" name="Group 63"/>
          <p:cNvGrpSpPr>
            <a:grpSpLocks/>
          </p:cNvGrpSpPr>
          <p:nvPr/>
        </p:nvGrpSpPr>
        <p:grpSpPr bwMode="auto">
          <a:xfrm>
            <a:off x="7612063" y="5410200"/>
            <a:ext cx="1344612" cy="1473200"/>
            <a:chOff x="3891" y="2472"/>
            <a:chExt cx="836" cy="911"/>
          </a:xfrm>
        </p:grpSpPr>
        <p:sp>
          <p:nvSpPr>
            <p:cNvPr id="30777" name="Rectangle 64"/>
            <p:cNvSpPr>
              <a:spLocks noChangeArrowheads="1"/>
            </p:cNvSpPr>
            <p:nvPr/>
          </p:nvSpPr>
          <p:spPr bwMode="auto">
            <a:xfrm>
              <a:off x="3896" y="2715"/>
              <a:ext cx="831" cy="66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shipper_key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shipper_name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location_key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shipper_type</a:t>
              </a:r>
            </a:p>
          </p:txBody>
        </p:sp>
        <p:sp>
          <p:nvSpPr>
            <p:cNvPr id="30778" name="Text Box 65"/>
            <p:cNvSpPr txBox="1">
              <a:spLocks noChangeArrowheads="1"/>
            </p:cNvSpPr>
            <p:nvPr/>
          </p:nvSpPr>
          <p:spPr bwMode="auto">
            <a:xfrm>
              <a:off x="3891" y="2472"/>
              <a:ext cx="539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>
                  <a:latin typeface="Times New Roman" pitchFamily="18" charset="0"/>
                </a:rPr>
                <a:t>shipper</a:t>
              </a:r>
            </a:p>
          </p:txBody>
        </p:sp>
      </p:grpSp>
      <p:sp>
        <p:nvSpPr>
          <p:cNvPr id="30774" name="Line 66"/>
          <p:cNvSpPr>
            <a:spLocks noChangeShapeType="1"/>
          </p:cNvSpPr>
          <p:nvPr/>
        </p:nvSpPr>
        <p:spPr bwMode="auto">
          <a:xfrm flipH="1">
            <a:off x="8610600" y="4800600"/>
            <a:ext cx="381000" cy="1066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75" name="Line 67"/>
          <p:cNvSpPr>
            <a:spLocks noChangeShapeType="1"/>
          </p:cNvSpPr>
          <p:nvPr/>
        </p:nvSpPr>
        <p:spPr bwMode="auto">
          <a:xfrm>
            <a:off x="8610600" y="3200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76" name="Line 68"/>
          <p:cNvSpPr>
            <a:spLocks noChangeShapeType="1"/>
          </p:cNvSpPr>
          <p:nvPr/>
        </p:nvSpPr>
        <p:spPr bwMode="auto">
          <a:xfrm flipH="1" flipV="1">
            <a:off x="5867400" y="5791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mart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data warehouse collects information abut subjects that span the entire organization, such as customers, items, sales, assets,  and personnel, and thus its scope is enterprise-wide.</a:t>
            </a:r>
          </a:p>
          <a:p>
            <a:r>
              <a:rPr lang="en-US" smtClean="0"/>
              <a:t>so for data warehouses, the fact constellation schema is commonly used.</a:t>
            </a:r>
          </a:p>
          <a:p>
            <a:r>
              <a:rPr lang="en-US" smtClean="0"/>
              <a:t>A data mart, on the other hand is a department subset of the data warehouse that focuses on selected subjects, and thus its scope is department-wide.</a:t>
            </a:r>
          </a:p>
          <a:p>
            <a:r>
              <a:rPr lang="en-US" smtClean="0"/>
              <a:t>For data mart star or snowflake schema is used.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93A05B-129B-4A72-9460-9442481C7821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Star, Snowflake, Fact constellation schemas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29200"/>
          </a:xfrm>
        </p:spPr>
        <p:txBody>
          <a:bodyPr/>
          <a:lstStyle/>
          <a:p>
            <a:r>
              <a:rPr lang="en-US" smtClean="0"/>
              <a:t>A Data mining query language can be used to specify data mining tasks.</a:t>
            </a:r>
          </a:p>
          <a:p>
            <a:r>
              <a:rPr lang="en-US" smtClean="0"/>
              <a:t>Data warehouses and data marts can be defined using two language primitives :</a:t>
            </a:r>
          </a:p>
          <a:p>
            <a:endParaRPr lang="en-US" smtClean="0"/>
          </a:p>
          <a:p>
            <a:pPr lvl="1"/>
            <a:r>
              <a:rPr lang="en-US" smtClean="0"/>
              <a:t>Cube definition.</a:t>
            </a:r>
          </a:p>
          <a:p>
            <a:pPr lvl="1">
              <a:buFont typeface="Wingdings" pitchFamily="2" charset="2"/>
              <a:buNone/>
            </a:pPr>
            <a:r>
              <a:rPr lang="en-US" sz="2200" smtClean="0"/>
              <a:t>define cube &lt;cube_name&gt; [&lt;dimension_list&gt;]: &lt;measure_list&gt;</a:t>
            </a:r>
          </a:p>
          <a:p>
            <a:pPr lvl="1">
              <a:buFont typeface="Wingdings" pitchFamily="2" charset="2"/>
              <a:buNone/>
            </a:pPr>
            <a:endParaRPr lang="en-US" sz="2200" smtClean="0"/>
          </a:p>
          <a:p>
            <a:pPr lvl="1"/>
            <a:r>
              <a:rPr lang="en-US" smtClean="0"/>
              <a:t>Dimension definition.</a:t>
            </a:r>
          </a:p>
          <a:p>
            <a:pPr lvl="1">
              <a:buFont typeface="Wingdings" pitchFamily="2" charset="2"/>
              <a:buNone/>
            </a:pPr>
            <a:r>
              <a:rPr lang="en-US" sz="2200" smtClean="0"/>
              <a:t>define dimension &lt;dimension_name&gt; as &lt;attribute_or_dimension_list&gt;)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5B9F0C-A2FB-48AE-8839-ECF4A01FC2F1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4E529C-F272-47DA-BB72-26F6C57AFEC0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/>
              <a:t>Cube Definition Syntax (BNF) in DMQL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800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400" smtClean="0"/>
              <a:t>Cube Definition (Fact Table)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define cube</a:t>
            </a:r>
            <a:r>
              <a:rPr lang="en-US" sz="2400" smtClean="0"/>
              <a:t> &lt;cube_name&gt; [&lt;dimension_list&gt;]:         &lt;measure_list&gt;</a:t>
            </a:r>
          </a:p>
          <a:p>
            <a:pPr eaLnBrk="1" hangingPunct="1"/>
            <a:r>
              <a:rPr lang="en-US" sz="2400" smtClean="0"/>
              <a:t>Dimension Definition (Dimension Table)</a:t>
            </a:r>
            <a:endParaRPr lang="en-US" sz="2400" b="1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define dimension</a:t>
            </a:r>
            <a:r>
              <a:rPr lang="en-US" sz="2400" smtClean="0"/>
              <a:t> &lt;dimension_name&gt; </a:t>
            </a:r>
            <a:r>
              <a:rPr lang="en-US" sz="2400" smtClean="0">
                <a:solidFill>
                  <a:schemeClr val="hlink"/>
                </a:solidFill>
              </a:rPr>
              <a:t>as</a:t>
            </a:r>
            <a:r>
              <a:rPr lang="en-US" sz="2400" smtClean="0"/>
              <a:t> (&lt;attribute_or_subdimension_list&gt;)</a:t>
            </a:r>
          </a:p>
          <a:p>
            <a:pPr eaLnBrk="1" hangingPunct="1"/>
            <a:r>
              <a:rPr lang="en-US" sz="2400" smtClean="0"/>
              <a:t>Special Case (Shared Dimension Tables)</a:t>
            </a:r>
            <a:endParaRPr lang="en-US" sz="2400" smtClean="0">
              <a:solidFill>
                <a:schemeClr val="hlink"/>
              </a:solidFill>
            </a:endParaRPr>
          </a:p>
          <a:p>
            <a:pPr lvl="1" eaLnBrk="1" hangingPunct="1"/>
            <a:r>
              <a:rPr lang="en-US" sz="2400" smtClean="0">
                <a:solidFill>
                  <a:srgbClr val="121328"/>
                </a:solidFill>
              </a:rPr>
              <a:t>First time as “cube definition”</a:t>
            </a:r>
          </a:p>
          <a:p>
            <a:pPr lvl="1" eaLnBrk="1" hangingPunct="1"/>
            <a:r>
              <a:rPr lang="en-US" sz="2400" smtClean="0">
                <a:solidFill>
                  <a:schemeClr val="hlink"/>
                </a:solidFill>
              </a:rPr>
              <a:t>define dimension</a:t>
            </a:r>
            <a:r>
              <a:rPr lang="en-US" sz="2400" smtClean="0"/>
              <a:t> &lt;dimension_name&gt; </a:t>
            </a:r>
            <a:r>
              <a:rPr lang="en-US" sz="2400" smtClean="0">
                <a:solidFill>
                  <a:schemeClr val="hlink"/>
                </a:solidFill>
              </a:rPr>
              <a:t>as</a:t>
            </a:r>
            <a:r>
              <a:rPr lang="en-US" sz="2400" smtClean="0"/>
              <a:t> &lt;dimension_name_first_time&gt; </a:t>
            </a:r>
            <a:r>
              <a:rPr lang="en-US" sz="2400" smtClean="0">
                <a:solidFill>
                  <a:schemeClr val="hlink"/>
                </a:solidFill>
              </a:rPr>
              <a:t>in cube</a:t>
            </a:r>
            <a:r>
              <a:rPr lang="en-US" sz="2400" smtClean="0"/>
              <a:t> &lt;cube_name_first_time&gt;</a:t>
            </a:r>
          </a:p>
          <a:p>
            <a:pPr lvl="2" eaLnBrk="1" hangingPunct="1">
              <a:buFont typeface="Wingdings" pitchFamily="2" charset="2"/>
              <a:buNone/>
            </a:pPr>
            <a:endParaRPr lang="en-US" sz="200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CBA1-3E2A-40E3-BC2C-8179CA0A48B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7010400" cy="8382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/>
              <a:t>What is Data Warehouse?</a:t>
            </a:r>
            <a:endParaRPr lang="en-US" sz="320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40000"/>
              </a:lnSpc>
            </a:pPr>
            <a:r>
              <a:rPr lang="en-US" sz="2000" dirty="0" smtClean="0"/>
              <a:t>Defined in many different ways, but not rigorously (carefully).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 dirty="0" smtClean="0"/>
              <a:t>A decision support database that is maintained </a:t>
            </a:r>
            <a:r>
              <a:rPr lang="en-US" sz="2000" dirty="0" smtClean="0">
                <a:solidFill>
                  <a:schemeClr val="hlink"/>
                </a:solidFill>
              </a:rPr>
              <a:t>separately </a:t>
            </a:r>
            <a:r>
              <a:rPr lang="en-US" sz="2000" dirty="0" smtClean="0"/>
              <a:t>from the organization’s operational database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 dirty="0" smtClean="0"/>
              <a:t>Support </a:t>
            </a:r>
            <a:r>
              <a:rPr lang="en-US" sz="2000" dirty="0" smtClean="0">
                <a:solidFill>
                  <a:schemeClr val="hlink"/>
                </a:solidFill>
              </a:rPr>
              <a:t>information processing</a:t>
            </a:r>
            <a:r>
              <a:rPr lang="en-US" sz="2000" dirty="0" smtClean="0"/>
              <a:t> by providing a solid platform of consolidated, historical data for analysis.</a:t>
            </a:r>
          </a:p>
          <a:p>
            <a:pPr eaLnBrk="1" hangingPunct="1">
              <a:lnSpc>
                <a:spcPct val="14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Definition: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 dirty="0" smtClean="0">
                <a:solidFill>
                  <a:srgbClr val="157573"/>
                </a:solidFill>
              </a:rPr>
              <a:t>“A data warehouse is a</a:t>
            </a:r>
            <a:r>
              <a:rPr lang="en-US" sz="2000" dirty="0" smtClean="0"/>
              <a:t> </a:t>
            </a:r>
            <a:r>
              <a:rPr lang="en-US" sz="2000" u="sng" dirty="0" smtClean="0">
                <a:solidFill>
                  <a:schemeClr val="hlink"/>
                </a:solidFill>
              </a:rPr>
              <a:t>subject-oriented</a:t>
            </a:r>
            <a:r>
              <a:rPr lang="en-US" sz="2000" dirty="0" smtClean="0"/>
              <a:t>,</a:t>
            </a:r>
            <a:r>
              <a:rPr lang="en-US" sz="2000" u="sng" dirty="0" smtClean="0">
                <a:solidFill>
                  <a:schemeClr val="hlink"/>
                </a:solidFill>
              </a:rPr>
              <a:t> integrated</a:t>
            </a:r>
            <a:r>
              <a:rPr lang="en-US" sz="2000" dirty="0" smtClean="0"/>
              <a:t>, </a:t>
            </a:r>
            <a:r>
              <a:rPr lang="en-US" sz="2000" u="sng" dirty="0" smtClean="0">
                <a:solidFill>
                  <a:schemeClr val="hlink"/>
                </a:solidFill>
              </a:rPr>
              <a:t>time-variant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157573"/>
                </a:solidFill>
              </a:rPr>
              <a:t>and </a:t>
            </a:r>
            <a:r>
              <a:rPr lang="en-US" sz="2000" u="sng" dirty="0" smtClean="0">
                <a:solidFill>
                  <a:schemeClr val="hlink"/>
                </a:solidFill>
              </a:rPr>
              <a:t>nonvolatile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157573"/>
                </a:solidFill>
              </a:rPr>
              <a:t>collection of data in support of management’s decision-making process.”—W. H. </a:t>
            </a:r>
            <a:r>
              <a:rPr lang="en-US" sz="2000" dirty="0" err="1" smtClean="0">
                <a:solidFill>
                  <a:srgbClr val="157573"/>
                </a:solidFill>
              </a:rPr>
              <a:t>Inmon</a:t>
            </a:r>
            <a:endParaRPr lang="en-US" sz="2000" dirty="0" smtClean="0">
              <a:solidFill>
                <a:srgbClr val="157573"/>
              </a:solidFill>
            </a:endParaRPr>
          </a:p>
          <a:p>
            <a:pPr eaLnBrk="1" hangingPunct="1">
              <a:lnSpc>
                <a:spcPct val="140000"/>
              </a:lnSpc>
            </a:pPr>
            <a:r>
              <a:rPr lang="en-US" sz="2000" dirty="0" smtClean="0"/>
              <a:t>Data warehousing: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 dirty="0" smtClean="0"/>
              <a:t>Is the process of constructing and using data warehouses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9AF0DD-1A88-499C-AEAE-C1B519D2EEE9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/>
              <a:t>Defining Star Schema in DMQL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define cube</a:t>
            </a:r>
            <a:r>
              <a:rPr lang="en-US" sz="2400" smtClean="0"/>
              <a:t> sales_star [time, item, branch, location]: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66"/>
                </a:solidFill>
              </a:rPr>
              <a:t>dollars_sold = sum(sales_in_dollars), avg_sales = avg(sales_in_dollars), units_sold = count(*)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define dimension</a:t>
            </a:r>
            <a:r>
              <a:rPr lang="en-US" sz="2400" smtClean="0"/>
              <a:t> time </a:t>
            </a:r>
            <a:r>
              <a:rPr lang="en-US" sz="2400" smtClean="0">
                <a:solidFill>
                  <a:schemeClr val="hlink"/>
                </a:solidFill>
              </a:rPr>
              <a:t>as </a:t>
            </a:r>
            <a:r>
              <a:rPr lang="en-US" sz="2400" smtClean="0"/>
              <a:t>(time_key, day, day_of_week, month, quarter, year)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define dimension </a:t>
            </a:r>
            <a:r>
              <a:rPr lang="en-US" sz="2400" smtClean="0"/>
              <a:t>item </a:t>
            </a:r>
            <a:r>
              <a:rPr lang="en-US" sz="2400" smtClean="0">
                <a:solidFill>
                  <a:schemeClr val="hlink"/>
                </a:solidFill>
              </a:rPr>
              <a:t>as </a:t>
            </a:r>
            <a:r>
              <a:rPr lang="en-US" sz="2400" smtClean="0"/>
              <a:t>(item_key, item_name, brand, type, supplier_type)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define dimension </a:t>
            </a:r>
            <a:r>
              <a:rPr lang="en-US" sz="2400" smtClean="0"/>
              <a:t>branch </a:t>
            </a:r>
            <a:r>
              <a:rPr lang="en-US" sz="2400" smtClean="0">
                <a:solidFill>
                  <a:schemeClr val="hlink"/>
                </a:solidFill>
              </a:rPr>
              <a:t>as</a:t>
            </a:r>
            <a:r>
              <a:rPr lang="en-US" sz="2400" smtClean="0"/>
              <a:t> (branch_key, branch_name, branch_type)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define dimension</a:t>
            </a:r>
            <a:r>
              <a:rPr lang="en-US" sz="2400" smtClean="0"/>
              <a:t> location </a:t>
            </a:r>
            <a:r>
              <a:rPr lang="en-US" sz="2400" smtClean="0">
                <a:solidFill>
                  <a:schemeClr val="hlink"/>
                </a:solidFill>
              </a:rPr>
              <a:t>as</a:t>
            </a:r>
            <a:r>
              <a:rPr lang="en-US" sz="2400" smtClean="0"/>
              <a:t> (location_key, street, city, province_or_state, country)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91FF07-D251-47F2-8655-C8E137059395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584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/>
          <a:lstStyle/>
          <a:p>
            <a:pPr eaLnBrk="1" hangingPunct="1"/>
            <a:r>
              <a:rPr lang="en-US" smtClean="0"/>
              <a:t>Defining Snowflake Schema in DMQL</a:t>
            </a:r>
          </a:p>
        </p:txBody>
      </p:sp>
      <p:sp>
        <p:nvSpPr>
          <p:cNvPr id="3584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chemeClr val="hlink"/>
                </a:solidFill>
              </a:rPr>
              <a:t>define cube</a:t>
            </a:r>
            <a:r>
              <a:rPr lang="en-US" sz="2000" smtClean="0"/>
              <a:t> sales_snowflake [time, item, branch, location]:</a:t>
            </a:r>
          </a:p>
          <a:p>
            <a:pPr lvl="2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66"/>
                </a:solidFill>
              </a:rPr>
              <a:t>dollars_sold = sum(sales_in_dollars), avg_sales = avg(sales_in_dollars), units_sold = count(*)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chemeClr val="hlink"/>
                </a:solidFill>
              </a:rPr>
              <a:t>define dimension</a:t>
            </a:r>
            <a:r>
              <a:rPr lang="en-US" sz="2000" smtClean="0"/>
              <a:t> time </a:t>
            </a:r>
            <a:r>
              <a:rPr lang="en-US" sz="2000" smtClean="0">
                <a:solidFill>
                  <a:schemeClr val="hlink"/>
                </a:solidFill>
              </a:rPr>
              <a:t>as </a:t>
            </a:r>
            <a:r>
              <a:rPr lang="en-US" sz="2000" smtClean="0"/>
              <a:t>(time_key, day, day_of_week, month, quarter, year)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chemeClr val="hlink"/>
                </a:solidFill>
              </a:rPr>
              <a:t>define dimension </a:t>
            </a:r>
            <a:r>
              <a:rPr lang="en-US" sz="2000" smtClean="0"/>
              <a:t>item </a:t>
            </a:r>
            <a:r>
              <a:rPr lang="en-US" sz="2000" smtClean="0">
                <a:solidFill>
                  <a:schemeClr val="hlink"/>
                </a:solidFill>
              </a:rPr>
              <a:t>as </a:t>
            </a:r>
            <a:r>
              <a:rPr lang="en-US" sz="2000" smtClean="0"/>
              <a:t>(item_key, item_name, brand, type, </a:t>
            </a:r>
            <a:r>
              <a:rPr lang="en-US" sz="2000" smtClean="0">
                <a:solidFill>
                  <a:schemeClr val="tx2"/>
                </a:solidFill>
              </a:rPr>
              <a:t>supplier(supplier_key, supplier_type))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chemeClr val="hlink"/>
                </a:solidFill>
              </a:rPr>
              <a:t>define dimension </a:t>
            </a:r>
            <a:r>
              <a:rPr lang="en-US" sz="2000" smtClean="0"/>
              <a:t>branch </a:t>
            </a:r>
            <a:r>
              <a:rPr lang="en-US" sz="2000" smtClean="0">
                <a:solidFill>
                  <a:schemeClr val="hlink"/>
                </a:solidFill>
              </a:rPr>
              <a:t>as</a:t>
            </a:r>
            <a:r>
              <a:rPr lang="en-US" sz="2000" smtClean="0"/>
              <a:t> (branch_key, branch_name, branch_type)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chemeClr val="hlink"/>
                </a:solidFill>
              </a:rPr>
              <a:t>define dimension</a:t>
            </a:r>
            <a:r>
              <a:rPr lang="en-US" sz="2000" smtClean="0"/>
              <a:t> location </a:t>
            </a:r>
            <a:r>
              <a:rPr lang="en-US" sz="2000" smtClean="0">
                <a:solidFill>
                  <a:schemeClr val="hlink"/>
                </a:solidFill>
              </a:rPr>
              <a:t>as</a:t>
            </a:r>
            <a:r>
              <a:rPr lang="en-US" sz="2000" smtClean="0"/>
              <a:t> (location_key, street, </a:t>
            </a:r>
            <a:r>
              <a:rPr lang="en-US" sz="2000" smtClean="0">
                <a:solidFill>
                  <a:schemeClr val="tx2"/>
                </a:solidFill>
              </a:rPr>
              <a:t>city(city_key, province_or_state, country))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3AF90-1CDA-4774-8521-AE6D08323EC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686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867650" cy="533400"/>
          </a:xfrm>
        </p:spPr>
        <p:txBody>
          <a:bodyPr/>
          <a:lstStyle/>
          <a:p>
            <a:pPr eaLnBrk="1" hangingPunct="1"/>
            <a:r>
              <a:rPr lang="en-US" smtClean="0"/>
              <a:t>Defining Fact Constellation in DMQL</a:t>
            </a:r>
          </a:p>
        </p:txBody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cube</a:t>
            </a:r>
            <a:r>
              <a:rPr lang="en-US" sz="1800" smtClean="0"/>
              <a:t> sales [time, item, branch, location]: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006666"/>
                </a:solidFill>
              </a:rPr>
              <a:t>dollars_sold = sum(sales_in_dollars), avg_sales = avg(sales_in_dollars), units_sold = count(*)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dimension</a:t>
            </a:r>
            <a:r>
              <a:rPr lang="en-US" sz="1800" smtClean="0"/>
              <a:t> time </a:t>
            </a:r>
            <a:r>
              <a:rPr lang="en-US" sz="1800" smtClean="0">
                <a:solidFill>
                  <a:schemeClr val="hlink"/>
                </a:solidFill>
              </a:rPr>
              <a:t>as </a:t>
            </a:r>
            <a:r>
              <a:rPr lang="en-US" sz="1800" smtClean="0"/>
              <a:t>(time_key, day, day_of_week, month, quarter, year)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dimension </a:t>
            </a:r>
            <a:r>
              <a:rPr lang="en-US" sz="1800" smtClean="0"/>
              <a:t>item </a:t>
            </a:r>
            <a:r>
              <a:rPr lang="en-US" sz="1800" smtClean="0">
                <a:solidFill>
                  <a:schemeClr val="hlink"/>
                </a:solidFill>
              </a:rPr>
              <a:t>as </a:t>
            </a:r>
            <a:r>
              <a:rPr lang="en-US" sz="1800" smtClean="0"/>
              <a:t>(item_key, item_name, brand, type, supplier_type)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dimension </a:t>
            </a:r>
            <a:r>
              <a:rPr lang="en-US" sz="1800" smtClean="0"/>
              <a:t>branch </a:t>
            </a:r>
            <a:r>
              <a:rPr lang="en-US" sz="1800" smtClean="0">
                <a:solidFill>
                  <a:schemeClr val="hlink"/>
                </a:solidFill>
              </a:rPr>
              <a:t>as</a:t>
            </a:r>
            <a:r>
              <a:rPr lang="en-US" sz="1800" smtClean="0"/>
              <a:t> (branch_key, branch_name, branch_type)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dimension</a:t>
            </a:r>
            <a:r>
              <a:rPr lang="en-US" sz="1800" smtClean="0"/>
              <a:t> location </a:t>
            </a:r>
            <a:r>
              <a:rPr lang="en-US" sz="1800" smtClean="0">
                <a:solidFill>
                  <a:schemeClr val="hlink"/>
                </a:solidFill>
              </a:rPr>
              <a:t>as</a:t>
            </a:r>
            <a:r>
              <a:rPr lang="en-US" sz="1800" smtClean="0"/>
              <a:t> (location_key, street, city, province_or_state, country)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cube</a:t>
            </a:r>
            <a:r>
              <a:rPr lang="en-US" sz="1800" smtClean="0"/>
              <a:t> shipping [time, item, shipper, from_location, to_location]: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006666"/>
                </a:solidFill>
              </a:rPr>
              <a:t>dollar_cost = sum(cost_in_dollars), unit_shipped = count(*)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dimension</a:t>
            </a:r>
            <a:r>
              <a:rPr lang="en-US" sz="1800" smtClean="0"/>
              <a:t> time </a:t>
            </a:r>
            <a:r>
              <a:rPr lang="en-US" sz="1800" smtClean="0">
                <a:solidFill>
                  <a:schemeClr val="hlink"/>
                </a:solidFill>
              </a:rPr>
              <a:t>as </a:t>
            </a:r>
            <a:r>
              <a:rPr lang="en-US" sz="1800" smtClean="0"/>
              <a:t>time </a:t>
            </a:r>
            <a:r>
              <a:rPr lang="en-US" sz="1800" smtClean="0">
                <a:solidFill>
                  <a:schemeClr val="hlink"/>
                </a:solidFill>
              </a:rPr>
              <a:t>in cube</a:t>
            </a:r>
            <a:r>
              <a:rPr lang="en-US" sz="1800" smtClean="0"/>
              <a:t> sales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dimension </a:t>
            </a:r>
            <a:r>
              <a:rPr lang="en-US" sz="1800" smtClean="0"/>
              <a:t>item </a:t>
            </a:r>
            <a:r>
              <a:rPr lang="en-US" sz="1800" smtClean="0">
                <a:solidFill>
                  <a:schemeClr val="hlink"/>
                </a:solidFill>
              </a:rPr>
              <a:t>as </a:t>
            </a:r>
            <a:r>
              <a:rPr lang="en-US" sz="1800" smtClean="0"/>
              <a:t>item </a:t>
            </a:r>
            <a:r>
              <a:rPr lang="en-US" sz="1800" smtClean="0">
                <a:solidFill>
                  <a:schemeClr val="hlink"/>
                </a:solidFill>
              </a:rPr>
              <a:t>in cube</a:t>
            </a:r>
            <a:r>
              <a:rPr lang="en-US" sz="1800" smtClean="0"/>
              <a:t> sales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dimension </a:t>
            </a:r>
            <a:r>
              <a:rPr lang="en-US" sz="1800" smtClean="0"/>
              <a:t>shipper </a:t>
            </a:r>
            <a:r>
              <a:rPr lang="en-US" sz="1800" smtClean="0">
                <a:solidFill>
                  <a:schemeClr val="hlink"/>
                </a:solidFill>
              </a:rPr>
              <a:t>as</a:t>
            </a:r>
            <a:r>
              <a:rPr lang="en-US" sz="1800" smtClean="0"/>
              <a:t> (shipper_key, shipper_name, location</a:t>
            </a:r>
            <a:r>
              <a:rPr lang="en-US" sz="1800" smtClean="0">
                <a:solidFill>
                  <a:schemeClr val="hlink"/>
                </a:solidFill>
              </a:rPr>
              <a:t> as</a:t>
            </a:r>
            <a:r>
              <a:rPr lang="en-US" sz="1800" smtClean="0"/>
              <a:t> location </a:t>
            </a:r>
            <a:r>
              <a:rPr lang="en-US" sz="1800" smtClean="0">
                <a:solidFill>
                  <a:schemeClr val="hlink"/>
                </a:solidFill>
              </a:rPr>
              <a:t>in cube</a:t>
            </a:r>
            <a:r>
              <a:rPr lang="en-US" sz="1800" smtClean="0"/>
              <a:t> sales, shipper_type)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dimension</a:t>
            </a:r>
            <a:r>
              <a:rPr lang="en-US" sz="1800" smtClean="0"/>
              <a:t> from_location </a:t>
            </a:r>
            <a:r>
              <a:rPr lang="en-US" sz="1800" smtClean="0">
                <a:solidFill>
                  <a:schemeClr val="hlink"/>
                </a:solidFill>
              </a:rPr>
              <a:t>as</a:t>
            </a:r>
            <a:r>
              <a:rPr lang="en-US" sz="1800" smtClean="0"/>
              <a:t> location </a:t>
            </a:r>
            <a:r>
              <a:rPr lang="en-US" sz="1800" smtClean="0">
                <a:solidFill>
                  <a:schemeClr val="hlink"/>
                </a:solidFill>
              </a:rPr>
              <a:t>in cube</a:t>
            </a:r>
            <a:r>
              <a:rPr lang="en-US" sz="1800" smtClean="0"/>
              <a:t> sales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chemeClr val="hlink"/>
                </a:solidFill>
              </a:rPr>
              <a:t>define dimension</a:t>
            </a:r>
            <a:r>
              <a:rPr lang="en-US" sz="1800" smtClean="0"/>
              <a:t> to_location </a:t>
            </a:r>
            <a:r>
              <a:rPr lang="en-US" sz="1800" smtClean="0">
                <a:solidFill>
                  <a:schemeClr val="hlink"/>
                </a:solidFill>
              </a:rPr>
              <a:t>as</a:t>
            </a:r>
            <a:r>
              <a:rPr lang="en-US" sz="1800" smtClean="0"/>
              <a:t> location </a:t>
            </a:r>
            <a:r>
              <a:rPr lang="en-US" sz="1800" smtClean="0">
                <a:solidFill>
                  <a:schemeClr val="hlink"/>
                </a:solidFill>
              </a:rPr>
              <a:t>in cube</a:t>
            </a:r>
            <a:r>
              <a:rPr lang="en-US" sz="1800" smtClean="0"/>
              <a:t> sales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5029200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Distributive: </a:t>
            </a:r>
            <a:r>
              <a:rPr lang="en-US" smtClean="0"/>
              <a:t>An aggregate function is distributive if it can be computed in a distributed manner.</a:t>
            </a:r>
          </a:p>
          <a:p>
            <a:pPr lvl="1"/>
            <a:r>
              <a:rPr lang="en-US" sz="2400" smtClean="0"/>
              <a:t>Data are partitioned into n sets.</a:t>
            </a:r>
          </a:p>
          <a:p>
            <a:pPr lvl="1"/>
            <a:r>
              <a:rPr lang="en-US" sz="2400" smtClean="0"/>
              <a:t>We apply the function to each partition, resulting in n aggregate values.</a:t>
            </a:r>
          </a:p>
          <a:p>
            <a:pPr lvl="1"/>
            <a:r>
              <a:rPr lang="en-US" sz="2400" smtClean="0"/>
              <a:t>If the result derived by applying the function to the n aggregate values is the same as that derived by applying the function to the entire data set, the function can be computed in a distributed manner.</a:t>
            </a:r>
          </a:p>
          <a:p>
            <a:pPr lvl="1"/>
            <a:r>
              <a:rPr lang="en-US" sz="2400" smtClean="0"/>
              <a:t>For ex count(), sum(), min(), max().</a:t>
            </a:r>
          </a:p>
          <a:p>
            <a:pPr lvl="1"/>
            <a:r>
              <a:rPr lang="en-US" sz="2400" smtClean="0"/>
              <a:t>Distributive measures can be computed efficiently because they can be computed in a distributive manner.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365F56-29C6-4BA6-88D7-177C2939EF9D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Measures of Data Cube: Three Categories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mtClean="0">
                <a:solidFill>
                  <a:srgbClr val="FF0000"/>
                </a:solidFill>
              </a:rPr>
              <a:t>Algebraic</a:t>
            </a:r>
            <a:r>
              <a:rPr lang="en-US" smtClean="0"/>
              <a:t>: </a:t>
            </a:r>
          </a:p>
          <a:p>
            <a:pPr lvl="1" algn="just"/>
            <a:r>
              <a:rPr lang="en-US" smtClean="0"/>
              <a:t>An aggregate function is algebraic if it can be computed by an algebraic function with M arguments, each of which is obtained by applying a distributive aggregate function.</a:t>
            </a:r>
          </a:p>
          <a:p>
            <a:pPr lvl="1" algn="just"/>
            <a:r>
              <a:rPr lang="en-US" smtClean="0"/>
              <a:t>For ex. Avg() = sum()/count(), standard deviation.</a:t>
            </a:r>
          </a:p>
          <a:p>
            <a:pPr lvl="1" algn="just"/>
            <a:r>
              <a:rPr lang="en-US" smtClean="0"/>
              <a:t>A measure is algebraic if it is obtained by applying an algebraic aggregate function.</a:t>
            </a:r>
          </a:p>
          <a:p>
            <a:pPr lvl="1" algn="just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7459C7-C967-4BA0-90C4-DBBD642274DC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Measures of Data Cube: Three Categories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Holistic:</a:t>
            </a:r>
          </a:p>
          <a:p>
            <a:pPr lvl="1"/>
            <a:r>
              <a:rPr lang="en-US" smtClean="0"/>
              <a:t>An aggregate function is holistic if there does not exist an algebraic function with M arguments that characterizes the computation.</a:t>
            </a:r>
          </a:p>
          <a:p>
            <a:pPr lvl="1"/>
            <a:r>
              <a:rPr lang="en-US" smtClean="0"/>
              <a:t>For ex. Median(), mode(), and rank().</a:t>
            </a:r>
          </a:p>
          <a:p>
            <a:pPr lvl="1"/>
            <a:r>
              <a:rPr lang="en-US" smtClean="0"/>
              <a:t>A measure is holistic if it is obtained by applying a holistic aggregate function.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D858FE-0CC0-4321-AFDE-0F6FE528AC53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Measures of Data Cube: Three Categories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 Hierarchies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1371600"/>
          </a:xfrm>
        </p:spPr>
        <p:txBody>
          <a:bodyPr/>
          <a:lstStyle/>
          <a:p>
            <a:pPr algn="just"/>
            <a:r>
              <a:rPr lang="en-US" sz="2400" smtClean="0"/>
              <a:t>A concept hierarchy defines a sequence of mappings from a set of low-level concepts to higher-level more general concepts.</a:t>
            </a:r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7BA611-0927-4291-8EE2-D3109129F8B4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4198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90800"/>
            <a:ext cx="8534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 hierarchies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543800" cy="3124200"/>
          </a:xfrm>
        </p:spPr>
        <p:txBody>
          <a:bodyPr/>
          <a:lstStyle/>
          <a:p>
            <a:pPr algn="just"/>
            <a:r>
              <a:rPr lang="en-US" smtClean="0"/>
              <a:t>Many concept hierarchies are implicit within the database schema.</a:t>
            </a:r>
          </a:p>
          <a:p>
            <a:pPr algn="just"/>
            <a:r>
              <a:rPr lang="en-US" smtClean="0"/>
              <a:t>for ex. Dimension location is described by the attributes number, street, city, state, zipcode, and country.</a:t>
            </a:r>
          </a:p>
          <a:p>
            <a:pPr algn="just"/>
            <a:r>
              <a:rPr lang="en-US" smtClean="0"/>
              <a:t>Many dimension  may be organized in a prtial order, forming a lattice for ex. Partial order the time dimension is  “day &lt; { month&lt; quarter; week} &lt; year” 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87497E-1EB7-4C7D-A6AB-D8CD0A374936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A5D763-445C-4171-AA39-9DBC3EC559C2}" type="slidenum">
              <a:rPr lang="en-US" smtClean="0"/>
              <a:pPr/>
              <a:t>38</a:t>
            </a:fld>
            <a:endParaRPr lang="en-US" smtClean="0"/>
          </a:p>
        </p:txBody>
      </p:sp>
      <p:pic>
        <p:nvPicPr>
          <p:cNvPr id="4403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4400" y="1524000"/>
            <a:ext cx="2667000" cy="4386263"/>
          </a:xfrm>
          <a:noFill/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3863" y="1447800"/>
            <a:ext cx="44545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 Hierarchies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1371600"/>
          </a:xfrm>
        </p:spPr>
        <p:txBody>
          <a:bodyPr/>
          <a:lstStyle/>
          <a:p>
            <a:pPr algn="just"/>
            <a:r>
              <a:rPr lang="en-US" smtClean="0"/>
              <a:t>Concept hierarchies defined by discrediting or grouping values for a given dimension or attributes,  known as set-grouping hierarchy.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D90FB3-F17A-4448-8673-635489682DCA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50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 Hierarchies</a:t>
            </a:r>
          </a:p>
        </p:txBody>
      </p:sp>
      <p:pic>
        <p:nvPicPr>
          <p:cNvPr id="4506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200400"/>
            <a:ext cx="80740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8FD353-49D7-4AA9-8E6D-0968103CCDC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Warehouse—Subject-Oriented</a:t>
            </a:r>
            <a:endParaRPr lang="en-US" sz="320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608513"/>
          </a:xfrm>
          <a:noFill/>
        </p:spPr>
        <p:txBody>
          <a:bodyPr lIns="92075" tIns="46038" rIns="92075" bIns="46038"/>
          <a:lstStyle/>
          <a:p>
            <a:pPr algn="just" eaLnBrk="1" hangingPunct="1">
              <a:lnSpc>
                <a:spcPct val="130000"/>
              </a:lnSpc>
            </a:pPr>
            <a:r>
              <a:rPr lang="en-US" sz="2400" smtClean="0"/>
              <a:t>Organized around major subjects, such as </a:t>
            </a:r>
            <a:r>
              <a:rPr lang="en-US" sz="2400" smtClean="0">
                <a:solidFill>
                  <a:schemeClr val="hlink"/>
                </a:solidFill>
              </a:rPr>
              <a:t>customer, product, sales.</a:t>
            </a:r>
            <a:endParaRPr lang="en-US" sz="2400" smtClean="0"/>
          </a:p>
          <a:p>
            <a:pPr algn="just" eaLnBrk="1" hangingPunct="1">
              <a:lnSpc>
                <a:spcPct val="130000"/>
              </a:lnSpc>
            </a:pPr>
            <a:r>
              <a:rPr lang="en-US" sz="2400" smtClean="0"/>
              <a:t>Focusing on the modeling and analysis of data for decision makers, not on daily operations or transaction processing.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sz="2400" smtClean="0"/>
              <a:t>Provide </a:t>
            </a:r>
            <a:r>
              <a:rPr lang="en-US" sz="2400" smtClean="0">
                <a:solidFill>
                  <a:schemeClr val="hlink"/>
                </a:solidFill>
              </a:rPr>
              <a:t>a simple and concise</a:t>
            </a:r>
            <a:r>
              <a:rPr lang="en-US" sz="2400" smtClean="0"/>
              <a:t> view around particular subject issues by </a:t>
            </a:r>
            <a:r>
              <a:rPr lang="en-US" sz="2400" smtClean="0">
                <a:solidFill>
                  <a:schemeClr val="hlink"/>
                </a:solidFill>
              </a:rPr>
              <a:t>excluding data that are not useful in the decision support process.</a:t>
            </a:r>
            <a:endParaRPr lang="en-US" sz="240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01BBFB-401D-4084-A74C-F7870F911F43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27038"/>
            <a:ext cx="7847013" cy="577850"/>
          </a:xfrm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smtClean="0"/>
              <a:t>A Sample Data Cube</a:t>
            </a:r>
            <a:endParaRPr lang="en-US" sz="2800" smtClean="0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704850" y="6191250"/>
            <a:ext cx="8001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buFont typeface="Monotype Sorts" pitchFamily="2" charset="2"/>
              <a:buNone/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46085" name="AutoShape 4"/>
          <p:cNvSpPr>
            <a:spLocks noChangeArrowheads="1"/>
          </p:cNvSpPr>
          <p:nvPr/>
        </p:nvSpPr>
        <p:spPr bwMode="auto">
          <a:xfrm>
            <a:off x="6378575" y="1485900"/>
            <a:ext cx="2403475" cy="657225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 b="1">
                <a:latin typeface="Times New Roman" pitchFamily="18" charset="0"/>
              </a:rPr>
              <a:t>Total annual sales</a:t>
            </a:r>
          </a:p>
          <a:p>
            <a:pPr algn="ctr" eaLnBrk="0" hangingPunct="0"/>
            <a:r>
              <a:rPr lang="en-US" sz="2000" b="1">
                <a:latin typeface="Times New Roman" pitchFamily="18" charset="0"/>
              </a:rPr>
              <a:t>of  TV in U.S.A.</a:t>
            </a:r>
            <a:endParaRPr lang="en-US" sz="2400" b="1">
              <a:latin typeface="Times New Roman" pitchFamily="18" charset="0"/>
            </a:endParaRPr>
          </a:p>
        </p:txBody>
      </p:sp>
      <p:grpSp>
        <p:nvGrpSpPr>
          <p:cNvPr id="46086" name="Group 5"/>
          <p:cNvGrpSpPr>
            <a:grpSpLocks/>
          </p:cNvGrpSpPr>
          <p:nvPr/>
        </p:nvGrpSpPr>
        <p:grpSpPr bwMode="auto">
          <a:xfrm>
            <a:off x="762000" y="1600200"/>
            <a:ext cx="7127875" cy="4760913"/>
            <a:chOff x="444" y="1008"/>
            <a:chExt cx="4490" cy="2999"/>
          </a:xfrm>
        </p:grpSpPr>
        <p:sp>
          <p:nvSpPr>
            <p:cNvPr id="46087" name="Rectangle 6"/>
            <p:cNvSpPr>
              <a:spLocks noChangeArrowheads="1"/>
            </p:cNvSpPr>
            <p:nvPr/>
          </p:nvSpPr>
          <p:spPr bwMode="auto">
            <a:xfrm>
              <a:off x="2412" y="1008"/>
              <a:ext cx="49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>
                  <a:latin typeface="Times New Roman" pitchFamily="18" charset="0"/>
                </a:rPr>
                <a:t>Date</a:t>
              </a:r>
            </a:p>
          </p:txBody>
        </p:sp>
        <p:sp>
          <p:nvSpPr>
            <p:cNvPr id="46088" name="Rectangle 7"/>
            <p:cNvSpPr>
              <a:spLocks noChangeArrowheads="1"/>
            </p:cNvSpPr>
            <p:nvPr/>
          </p:nvSpPr>
          <p:spPr bwMode="auto">
            <a:xfrm rot="-2984941">
              <a:off x="276" y="1342"/>
              <a:ext cx="77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>
                  <a:latin typeface="Times New Roman" pitchFamily="18" charset="0"/>
                </a:rPr>
                <a:t>Product</a:t>
              </a:r>
            </a:p>
          </p:txBody>
        </p:sp>
        <p:sp>
          <p:nvSpPr>
            <p:cNvPr id="46089" name="Rectangle 8"/>
            <p:cNvSpPr>
              <a:spLocks noChangeArrowheads="1"/>
            </p:cNvSpPr>
            <p:nvPr/>
          </p:nvSpPr>
          <p:spPr bwMode="auto">
            <a:xfrm rot="-5400000">
              <a:off x="4378" y="2088"/>
              <a:ext cx="8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>
                  <a:latin typeface="Times New Roman" pitchFamily="18" charset="0"/>
                </a:rPr>
                <a:t>Country</a:t>
              </a:r>
            </a:p>
          </p:txBody>
        </p:sp>
        <p:grpSp>
          <p:nvGrpSpPr>
            <p:cNvPr id="46090" name="Group 9"/>
            <p:cNvGrpSpPr>
              <a:grpSpLocks/>
            </p:cNvGrpSpPr>
            <p:nvPr/>
          </p:nvGrpSpPr>
          <p:grpSpPr bwMode="auto">
            <a:xfrm>
              <a:off x="3604" y="3717"/>
              <a:ext cx="1330" cy="290"/>
              <a:chOff x="3508" y="3022"/>
              <a:chExt cx="1330" cy="290"/>
            </a:xfrm>
          </p:grpSpPr>
          <p:sp>
            <p:nvSpPr>
              <p:cNvPr id="46150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3854" y="3022"/>
                <a:ext cx="984" cy="29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noFill/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FF00"/>
                        </a:gs>
                        <a:gs pos="100000">
                          <a:srgbClr val="FF9933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effectLst>
                      <a:outerShdw dist="35921" dir="2700000" algn="ctr" rotWithShape="0">
                        <a:srgbClr val="C0C0C0"/>
                      </a:outerShdw>
                    </a:effectLst>
                    <a:latin typeface="Impact"/>
                  </a:rPr>
                  <a:t>All, All, All</a:t>
                </a:r>
              </a:p>
            </p:txBody>
          </p:sp>
          <p:sp>
            <p:nvSpPr>
              <p:cNvPr id="46151" name="AutoShape 11"/>
              <p:cNvSpPr>
                <a:spLocks noChangeArrowheads="1"/>
              </p:cNvSpPr>
              <p:nvPr/>
            </p:nvSpPr>
            <p:spPr bwMode="auto">
              <a:xfrm flipH="1">
                <a:off x="3508" y="3060"/>
                <a:ext cx="209" cy="187"/>
              </a:xfrm>
              <a:prstGeom prst="rightArrow">
                <a:avLst>
                  <a:gd name="adj1" fmla="val 50000"/>
                  <a:gd name="adj2" fmla="val 5588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091" name="AutoShape 12"/>
            <p:cNvSpPr>
              <a:spLocks noChangeArrowheads="1"/>
            </p:cNvSpPr>
            <p:nvPr/>
          </p:nvSpPr>
          <p:spPr bwMode="auto">
            <a:xfrm>
              <a:off x="3473" y="2787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AutoShape 13"/>
            <p:cNvSpPr>
              <a:spLocks noChangeArrowheads="1"/>
            </p:cNvSpPr>
            <p:nvPr/>
          </p:nvSpPr>
          <p:spPr bwMode="auto">
            <a:xfrm>
              <a:off x="3473" y="232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AutoShape 14"/>
            <p:cNvSpPr>
              <a:spLocks noChangeArrowheads="1"/>
            </p:cNvSpPr>
            <p:nvPr/>
          </p:nvSpPr>
          <p:spPr bwMode="auto">
            <a:xfrm>
              <a:off x="3473" y="187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AutoShape 15"/>
            <p:cNvSpPr>
              <a:spLocks noChangeArrowheads="1"/>
            </p:cNvSpPr>
            <p:nvPr/>
          </p:nvSpPr>
          <p:spPr bwMode="auto">
            <a:xfrm>
              <a:off x="3296" y="295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AutoShape 16"/>
            <p:cNvSpPr>
              <a:spLocks noChangeArrowheads="1"/>
            </p:cNvSpPr>
            <p:nvPr/>
          </p:nvSpPr>
          <p:spPr bwMode="auto">
            <a:xfrm>
              <a:off x="3296" y="250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AutoShape 17"/>
            <p:cNvSpPr>
              <a:spLocks noChangeArrowheads="1"/>
            </p:cNvSpPr>
            <p:nvPr/>
          </p:nvSpPr>
          <p:spPr bwMode="auto">
            <a:xfrm>
              <a:off x="3296" y="2043"/>
              <a:ext cx="640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AutoShape 18"/>
            <p:cNvSpPr>
              <a:spLocks noChangeArrowheads="1"/>
            </p:cNvSpPr>
            <p:nvPr/>
          </p:nvSpPr>
          <p:spPr bwMode="auto">
            <a:xfrm>
              <a:off x="3118" y="3130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AutoShape 19"/>
            <p:cNvSpPr>
              <a:spLocks noChangeArrowheads="1"/>
            </p:cNvSpPr>
            <p:nvPr/>
          </p:nvSpPr>
          <p:spPr bwMode="auto">
            <a:xfrm>
              <a:off x="3118" y="2673"/>
              <a:ext cx="641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9" name="AutoShape 20"/>
            <p:cNvSpPr>
              <a:spLocks noChangeArrowheads="1"/>
            </p:cNvSpPr>
            <p:nvPr/>
          </p:nvSpPr>
          <p:spPr bwMode="auto">
            <a:xfrm>
              <a:off x="3118" y="2214"/>
              <a:ext cx="641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0" name="Rectangle 21"/>
            <p:cNvSpPr>
              <a:spLocks noChangeArrowheads="1"/>
            </p:cNvSpPr>
            <p:nvPr/>
          </p:nvSpPr>
          <p:spPr bwMode="auto">
            <a:xfrm>
              <a:off x="444" y="1866"/>
              <a:ext cx="41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i="1">
                  <a:latin typeface="Arial" charset="0"/>
                </a:rPr>
                <a:t>sum</a:t>
              </a:r>
              <a:endParaRPr lang="en-US" sz="1600" i="1">
                <a:latin typeface="Arial" charset="0"/>
              </a:endParaRPr>
            </a:p>
          </p:txBody>
        </p:sp>
        <p:sp>
          <p:nvSpPr>
            <p:cNvPr id="46101" name="Rectangle 22"/>
            <p:cNvSpPr>
              <a:spLocks noChangeArrowheads="1"/>
            </p:cNvSpPr>
            <p:nvPr/>
          </p:nvSpPr>
          <p:spPr bwMode="auto">
            <a:xfrm>
              <a:off x="3616" y="1206"/>
              <a:ext cx="41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i="1">
                  <a:latin typeface="Arial" charset="0"/>
                </a:rPr>
                <a:t>sum</a:t>
              </a:r>
              <a:endParaRPr lang="en-US" sz="1600" i="1">
                <a:latin typeface="Arial" charset="0"/>
              </a:endParaRPr>
            </a:p>
          </p:txBody>
        </p:sp>
        <p:sp>
          <p:nvSpPr>
            <p:cNvPr id="46102" name="AutoShape 23"/>
            <p:cNvSpPr>
              <a:spLocks noChangeArrowheads="1"/>
            </p:cNvSpPr>
            <p:nvPr/>
          </p:nvSpPr>
          <p:spPr bwMode="auto">
            <a:xfrm>
              <a:off x="1346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AutoShape 24"/>
            <p:cNvSpPr>
              <a:spLocks noChangeArrowheads="1"/>
            </p:cNvSpPr>
            <p:nvPr/>
          </p:nvSpPr>
          <p:spPr bwMode="auto">
            <a:xfrm>
              <a:off x="1170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4" name="AutoShape 25"/>
            <p:cNvSpPr>
              <a:spLocks noChangeArrowheads="1"/>
            </p:cNvSpPr>
            <p:nvPr/>
          </p:nvSpPr>
          <p:spPr bwMode="auto">
            <a:xfrm>
              <a:off x="992" y="1771"/>
              <a:ext cx="640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AutoShape 26"/>
            <p:cNvSpPr>
              <a:spLocks noChangeArrowheads="1"/>
            </p:cNvSpPr>
            <p:nvPr/>
          </p:nvSpPr>
          <p:spPr bwMode="auto">
            <a:xfrm>
              <a:off x="1879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AutoShape 27"/>
            <p:cNvSpPr>
              <a:spLocks noChangeArrowheads="1"/>
            </p:cNvSpPr>
            <p:nvPr/>
          </p:nvSpPr>
          <p:spPr bwMode="auto">
            <a:xfrm>
              <a:off x="1701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7" name="AutoShape 28"/>
            <p:cNvSpPr>
              <a:spLocks noChangeArrowheads="1"/>
            </p:cNvSpPr>
            <p:nvPr/>
          </p:nvSpPr>
          <p:spPr bwMode="auto">
            <a:xfrm>
              <a:off x="1524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8" name="AutoShape 29"/>
            <p:cNvSpPr>
              <a:spLocks noChangeArrowheads="1"/>
            </p:cNvSpPr>
            <p:nvPr/>
          </p:nvSpPr>
          <p:spPr bwMode="auto">
            <a:xfrm>
              <a:off x="2410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AutoShape 30"/>
            <p:cNvSpPr>
              <a:spLocks noChangeArrowheads="1"/>
            </p:cNvSpPr>
            <p:nvPr/>
          </p:nvSpPr>
          <p:spPr bwMode="auto">
            <a:xfrm>
              <a:off x="2233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AutoShape 31"/>
            <p:cNvSpPr>
              <a:spLocks noChangeArrowheads="1"/>
            </p:cNvSpPr>
            <p:nvPr/>
          </p:nvSpPr>
          <p:spPr bwMode="auto">
            <a:xfrm>
              <a:off x="2055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AutoShape 32"/>
            <p:cNvSpPr>
              <a:spLocks noChangeArrowheads="1"/>
            </p:cNvSpPr>
            <p:nvPr/>
          </p:nvSpPr>
          <p:spPr bwMode="auto">
            <a:xfrm>
              <a:off x="2942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AutoShape 33"/>
            <p:cNvSpPr>
              <a:spLocks noChangeArrowheads="1"/>
            </p:cNvSpPr>
            <p:nvPr/>
          </p:nvSpPr>
          <p:spPr bwMode="auto">
            <a:xfrm>
              <a:off x="2766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AutoShape 34"/>
            <p:cNvSpPr>
              <a:spLocks noChangeArrowheads="1"/>
            </p:cNvSpPr>
            <p:nvPr/>
          </p:nvSpPr>
          <p:spPr bwMode="auto">
            <a:xfrm>
              <a:off x="2588" y="1771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4" name="AutoShape 35"/>
            <p:cNvSpPr>
              <a:spLocks noChangeArrowheads="1"/>
            </p:cNvSpPr>
            <p:nvPr/>
          </p:nvSpPr>
          <p:spPr bwMode="auto">
            <a:xfrm>
              <a:off x="3475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AutoShape 36"/>
            <p:cNvSpPr>
              <a:spLocks noChangeArrowheads="1"/>
            </p:cNvSpPr>
            <p:nvPr/>
          </p:nvSpPr>
          <p:spPr bwMode="auto">
            <a:xfrm>
              <a:off x="3297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AutoShape 37"/>
            <p:cNvSpPr>
              <a:spLocks noChangeArrowheads="1"/>
            </p:cNvSpPr>
            <p:nvPr/>
          </p:nvSpPr>
          <p:spPr bwMode="auto">
            <a:xfrm>
              <a:off x="3119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117" name="Group 38"/>
            <p:cNvGrpSpPr>
              <a:grpSpLocks/>
            </p:cNvGrpSpPr>
            <p:nvPr/>
          </p:nvGrpSpPr>
          <p:grpSpPr bwMode="auto">
            <a:xfrm>
              <a:off x="823" y="1926"/>
              <a:ext cx="2768" cy="1937"/>
              <a:chOff x="1388" y="1937"/>
              <a:chExt cx="2026" cy="1310"/>
            </a:xfrm>
          </p:grpSpPr>
          <p:sp>
            <p:nvSpPr>
              <p:cNvPr id="46130" name="AutoShape 39"/>
              <p:cNvSpPr>
                <a:spLocks noChangeArrowheads="1"/>
              </p:cNvSpPr>
              <p:nvPr/>
            </p:nvSpPr>
            <p:spPr bwMode="auto">
              <a:xfrm>
                <a:off x="1388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1" name="AutoShape 40"/>
              <p:cNvSpPr>
                <a:spLocks noChangeArrowheads="1"/>
              </p:cNvSpPr>
              <p:nvPr/>
            </p:nvSpPr>
            <p:spPr bwMode="auto">
              <a:xfrm>
                <a:off x="1778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2" name="AutoShape 41"/>
              <p:cNvSpPr>
                <a:spLocks noChangeArrowheads="1"/>
              </p:cNvSpPr>
              <p:nvPr/>
            </p:nvSpPr>
            <p:spPr bwMode="auto">
              <a:xfrm>
                <a:off x="1388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3" name="AutoShape 42"/>
              <p:cNvSpPr>
                <a:spLocks noChangeArrowheads="1"/>
              </p:cNvSpPr>
              <p:nvPr/>
            </p:nvSpPr>
            <p:spPr bwMode="auto">
              <a:xfrm>
                <a:off x="1389" y="2258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4" name="AutoShape 43"/>
              <p:cNvSpPr>
                <a:spLocks noChangeArrowheads="1"/>
              </p:cNvSpPr>
              <p:nvPr/>
            </p:nvSpPr>
            <p:spPr bwMode="auto">
              <a:xfrm>
                <a:off x="1778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5" name="AutoShape 44"/>
              <p:cNvSpPr>
                <a:spLocks noChangeArrowheads="1"/>
              </p:cNvSpPr>
              <p:nvPr/>
            </p:nvSpPr>
            <p:spPr bwMode="auto">
              <a:xfrm>
                <a:off x="1778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6" name="AutoShape 45"/>
              <p:cNvSpPr>
                <a:spLocks noChangeArrowheads="1"/>
              </p:cNvSpPr>
              <p:nvPr/>
            </p:nvSpPr>
            <p:spPr bwMode="auto">
              <a:xfrm>
                <a:off x="2167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7" name="AutoShape 46"/>
              <p:cNvSpPr>
                <a:spLocks noChangeArrowheads="1"/>
              </p:cNvSpPr>
              <p:nvPr/>
            </p:nvSpPr>
            <p:spPr bwMode="auto">
              <a:xfrm>
                <a:off x="2167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8" name="AutoShape 47"/>
              <p:cNvSpPr>
                <a:spLocks noChangeArrowheads="1"/>
              </p:cNvSpPr>
              <p:nvPr/>
            </p:nvSpPr>
            <p:spPr bwMode="auto">
              <a:xfrm>
                <a:off x="2167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9" name="AutoShape 48"/>
              <p:cNvSpPr>
                <a:spLocks noChangeArrowheads="1"/>
              </p:cNvSpPr>
              <p:nvPr/>
            </p:nvSpPr>
            <p:spPr bwMode="auto">
              <a:xfrm>
                <a:off x="2556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0" name="AutoShape 49"/>
              <p:cNvSpPr>
                <a:spLocks noChangeArrowheads="1"/>
              </p:cNvSpPr>
              <p:nvPr/>
            </p:nvSpPr>
            <p:spPr bwMode="auto">
              <a:xfrm>
                <a:off x="2556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1" name="AutoShape 50"/>
              <p:cNvSpPr>
                <a:spLocks noChangeArrowheads="1"/>
              </p:cNvSpPr>
              <p:nvPr/>
            </p:nvSpPr>
            <p:spPr bwMode="auto">
              <a:xfrm>
                <a:off x="2556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2" name="AutoShape 51"/>
              <p:cNvSpPr>
                <a:spLocks noChangeArrowheads="1"/>
              </p:cNvSpPr>
              <p:nvPr/>
            </p:nvSpPr>
            <p:spPr bwMode="auto">
              <a:xfrm>
                <a:off x="2946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0033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3" name="AutoShape 52"/>
              <p:cNvSpPr>
                <a:spLocks noChangeArrowheads="1"/>
              </p:cNvSpPr>
              <p:nvPr/>
            </p:nvSpPr>
            <p:spPr bwMode="auto">
              <a:xfrm>
                <a:off x="2946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4" name="AutoShape 53"/>
              <p:cNvSpPr>
                <a:spLocks noChangeArrowheads="1"/>
              </p:cNvSpPr>
              <p:nvPr/>
            </p:nvSpPr>
            <p:spPr bwMode="auto">
              <a:xfrm>
                <a:off x="2946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5" name="AutoShape 54"/>
              <p:cNvSpPr>
                <a:spLocks noChangeArrowheads="1"/>
              </p:cNvSpPr>
              <p:nvPr/>
            </p:nvSpPr>
            <p:spPr bwMode="auto">
              <a:xfrm>
                <a:off x="1389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6" name="AutoShape 55"/>
              <p:cNvSpPr>
                <a:spLocks noChangeArrowheads="1"/>
              </p:cNvSpPr>
              <p:nvPr/>
            </p:nvSpPr>
            <p:spPr bwMode="auto">
              <a:xfrm>
                <a:off x="1779" y="1948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7" name="AutoShape 56"/>
              <p:cNvSpPr>
                <a:spLocks noChangeArrowheads="1"/>
              </p:cNvSpPr>
              <p:nvPr/>
            </p:nvSpPr>
            <p:spPr bwMode="auto">
              <a:xfrm>
                <a:off x="2168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8" name="AutoShape 57"/>
              <p:cNvSpPr>
                <a:spLocks noChangeArrowheads="1"/>
              </p:cNvSpPr>
              <p:nvPr/>
            </p:nvSpPr>
            <p:spPr bwMode="auto">
              <a:xfrm>
                <a:off x="2557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9" name="AutoShape 58"/>
              <p:cNvSpPr>
                <a:spLocks noChangeArrowheads="1"/>
              </p:cNvSpPr>
              <p:nvPr/>
            </p:nvSpPr>
            <p:spPr bwMode="auto">
              <a:xfrm>
                <a:off x="2946" y="193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2400" b="1">
                  <a:latin typeface="Times New Roman" pitchFamily="18" charset="0"/>
                </a:endParaRPr>
              </a:p>
            </p:txBody>
          </p:sp>
        </p:grpSp>
        <p:sp>
          <p:nvSpPr>
            <p:cNvPr id="46118" name="Rectangle 59"/>
            <p:cNvSpPr>
              <a:spLocks noChangeArrowheads="1"/>
            </p:cNvSpPr>
            <p:nvPr/>
          </p:nvSpPr>
          <p:spPr bwMode="auto">
            <a:xfrm>
              <a:off x="2468" y="1182"/>
              <a:ext cx="76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1600" i="1">
                  <a:latin typeface="Arial" charset="0"/>
                </a:rPr>
                <a:t> </a:t>
              </a:r>
            </a:p>
          </p:txBody>
        </p:sp>
        <p:sp>
          <p:nvSpPr>
            <p:cNvPr id="46119" name="Text Box 60"/>
            <p:cNvSpPr txBox="1">
              <a:spLocks noChangeArrowheads="1"/>
            </p:cNvSpPr>
            <p:nvPr/>
          </p:nvSpPr>
          <p:spPr bwMode="auto">
            <a:xfrm>
              <a:off x="1103" y="1300"/>
              <a:ext cx="3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TV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20" name="Text Box 61"/>
            <p:cNvSpPr txBox="1">
              <a:spLocks noChangeArrowheads="1"/>
            </p:cNvSpPr>
            <p:nvPr/>
          </p:nvSpPr>
          <p:spPr bwMode="auto">
            <a:xfrm>
              <a:off x="679" y="1669"/>
              <a:ext cx="4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VCR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21" name="Text Box 62"/>
            <p:cNvSpPr txBox="1">
              <a:spLocks noChangeArrowheads="1"/>
            </p:cNvSpPr>
            <p:nvPr/>
          </p:nvSpPr>
          <p:spPr bwMode="auto">
            <a:xfrm>
              <a:off x="941" y="1492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PC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22" name="Text Box 63"/>
            <p:cNvSpPr txBox="1">
              <a:spLocks noChangeArrowheads="1"/>
            </p:cNvSpPr>
            <p:nvPr/>
          </p:nvSpPr>
          <p:spPr bwMode="auto">
            <a:xfrm>
              <a:off x="1472" y="1197"/>
              <a:ext cx="4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1Qtr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23" name="Text Box 64"/>
            <p:cNvSpPr txBox="1">
              <a:spLocks noChangeArrowheads="1"/>
            </p:cNvSpPr>
            <p:nvPr/>
          </p:nvSpPr>
          <p:spPr bwMode="auto">
            <a:xfrm>
              <a:off x="2036" y="1185"/>
              <a:ext cx="4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2Qtr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24" name="Text Box 65"/>
            <p:cNvSpPr txBox="1">
              <a:spLocks noChangeArrowheads="1"/>
            </p:cNvSpPr>
            <p:nvPr/>
          </p:nvSpPr>
          <p:spPr bwMode="auto">
            <a:xfrm>
              <a:off x="2528" y="1209"/>
              <a:ext cx="4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3Qtr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25" name="Text Box 66"/>
            <p:cNvSpPr txBox="1">
              <a:spLocks noChangeArrowheads="1"/>
            </p:cNvSpPr>
            <p:nvPr/>
          </p:nvSpPr>
          <p:spPr bwMode="auto">
            <a:xfrm>
              <a:off x="3104" y="1221"/>
              <a:ext cx="4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4Qtr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26" name="Text Box 67"/>
            <p:cNvSpPr txBox="1">
              <a:spLocks noChangeArrowheads="1"/>
            </p:cNvSpPr>
            <p:nvPr/>
          </p:nvSpPr>
          <p:spPr bwMode="auto">
            <a:xfrm>
              <a:off x="4085" y="1482"/>
              <a:ext cx="5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U.S.A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27" name="Text Box 68"/>
            <p:cNvSpPr txBox="1">
              <a:spLocks noChangeArrowheads="1"/>
            </p:cNvSpPr>
            <p:nvPr/>
          </p:nvSpPr>
          <p:spPr bwMode="auto">
            <a:xfrm>
              <a:off x="4034" y="1974"/>
              <a:ext cx="5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Canada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28" name="Text Box 69"/>
            <p:cNvSpPr txBox="1">
              <a:spLocks noChangeArrowheads="1"/>
            </p:cNvSpPr>
            <p:nvPr/>
          </p:nvSpPr>
          <p:spPr bwMode="auto">
            <a:xfrm>
              <a:off x="4054" y="2394"/>
              <a:ext cx="6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Mexico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129" name="Text Box 70"/>
            <p:cNvSpPr txBox="1">
              <a:spLocks noChangeArrowheads="1"/>
            </p:cNvSpPr>
            <p:nvPr/>
          </p:nvSpPr>
          <p:spPr bwMode="auto">
            <a:xfrm>
              <a:off x="4180" y="2874"/>
              <a:ext cx="3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i="1">
                  <a:latin typeface="Times New Roman" pitchFamily="18" charset="0"/>
                </a:rPr>
                <a:t>sum</a:t>
              </a:r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OLAP Operation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Roll up: </a:t>
            </a:r>
          </a:p>
          <a:p>
            <a:pPr lvl="1"/>
            <a:r>
              <a:rPr lang="en-US" smtClean="0"/>
              <a:t>The roll-up operation performs aggregation on a data cube, either by climbing up a concept hierarchy for a dimension or by dimension reduction.</a:t>
            </a:r>
          </a:p>
          <a:p>
            <a:pPr lvl="1"/>
            <a:r>
              <a:rPr lang="en-US" smtClean="0"/>
              <a:t>When roll-up is performed by dimension reduction, one or more dimensions are removed from the given cube.</a:t>
            </a:r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A8E8A2-CB1F-4F50-AD20-6DD6761F94CB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Drill-down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Reverse of roll-up.</a:t>
            </a:r>
          </a:p>
          <a:p>
            <a:pPr lvl="1"/>
            <a:r>
              <a:rPr lang="en-US" smtClean="0"/>
              <a:t>It navigates from less detailed data to more detailed data.</a:t>
            </a:r>
          </a:p>
          <a:p>
            <a:pPr lvl="1"/>
            <a:r>
              <a:rPr lang="en-US" smtClean="0"/>
              <a:t>Drill-down can be realized by either stepping down a concept hierarchy for a dimension or introducing additional dimensions.</a:t>
            </a:r>
          </a:p>
          <a:p>
            <a:r>
              <a:rPr lang="en-US" smtClean="0">
                <a:solidFill>
                  <a:srgbClr val="FF0000"/>
                </a:solidFill>
              </a:rPr>
              <a:t>Slice: </a:t>
            </a:r>
            <a:r>
              <a:rPr lang="en-US" smtClean="0"/>
              <a:t>performs a selection on one dimension of the given cube, resulting in sub cube.</a:t>
            </a:r>
          </a:p>
          <a:p>
            <a:r>
              <a:rPr lang="en-US" smtClean="0">
                <a:solidFill>
                  <a:srgbClr val="FF0000"/>
                </a:solidFill>
              </a:rPr>
              <a:t>Dice: </a:t>
            </a:r>
            <a:r>
              <a:rPr lang="en-US" smtClean="0"/>
              <a:t>defines a sub cube by performing a selection on two or more dimensions.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4D3352-48A2-4E43-89C3-FC6EA5919326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F47FE-2CB2-441A-96EE-7295B79B7379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8909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81997"/>
            <a:ext cx="6019800" cy="6664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F47FE-2CB2-441A-96EE-7295B79B7379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-146538"/>
            <a:ext cx="5181600" cy="694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F47FE-2CB2-441A-96EE-7295B79B7379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911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106830"/>
            <a:ext cx="5367337" cy="4279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F47FE-2CB2-441A-96EE-7295B79B7379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921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73742"/>
            <a:ext cx="6019800" cy="6163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F47FE-2CB2-441A-96EE-7295B79B7379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pic>
        <p:nvPicPr>
          <p:cNvPr id="931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64613"/>
            <a:ext cx="3962399" cy="6756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Starnet query model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querying of multidimensional databases can be based on a starnet model.</a:t>
            </a:r>
          </a:p>
          <a:p>
            <a:r>
              <a:rPr lang="en-US" smtClean="0"/>
              <a:t>A starnet model consists of radial lines emanating from a central point, where each line represents a concept hierarchy for a dimension.</a:t>
            </a:r>
          </a:p>
          <a:p>
            <a:r>
              <a:rPr lang="en-US" smtClean="0"/>
              <a:t>Each abstraction level in the hierarchy is called a footprint.</a:t>
            </a:r>
          </a:p>
          <a:p>
            <a:r>
              <a:rPr lang="en-US" smtClean="0"/>
              <a:t>These represent the granularities available for use by OLAP operations such as drill-down and roll-up.</a:t>
            </a:r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6227F6-5F44-423B-8237-D96557EAF491}" type="slidenum">
              <a:rPr lang="en-US" smtClean="0"/>
              <a:pPr/>
              <a:t>48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D7450E-E51F-4D24-940C-73645BB843D4}" type="slidenum">
              <a:rPr lang="en-US" smtClean="0"/>
              <a:pPr/>
              <a:t>49</a:t>
            </a:fld>
            <a:endParaRPr lang="en-US" smtClean="0"/>
          </a:p>
        </p:txBody>
      </p:sp>
      <p:pic>
        <p:nvPicPr>
          <p:cNvPr id="5018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371600"/>
            <a:ext cx="7356475" cy="5010150"/>
          </a:xfr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523E81-B5C8-4558-A24C-874352421AC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Warehouse—Integrated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  <a:noFill/>
        </p:spPr>
        <p:txBody>
          <a:bodyPr lIns="92075" tIns="46038" rIns="92075" bIns="46038"/>
          <a:lstStyle/>
          <a:p>
            <a:pPr algn="just" eaLnBrk="1" hangingPunct="1"/>
            <a:r>
              <a:rPr lang="en-US" sz="2400" dirty="0" smtClean="0"/>
              <a:t>Constructed by integrating multiple, heterogeneous data sources</a:t>
            </a:r>
          </a:p>
          <a:p>
            <a:pPr lvl="1" algn="just" eaLnBrk="1" hangingPunct="1"/>
            <a:r>
              <a:rPr lang="en-US" sz="2400" dirty="0" smtClean="0"/>
              <a:t>relational databases, flat files, on-line transaction records</a:t>
            </a:r>
          </a:p>
          <a:p>
            <a:pPr algn="just" eaLnBrk="1" hangingPunct="1"/>
            <a:r>
              <a:rPr lang="en-US" sz="2400" dirty="0" smtClean="0"/>
              <a:t>Data cleaning and data integration techniques are applied.</a:t>
            </a:r>
          </a:p>
          <a:p>
            <a:pPr lvl="1" algn="just" eaLnBrk="1" hangingPunct="1"/>
            <a:r>
              <a:rPr lang="en-US" sz="2400" dirty="0" smtClean="0"/>
              <a:t>To ensure consistency in naming conventions, encoding structures, attribute measures, etc. among different data sources</a:t>
            </a:r>
          </a:p>
          <a:p>
            <a:pPr lvl="2" algn="just" eaLnBrk="1" hangingPunct="1"/>
            <a:r>
              <a:rPr lang="en-US" sz="2000" dirty="0" smtClean="0"/>
              <a:t>E.g., Hotel price: currency, tax, breakfast covered, etc.</a:t>
            </a:r>
          </a:p>
          <a:p>
            <a:pPr lvl="1" algn="just" eaLnBrk="1" hangingPunct="1"/>
            <a:r>
              <a:rPr lang="en-US" sz="2400" dirty="0" smtClean="0"/>
              <a:t>When data is moved to the warehouse, it is converted. 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B68779-CB06-4B45-83AF-C506D42EE8BB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858000" cy="762000"/>
          </a:xfrm>
        </p:spPr>
        <p:txBody>
          <a:bodyPr/>
          <a:lstStyle/>
          <a:p>
            <a:pPr eaLnBrk="1" hangingPunct="1"/>
            <a:r>
              <a:rPr lang="en-US" smtClean="0"/>
              <a:t>A Star-Net Query Model</a:t>
            </a:r>
            <a:endParaRPr lang="en-US" sz="2400" smtClean="0"/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sp>
        <p:nvSpPr>
          <p:cNvPr id="51205" name="Oval 4"/>
          <p:cNvSpPr>
            <a:spLocks noChangeArrowheads="1"/>
          </p:cNvSpPr>
          <p:nvPr/>
        </p:nvSpPr>
        <p:spPr bwMode="auto">
          <a:xfrm>
            <a:off x="4349750" y="35877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Oval 5"/>
          <p:cNvSpPr>
            <a:spLocks noChangeArrowheads="1"/>
          </p:cNvSpPr>
          <p:nvPr/>
        </p:nvSpPr>
        <p:spPr bwMode="auto">
          <a:xfrm>
            <a:off x="3740150" y="3054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Oval 6"/>
          <p:cNvSpPr>
            <a:spLocks noChangeArrowheads="1"/>
          </p:cNvSpPr>
          <p:nvPr/>
        </p:nvSpPr>
        <p:spPr bwMode="auto">
          <a:xfrm>
            <a:off x="2901950" y="23685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Oval 7"/>
          <p:cNvSpPr>
            <a:spLocks noChangeArrowheads="1"/>
          </p:cNvSpPr>
          <p:nvPr/>
        </p:nvSpPr>
        <p:spPr bwMode="auto">
          <a:xfrm>
            <a:off x="38163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8"/>
          <p:cNvSpPr>
            <a:spLocks noChangeArrowheads="1"/>
          </p:cNvSpPr>
          <p:nvPr/>
        </p:nvSpPr>
        <p:spPr bwMode="auto">
          <a:xfrm>
            <a:off x="27495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Oval 9"/>
          <p:cNvSpPr>
            <a:spLocks noChangeArrowheads="1"/>
          </p:cNvSpPr>
          <p:nvPr/>
        </p:nvSpPr>
        <p:spPr bwMode="auto">
          <a:xfrm>
            <a:off x="14541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Oval 10"/>
          <p:cNvSpPr>
            <a:spLocks noChangeArrowheads="1"/>
          </p:cNvSpPr>
          <p:nvPr/>
        </p:nvSpPr>
        <p:spPr bwMode="auto">
          <a:xfrm>
            <a:off x="3740150" y="4197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Oval 11"/>
          <p:cNvSpPr>
            <a:spLocks noChangeArrowheads="1"/>
          </p:cNvSpPr>
          <p:nvPr/>
        </p:nvSpPr>
        <p:spPr bwMode="auto">
          <a:xfrm>
            <a:off x="4349750" y="4578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2"/>
          <p:cNvSpPr>
            <a:spLocks noChangeArrowheads="1"/>
          </p:cNvSpPr>
          <p:nvPr/>
        </p:nvSpPr>
        <p:spPr bwMode="auto">
          <a:xfrm>
            <a:off x="4349750" y="2139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Oval 13"/>
          <p:cNvSpPr>
            <a:spLocks noChangeArrowheads="1"/>
          </p:cNvSpPr>
          <p:nvPr/>
        </p:nvSpPr>
        <p:spPr bwMode="auto">
          <a:xfrm>
            <a:off x="4349750" y="2901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Oval 14"/>
          <p:cNvSpPr>
            <a:spLocks noChangeArrowheads="1"/>
          </p:cNvSpPr>
          <p:nvPr/>
        </p:nvSpPr>
        <p:spPr bwMode="auto">
          <a:xfrm>
            <a:off x="6864350" y="57975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Oval 15"/>
          <p:cNvSpPr>
            <a:spLocks noChangeArrowheads="1"/>
          </p:cNvSpPr>
          <p:nvPr/>
        </p:nvSpPr>
        <p:spPr bwMode="auto">
          <a:xfrm>
            <a:off x="5949950" y="5111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Oval 16"/>
          <p:cNvSpPr>
            <a:spLocks noChangeArrowheads="1"/>
          </p:cNvSpPr>
          <p:nvPr/>
        </p:nvSpPr>
        <p:spPr bwMode="auto">
          <a:xfrm>
            <a:off x="5264150" y="4502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17"/>
          <p:cNvSpPr>
            <a:spLocks noChangeArrowheads="1"/>
          </p:cNvSpPr>
          <p:nvPr/>
        </p:nvSpPr>
        <p:spPr bwMode="auto">
          <a:xfrm>
            <a:off x="73977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Oval 18"/>
          <p:cNvSpPr>
            <a:spLocks noChangeArrowheads="1"/>
          </p:cNvSpPr>
          <p:nvPr/>
        </p:nvSpPr>
        <p:spPr bwMode="auto">
          <a:xfrm>
            <a:off x="62547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Oval 19"/>
          <p:cNvSpPr>
            <a:spLocks noChangeArrowheads="1"/>
          </p:cNvSpPr>
          <p:nvPr/>
        </p:nvSpPr>
        <p:spPr bwMode="auto">
          <a:xfrm>
            <a:off x="52641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Oval 20"/>
          <p:cNvSpPr>
            <a:spLocks noChangeArrowheads="1"/>
          </p:cNvSpPr>
          <p:nvPr/>
        </p:nvSpPr>
        <p:spPr bwMode="auto">
          <a:xfrm>
            <a:off x="6559550" y="2139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Oval 21"/>
          <p:cNvSpPr>
            <a:spLocks noChangeArrowheads="1"/>
          </p:cNvSpPr>
          <p:nvPr/>
        </p:nvSpPr>
        <p:spPr bwMode="auto">
          <a:xfrm>
            <a:off x="2825750" y="4883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Oval 22"/>
          <p:cNvSpPr>
            <a:spLocks noChangeArrowheads="1"/>
          </p:cNvSpPr>
          <p:nvPr/>
        </p:nvSpPr>
        <p:spPr bwMode="auto">
          <a:xfrm>
            <a:off x="1682750" y="5645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Oval 23"/>
          <p:cNvSpPr>
            <a:spLocks noChangeArrowheads="1"/>
          </p:cNvSpPr>
          <p:nvPr/>
        </p:nvSpPr>
        <p:spPr bwMode="auto">
          <a:xfrm>
            <a:off x="4349750" y="5721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Line 24"/>
          <p:cNvSpPr>
            <a:spLocks noChangeShapeType="1"/>
          </p:cNvSpPr>
          <p:nvPr/>
        </p:nvSpPr>
        <p:spPr bwMode="auto">
          <a:xfrm>
            <a:off x="4419600" y="3048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Line 25"/>
          <p:cNvSpPr>
            <a:spLocks noChangeShapeType="1"/>
          </p:cNvSpPr>
          <p:nvPr/>
        </p:nvSpPr>
        <p:spPr bwMode="auto">
          <a:xfrm>
            <a:off x="4419600" y="2286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7" name="Line 26"/>
          <p:cNvSpPr>
            <a:spLocks noChangeShapeType="1"/>
          </p:cNvSpPr>
          <p:nvPr/>
        </p:nvSpPr>
        <p:spPr bwMode="auto">
          <a:xfrm>
            <a:off x="4419600" y="38100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8" name="Line 27"/>
          <p:cNvSpPr>
            <a:spLocks noChangeShapeType="1"/>
          </p:cNvSpPr>
          <p:nvPr/>
        </p:nvSpPr>
        <p:spPr bwMode="auto">
          <a:xfrm>
            <a:off x="4419600" y="4724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9" name="Line 28"/>
          <p:cNvSpPr>
            <a:spLocks noChangeShapeType="1"/>
          </p:cNvSpPr>
          <p:nvPr/>
        </p:nvSpPr>
        <p:spPr bwMode="auto">
          <a:xfrm>
            <a:off x="4572000" y="3657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0" name="Line 29"/>
          <p:cNvSpPr>
            <a:spLocks noChangeShapeType="1"/>
          </p:cNvSpPr>
          <p:nvPr/>
        </p:nvSpPr>
        <p:spPr bwMode="auto">
          <a:xfrm>
            <a:off x="5410200" y="3657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Line 30"/>
          <p:cNvSpPr>
            <a:spLocks noChangeShapeType="1"/>
          </p:cNvSpPr>
          <p:nvPr/>
        </p:nvSpPr>
        <p:spPr bwMode="auto">
          <a:xfrm>
            <a:off x="6400800" y="3657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Line 31"/>
          <p:cNvSpPr>
            <a:spLocks noChangeShapeType="1"/>
          </p:cNvSpPr>
          <p:nvPr/>
        </p:nvSpPr>
        <p:spPr bwMode="auto">
          <a:xfrm>
            <a:off x="3962400" y="3657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Line 32"/>
          <p:cNvSpPr>
            <a:spLocks noChangeShapeType="1"/>
          </p:cNvSpPr>
          <p:nvPr/>
        </p:nvSpPr>
        <p:spPr bwMode="auto">
          <a:xfrm>
            <a:off x="2895600" y="3657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Line 33"/>
          <p:cNvSpPr>
            <a:spLocks noChangeShapeType="1"/>
          </p:cNvSpPr>
          <p:nvPr/>
        </p:nvSpPr>
        <p:spPr bwMode="auto">
          <a:xfrm>
            <a:off x="1600200" y="3657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5" name="Line 34"/>
          <p:cNvSpPr>
            <a:spLocks noChangeShapeType="1"/>
          </p:cNvSpPr>
          <p:nvPr/>
        </p:nvSpPr>
        <p:spPr bwMode="auto">
          <a:xfrm flipV="1">
            <a:off x="4572000" y="2286000"/>
            <a:ext cx="19812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6" name="Line 35"/>
          <p:cNvSpPr>
            <a:spLocks noChangeShapeType="1"/>
          </p:cNvSpPr>
          <p:nvPr/>
        </p:nvSpPr>
        <p:spPr bwMode="auto">
          <a:xfrm flipV="1">
            <a:off x="6705600" y="1752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7" name="Line 36"/>
          <p:cNvSpPr>
            <a:spLocks noChangeShapeType="1"/>
          </p:cNvSpPr>
          <p:nvPr/>
        </p:nvSpPr>
        <p:spPr bwMode="auto">
          <a:xfrm flipH="1">
            <a:off x="3886200" y="38100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8" name="Line 37"/>
          <p:cNvSpPr>
            <a:spLocks noChangeShapeType="1"/>
          </p:cNvSpPr>
          <p:nvPr/>
        </p:nvSpPr>
        <p:spPr bwMode="auto">
          <a:xfrm flipH="1">
            <a:off x="2971800" y="43434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9" name="Line 38"/>
          <p:cNvSpPr>
            <a:spLocks noChangeShapeType="1"/>
          </p:cNvSpPr>
          <p:nvPr/>
        </p:nvSpPr>
        <p:spPr bwMode="auto">
          <a:xfrm flipV="1">
            <a:off x="1828800" y="4953000"/>
            <a:ext cx="990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0" name="Line 39"/>
          <p:cNvSpPr>
            <a:spLocks noChangeShapeType="1"/>
          </p:cNvSpPr>
          <p:nvPr/>
        </p:nvSpPr>
        <p:spPr bwMode="auto">
          <a:xfrm>
            <a:off x="3886200" y="32004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1" name="Line 40"/>
          <p:cNvSpPr>
            <a:spLocks noChangeShapeType="1"/>
          </p:cNvSpPr>
          <p:nvPr/>
        </p:nvSpPr>
        <p:spPr bwMode="auto">
          <a:xfrm>
            <a:off x="3048000" y="2514600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2" name="Line 41"/>
          <p:cNvSpPr>
            <a:spLocks noChangeShapeType="1"/>
          </p:cNvSpPr>
          <p:nvPr/>
        </p:nvSpPr>
        <p:spPr bwMode="auto">
          <a:xfrm>
            <a:off x="1981200" y="1752600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3" name="Line 42"/>
          <p:cNvSpPr>
            <a:spLocks noChangeShapeType="1"/>
          </p:cNvSpPr>
          <p:nvPr/>
        </p:nvSpPr>
        <p:spPr bwMode="auto">
          <a:xfrm>
            <a:off x="4572000" y="381000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4" name="Line 43"/>
          <p:cNvSpPr>
            <a:spLocks noChangeShapeType="1"/>
          </p:cNvSpPr>
          <p:nvPr/>
        </p:nvSpPr>
        <p:spPr bwMode="auto">
          <a:xfrm>
            <a:off x="5410200" y="46482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5" name="Line 44"/>
          <p:cNvSpPr>
            <a:spLocks noChangeShapeType="1"/>
          </p:cNvSpPr>
          <p:nvPr/>
        </p:nvSpPr>
        <p:spPr bwMode="auto">
          <a:xfrm>
            <a:off x="6096000" y="52578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6" name="Line 45"/>
          <p:cNvSpPr>
            <a:spLocks noChangeShapeType="1"/>
          </p:cNvSpPr>
          <p:nvPr/>
        </p:nvSpPr>
        <p:spPr bwMode="auto">
          <a:xfrm>
            <a:off x="7010400" y="5943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7" name="Line 46"/>
          <p:cNvSpPr>
            <a:spLocks noChangeShapeType="1"/>
          </p:cNvSpPr>
          <p:nvPr/>
        </p:nvSpPr>
        <p:spPr bwMode="auto">
          <a:xfrm>
            <a:off x="4419600" y="5867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8" name="Line 47"/>
          <p:cNvSpPr>
            <a:spLocks noChangeShapeType="1"/>
          </p:cNvSpPr>
          <p:nvPr/>
        </p:nvSpPr>
        <p:spPr bwMode="auto">
          <a:xfrm flipH="1">
            <a:off x="1219200" y="57912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9" name="Line 48"/>
          <p:cNvSpPr>
            <a:spLocks noChangeShapeType="1"/>
          </p:cNvSpPr>
          <p:nvPr/>
        </p:nvSpPr>
        <p:spPr bwMode="auto">
          <a:xfrm flipH="1">
            <a:off x="914400" y="3657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0" name="Line 49"/>
          <p:cNvSpPr>
            <a:spLocks noChangeShapeType="1"/>
          </p:cNvSpPr>
          <p:nvPr/>
        </p:nvSpPr>
        <p:spPr bwMode="auto">
          <a:xfrm>
            <a:off x="7543800" y="3657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1" name="Rectangle 50"/>
          <p:cNvSpPr>
            <a:spLocks noChangeArrowheads="1"/>
          </p:cNvSpPr>
          <p:nvPr/>
        </p:nvSpPr>
        <p:spPr bwMode="auto">
          <a:xfrm>
            <a:off x="974725" y="1423988"/>
            <a:ext cx="177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Shipping Method</a:t>
            </a:r>
          </a:p>
        </p:txBody>
      </p:sp>
      <p:sp>
        <p:nvSpPr>
          <p:cNvPr id="51252" name="Rectangle 51"/>
          <p:cNvSpPr>
            <a:spLocks noChangeArrowheads="1"/>
          </p:cNvSpPr>
          <p:nvPr/>
        </p:nvSpPr>
        <p:spPr bwMode="auto">
          <a:xfrm>
            <a:off x="1203325" y="2262188"/>
            <a:ext cx="163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AIR-EXPRESS</a:t>
            </a:r>
          </a:p>
        </p:txBody>
      </p:sp>
      <p:sp>
        <p:nvSpPr>
          <p:cNvPr id="51253" name="Rectangle 52"/>
          <p:cNvSpPr>
            <a:spLocks noChangeArrowheads="1"/>
          </p:cNvSpPr>
          <p:nvPr/>
        </p:nvSpPr>
        <p:spPr bwMode="auto">
          <a:xfrm>
            <a:off x="2727325" y="2947988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TRUCK</a:t>
            </a:r>
          </a:p>
        </p:txBody>
      </p:sp>
      <p:sp>
        <p:nvSpPr>
          <p:cNvPr id="51254" name="Rectangle 53"/>
          <p:cNvSpPr>
            <a:spLocks noChangeArrowheads="1"/>
          </p:cNvSpPr>
          <p:nvPr/>
        </p:nvSpPr>
        <p:spPr bwMode="auto">
          <a:xfrm>
            <a:off x="4479925" y="2795588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ORDER</a:t>
            </a:r>
          </a:p>
        </p:txBody>
      </p:sp>
      <p:sp>
        <p:nvSpPr>
          <p:cNvPr id="51255" name="Line 54"/>
          <p:cNvSpPr>
            <a:spLocks noChangeShapeType="1"/>
          </p:cNvSpPr>
          <p:nvPr/>
        </p:nvSpPr>
        <p:spPr bwMode="auto">
          <a:xfrm>
            <a:off x="4419600" y="1600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6" name="Rectangle 55"/>
          <p:cNvSpPr>
            <a:spLocks noChangeArrowheads="1"/>
          </p:cNvSpPr>
          <p:nvPr/>
        </p:nvSpPr>
        <p:spPr bwMode="auto">
          <a:xfrm>
            <a:off x="3413125" y="1271588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Customer Orders</a:t>
            </a:r>
          </a:p>
        </p:txBody>
      </p:sp>
      <p:sp>
        <p:nvSpPr>
          <p:cNvPr id="51257" name="Rectangle 56"/>
          <p:cNvSpPr>
            <a:spLocks noChangeArrowheads="1"/>
          </p:cNvSpPr>
          <p:nvPr/>
        </p:nvSpPr>
        <p:spPr bwMode="auto">
          <a:xfrm>
            <a:off x="4479925" y="2033588"/>
            <a:ext cx="154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CONTRACTS</a:t>
            </a:r>
          </a:p>
        </p:txBody>
      </p:sp>
      <p:sp>
        <p:nvSpPr>
          <p:cNvPr id="51258" name="Rectangle 57"/>
          <p:cNvSpPr>
            <a:spLocks noChangeArrowheads="1"/>
          </p:cNvSpPr>
          <p:nvPr/>
        </p:nvSpPr>
        <p:spPr bwMode="auto">
          <a:xfrm>
            <a:off x="7375525" y="1652588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Customer</a:t>
            </a:r>
          </a:p>
        </p:txBody>
      </p:sp>
      <p:sp>
        <p:nvSpPr>
          <p:cNvPr id="51259" name="Rectangle 58"/>
          <p:cNvSpPr>
            <a:spLocks noChangeArrowheads="1"/>
          </p:cNvSpPr>
          <p:nvPr/>
        </p:nvSpPr>
        <p:spPr bwMode="auto">
          <a:xfrm>
            <a:off x="8061325" y="3481388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Product</a:t>
            </a:r>
          </a:p>
        </p:txBody>
      </p:sp>
      <p:sp>
        <p:nvSpPr>
          <p:cNvPr id="51260" name="Rectangle 59"/>
          <p:cNvSpPr>
            <a:spLocks noChangeArrowheads="1"/>
          </p:cNvSpPr>
          <p:nvPr/>
        </p:nvSpPr>
        <p:spPr bwMode="auto">
          <a:xfrm>
            <a:off x="6689725" y="3862388"/>
            <a:ext cx="2082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PRODUCT GROUP</a:t>
            </a:r>
          </a:p>
        </p:txBody>
      </p:sp>
      <p:sp>
        <p:nvSpPr>
          <p:cNvPr id="51261" name="Rectangle 60"/>
          <p:cNvSpPr>
            <a:spLocks noChangeArrowheads="1"/>
          </p:cNvSpPr>
          <p:nvPr/>
        </p:nvSpPr>
        <p:spPr bwMode="auto">
          <a:xfrm>
            <a:off x="5546725" y="32527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PRODUCT LINE</a:t>
            </a:r>
          </a:p>
        </p:txBody>
      </p:sp>
      <p:sp>
        <p:nvSpPr>
          <p:cNvPr id="51262" name="Rectangle 61"/>
          <p:cNvSpPr>
            <a:spLocks noChangeArrowheads="1"/>
          </p:cNvSpPr>
          <p:nvPr/>
        </p:nvSpPr>
        <p:spPr bwMode="auto">
          <a:xfrm>
            <a:off x="4784725" y="3786188"/>
            <a:ext cx="1866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PRODUCT ITEM</a:t>
            </a:r>
          </a:p>
        </p:txBody>
      </p:sp>
      <p:sp>
        <p:nvSpPr>
          <p:cNvPr id="51263" name="Rectangle 62"/>
          <p:cNvSpPr>
            <a:spLocks noChangeArrowheads="1"/>
          </p:cNvSpPr>
          <p:nvPr/>
        </p:nvSpPr>
        <p:spPr bwMode="auto">
          <a:xfrm>
            <a:off x="5394325" y="4395788"/>
            <a:ext cx="1816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SALES PERSON</a:t>
            </a:r>
          </a:p>
        </p:txBody>
      </p:sp>
      <p:sp>
        <p:nvSpPr>
          <p:cNvPr id="51264" name="Rectangle 63"/>
          <p:cNvSpPr>
            <a:spLocks noChangeArrowheads="1"/>
          </p:cNvSpPr>
          <p:nvPr/>
        </p:nvSpPr>
        <p:spPr bwMode="auto">
          <a:xfrm>
            <a:off x="6080125" y="50053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DISTRICT</a:t>
            </a:r>
          </a:p>
        </p:txBody>
      </p:sp>
      <p:sp>
        <p:nvSpPr>
          <p:cNvPr id="51265" name="Rectangle 64"/>
          <p:cNvSpPr>
            <a:spLocks noChangeArrowheads="1"/>
          </p:cNvSpPr>
          <p:nvPr/>
        </p:nvSpPr>
        <p:spPr bwMode="auto">
          <a:xfrm>
            <a:off x="7070725" y="5691188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DIVISION</a:t>
            </a:r>
          </a:p>
        </p:txBody>
      </p:sp>
      <p:sp>
        <p:nvSpPr>
          <p:cNvPr id="51266" name="Rectangle 65"/>
          <p:cNvSpPr>
            <a:spLocks noChangeArrowheads="1"/>
          </p:cNvSpPr>
          <p:nvPr/>
        </p:nvSpPr>
        <p:spPr bwMode="auto">
          <a:xfrm>
            <a:off x="7299325" y="6224588"/>
            <a:ext cx="1377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Organization</a:t>
            </a:r>
          </a:p>
        </p:txBody>
      </p:sp>
      <p:sp>
        <p:nvSpPr>
          <p:cNvPr id="51267" name="Rectangle 66"/>
          <p:cNvSpPr>
            <a:spLocks noChangeArrowheads="1"/>
          </p:cNvSpPr>
          <p:nvPr/>
        </p:nvSpPr>
        <p:spPr bwMode="auto">
          <a:xfrm>
            <a:off x="3794125" y="6224588"/>
            <a:ext cx="114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Promotion</a:t>
            </a:r>
          </a:p>
        </p:txBody>
      </p:sp>
      <p:sp>
        <p:nvSpPr>
          <p:cNvPr id="51268" name="Rectangle 67"/>
          <p:cNvSpPr>
            <a:spLocks noChangeArrowheads="1"/>
          </p:cNvSpPr>
          <p:nvPr/>
        </p:nvSpPr>
        <p:spPr bwMode="auto">
          <a:xfrm>
            <a:off x="2574925" y="4167188"/>
            <a:ext cx="71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CITY</a:t>
            </a:r>
          </a:p>
        </p:txBody>
      </p:sp>
      <p:sp>
        <p:nvSpPr>
          <p:cNvPr id="51269" name="Rectangle 68"/>
          <p:cNvSpPr>
            <a:spLocks noChangeArrowheads="1"/>
          </p:cNvSpPr>
          <p:nvPr/>
        </p:nvSpPr>
        <p:spPr bwMode="auto">
          <a:xfrm>
            <a:off x="1812925" y="4700588"/>
            <a:ext cx="128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COUNTRY</a:t>
            </a:r>
          </a:p>
        </p:txBody>
      </p:sp>
      <p:sp>
        <p:nvSpPr>
          <p:cNvPr id="51270" name="Rectangle 69"/>
          <p:cNvSpPr>
            <a:spLocks noChangeArrowheads="1"/>
          </p:cNvSpPr>
          <p:nvPr/>
        </p:nvSpPr>
        <p:spPr bwMode="auto">
          <a:xfrm>
            <a:off x="593725" y="5462588"/>
            <a:ext cx="104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REGION</a:t>
            </a:r>
          </a:p>
        </p:txBody>
      </p:sp>
      <p:sp>
        <p:nvSpPr>
          <p:cNvPr id="51271" name="Rectangle 70"/>
          <p:cNvSpPr>
            <a:spLocks noChangeArrowheads="1"/>
          </p:cNvSpPr>
          <p:nvPr/>
        </p:nvSpPr>
        <p:spPr bwMode="auto">
          <a:xfrm>
            <a:off x="288925" y="6072188"/>
            <a:ext cx="99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Location</a:t>
            </a:r>
          </a:p>
        </p:txBody>
      </p:sp>
      <p:sp>
        <p:nvSpPr>
          <p:cNvPr id="51272" name="Rectangle 71"/>
          <p:cNvSpPr>
            <a:spLocks noChangeArrowheads="1"/>
          </p:cNvSpPr>
          <p:nvPr/>
        </p:nvSpPr>
        <p:spPr bwMode="auto">
          <a:xfrm>
            <a:off x="3260725" y="3709988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DAILY</a:t>
            </a:r>
          </a:p>
        </p:txBody>
      </p:sp>
      <p:sp>
        <p:nvSpPr>
          <p:cNvPr id="51273" name="Rectangle 72"/>
          <p:cNvSpPr>
            <a:spLocks noChangeArrowheads="1"/>
          </p:cNvSpPr>
          <p:nvPr/>
        </p:nvSpPr>
        <p:spPr bwMode="auto">
          <a:xfrm>
            <a:off x="2193925" y="3709988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QTRLY</a:t>
            </a:r>
          </a:p>
        </p:txBody>
      </p:sp>
      <p:sp>
        <p:nvSpPr>
          <p:cNvPr id="51274" name="Rectangle 73"/>
          <p:cNvSpPr>
            <a:spLocks noChangeArrowheads="1"/>
          </p:cNvSpPr>
          <p:nvPr/>
        </p:nvSpPr>
        <p:spPr bwMode="auto">
          <a:xfrm>
            <a:off x="898525" y="3709988"/>
            <a:ext cx="131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ANNUALY</a:t>
            </a:r>
          </a:p>
        </p:txBody>
      </p:sp>
      <p:sp>
        <p:nvSpPr>
          <p:cNvPr id="51275" name="Rectangle 74"/>
          <p:cNvSpPr>
            <a:spLocks noChangeArrowheads="1"/>
          </p:cNvSpPr>
          <p:nvPr/>
        </p:nvSpPr>
        <p:spPr bwMode="auto">
          <a:xfrm>
            <a:off x="288925" y="3481388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Time</a:t>
            </a:r>
          </a:p>
        </p:txBody>
      </p:sp>
      <p:sp>
        <p:nvSpPr>
          <p:cNvPr id="51276" name="Line 75"/>
          <p:cNvSpPr>
            <a:spLocks noChangeShapeType="1"/>
          </p:cNvSpPr>
          <p:nvPr/>
        </p:nvSpPr>
        <p:spPr bwMode="auto">
          <a:xfrm>
            <a:off x="2819400" y="3657600"/>
            <a:ext cx="76200" cy="12954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7" name="Line 76"/>
          <p:cNvSpPr>
            <a:spLocks noChangeShapeType="1"/>
          </p:cNvSpPr>
          <p:nvPr/>
        </p:nvSpPr>
        <p:spPr bwMode="auto">
          <a:xfrm>
            <a:off x="2895600" y="4953000"/>
            <a:ext cx="3124200" cy="2286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8" name="Line 77"/>
          <p:cNvSpPr>
            <a:spLocks noChangeShapeType="1"/>
          </p:cNvSpPr>
          <p:nvPr/>
        </p:nvSpPr>
        <p:spPr bwMode="auto">
          <a:xfrm flipV="1">
            <a:off x="6019800" y="3657600"/>
            <a:ext cx="1447800" cy="15240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9" name="Line 78"/>
          <p:cNvSpPr>
            <a:spLocks noChangeShapeType="1"/>
          </p:cNvSpPr>
          <p:nvPr/>
        </p:nvSpPr>
        <p:spPr bwMode="auto">
          <a:xfrm>
            <a:off x="4419600" y="2209800"/>
            <a:ext cx="3048000" cy="14478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0" name="Line 79"/>
          <p:cNvSpPr>
            <a:spLocks noChangeShapeType="1"/>
          </p:cNvSpPr>
          <p:nvPr/>
        </p:nvSpPr>
        <p:spPr bwMode="auto">
          <a:xfrm flipV="1">
            <a:off x="2819400" y="2209800"/>
            <a:ext cx="1600200" cy="14478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1" name="Text Box 80"/>
          <p:cNvSpPr txBox="1">
            <a:spLocks noChangeArrowheads="1"/>
          </p:cNvSpPr>
          <p:nvPr/>
        </p:nvSpPr>
        <p:spPr bwMode="auto">
          <a:xfrm>
            <a:off x="1600200" y="5943600"/>
            <a:ext cx="213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Each circle is called a </a:t>
            </a:r>
            <a:r>
              <a:rPr lang="en-US" sz="2000" u="sng">
                <a:solidFill>
                  <a:schemeClr val="folHlink"/>
                </a:solidFill>
              </a:rPr>
              <a:t>footprint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1F98B-E05F-48BD-987C-F004AA743553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77200" cy="1066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/>
              <a:t>Chapter 3: Data Warehousing and OLAP Technology: An Overview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191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70000"/>
              </a:lnSpc>
            </a:pPr>
            <a:r>
              <a:rPr lang="en-US" dirty="0" smtClean="0"/>
              <a:t>What is a data warehouse? 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A multi-dimensional data model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>
                <a:solidFill>
                  <a:schemeClr val="hlink"/>
                </a:solidFill>
              </a:rPr>
              <a:t>Data warehouse architecture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From data warehousing to data mining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and using a data warehouse is a complex task because it requires: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Business skills: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Technology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skills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Program management skills : 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3267DB-FDEF-49E2-9144-1CC42AE3791D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3200" smtClean="0"/>
              <a:t>Design of Data Warehouse: A Business Analysis Framework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5A5907-373A-4F61-A149-C49DB3FA80A9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086600" cy="685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 Design Process 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dirty="0" smtClean="0"/>
              <a:t>Typical data warehouse design process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Choose a </a:t>
            </a:r>
            <a:r>
              <a:rPr lang="en-US" sz="2000" dirty="0" smtClean="0">
                <a:solidFill>
                  <a:schemeClr val="folHlink"/>
                </a:solidFill>
              </a:rPr>
              <a:t>business process</a:t>
            </a:r>
            <a:r>
              <a:rPr lang="en-US" sz="2000" dirty="0" smtClean="0"/>
              <a:t> to model, e.g., orders, invoices, etc.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Choose the </a:t>
            </a:r>
            <a:r>
              <a:rPr lang="en-US" sz="2000" i="1" u="sng" dirty="0" smtClean="0">
                <a:solidFill>
                  <a:schemeClr val="folHlink"/>
                </a:solidFill>
              </a:rPr>
              <a:t>grain</a:t>
            </a:r>
            <a:r>
              <a:rPr lang="en-US" sz="2000" dirty="0" smtClean="0">
                <a:solidFill>
                  <a:schemeClr val="folHlink"/>
                </a:solidFill>
              </a:rPr>
              <a:t> (</a:t>
            </a:r>
            <a:r>
              <a:rPr lang="en-US" sz="2000" i="1" dirty="0" smtClean="0">
                <a:solidFill>
                  <a:schemeClr val="folHlink"/>
                </a:solidFill>
              </a:rPr>
              <a:t>atomic level of data</a:t>
            </a:r>
            <a:r>
              <a:rPr lang="en-US" sz="2000" dirty="0" smtClean="0">
                <a:solidFill>
                  <a:schemeClr val="folHlink"/>
                </a:solidFill>
              </a:rPr>
              <a:t>)</a:t>
            </a:r>
            <a:r>
              <a:rPr lang="en-US" sz="2000" dirty="0" smtClean="0"/>
              <a:t> of the business process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Choose the </a:t>
            </a:r>
            <a:r>
              <a:rPr lang="en-US" sz="2000" dirty="0" smtClean="0">
                <a:solidFill>
                  <a:schemeClr val="folHlink"/>
                </a:solidFill>
              </a:rPr>
              <a:t>dimensions</a:t>
            </a:r>
            <a:r>
              <a:rPr lang="en-US" sz="2000" dirty="0" smtClean="0"/>
              <a:t> that will apply to each fact table record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Choose the </a:t>
            </a:r>
            <a:r>
              <a:rPr lang="en-US" sz="2000" dirty="0" smtClean="0">
                <a:solidFill>
                  <a:schemeClr val="folHlink"/>
                </a:solidFill>
              </a:rPr>
              <a:t>measure</a:t>
            </a:r>
            <a:r>
              <a:rPr lang="en-US" sz="2000" dirty="0" smtClean="0"/>
              <a:t> that will populate each fact table record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20BAAE-9F0A-477A-9BBF-2CF2C79A0377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8371" name="AutoShape 2"/>
          <p:cNvSpPr>
            <a:spLocks noChangeArrowheads="1"/>
          </p:cNvSpPr>
          <p:nvPr/>
        </p:nvSpPr>
        <p:spPr bwMode="auto">
          <a:xfrm>
            <a:off x="3124200" y="2895600"/>
            <a:ext cx="2011363" cy="1600200"/>
          </a:xfrm>
          <a:prstGeom prst="flowChartMagneticDisk">
            <a:avLst/>
          </a:prstGeom>
          <a:solidFill>
            <a:srgbClr val="66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363" name="Rectangle 3"/>
          <p:cNvSpPr>
            <a:spLocks noChangeArrowheads="1"/>
          </p:cNvSpPr>
          <p:nvPr/>
        </p:nvSpPr>
        <p:spPr bwMode="auto">
          <a:xfrm>
            <a:off x="304800" y="457200"/>
            <a:ext cx="85344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eaLnBrk="0" hangingPunct="0">
              <a:defRPr/>
            </a:pP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Data Warehouse: A Three-Tiered Architecture</a:t>
            </a:r>
            <a:endParaRPr lang="en-US" sz="40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295400" y="838200"/>
            <a:ext cx="6705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3352800" y="3429000"/>
            <a:ext cx="1554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Data</a:t>
            </a:r>
          </a:p>
          <a:p>
            <a:pPr algn="ctr" eaLnBrk="0" hangingPunct="0"/>
            <a:r>
              <a:rPr lang="en-US" sz="2400">
                <a:latin typeface="Times New Roman" pitchFamily="18" charset="0"/>
              </a:rPr>
              <a:t>Warehouse</a:t>
            </a:r>
          </a:p>
        </p:txBody>
      </p:sp>
      <p:sp>
        <p:nvSpPr>
          <p:cNvPr id="58375" name="Oval 6"/>
          <p:cNvSpPr>
            <a:spLocks noChangeArrowheads="1"/>
          </p:cNvSpPr>
          <p:nvPr/>
        </p:nvSpPr>
        <p:spPr bwMode="auto">
          <a:xfrm>
            <a:off x="6781800" y="2057400"/>
            <a:ext cx="1968500" cy="3568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AutoShape 7"/>
          <p:cNvSpPr>
            <a:spLocks noChangeArrowheads="1"/>
          </p:cNvSpPr>
          <p:nvPr/>
        </p:nvSpPr>
        <p:spPr bwMode="auto">
          <a:xfrm>
            <a:off x="5492750" y="3206750"/>
            <a:ext cx="901700" cy="749300"/>
          </a:xfrm>
          <a:prstGeom prst="rightArrow">
            <a:avLst>
              <a:gd name="adj1" fmla="val 75009"/>
              <a:gd name="adj2" fmla="val 6017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377" name="Group 8"/>
          <p:cNvGrpSpPr>
            <a:grpSpLocks/>
          </p:cNvGrpSpPr>
          <p:nvPr/>
        </p:nvGrpSpPr>
        <p:grpSpPr bwMode="auto">
          <a:xfrm>
            <a:off x="1905000" y="2667000"/>
            <a:ext cx="1228725" cy="2197100"/>
            <a:chOff x="1238" y="1876"/>
            <a:chExt cx="774" cy="1384"/>
          </a:xfrm>
        </p:grpSpPr>
        <p:sp>
          <p:nvSpPr>
            <p:cNvPr id="58420" name="AutoShape 9"/>
            <p:cNvSpPr>
              <a:spLocks noChangeArrowheads="1"/>
            </p:cNvSpPr>
            <p:nvPr/>
          </p:nvSpPr>
          <p:spPr bwMode="auto">
            <a:xfrm>
              <a:off x="1252" y="1876"/>
              <a:ext cx="760" cy="1384"/>
            </a:xfrm>
            <a:prstGeom prst="right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21" name="Rectangle 10"/>
            <p:cNvSpPr>
              <a:spLocks noChangeArrowheads="1"/>
            </p:cNvSpPr>
            <p:nvPr/>
          </p:nvSpPr>
          <p:spPr bwMode="auto">
            <a:xfrm>
              <a:off x="1238" y="2193"/>
              <a:ext cx="72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Extract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Transform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Load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Refresh</a:t>
              </a:r>
            </a:p>
          </p:txBody>
        </p:sp>
      </p:grpSp>
      <p:sp>
        <p:nvSpPr>
          <p:cNvPr id="58378" name="Rectangle 11"/>
          <p:cNvSpPr>
            <a:spLocks noChangeArrowheads="1"/>
          </p:cNvSpPr>
          <p:nvPr/>
        </p:nvSpPr>
        <p:spPr bwMode="auto">
          <a:xfrm>
            <a:off x="4953000" y="6172200"/>
            <a:ext cx="1905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OLAP Engine</a:t>
            </a:r>
          </a:p>
        </p:txBody>
      </p:sp>
      <p:sp>
        <p:nvSpPr>
          <p:cNvPr id="58379" name="Rectangle 12"/>
          <p:cNvSpPr>
            <a:spLocks noChangeArrowheads="1"/>
          </p:cNvSpPr>
          <p:nvPr/>
        </p:nvSpPr>
        <p:spPr bwMode="auto">
          <a:xfrm>
            <a:off x="7086600" y="2743200"/>
            <a:ext cx="16970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Analysis</a:t>
            </a:r>
          </a:p>
          <a:p>
            <a:pPr eaLnBrk="0" hangingPunct="0"/>
            <a:r>
              <a:rPr lang="en-US" sz="2400">
                <a:latin typeface="Times New Roman" pitchFamily="18" charset="0"/>
              </a:rPr>
              <a:t>Query</a:t>
            </a:r>
          </a:p>
          <a:p>
            <a:pPr eaLnBrk="0" hangingPunct="0"/>
            <a:r>
              <a:rPr lang="en-US" sz="2400">
                <a:latin typeface="Times New Roman" pitchFamily="18" charset="0"/>
              </a:rPr>
              <a:t>Reports</a:t>
            </a:r>
          </a:p>
          <a:p>
            <a:pPr eaLnBrk="0" hangingPunct="0"/>
            <a:r>
              <a:rPr lang="en-US" sz="2400">
                <a:latin typeface="Times New Roman" pitchFamily="18" charset="0"/>
              </a:rPr>
              <a:t>Data mining</a:t>
            </a:r>
          </a:p>
        </p:txBody>
      </p:sp>
      <p:sp>
        <p:nvSpPr>
          <p:cNvPr id="58380" name="Rectangle 13"/>
          <p:cNvSpPr>
            <a:spLocks noChangeArrowheads="1"/>
          </p:cNvSpPr>
          <p:nvPr/>
        </p:nvSpPr>
        <p:spPr bwMode="auto">
          <a:xfrm>
            <a:off x="3733800" y="1676400"/>
            <a:ext cx="1143000" cy="990600"/>
          </a:xfrm>
          <a:prstGeom prst="rect">
            <a:avLst/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Monitor</a:t>
            </a:r>
          </a:p>
          <a:p>
            <a:pPr algn="ctr" eaLnBrk="0" hangingPunct="0"/>
            <a:r>
              <a:rPr lang="en-US" sz="2000">
                <a:latin typeface="Times New Roman" pitchFamily="18" charset="0"/>
              </a:rPr>
              <a:t>&amp;</a:t>
            </a:r>
          </a:p>
          <a:p>
            <a:pPr algn="ctr" eaLnBrk="0" hangingPunct="0"/>
            <a:r>
              <a:rPr lang="en-US" sz="2000">
                <a:latin typeface="Times New Roman" pitchFamily="18" charset="0"/>
              </a:rPr>
              <a:t>Integrator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58381" name="Group 14"/>
          <p:cNvGrpSpPr>
            <a:grpSpLocks/>
          </p:cNvGrpSpPr>
          <p:nvPr/>
        </p:nvGrpSpPr>
        <p:grpSpPr bwMode="auto">
          <a:xfrm>
            <a:off x="2209800" y="1676400"/>
            <a:ext cx="931863" cy="914400"/>
            <a:chOff x="288" y="1012"/>
            <a:chExt cx="769" cy="664"/>
          </a:xfrm>
        </p:grpSpPr>
        <p:sp>
          <p:nvSpPr>
            <p:cNvPr id="58417" name="Oval 15"/>
            <p:cNvSpPr>
              <a:spLocks noChangeArrowheads="1"/>
            </p:cNvSpPr>
            <p:nvPr/>
          </p:nvSpPr>
          <p:spPr bwMode="auto">
            <a:xfrm>
              <a:off x="292" y="1437"/>
              <a:ext cx="760" cy="239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18" name="Freeform 16"/>
            <p:cNvSpPr>
              <a:spLocks/>
            </p:cNvSpPr>
            <p:nvPr/>
          </p:nvSpPr>
          <p:spPr bwMode="auto">
            <a:xfrm>
              <a:off x="288" y="1159"/>
              <a:ext cx="769" cy="413"/>
            </a:xfrm>
            <a:custGeom>
              <a:avLst/>
              <a:gdLst>
                <a:gd name="T0" fmla="*/ 12 w 769"/>
                <a:gd name="T1" fmla="*/ 412 h 413"/>
                <a:gd name="T2" fmla="*/ 0 w 769"/>
                <a:gd name="T3" fmla="*/ 318 h 413"/>
                <a:gd name="T4" fmla="*/ 0 w 769"/>
                <a:gd name="T5" fmla="*/ 244 h 413"/>
                <a:gd name="T6" fmla="*/ 0 w 769"/>
                <a:gd name="T7" fmla="*/ 147 h 413"/>
                <a:gd name="T8" fmla="*/ 0 w 769"/>
                <a:gd name="T9" fmla="*/ 73 h 413"/>
                <a:gd name="T10" fmla="*/ 0 w 769"/>
                <a:gd name="T11" fmla="*/ 0 h 413"/>
                <a:gd name="T12" fmla="*/ 768 w 769"/>
                <a:gd name="T13" fmla="*/ 10 h 413"/>
                <a:gd name="T14" fmla="*/ 768 w 769"/>
                <a:gd name="T15" fmla="*/ 412 h 413"/>
                <a:gd name="T16" fmla="*/ 768 w 769"/>
                <a:gd name="T17" fmla="*/ 412 h 4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9"/>
                <a:gd name="T28" fmla="*/ 0 h 413"/>
                <a:gd name="T29" fmla="*/ 769 w 769"/>
                <a:gd name="T30" fmla="*/ 413 h 4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9" h="413">
                  <a:moveTo>
                    <a:pt x="12" y="412"/>
                  </a:moveTo>
                  <a:lnTo>
                    <a:pt x="0" y="318"/>
                  </a:lnTo>
                  <a:lnTo>
                    <a:pt x="0" y="244"/>
                  </a:lnTo>
                  <a:lnTo>
                    <a:pt x="0" y="147"/>
                  </a:lnTo>
                  <a:lnTo>
                    <a:pt x="0" y="73"/>
                  </a:lnTo>
                  <a:lnTo>
                    <a:pt x="0" y="0"/>
                  </a:lnTo>
                  <a:lnTo>
                    <a:pt x="768" y="10"/>
                  </a:lnTo>
                  <a:lnTo>
                    <a:pt x="768" y="412"/>
                  </a:lnTo>
                </a:path>
              </a:pathLst>
            </a:custGeom>
            <a:solidFill>
              <a:srgbClr val="FCFEB9"/>
            </a:solidFill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19" name="Oval 17"/>
            <p:cNvSpPr>
              <a:spLocks noChangeArrowheads="1"/>
            </p:cNvSpPr>
            <p:nvPr/>
          </p:nvSpPr>
          <p:spPr bwMode="auto">
            <a:xfrm>
              <a:off x="292" y="1012"/>
              <a:ext cx="760" cy="259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382" name="Rectangle 18"/>
          <p:cNvSpPr>
            <a:spLocks noChangeArrowheads="1"/>
          </p:cNvSpPr>
          <p:nvPr/>
        </p:nvSpPr>
        <p:spPr bwMode="auto">
          <a:xfrm>
            <a:off x="2286000" y="2057400"/>
            <a:ext cx="850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Metadata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8383" name="Line 19"/>
          <p:cNvSpPr>
            <a:spLocks noChangeShapeType="1"/>
          </p:cNvSpPr>
          <p:nvPr/>
        </p:nvSpPr>
        <p:spPr bwMode="auto">
          <a:xfrm>
            <a:off x="3124200" y="2133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Rectangle 20"/>
          <p:cNvSpPr>
            <a:spLocks noChangeArrowheads="1"/>
          </p:cNvSpPr>
          <p:nvPr/>
        </p:nvSpPr>
        <p:spPr bwMode="auto">
          <a:xfrm>
            <a:off x="180975" y="6096000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Data Sources</a:t>
            </a:r>
          </a:p>
        </p:txBody>
      </p:sp>
      <p:sp>
        <p:nvSpPr>
          <p:cNvPr id="58385" name="Rectangle 21"/>
          <p:cNvSpPr>
            <a:spLocks noChangeArrowheads="1"/>
          </p:cNvSpPr>
          <p:nvPr/>
        </p:nvSpPr>
        <p:spPr bwMode="auto">
          <a:xfrm>
            <a:off x="6934200" y="6172200"/>
            <a:ext cx="2022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Front-End Tools</a:t>
            </a:r>
          </a:p>
        </p:txBody>
      </p:sp>
      <p:sp>
        <p:nvSpPr>
          <p:cNvPr id="58386" name="Rectangle 22"/>
          <p:cNvSpPr>
            <a:spLocks noChangeArrowheads="1"/>
          </p:cNvSpPr>
          <p:nvPr/>
        </p:nvSpPr>
        <p:spPr bwMode="auto">
          <a:xfrm>
            <a:off x="5470525" y="3336925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Serve</a:t>
            </a:r>
          </a:p>
        </p:txBody>
      </p:sp>
      <p:sp>
        <p:nvSpPr>
          <p:cNvPr id="58387" name="AutoShape 23"/>
          <p:cNvSpPr>
            <a:spLocks noChangeArrowheads="1"/>
          </p:cNvSpPr>
          <p:nvPr/>
        </p:nvSpPr>
        <p:spPr bwMode="auto">
          <a:xfrm>
            <a:off x="5791200" y="2362200"/>
            <a:ext cx="755650" cy="679450"/>
          </a:xfrm>
          <a:prstGeom prst="cube">
            <a:avLst>
              <a:gd name="adj" fmla="val 24995"/>
            </a:avLst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AutoShape 24"/>
          <p:cNvSpPr>
            <a:spLocks noChangeArrowheads="1"/>
          </p:cNvSpPr>
          <p:nvPr/>
        </p:nvSpPr>
        <p:spPr bwMode="auto">
          <a:xfrm>
            <a:off x="5867400" y="4343400"/>
            <a:ext cx="679450" cy="679450"/>
          </a:xfrm>
          <a:prstGeom prst="cube">
            <a:avLst>
              <a:gd name="adj" fmla="val 24995"/>
            </a:avLst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AutoShape 25"/>
          <p:cNvSpPr>
            <a:spLocks noChangeArrowheads="1"/>
          </p:cNvSpPr>
          <p:nvPr/>
        </p:nvSpPr>
        <p:spPr bwMode="auto">
          <a:xfrm>
            <a:off x="3276600" y="4572000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AutoShape 26"/>
          <p:cNvSpPr>
            <a:spLocks noChangeArrowheads="1"/>
          </p:cNvSpPr>
          <p:nvPr/>
        </p:nvSpPr>
        <p:spPr bwMode="auto">
          <a:xfrm>
            <a:off x="4648200" y="4572000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AutoShape 27"/>
          <p:cNvSpPr>
            <a:spLocks noChangeArrowheads="1"/>
          </p:cNvSpPr>
          <p:nvPr/>
        </p:nvSpPr>
        <p:spPr bwMode="auto">
          <a:xfrm>
            <a:off x="3962400" y="4572000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Rectangle 28"/>
          <p:cNvSpPr>
            <a:spLocks noChangeArrowheads="1"/>
          </p:cNvSpPr>
          <p:nvPr/>
        </p:nvSpPr>
        <p:spPr bwMode="auto">
          <a:xfrm>
            <a:off x="3657600" y="5562600"/>
            <a:ext cx="1022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Data Marts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8393" name="Line 29"/>
          <p:cNvSpPr>
            <a:spLocks noChangeShapeType="1"/>
          </p:cNvSpPr>
          <p:nvPr/>
        </p:nvSpPr>
        <p:spPr bwMode="auto">
          <a:xfrm flipV="1">
            <a:off x="5029200" y="2743200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4" name="Line 30"/>
          <p:cNvSpPr>
            <a:spLocks noChangeShapeType="1"/>
          </p:cNvSpPr>
          <p:nvPr/>
        </p:nvSpPr>
        <p:spPr bwMode="auto">
          <a:xfrm flipV="1">
            <a:off x="5334000" y="4876800"/>
            <a:ext cx="457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5" name="AutoShape 31"/>
          <p:cNvSpPr>
            <a:spLocks noChangeArrowheads="1"/>
          </p:cNvSpPr>
          <p:nvPr/>
        </p:nvSpPr>
        <p:spPr bwMode="auto">
          <a:xfrm>
            <a:off x="3048000" y="4953000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96" name="AutoShape 32"/>
          <p:cNvSpPr>
            <a:spLocks noChangeArrowheads="1"/>
          </p:cNvSpPr>
          <p:nvPr/>
        </p:nvSpPr>
        <p:spPr bwMode="auto">
          <a:xfrm>
            <a:off x="3810000" y="4953000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97" name="AutoShape 33"/>
          <p:cNvSpPr>
            <a:spLocks noChangeArrowheads="1"/>
          </p:cNvSpPr>
          <p:nvPr/>
        </p:nvSpPr>
        <p:spPr bwMode="auto">
          <a:xfrm>
            <a:off x="4572000" y="4953000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58398" name="Group 34"/>
          <p:cNvGrpSpPr>
            <a:grpSpLocks/>
          </p:cNvGrpSpPr>
          <p:nvPr/>
        </p:nvGrpSpPr>
        <p:grpSpPr bwMode="auto">
          <a:xfrm>
            <a:off x="228600" y="1524000"/>
            <a:ext cx="1590675" cy="3879850"/>
            <a:chOff x="148" y="1440"/>
            <a:chExt cx="1002" cy="2444"/>
          </a:xfrm>
        </p:grpSpPr>
        <p:sp>
          <p:nvSpPr>
            <p:cNvPr id="58409" name="Oval 35"/>
            <p:cNvSpPr>
              <a:spLocks noChangeArrowheads="1"/>
            </p:cNvSpPr>
            <p:nvPr/>
          </p:nvSpPr>
          <p:spPr bwMode="auto">
            <a:xfrm>
              <a:off x="576" y="2256"/>
              <a:ext cx="472" cy="172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10" name="Oval 36"/>
            <p:cNvSpPr>
              <a:spLocks noChangeArrowheads="1"/>
            </p:cNvSpPr>
            <p:nvPr/>
          </p:nvSpPr>
          <p:spPr bwMode="auto">
            <a:xfrm>
              <a:off x="148" y="1440"/>
              <a:ext cx="1000" cy="24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11" name="Oval 37"/>
            <p:cNvSpPr>
              <a:spLocks noChangeArrowheads="1"/>
            </p:cNvSpPr>
            <p:nvPr/>
          </p:nvSpPr>
          <p:spPr bwMode="auto">
            <a:xfrm>
              <a:off x="240" y="2256"/>
              <a:ext cx="472" cy="172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12" name="Rectangle 38"/>
            <p:cNvSpPr>
              <a:spLocks noChangeArrowheads="1"/>
            </p:cNvSpPr>
            <p:nvPr/>
          </p:nvSpPr>
          <p:spPr bwMode="auto">
            <a:xfrm>
              <a:off x="240" y="2448"/>
              <a:ext cx="91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Operational </a:t>
              </a:r>
            </a:p>
            <a:p>
              <a:pPr eaLnBrk="0" hangingPunct="0"/>
              <a:r>
                <a:rPr lang="en-US" sz="2000">
                  <a:latin typeface="Times New Roman" pitchFamily="18" charset="0"/>
                </a:rPr>
                <a:t>DBs</a:t>
              </a:r>
            </a:p>
          </p:txBody>
        </p:sp>
        <p:sp>
          <p:nvSpPr>
            <p:cNvPr id="58413" name="Rectangle 39"/>
            <p:cNvSpPr>
              <a:spLocks noChangeArrowheads="1"/>
            </p:cNvSpPr>
            <p:nvPr/>
          </p:nvSpPr>
          <p:spPr bwMode="auto">
            <a:xfrm>
              <a:off x="288" y="1776"/>
              <a:ext cx="6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Other</a:t>
              </a:r>
            </a:p>
            <a:p>
              <a:pPr eaLnBrk="0" hangingPunct="0"/>
              <a:r>
                <a:rPr lang="en-US" sz="2000">
                  <a:latin typeface="Times New Roman" pitchFamily="18" charset="0"/>
                </a:rPr>
                <a:t>sources</a:t>
              </a:r>
            </a:p>
          </p:txBody>
        </p:sp>
        <p:sp>
          <p:nvSpPr>
            <p:cNvPr id="58414" name="AutoShape 40"/>
            <p:cNvSpPr>
              <a:spLocks noChangeArrowheads="1"/>
            </p:cNvSpPr>
            <p:nvPr/>
          </p:nvSpPr>
          <p:spPr bwMode="auto">
            <a:xfrm>
              <a:off x="365" y="3398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415" name="AutoShape 41"/>
            <p:cNvSpPr>
              <a:spLocks noChangeArrowheads="1"/>
            </p:cNvSpPr>
            <p:nvPr/>
          </p:nvSpPr>
          <p:spPr bwMode="auto">
            <a:xfrm>
              <a:off x="461" y="3129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416" name="AutoShape 42"/>
            <p:cNvSpPr>
              <a:spLocks noChangeArrowheads="1"/>
            </p:cNvSpPr>
            <p:nvPr/>
          </p:nvSpPr>
          <p:spPr bwMode="auto">
            <a:xfrm>
              <a:off x="615" y="2851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8399" name="Line 43"/>
          <p:cNvSpPr>
            <a:spLocks noChangeShapeType="1"/>
          </p:cNvSpPr>
          <p:nvPr/>
        </p:nvSpPr>
        <p:spPr bwMode="auto">
          <a:xfrm>
            <a:off x="1905000" y="1524000"/>
            <a:ext cx="0" cy="419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0" name="Line 44"/>
          <p:cNvSpPr>
            <a:spLocks noChangeShapeType="1"/>
          </p:cNvSpPr>
          <p:nvPr/>
        </p:nvSpPr>
        <p:spPr bwMode="auto">
          <a:xfrm>
            <a:off x="5410200" y="1600200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1" name="Line 45"/>
          <p:cNvSpPr>
            <a:spLocks noChangeShapeType="1"/>
          </p:cNvSpPr>
          <p:nvPr/>
        </p:nvSpPr>
        <p:spPr bwMode="auto">
          <a:xfrm>
            <a:off x="6629400" y="1600200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2" name="Text Box 46"/>
          <p:cNvSpPr txBox="1">
            <a:spLocks noChangeArrowheads="1"/>
          </p:cNvSpPr>
          <p:nvPr/>
        </p:nvSpPr>
        <p:spPr bwMode="auto">
          <a:xfrm>
            <a:off x="2838450" y="6172200"/>
            <a:ext cx="15811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Data Storage</a:t>
            </a:r>
          </a:p>
        </p:txBody>
      </p:sp>
      <p:sp>
        <p:nvSpPr>
          <p:cNvPr id="58403" name="AutoShape 47"/>
          <p:cNvSpPr>
            <a:spLocks/>
          </p:cNvSpPr>
          <p:nvPr/>
        </p:nvSpPr>
        <p:spPr bwMode="auto">
          <a:xfrm rot="5400000">
            <a:off x="952500" y="5219700"/>
            <a:ext cx="152400" cy="1600200"/>
          </a:xfrm>
          <a:prstGeom prst="rightBrace">
            <a:avLst>
              <a:gd name="adj1" fmla="val 87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4" name="AutoShape 48"/>
          <p:cNvSpPr>
            <a:spLocks/>
          </p:cNvSpPr>
          <p:nvPr/>
        </p:nvSpPr>
        <p:spPr bwMode="auto">
          <a:xfrm rot="5400000">
            <a:off x="3505200" y="4419600"/>
            <a:ext cx="152400" cy="3200400"/>
          </a:xfrm>
          <a:prstGeom prst="rightBrace">
            <a:avLst>
              <a:gd name="adj1" fmla="val 1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5" name="AutoShape 49"/>
          <p:cNvSpPr>
            <a:spLocks/>
          </p:cNvSpPr>
          <p:nvPr/>
        </p:nvSpPr>
        <p:spPr bwMode="auto">
          <a:xfrm rot="5400000">
            <a:off x="5981700" y="54483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6" name="AutoShape 50"/>
          <p:cNvSpPr>
            <a:spLocks/>
          </p:cNvSpPr>
          <p:nvPr/>
        </p:nvSpPr>
        <p:spPr bwMode="auto">
          <a:xfrm rot="5400000">
            <a:off x="7734300" y="4991100"/>
            <a:ext cx="152400" cy="2057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7" name="Rectangle 51"/>
          <p:cNvSpPr>
            <a:spLocks noChangeArrowheads="1"/>
          </p:cNvSpPr>
          <p:nvPr/>
        </p:nvSpPr>
        <p:spPr bwMode="auto">
          <a:xfrm>
            <a:off x="5334000" y="19050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OLAP Server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8408" name="Line 52"/>
          <p:cNvSpPr>
            <a:spLocks noChangeShapeType="1"/>
          </p:cNvSpPr>
          <p:nvPr/>
        </p:nvSpPr>
        <p:spPr bwMode="auto">
          <a:xfrm>
            <a:off x="3048000" y="2590800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5DD35C-8F24-4409-9813-D64C836E68F2}" type="slidenum">
              <a:rPr lang="en-US" smtClean="0"/>
              <a:pPr/>
              <a:t>55</a:t>
            </a:fld>
            <a:endParaRPr lang="en-US" smtClean="0"/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04775"/>
            <a:ext cx="899160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F250E3-E7C4-4B5F-A73C-DAD0C14A2702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3200" smtClean="0"/>
              <a:t>Design of Data Warehouse: A Business Analysis Framework</a:t>
            </a:r>
          </a:p>
        </p:txBody>
      </p:sp>
      <p:sp>
        <p:nvSpPr>
          <p:cNvPr id="60420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Warehouse database server: </a:t>
            </a:r>
          </a:p>
          <a:p>
            <a:pPr lvl="1"/>
            <a:r>
              <a:rPr lang="en-US" sz="2400" smtClean="0"/>
              <a:t>Almost always a relational database system.</a:t>
            </a:r>
          </a:p>
          <a:p>
            <a:pPr lvl="1"/>
            <a:r>
              <a:rPr lang="en-US" sz="2400" smtClean="0"/>
              <a:t>Back-end tools and utilities are used to feed the data.</a:t>
            </a:r>
          </a:p>
          <a:p>
            <a:pPr lvl="1"/>
            <a:r>
              <a:rPr lang="en-US" sz="2400" smtClean="0"/>
              <a:t>These tools and utilities perform data extraction, cleaning and transformation as well as load and refresh functions to update the data warehouse.</a:t>
            </a:r>
          </a:p>
          <a:p>
            <a:pPr lvl="1"/>
            <a:r>
              <a:rPr lang="en-US" sz="2400" smtClean="0"/>
              <a:t>The data are extracted using application program interfaces known as gateways. For ex. ODBC, JDBC.</a:t>
            </a:r>
          </a:p>
          <a:p>
            <a:pPr lvl="1"/>
            <a:r>
              <a:rPr lang="en-US" sz="2400" smtClean="0"/>
              <a:t>These tier also contains metadata repository.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D90737-3913-4A74-B991-BF8A6D60AD02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3200" smtClean="0"/>
              <a:t>Design of Data Warehouse: A Business Analysis Framework</a:t>
            </a:r>
          </a:p>
        </p:txBody>
      </p:sp>
      <p:sp>
        <p:nvSpPr>
          <p:cNvPr id="61444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OLAP server:  </a:t>
            </a:r>
            <a:r>
              <a:rPr lang="en-US" dirty="0" smtClean="0"/>
              <a:t>middle tier, typically implemented using</a:t>
            </a:r>
          </a:p>
          <a:p>
            <a:pPr lvl="2"/>
            <a:r>
              <a:rPr lang="en-US" sz="2200" dirty="0" smtClean="0"/>
              <a:t>A relational OLAP(ROLAP) model, that is an extended relational DBMS, that maps operations on multidimensional data to standard relational operations.</a:t>
            </a:r>
          </a:p>
          <a:p>
            <a:pPr lvl="2"/>
            <a:r>
              <a:rPr lang="en-US" sz="2200" dirty="0" smtClean="0"/>
              <a:t>A multidimensional OLAP(MOLAP) model, that is a special purpose server that directly implements multidimensional data and operations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Front-end client layer: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/>
            <a:r>
              <a:rPr lang="en-US" sz="2400" dirty="0" smtClean="0"/>
              <a:t>Contains query and reporting tools, analysis tools and/or data mining tools.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</a:p>
          <a:p>
            <a:pPr lvl="2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1779B1-E8F2-46DE-8048-9280B7899529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790575" y="457200"/>
            <a:ext cx="7294563" cy="609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Three Data Warehouse Models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9155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>
                <a:solidFill>
                  <a:schemeClr val="hlink"/>
                </a:solidFill>
              </a:rPr>
              <a:t>Enterprise warehouse</a:t>
            </a:r>
            <a:endParaRPr lang="en-US" sz="2400" smtClean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/>
              <a:t>collects all of the information about subjects spanning the entire organization.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/>
              <a:t>Provides corporate-wide data integration, usually from one or more operational systems or external information providers.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/>
              <a:t>Contains detailed data, summarized data, and can range in size form a few gigabytes to hundreds of gigabytes, terabytes or more.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/>
              <a:t>Implemented on traditional mainframes, computer super servers, or parallel architecture platforms.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308F3E-2474-46B4-813D-DA77EAB45228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790575" y="457200"/>
            <a:ext cx="7294563" cy="609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Three Data Warehouse Models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9155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>
                <a:solidFill>
                  <a:schemeClr val="hlink"/>
                </a:solidFill>
              </a:rPr>
              <a:t>Data Mart</a:t>
            </a:r>
            <a:endParaRPr lang="en-US" sz="2400" smtClean="0"/>
          </a:p>
          <a:p>
            <a:pPr lvl="1" algn="just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/>
              <a:t>a subset of corporate-wide data that is of value to a specific groups of users.  Its scope is confined to specific, selected groups, such as marketing data mart</a:t>
            </a:r>
          </a:p>
          <a:p>
            <a:pPr lvl="2" algn="just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000" smtClean="0"/>
              <a:t>Independent vs. dependent (directly from warehouse) data mart</a:t>
            </a:r>
          </a:p>
          <a:p>
            <a:pPr lvl="2" algn="just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000" smtClean="0"/>
              <a:t>Independent data marts are sourced from data captured from one or more operational systems or external information providers or from data generated locally within a particular department or geographic area.</a:t>
            </a:r>
          </a:p>
          <a:p>
            <a:pPr lvl="2" algn="just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000" smtClean="0"/>
              <a:t>Dependent data marts are sourced directly from enterprise data warehouses.</a:t>
            </a:r>
          </a:p>
          <a:p>
            <a:pPr algn="just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>
                <a:solidFill>
                  <a:schemeClr val="hlink"/>
                </a:solidFill>
              </a:rPr>
              <a:t>Virtual warehouse:  </a:t>
            </a:r>
            <a:r>
              <a:rPr lang="en-US" sz="2200" smtClean="0"/>
              <a:t>A set of views over operational databases</a:t>
            </a:r>
          </a:p>
          <a:p>
            <a:pPr lvl="1" algn="just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200" smtClean="0"/>
              <a:t>For efficient query processing only some of the possible summary views may be materialized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DAA292-7AB4-44E2-A5B7-56D7CAE6F8A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3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Warehouse—Time Variant</a:t>
            </a:r>
          </a:p>
        </p:txBody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4953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The time horizon for the data warehouse is significantly longer than that of operational systems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Operational database: current value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Data warehouse data: provide information from a historical perspective (e.g., past 5-10 years)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Every key structure in the data warehouse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Contains an element of time, explicitly or implicitly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But the key of operational data may or may not contain “time element”</a:t>
            </a:r>
          </a:p>
          <a:p>
            <a:pPr lvl="1" eaLnBrk="1" hangingPunct="1">
              <a:lnSpc>
                <a:spcPct val="110000"/>
              </a:lnSpc>
            </a:pPr>
            <a:endParaRPr lang="en-US" sz="220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4802AD-C10C-4F15-B0C3-634CEA815136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705600" cy="990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 Development: A Recommended Approach</a:t>
            </a:r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609600" y="6019800"/>
            <a:ext cx="7772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Text Box 4"/>
          <p:cNvSpPr txBox="1">
            <a:spLocks noChangeArrowheads="1"/>
          </p:cNvSpPr>
          <p:nvPr/>
        </p:nvSpPr>
        <p:spPr bwMode="auto">
          <a:xfrm>
            <a:off x="1371600" y="6019800"/>
            <a:ext cx="6356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Times New Roman" pitchFamily="18" charset="0"/>
              </a:rPr>
              <a:t>Define a high-level corporate data model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4518" name="Rectangle 5"/>
          <p:cNvSpPr>
            <a:spLocks noChangeArrowheads="1"/>
          </p:cNvSpPr>
          <p:nvPr/>
        </p:nvSpPr>
        <p:spPr bwMode="auto">
          <a:xfrm>
            <a:off x="1066800" y="38862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Text Box 6"/>
          <p:cNvSpPr txBox="1">
            <a:spLocks noChangeArrowheads="1"/>
          </p:cNvSpPr>
          <p:nvPr/>
        </p:nvSpPr>
        <p:spPr bwMode="auto">
          <a:xfrm>
            <a:off x="1219200" y="3886200"/>
            <a:ext cx="1082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latin typeface="Times New Roman" pitchFamily="18" charset="0"/>
              </a:rPr>
              <a:t>Data Mart</a:t>
            </a:r>
          </a:p>
        </p:txBody>
      </p:sp>
      <p:sp>
        <p:nvSpPr>
          <p:cNvPr id="64520" name="Line 7"/>
          <p:cNvSpPr>
            <a:spLocks noChangeShapeType="1"/>
          </p:cNvSpPr>
          <p:nvPr/>
        </p:nvSpPr>
        <p:spPr bwMode="auto">
          <a:xfrm>
            <a:off x="2362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Line 8"/>
          <p:cNvSpPr>
            <a:spLocks noChangeShapeType="1"/>
          </p:cNvSpPr>
          <p:nvPr/>
        </p:nvSpPr>
        <p:spPr bwMode="auto">
          <a:xfrm>
            <a:off x="25146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Rectangle 9"/>
          <p:cNvSpPr>
            <a:spLocks noChangeArrowheads="1"/>
          </p:cNvSpPr>
          <p:nvPr/>
        </p:nvSpPr>
        <p:spPr bwMode="auto">
          <a:xfrm>
            <a:off x="2971800" y="38862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Text Box 10"/>
          <p:cNvSpPr txBox="1">
            <a:spLocks noChangeArrowheads="1"/>
          </p:cNvSpPr>
          <p:nvPr/>
        </p:nvSpPr>
        <p:spPr bwMode="auto">
          <a:xfrm>
            <a:off x="3124200" y="3886200"/>
            <a:ext cx="1082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latin typeface="Times New Roman" pitchFamily="18" charset="0"/>
              </a:rPr>
              <a:t>Data Mart</a:t>
            </a:r>
          </a:p>
        </p:txBody>
      </p:sp>
      <p:sp>
        <p:nvSpPr>
          <p:cNvPr id="64524" name="Line 11"/>
          <p:cNvSpPr>
            <a:spLocks noChangeShapeType="1"/>
          </p:cNvSpPr>
          <p:nvPr/>
        </p:nvSpPr>
        <p:spPr bwMode="auto">
          <a:xfrm>
            <a:off x="4267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2"/>
          <p:cNvSpPr>
            <a:spLocks noChangeShapeType="1"/>
          </p:cNvSpPr>
          <p:nvPr/>
        </p:nvSpPr>
        <p:spPr bwMode="auto">
          <a:xfrm>
            <a:off x="44196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3"/>
          <p:cNvSpPr>
            <a:spLocks noChangeShapeType="1"/>
          </p:cNvSpPr>
          <p:nvPr/>
        </p:nvSpPr>
        <p:spPr bwMode="auto">
          <a:xfrm flipV="1">
            <a:off x="3505200" y="4648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4"/>
          <p:cNvSpPr>
            <a:spLocks noChangeShapeType="1"/>
          </p:cNvSpPr>
          <p:nvPr/>
        </p:nvSpPr>
        <p:spPr bwMode="auto">
          <a:xfrm flipV="1">
            <a:off x="1676400" y="4648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Rectangle 15"/>
          <p:cNvSpPr>
            <a:spLocks noChangeArrowheads="1"/>
          </p:cNvSpPr>
          <p:nvPr/>
        </p:nvSpPr>
        <p:spPr bwMode="auto">
          <a:xfrm>
            <a:off x="1981200" y="2209800"/>
            <a:ext cx="1752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Rectangle 16"/>
          <p:cNvSpPr>
            <a:spLocks noChangeArrowheads="1"/>
          </p:cNvSpPr>
          <p:nvPr/>
        </p:nvSpPr>
        <p:spPr bwMode="auto">
          <a:xfrm>
            <a:off x="5486400" y="3657600"/>
            <a:ext cx="1981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Rectangle 17"/>
          <p:cNvSpPr>
            <a:spLocks noChangeArrowheads="1"/>
          </p:cNvSpPr>
          <p:nvPr/>
        </p:nvSpPr>
        <p:spPr bwMode="auto">
          <a:xfrm>
            <a:off x="5257800" y="1447800"/>
            <a:ext cx="2438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Line 18"/>
          <p:cNvSpPr>
            <a:spLocks noChangeShapeType="1"/>
          </p:cNvSpPr>
          <p:nvPr/>
        </p:nvSpPr>
        <p:spPr bwMode="auto">
          <a:xfrm>
            <a:off x="3733800" y="266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Line 19"/>
          <p:cNvSpPr>
            <a:spLocks noChangeShapeType="1"/>
          </p:cNvSpPr>
          <p:nvPr/>
        </p:nvSpPr>
        <p:spPr bwMode="auto">
          <a:xfrm>
            <a:off x="4800600" y="2667000"/>
            <a:ext cx="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3" name="Line 20"/>
          <p:cNvSpPr>
            <a:spLocks noChangeShapeType="1"/>
          </p:cNvSpPr>
          <p:nvPr/>
        </p:nvSpPr>
        <p:spPr bwMode="auto">
          <a:xfrm>
            <a:off x="51054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Line 21"/>
          <p:cNvSpPr>
            <a:spLocks noChangeShapeType="1"/>
          </p:cNvSpPr>
          <p:nvPr/>
        </p:nvSpPr>
        <p:spPr bwMode="auto">
          <a:xfrm>
            <a:off x="5105400" y="419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5" name="Line 22"/>
          <p:cNvSpPr>
            <a:spLocks noChangeShapeType="1"/>
          </p:cNvSpPr>
          <p:nvPr/>
        </p:nvSpPr>
        <p:spPr bwMode="auto">
          <a:xfrm flipV="1">
            <a:off x="1676400" y="3200400"/>
            <a:ext cx="1066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6" name="Line 23"/>
          <p:cNvSpPr>
            <a:spLocks noChangeShapeType="1"/>
          </p:cNvSpPr>
          <p:nvPr/>
        </p:nvSpPr>
        <p:spPr bwMode="auto">
          <a:xfrm flipV="1">
            <a:off x="3200400" y="1981200"/>
            <a:ext cx="2057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Line 24"/>
          <p:cNvSpPr>
            <a:spLocks noChangeShapeType="1"/>
          </p:cNvSpPr>
          <p:nvPr/>
        </p:nvSpPr>
        <p:spPr bwMode="auto">
          <a:xfrm flipH="1" flipV="1">
            <a:off x="2895600" y="3200400"/>
            <a:ext cx="762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8" name="Line 25"/>
          <p:cNvSpPr>
            <a:spLocks noChangeShapeType="1"/>
          </p:cNvSpPr>
          <p:nvPr/>
        </p:nvSpPr>
        <p:spPr bwMode="auto">
          <a:xfrm flipV="1">
            <a:off x="6477000" y="49530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Line 26"/>
          <p:cNvSpPr>
            <a:spLocks noChangeShapeType="1"/>
          </p:cNvSpPr>
          <p:nvPr/>
        </p:nvSpPr>
        <p:spPr bwMode="auto">
          <a:xfrm flipV="1">
            <a:off x="6400800" y="26670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0" name="Text Box 27"/>
          <p:cNvSpPr txBox="1">
            <a:spLocks noChangeArrowheads="1"/>
          </p:cNvSpPr>
          <p:nvPr/>
        </p:nvSpPr>
        <p:spPr bwMode="auto">
          <a:xfrm>
            <a:off x="1981200" y="2209800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Distributed Data Marts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4541" name="Rectangle 28"/>
          <p:cNvSpPr>
            <a:spLocks noChangeArrowheads="1"/>
          </p:cNvSpPr>
          <p:nvPr/>
        </p:nvSpPr>
        <p:spPr bwMode="auto">
          <a:xfrm>
            <a:off x="5334000" y="1676400"/>
            <a:ext cx="236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Multi-Tier Data Warehouse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64542" name="Rectangle 29"/>
          <p:cNvSpPr>
            <a:spLocks noChangeArrowheads="1"/>
          </p:cNvSpPr>
          <p:nvPr/>
        </p:nvSpPr>
        <p:spPr bwMode="auto">
          <a:xfrm>
            <a:off x="5638800" y="3733800"/>
            <a:ext cx="1752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Enterprise Data Warehouse</a:t>
            </a:r>
          </a:p>
        </p:txBody>
      </p:sp>
      <p:sp>
        <p:nvSpPr>
          <p:cNvPr id="64543" name="Text Box 30"/>
          <p:cNvSpPr txBox="1">
            <a:spLocks noChangeArrowheads="1"/>
          </p:cNvSpPr>
          <p:nvPr/>
        </p:nvSpPr>
        <p:spPr bwMode="auto">
          <a:xfrm>
            <a:off x="3733800" y="53340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Model refinement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64544" name="Rectangle 31"/>
          <p:cNvSpPr>
            <a:spLocks noChangeArrowheads="1"/>
          </p:cNvSpPr>
          <p:nvPr/>
        </p:nvSpPr>
        <p:spPr bwMode="auto">
          <a:xfrm>
            <a:off x="1676400" y="5334000"/>
            <a:ext cx="193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latin typeface="Times New Roman" pitchFamily="18" charset="0"/>
              </a:rPr>
              <a:t>Model refinement</a:t>
            </a:r>
            <a:endParaRPr lang="en-US" sz="2000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D9D66-F822-41EA-9BE5-467AF0D5CD98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Data Warehouse Back-End Tools and Utilities</a:t>
            </a:r>
            <a:endParaRPr lang="en-US" smtClean="0"/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Data extraction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get data from multiple, heterogeneous, and external sources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Data cleaning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detect errors in the data and rectify them when possible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Data transformation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convert data from legacy or host format to warehouse format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sort, summarize, consolidate, compute views, check integrity, and build indicies and partitions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Refresh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propagate the updates from the data sources to the warehouse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D99389-8B57-416D-8084-F844818B3249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Metadata Repository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dirty="0" smtClean="0"/>
              <a:t>Meta data is the data defining warehouse objects.  It stores:</a:t>
            </a:r>
          </a:p>
          <a:p>
            <a:pPr eaLnBrk="1" hangingPunct="1">
              <a:lnSpc>
                <a:spcPct val="110000"/>
              </a:lnSpc>
            </a:pPr>
            <a:endParaRPr lang="en-US" sz="2000" dirty="0" smtClean="0"/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Description of the structure of the data warehouse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schema, view, dimensions, hierarchies, derived data </a:t>
            </a:r>
            <a:r>
              <a:rPr lang="en-US" sz="2000" dirty="0" err="1" smtClean="0"/>
              <a:t>defn</a:t>
            </a:r>
            <a:r>
              <a:rPr lang="en-US" sz="2000" dirty="0" smtClean="0"/>
              <a:t>, data mart locations and contents</a:t>
            </a:r>
          </a:p>
          <a:p>
            <a:pPr lvl="1" eaLnBrk="1" hangingPunct="1">
              <a:lnSpc>
                <a:spcPct val="110000"/>
              </a:lnSpc>
            </a:pPr>
            <a:endParaRPr lang="en-US" sz="2000" dirty="0" smtClean="0"/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Operational meta-data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data lineage (history of migrated data and transformation path), currency of data (active or purge), monitoring information (warehouse usage statistics, error reports, audit trails)</a:t>
            </a:r>
          </a:p>
          <a:p>
            <a:pPr lvl="1" eaLnBrk="1" hangingPunct="1">
              <a:lnSpc>
                <a:spcPct val="110000"/>
              </a:lnSpc>
            </a:pPr>
            <a:endParaRPr lang="en-US" sz="2000" dirty="0" smtClean="0"/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The algorithms used for summarization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Include measure and dimension definition algorithms, subject areas, aggregation, summarization, predefined queries and reports.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9F20FF-EE96-440B-A87A-FF8DB24CC0E1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Metadata Repository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rgbClr val="FF0000"/>
                </a:solidFill>
              </a:rPr>
              <a:t>The mapping from operational environment to the data warehouse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Includes, source databases and their contents, gateway descriptions, data partitions, data extraction, cleaning, transformation rules, security (user authorization and access control).</a:t>
            </a:r>
          </a:p>
          <a:p>
            <a:pPr lvl="1" eaLnBrk="1" hangingPunct="1">
              <a:lnSpc>
                <a:spcPct val="110000"/>
              </a:lnSpc>
            </a:pPr>
            <a:endParaRPr lang="en-US" sz="2000" smtClean="0"/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rgbClr val="FF0000"/>
                </a:solidFill>
              </a:rPr>
              <a:t>Data related to system performance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Include indices and profiles that improve data access and retrieval performance, in addition to rules for the timing and scheduling of update, and replication cycles.</a:t>
            </a:r>
          </a:p>
          <a:p>
            <a:pPr lvl="1" eaLnBrk="1" hangingPunct="1">
              <a:lnSpc>
                <a:spcPct val="110000"/>
              </a:lnSpc>
            </a:pPr>
            <a:endParaRPr lang="en-US" sz="2000" smtClean="0"/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rgbClr val="FF0000"/>
                </a:solidFill>
              </a:rPr>
              <a:t>Business metadata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Include business terms and definitions, ownership of data, charging policies.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54B7F7-7B9B-4820-A3C2-745FA1FFB677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1813" y="381000"/>
            <a:ext cx="8231187" cy="560388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OLAP Server Architectures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Relational OLAP (ROLAP)</a:t>
            </a:r>
            <a:r>
              <a:rPr lang="en-US" sz="2000" smtClean="0"/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Use relational or extended-relational DBMS to store and manage warehouse data and OLAP middle ware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Include optimization of DBMS backend, implementation of aggregation navigation logic, and additional tools and services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Greater scalability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Multidimensional OLAP (MOLAP)</a:t>
            </a:r>
            <a:r>
              <a:rPr lang="en-US" sz="2000" smtClean="0">
                <a:solidFill>
                  <a:schemeClr val="hlink"/>
                </a:solidFill>
              </a:rPr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Support multidimensional views of data through array-based multidimensional storage engine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Fast indexing to pre-computed summarized data, faster computation.</a:t>
            </a:r>
          </a:p>
        </p:txBody>
      </p:sp>
    </p:spTree>
  </p:cSld>
  <p:clrMapOvr>
    <a:masterClrMapping/>
  </p:clrMapOvr>
  <p:transition>
    <p:zoom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1A01A9-8461-462D-B711-90601DD3AE71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1813" y="381000"/>
            <a:ext cx="8231187" cy="560388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OLAP Server Architectures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Hybrid OLAP (HOLAP)</a:t>
            </a:r>
            <a:r>
              <a:rPr lang="en-US" sz="2000" smtClean="0">
                <a:solidFill>
                  <a:schemeClr val="hlink"/>
                </a:solidFill>
              </a:rPr>
              <a:t> </a:t>
            </a:r>
            <a:r>
              <a:rPr lang="en-US" sz="2000" smtClean="0"/>
              <a:t>(e.g., Microsoft SQLServer)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Combines ROLAP and MOLAP technology.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Get benefit from the greater scalability of ROLAP and the faster computation of MOLAP.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For ex HOLAP server may allow large volumes of detail data to be stored in a relational database, while aggregations are kept in a separate MOLAP store.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Flexibility, e.g., low level: relational, high-level: array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chemeClr val="hlink"/>
                </a:solidFill>
              </a:rPr>
              <a:t>Specialized SQL servers </a:t>
            </a:r>
            <a:r>
              <a:rPr lang="en-US" sz="2000" smtClean="0"/>
              <a:t>(e.g., Redbricks) </a:t>
            </a:r>
            <a:endParaRPr lang="en-US" sz="2000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Specialized support for SQL queries over star/snowflake schemas</a:t>
            </a:r>
          </a:p>
        </p:txBody>
      </p:sp>
    </p:spTree>
  </p:cSld>
  <p:clrMapOvr>
    <a:masterClrMapping/>
  </p:clrMapOvr>
  <p:transition>
    <p:zoom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50ADF4-4DA3-4497-9394-A554616D557C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77200" cy="1066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/>
              <a:t>Chapter 3: Data Warehousing and OLAP Technology: An Overview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191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70000"/>
              </a:lnSpc>
            </a:pPr>
            <a:r>
              <a:rPr lang="en-US" dirty="0" smtClean="0"/>
              <a:t>What is a data warehouse? 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A multi-dimensional data model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Data warehouse architecture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>
                <a:solidFill>
                  <a:schemeClr val="hlink"/>
                </a:solidFill>
              </a:rPr>
              <a:t>From data warehousing to data mining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EA1855-0DB9-4E69-A110-469EA6BBFFDD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85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 Usage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Three kinds of data warehouse applications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olidFill>
                  <a:schemeClr val="hlink"/>
                </a:solidFill>
              </a:rPr>
              <a:t>Information processing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supports querying, basic statistical analysis, and reporting using crosstabs, tables, charts and graphs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olidFill>
                  <a:schemeClr val="hlink"/>
                </a:solidFill>
              </a:rPr>
              <a:t>Analytical processing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multidimensional analysis of data warehouse data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supports basic OLAP operations, slice-dice, drilling, pivoting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olidFill>
                  <a:schemeClr val="hlink"/>
                </a:solidFill>
              </a:rPr>
              <a:t>Data mining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knowledge discovery from hidden patterns 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supports associations, constructing analytical models, performing classification and prediction, and presenting the mining results using visualization tools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5A700C-223D-43F1-A288-0AFFBF70DB17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935038"/>
          </a:xfrm>
        </p:spPr>
        <p:txBody>
          <a:bodyPr/>
          <a:lstStyle/>
          <a:p>
            <a:pPr eaLnBrk="1" hangingPunct="1"/>
            <a:r>
              <a:rPr lang="en-US" sz="3200" smtClean="0"/>
              <a:t>From On-Line Analytical Processing (OLAP) </a:t>
            </a:r>
            <a:br>
              <a:rPr lang="en-US" sz="3200" smtClean="0"/>
            </a:br>
            <a:r>
              <a:rPr lang="en-US" sz="3200" smtClean="0"/>
              <a:t>to On Line Analytical Mining (OLAM)</a:t>
            </a:r>
            <a:endParaRPr lang="en-US" smtClean="0"/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Why online analytical mining?</a:t>
            </a:r>
          </a:p>
          <a:p>
            <a:pPr lvl="1" eaLnBrk="1" hangingPunct="1"/>
            <a:r>
              <a:rPr lang="en-US" sz="2400" smtClean="0"/>
              <a:t>High quality of data in data warehouses</a:t>
            </a:r>
          </a:p>
          <a:p>
            <a:pPr lvl="2" eaLnBrk="1" hangingPunct="1"/>
            <a:r>
              <a:rPr lang="en-US" smtClean="0"/>
              <a:t>DW contains integrated, consistent, cleaned data</a:t>
            </a:r>
          </a:p>
          <a:p>
            <a:pPr lvl="1" eaLnBrk="1" hangingPunct="1"/>
            <a:r>
              <a:rPr lang="en-US" sz="2400" smtClean="0"/>
              <a:t>Available information processing structure surrounding data warehouses</a:t>
            </a:r>
          </a:p>
          <a:p>
            <a:pPr lvl="2" eaLnBrk="1" hangingPunct="1"/>
            <a:r>
              <a:rPr lang="en-US" smtClean="0"/>
              <a:t>ODBC, OLEDB, Web accessing, service facilities, reporting and OLAP tools</a:t>
            </a:r>
          </a:p>
          <a:p>
            <a:pPr lvl="1" eaLnBrk="1" hangingPunct="1"/>
            <a:r>
              <a:rPr lang="en-US" sz="2400" smtClean="0"/>
              <a:t>OLAP-based exploratory data analysis</a:t>
            </a:r>
          </a:p>
          <a:p>
            <a:pPr lvl="2" eaLnBrk="1" hangingPunct="1"/>
            <a:r>
              <a:rPr lang="en-US" smtClean="0"/>
              <a:t>Mining with drilling, dicing, pivoting, etc.</a:t>
            </a:r>
          </a:p>
          <a:p>
            <a:pPr lvl="1" eaLnBrk="1" hangingPunct="1"/>
            <a:r>
              <a:rPr lang="en-US" sz="2400" smtClean="0"/>
              <a:t>On-line selection of data mining functions</a:t>
            </a:r>
          </a:p>
          <a:p>
            <a:pPr lvl="2" eaLnBrk="1" hangingPunct="1"/>
            <a:r>
              <a:rPr lang="en-US" smtClean="0"/>
              <a:t>Integration and swapping of multiple mining functions, algorithms, and tasks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A3C1F8-21B7-410E-B861-63BFBA2D1153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5207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/>
              <a:t>An OLAM System Architecture</a:t>
            </a:r>
            <a:endParaRPr lang="en-US" sz="2800" b="1" smtClean="0"/>
          </a:p>
        </p:txBody>
      </p:sp>
      <p:sp>
        <p:nvSpPr>
          <p:cNvPr id="78852" name="Oval 3"/>
          <p:cNvSpPr>
            <a:spLocks noChangeArrowheads="1"/>
          </p:cNvSpPr>
          <p:nvPr/>
        </p:nvSpPr>
        <p:spPr bwMode="auto">
          <a:xfrm>
            <a:off x="5715000" y="4495800"/>
            <a:ext cx="685800" cy="2286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Oval 4"/>
          <p:cNvSpPr>
            <a:spLocks noChangeArrowheads="1"/>
          </p:cNvSpPr>
          <p:nvPr/>
        </p:nvSpPr>
        <p:spPr bwMode="auto">
          <a:xfrm>
            <a:off x="5715000" y="41148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Rectangle 5"/>
          <p:cNvSpPr>
            <a:spLocks noChangeArrowheads="1"/>
          </p:cNvSpPr>
          <p:nvPr/>
        </p:nvSpPr>
        <p:spPr bwMode="auto">
          <a:xfrm>
            <a:off x="5715000" y="4191000"/>
            <a:ext cx="685800" cy="406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Rectangle 6"/>
          <p:cNvSpPr>
            <a:spLocks noChangeArrowheads="1"/>
          </p:cNvSpPr>
          <p:nvPr/>
        </p:nvSpPr>
        <p:spPr bwMode="auto">
          <a:xfrm>
            <a:off x="3352800" y="3886200"/>
            <a:ext cx="1143000" cy="10668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78856" name="Rectangle 7"/>
          <p:cNvSpPr>
            <a:spLocks noChangeArrowheads="1"/>
          </p:cNvSpPr>
          <p:nvPr/>
        </p:nvSpPr>
        <p:spPr bwMode="auto">
          <a:xfrm>
            <a:off x="1981200" y="5791200"/>
            <a:ext cx="914400" cy="8382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7" name="Oval 8"/>
          <p:cNvSpPr>
            <a:spLocks noChangeArrowheads="1"/>
          </p:cNvSpPr>
          <p:nvPr/>
        </p:nvSpPr>
        <p:spPr bwMode="auto">
          <a:xfrm>
            <a:off x="1981200" y="5638800"/>
            <a:ext cx="914400" cy="3810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Oval 9"/>
          <p:cNvSpPr>
            <a:spLocks noChangeArrowheads="1"/>
          </p:cNvSpPr>
          <p:nvPr/>
        </p:nvSpPr>
        <p:spPr bwMode="auto">
          <a:xfrm>
            <a:off x="4953000" y="6477000"/>
            <a:ext cx="1295400" cy="3810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Rectangle 10"/>
          <p:cNvSpPr>
            <a:spLocks noChangeArrowheads="1"/>
          </p:cNvSpPr>
          <p:nvPr/>
        </p:nvSpPr>
        <p:spPr bwMode="auto">
          <a:xfrm>
            <a:off x="4953000" y="5791200"/>
            <a:ext cx="1295400" cy="8382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0" name="Oval 11"/>
          <p:cNvSpPr>
            <a:spLocks noChangeArrowheads="1"/>
          </p:cNvSpPr>
          <p:nvPr/>
        </p:nvSpPr>
        <p:spPr bwMode="auto">
          <a:xfrm>
            <a:off x="4953000" y="5638800"/>
            <a:ext cx="1295400" cy="3048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Text Box 12"/>
          <p:cNvSpPr txBox="1">
            <a:spLocks noChangeArrowheads="1"/>
          </p:cNvSpPr>
          <p:nvPr/>
        </p:nvSpPr>
        <p:spPr bwMode="auto">
          <a:xfrm>
            <a:off x="4876800" y="5867400"/>
            <a:ext cx="14478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Data </a:t>
            </a:r>
          </a:p>
          <a:p>
            <a:pPr algn="ctr"/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Warehouse</a:t>
            </a:r>
          </a:p>
        </p:txBody>
      </p:sp>
      <p:sp>
        <p:nvSpPr>
          <p:cNvPr id="78862" name="Text Box 13"/>
          <p:cNvSpPr txBox="1">
            <a:spLocks noChangeArrowheads="1"/>
          </p:cNvSpPr>
          <p:nvPr/>
        </p:nvSpPr>
        <p:spPr bwMode="auto">
          <a:xfrm>
            <a:off x="5562600" y="4648200"/>
            <a:ext cx="1333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Meta Data</a:t>
            </a:r>
          </a:p>
        </p:txBody>
      </p:sp>
      <p:sp>
        <p:nvSpPr>
          <p:cNvPr id="78863" name="Text Box 14"/>
          <p:cNvSpPr txBox="1">
            <a:spLocks noChangeArrowheads="1"/>
          </p:cNvSpPr>
          <p:nvPr/>
        </p:nvSpPr>
        <p:spPr bwMode="auto">
          <a:xfrm>
            <a:off x="3352800" y="4114800"/>
            <a:ext cx="114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MDDB</a:t>
            </a:r>
          </a:p>
        </p:txBody>
      </p:sp>
      <p:sp>
        <p:nvSpPr>
          <p:cNvPr id="78864" name="Line 15"/>
          <p:cNvSpPr>
            <a:spLocks noChangeShapeType="1"/>
          </p:cNvSpPr>
          <p:nvPr/>
        </p:nvSpPr>
        <p:spPr bwMode="auto">
          <a:xfrm flipV="1">
            <a:off x="4724400" y="4343400"/>
            <a:ext cx="838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5" name="Rectangle 16"/>
          <p:cNvSpPr>
            <a:spLocks noChangeArrowheads="1"/>
          </p:cNvSpPr>
          <p:nvPr/>
        </p:nvSpPr>
        <p:spPr bwMode="auto">
          <a:xfrm>
            <a:off x="1143000" y="1676400"/>
            <a:ext cx="5715000" cy="762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Rectangle 17"/>
          <p:cNvSpPr>
            <a:spLocks noChangeArrowheads="1"/>
          </p:cNvSpPr>
          <p:nvPr/>
        </p:nvSpPr>
        <p:spPr bwMode="auto">
          <a:xfrm>
            <a:off x="1219200" y="3505200"/>
            <a:ext cx="5715000" cy="762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7" name="Rectangle 18"/>
          <p:cNvSpPr>
            <a:spLocks noChangeArrowheads="1"/>
          </p:cNvSpPr>
          <p:nvPr/>
        </p:nvSpPr>
        <p:spPr bwMode="auto">
          <a:xfrm>
            <a:off x="533400" y="2057400"/>
            <a:ext cx="2514600" cy="1066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OLAM</a:t>
            </a:r>
          </a:p>
          <a:p>
            <a:pPr algn="ctr"/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Engine</a:t>
            </a:r>
            <a:endParaRPr lang="en-US" sz="180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78868" name="Rectangle 19"/>
          <p:cNvSpPr>
            <a:spLocks noChangeArrowheads="1"/>
          </p:cNvSpPr>
          <p:nvPr/>
        </p:nvSpPr>
        <p:spPr bwMode="auto">
          <a:xfrm>
            <a:off x="4876800" y="2057400"/>
            <a:ext cx="2514600" cy="1066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OLAP</a:t>
            </a:r>
          </a:p>
          <a:p>
            <a:pPr algn="ctr"/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Engine</a:t>
            </a:r>
          </a:p>
        </p:txBody>
      </p:sp>
      <p:sp>
        <p:nvSpPr>
          <p:cNvPr id="78869" name="Line 20"/>
          <p:cNvSpPr>
            <a:spLocks noChangeShapeType="1"/>
          </p:cNvSpPr>
          <p:nvPr/>
        </p:nvSpPr>
        <p:spPr bwMode="auto">
          <a:xfrm flipH="1" flipV="1">
            <a:off x="2362200" y="36576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0" name="Line 21"/>
          <p:cNvSpPr>
            <a:spLocks noChangeShapeType="1"/>
          </p:cNvSpPr>
          <p:nvPr/>
        </p:nvSpPr>
        <p:spPr bwMode="auto">
          <a:xfrm flipH="1" flipV="1">
            <a:off x="2133600" y="3810000"/>
            <a:ext cx="1066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1" name="Line 22"/>
          <p:cNvSpPr>
            <a:spLocks noChangeShapeType="1"/>
          </p:cNvSpPr>
          <p:nvPr/>
        </p:nvSpPr>
        <p:spPr bwMode="auto">
          <a:xfrm flipV="1">
            <a:off x="4876800" y="36576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2" name="Line 23"/>
          <p:cNvSpPr>
            <a:spLocks noChangeShapeType="1"/>
          </p:cNvSpPr>
          <p:nvPr/>
        </p:nvSpPr>
        <p:spPr bwMode="auto">
          <a:xfrm flipV="1">
            <a:off x="4953000" y="36576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3" name="Line 24"/>
          <p:cNvSpPr>
            <a:spLocks noChangeShapeType="1"/>
          </p:cNvSpPr>
          <p:nvPr/>
        </p:nvSpPr>
        <p:spPr bwMode="auto">
          <a:xfrm>
            <a:off x="1600200" y="3124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4" name="Line 25"/>
          <p:cNvSpPr>
            <a:spLocks noChangeShapeType="1"/>
          </p:cNvSpPr>
          <p:nvPr/>
        </p:nvSpPr>
        <p:spPr bwMode="auto">
          <a:xfrm>
            <a:off x="2133600" y="3124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5" name="Line 26"/>
          <p:cNvSpPr>
            <a:spLocks noChangeShapeType="1"/>
          </p:cNvSpPr>
          <p:nvPr/>
        </p:nvSpPr>
        <p:spPr bwMode="auto">
          <a:xfrm>
            <a:off x="5867400" y="3124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6" name="Line 27"/>
          <p:cNvSpPr>
            <a:spLocks noChangeShapeType="1"/>
          </p:cNvSpPr>
          <p:nvPr/>
        </p:nvSpPr>
        <p:spPr bwMode="auto">
          <a:xfrm>
            <a:off x="6553200" y="3124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7" name="Line 28"/>
          <p:cNvSpPr>
            <a:spLocks noChangeShapeType="1"/>
          </p:cNvSpPr>
          <p:nvPr/>
        </p:nvSpPr>
        <p:spPr bwMode="auto">
          <a:xfrm>
            <a:off x="3200400" y="24384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8" name="Line 29"/>
          <p:cNvSpPr>
            <a:spLocks noChangeShapeType="1"/>
          </p:cNvSpPr>
          <p:nvPr/>
        </p:nvSpPr>
        <p:spPr bwMode="auto">
          <a:xfrm>
            <a:off x="3200400" y="27432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9" name="Line 30"/>
          <p:cNvSpPr>
            <a:spLocks noChangeShapeType="1"/>
          </p:cNvSpPr>
          <p:nvPr/>
        </p:nvSpPr>
        <p:spPr bwMode="auto">
          <a:xfrm>
            <a:off x="15240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Line 31"/>
          <p:cNvSpPr>
            <a:spLocks noChangeShapeType="1"/>
          </p:cNvSpPr>
          <p:nvPr/>
        </p:nvSpPr>
        <p:spPr bwMode="auto">
          <a:xfrm>
            <a:off x="22098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1" name="Line 32"/>
          <p:cNvSpPr>
            <a:spLocks noChangeShapeType="1"/>
          </p:cNvSpPr>
          <p:nvPr/>
        </p:nvSpPr>
        <p:spPr bwMode="auto">
          <a:xfrm>
            <a:off x="57150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2" name="Line 33"/>
          <p:cNvSpPr>
            <a:spLocks noChangeShapeType="1"/>
          </p:cNvSpPr>
          <p:nvPr/>
        </p:nvSpPr>
        <p:spPr bwMode="auto">
          <a:xfrm>
            <a:off x="64770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3" name="Text Box 34"/>
          <p:cNvSpPr txBox="1">
            <a:spLocks noChangeArrowheads="1"/>
          </p:cNvSpPr>
          <p:nvPr/>
        </p:nvSpPr>
        <p:spPr bwMode="auto">
          <a:xfrm>
            <a:off x="2895600" y="1676400"/>
            <a:ext cx="19812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User GUI API</a:t>
            </a:r>
          </a:p>
        </p:txBody>
      </p:sp>
      <p:sp>
        <p:nvSpPr>
          <p:cNvPr id="78884" name="Rectangle 35"/>
          <p:cNvSpPr>
            <a:spLocks noChangeArrowheads="1"/>
          </p:cNvSpPr>
          <p:nvPr/>
        </p:nvSpPr>
        <p:spPr bwMode="auto">
          <a:xfrm>
            <a:off x="3048000" y="3124200"/>
            <a:ext cx="18510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Data Cube API</a:t>
            </a:r>
          </a:p>
        </p:txBody>
      </p:sp>
      <p:sp>
        <p:nvSpPr>
          <p:cNvPr id="78885" name="Rectangle 36"/>
          <p:cNvSpPr>
            <a:spLocks noChangeArrowheads="1"/>
          </p:cNvSpPr>
          <p:nvPr/>
        </p:nvSpPr>
        <p:spPr bwMode="auto">
          <a:xfrm>
            <a:off x="1295400" y="5181600"/>
            <a:ext cx="5715000" cy="762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6" name="Line 37"/>
          <p:cNvSpPr>
            <a:spLocks noChangeShapeType="1"/>
          </p:cNvSpPr>
          <p:nvPr/>
        </p:nvSpPr>
        <p:spPr bwMode="auto">
          <a:xfrm>
            <a:off x="2438400" y="5257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7" name="Line 38"/>
          <p:cNvSpPr>
            <a:spLocks noChangeShapeType="1"/>
          </p:cNvSpPr>
          <p:nvPr/>
        </p:nvSpPr>
        <p:spPr bwMode="auto">
          <a:xfrm>
            <a:off x="5562600" y="5257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8" name="Line 39"/>
          <p:cNvSpPr>
            <a:spLocks noChangeShapeType="1"/>
          </p:cNvSpPr>
          <p:nvPr/>
        </p:nvSpPr>
        <p:spPr bwMode="auto">
          <a:xfrm flipV="1">
            <a:off x="2438400" y="4648200"/>
            <a:ext cx="914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9" name="Line 40"/>
          <p:cNvSpPr>
            <a:spLocks noChangeShapeType="1"/>
          </p:cNvSpPr>
          <p:nvPr/>
        </p:nvSpPr>
        <p:spPr bwMode="auto">
          <a:xfrm flipH="1" flipV="1">
            <a:off x="4495800" y="4800600"/>
            <a:ext cx="685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0" name="Rectangle 41"/>
          <p:cNvSpPr>
            <a:spLocks noChangeArrowheads="1"/>
          </p:cNvSpPr>
          <p:nvPr/>
        </p:nvSpPr>
        <p:spPr bwMode="auto">
          <a:xfrm>
            <a:off x="3124200" y="5181600"/>
            <a:ext cx="16875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Database API</a:t>
            </a:r>
          </a:p>
        </p:txBody>
      </p:sp>
      <p:sp>
        <p:nvSpPr>
          <p:cNvPr id="78891" name="Line 42"/>
          <p:cNvSpPr>
            <a:spLocks noChangeShapeType="1"/>
          </p:cNvSpPr>
          <p:nvPr/>
        </p:nvSpPr>
        <p:spPr bwMode="auto">
          <a:xfrm>
            <a:off x="2895600" y="62484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2" name="Text Box 43"/>
          <p:cNvSpPr txBox="1">
            <a:spLocks noChangeArrowheads="1"/>
          </p:cNvSpPr>
          <p:nvPr/>
        </p:nvSpPr>
        <p:spPr bwMode="auto">
          <a:xfrm>
            <a:off x="3276600" y="6172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1">
              <a:latin typeface="Times New Roman" pitchFamily="18" charset="0"/>
            </a:endParaRPr>
          </a:p>
        </p:txBody>
      </p:sp>
      <p:sp>
        <p:nvSpPr>
          <p:cNvPr id="78893" name="Rectangle 44"/>
          <p:cNvSpPr>
            <a:spLocks noChangeArrowheads="1"/>
          </p:cNvSpPr>
          <p:nvPr/>
        </p:nvSpPr>
        <p:spPr bwMode="auto">
          <a:xfrm>
            <a:off x="3200400" y="5867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Data cleaning</a:t>
            </a:r>
          </a:p>
        </p:txBody>
      </p:sp>
      <p:sp>
        <p:nvSpPr>
          <p:cNvPr id="78894" name="Text Box 45"/>
          <p:cNvSpPr txBox="1">
            <a:spLocks noChangeArrowheads="1"/>
          </p:cNvSpPr>
          <p:nvPr/>
        </p:nvSpPr>
        <p:spPr bwMode="auto">
          <a:xfrm>
            <a:off x="3048000" y="6248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Data integration</a:t>
            </a:r>
            <a:endParaRPr lang="en-US" sz="2400" u="sng">
              <a:latin typeface="Times New Roman" pitchFamily="18" charset="0"/>
            </a:endParaRPr>
          </a:p>
        </p:txBody>
      </p:sp>
      <p:sp>
        <p:nvSpPr>
          <p:cNvPr id="78895" name="Line 46"/>
          <p:cNvSpPr>
            <a:spLocks noChangeShapeType="1"/>
          </p:cNvSpPr>
          <p:nvPr/>
        </p:nvSpPr>
        <p:spPr bwMode="auto">
          <a:xfrm flipV="1">
            <a:off x="228600" y="35814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6" name="Line 47"/>
          <p:cNvSpPr>
            <a:spLocks noChangeShapeType="1"/>
          </p:cNvSpPr>
          <p:nvPr/>
        </p:nvSpPr>
        <p:spPr bwMode="auto">
          <a:xfrm flipV="1">
            <a:off x="228600" y="51816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7" name="Line 48"/>
          <p:cNvSpPr>
            <a:spLocks noChangeShapeType="1"/>
          </p:cNvSpPr>
          <p:nvPr/>
        </p:nvSpPr>
        <p:spPr bwMode="auto">
          <a:xfrm flipV="1">
            <a:off x="228600" y="16764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8" name="Text Box 49"/>
          <p:cNvSpPr txBox="1">
            <a:spLocks noChangeArrowheads="1"/>
          </p:cNvSpPr>
          <p:nvPr/>
        </p:nvSpPr>
        <p:spPr bwMode="auto">
          <a:xfrm>
            <a:off x="7239000" y="2057400"/>
            <a:ext cx="1905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latin typeface="Times New Roman" pitchFamily="18" charset="0"/>
              </a:rPr>
              <a:t>Layer3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OLAP/OLAM</a:t>
            </a:r>
          </a:p>
        </p:txBody>
      </p:sp>
      <p:sp>
        <p:nvSpPr>
          <p:cNvPr id="78899" name="Text Box 50"/>
          <p:cNvSpPr txBox="1">
            <a:spLocks noChangeArrowheads="1"/>
          </p:cNvSpPr>
          <p:nvPr/>
        </p:nvSpPr>
        <p:spPr bwMode="auto">
          <a:xfrm>
            <a:off x="7239000" y="3886200"/>
            <a:ext cx="1905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latin typeface="Times New Roman" pitchFamily="18" charset="0"/>
              </a:rPr>
              <a:t>Layer2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MDDB</a:t>
            </a:r>
          </a:p>
        </p:txBody>
      </p:sp>
      <p:sp>
        <p:nvSpPr>
          <p:cNvPr id="78900" name="Text Box 51"/>
          <p:cNvSpPr txBox="1">
            <a:spLocks noChangeArrowheads="1"/>
          </p:cNvSpPr>
          <p:nvPr/>
        </p:nvSpPr>
        <p:spPr bwMode="auto">
          <a:xfrm>
            <a:off x="7239000" y="5562600"/>
            <a:ext cx="1905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latin typeface="Times New Roman" pitchFamily="18" charset="0"/>
              </a:rPr>
              <a:t>Layer1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Data Repository</a:t>
            </a:r>
          </a:p>
        </p:txBody>
      </p:sp>
      <p:sp>
        <p:nvSpPr>
          <p:cNvPr id="78901" name="Text Box 52"/>
          <p:cNvSpPr txBox="1">
            <a:spLocks noChangeArrowheads="1"/>
          </p:cNvSpPr>
          <p:nvPr/>
        </p:nvSpPr>
        <p:spPr bwMode="auto">
          <a:xfrm>
            <a:off x="7239000" y="838200"/>
            <a:ext cx="1905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latin typeface="Times New Roman" pitchFamily="18" charset="0"/>
              </a:rPr>
              <a:t>Layer4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User Interface</a:t>
            </a:r>
          </a:p>
        </p:txBody>
      </p:sp>
      <p:sp>
        <p:nvSpPr>
          <p:cNvPr id="78902" name="Line 53"/>
          <p:cNvSpPr>
            <a:spLocks noChangeShapeType="1"/>
          </p:cNvSpPr>
          <p:nvPr/>
        </p:nvSpPr>
        <p:spPr bwMode="auto">
          <a:xfrm>
            <a:off x="4876800" y="1447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3" name="Line 54"/>
          <p:cNvSpPr>
            <a:spLocks noChangeShapeType="1"/>
          </p:cNvSpPr>
          <p:nvPr/>
        </p:nvSpPr>
        <p:spPr bwMode="auto">
          <a:xfrm>
            <a:off x="4876800" y="144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4" name="Line 55"/>
          <p:cNvSpPr>
            <a:spLocks noChangeShapeType="1"/>
          </p:cNvSpPr>
          <p:nvPr/>
        </p:nvSpPr>
        <p:spPr bwMode="auto">
          <a:xfrm flipV="1">
            <a:off x="6477000" y="114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5" name="Text Box 56"/>
          <p:cNvSpPr txBox="1">
            <a:spLocks noChangeArrowheads="1"/>
          </p:cNvSpPr>
          <p:nvPr/>
        </p:nvSpPr>
        <p:spPr bwMode="auto">
          <a:xfrm>
            <a:off x="533400" y="52578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Filtering&amp;Integration</a:t>
            </a:r>
          </a:p>
        </p:txBody>
      </p:sp>
      <p:sp>
        <p:nvSpPr>
          <p:cNvPr id="78906" name="Text Box 57"/>
          <p:cNvSpPr txBox="1">
            <a:spLocks noChangeArrowheads="1"/>
          </p:cNvSpPr>
          <p:nvPr/>
        </p:nvSpPr>
        <p:spPr bwMode="auto">
          <a:xfrm>
            <a:off x="5562600" y="5257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Filtering</a:t>
            </a:r>
          </a:p>
        </p:txBody>
      </p:sp>
      <p:sp>
        <p:nvSpPr>
          <p:cNvPr id="78907" name="Oval 58"/>
          <p:cNvSpPr>
            <a:spLocks noChangeArrowheads="1"/>
          </p:cNvSpPr>
          <p:nvPr/>
        </p:nvSpPr>
        <p:spPr bwMode="auto">
          <a:xfrm>
            <a:off x="1981200" y="6477000"/>
            <a:ext cx="914400" cy="3810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8" name="Rectangle 59"/>
          <p:cNvSpPr>
            <a:spLocks noChangeArrowheads="1"/>
          </p:cNvSpPr>
          <p:nvPr/>
        </p:nvSpPr>
        <p:spPr bwMode="auto">
          <a:xfrm>
            <a:off x="1066800" y="5791200"/>
            <a:ext cx="914400" cy="8382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9" name="Oval 60"/>
          <p:cNvSpPr>
            <a:spLocks noChangeArrowheads="1"/>
          </p:cNvSpPr>
          <p:nvPr/>
        </p:nvSpPr>
        <p:spPr bwMode="auto">
          <a:xfrm>
            <a:off x="1066800" y="5638800"/>
            <a:ext cx="914400" cy="3810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0" name="Oval 61"/>
          <p:cNvSpPr>
            <a:spLocks noChangeArrowheads="1"/>
          </p:cNvSpPr>
          <p:nvPr/>
        </p:nvSpPr>
        <p:spPr bwMode="auto">
          <a:xfrm>
            <a:off x="1066800" y="6477000"/>
            <a:ext cx="914400" cy="3810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1" name="Text Box 62"/>
          <p:cNvSpPr txBox="1">
            <a:spLocks noChangeArrowheads="1"/>
          </p:cNvSpPr>
          <p:nvPr/>
        </p:nvSpPr>
        <p:spPr bwMode="auto">
          <a:xfrm>
            <a:off x="1371600" y="6096000"/>
            <a:ext cx="133826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Databases</a:t>
            </a:r>
          </a:p>
        </p:txBody>
      </p:sp>
      <p:sp>
        <p:nvSpPr>
          <p:cNvPr id="78912" name="Line 63"/>
          <p:cNvSpPr>
            <a:spLocks noChangeShapeType="1"/>
          </p:cNvSpPr>
          <p:nvPr/>
        </p:nvSpPr>
        <p:spPr bwMode="auto">
          <a:xfrm>
            <a:off x="1524000" y="5257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3" name="Line 64"/>
          <p:cNvSpPr>
            <a:spLocks noChangeShapeType="1"/>
          </p:cNvSpPr>
          <p:nvPr/>
        </p:nvSpPr>
        <p:spPr bwMode="auto">
          <a:xfrm>
            <a:off x="1524000" y="1447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4" name="Line 65"/>
          <p:cNvSpPr>
            <a:spLocks noChangeShapeType="1"/>
          </p:cNvSpPr>
          <p:nvPr/>
        </p:nvSpPr>
        <p:spPr bwMode="auto">
          <a:xfrm>
            <a:off x="3124200" y="144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5" name="Line 66"/>
          <p:cNvSpPr>
            <a:spLocks noChangeShapeType="1"/>
          </p:cNvSpPr>
          <p:nvPr/>
        </p:nvSpPr>
        <p:spPr bwMode="auto">
          <a:xfrm flipV="1">
            <a:off x="1524000" y="1295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6" name="Text Box 67"/>
          <p:cNvSpPr txBox="1">
            <a:spLocks noChangeArrowheads="1"/>
          </p:cNvSpPr>
          <p:nvPr/>
        </p:nvSpPr>
        <p:spPr bwMode="auto">
          <a:xfrm>
            <a:off x="381000" y="8382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Mining query</a:t>
            </a:r>
          </a:p>
        </p:txBody>
      </p:sp>
      <p:sp>
        <p:nvSpPr>
          <p:cNvPr id="78917" name="Text Box 68"/>
          <p:cNvSpPr txBox="1">
            <a:spLocks noChangeArrowheads="1"/>
          </p:cNvSpPr>
          <p:nvPr/>
        </p:nvSpPr>
        <p:spPr bwMode="auto">
          <a:xfrm>
            <a:off x="5410200" y="8382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Mining result</a:t>
            </a:r>
          </a:p>
        </p:txBody>
      </p:sp>
      <p:sp>
        <p:nvSpPr>
          <p:cNvPr id="78918" name="Line 69"/>
          <p:cNvSpPr>
            <a:spLocks noChangeShapeType="1"/>
          </p:cNvSpPr>
          <p:nvPr/>
        </p:nvSpPr>
        <p:spPr bwMode="auto">
          <a:xfrm flipV="1">
            <a:off x="6096000" y="3657600"/>
            <a:ext cx="228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F4744A-E234-496B-813F-4C592921D3D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Warehouse—Nonvolatile</a:t>
            </a:r>
          </a:p>
        </p:txBody>
      </p:sp>
      <p:sp>
        <p:nvSpPr>
          <p:cNvPr id="1126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876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2400" smtClean="0"/>
              <a:t>A </a:t>
            </a:r>
            <a:r>
              <a:rPr lang="en-US" sz="2400" smtClean="0">
                <a:solidFill>
                  <a:schemeClr val="hlink"/>
                </a:solidFill>
              </a:rPr>
              <a:t>physically separate store</a:t>
            </a:r>
            <a:r>
              <a:rPr lang="en-US" sz="2400" smtClean="0"/>
              <a:t> of data transformed from the operational environment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smtClean="0"/>
              <a:t>Operational </a:t>
            </a:r>
            <a:r>
              <a:rPr lang="en-US" sz="2400" smtClean="0">
                <a:solidFill>
                  <a:schemeClr val="hlink"/>
                </a:solidFill>
              </a:rPr>
              <a:t>update of data does not occur</a:t>
            </a:r>
            <a:r>
              <a:rPr lang="en-US" sz="2400" smtClean="0"/>
              <a:t> in the data warehouse environment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Does not require transaction processing, recovery, and concurrency control mechanisms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Requires only two operations in data accessing: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i="1" smtClean="0">
                <a:solidFill>
                  <a:schemeClr val="hlink"/>
                </a:solidFill>
              </a:rPr>
              <a:t>initial loading of data</a:t>
            </a:r>
            <a:r>
              <a:rPr lang="en-US" smtClean="0"/>
              <a:t> and </a:t>
            </a:r>
            <a:r>
              <a:rPr lang="en-US" i="1" smtClean="0">
                <a:solidFill>
                  <a:schemeClr val="hlink"/>
                </a:solidFill>
              </a:rPr>
              <a:t>access of data</a:t>
            </a:r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2195C4-8D3C-42B9-937E-87E1DEE0BF47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77200" cy="1066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/>
              <a:t>Chapter 3: Data Warehousing and OLAP Technology: An Overview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876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70000"/>
              </a:lnSpc>
            </a:pPr>
            <a:r>
              <a:rPr lang="en-US" dirty="0" smtClean="0"/>
              <a:t>What is a data warehouse? 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A multi-dimensional data model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Data warehouse architecture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From data warehousing to data mining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>
                <a:solidFill>
                  <a:schemeClr val="hlink"/>
                </a:solidFill>
              </a:rPr>
              <a:t>Summary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752058-C69F-4454-919C-3D2E224FCBD0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685800"/>
          </a:xfrm>
        </p:spPr>
        <p:txBody>
          <a:bodyPr/>
          <a:lstStyle/>
          <a:p>
            <a:pPr eaLnBrk="1" hangingPunct="1"/>
            <a:r>
              <a:rPr lang="en-US" sz="2800" smtClean="0"/>
              <a:t>Summary: Data Warehouse and OLAP Technology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Why data warehousing?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chemeClr val="hlink"/>
                </a:solidFill>
              </a:rPr>
              <a:t>multi-dimensional model</a:t>
            </a:r>
            <a:r>
              <a:rPr lang="en-US" sz="2000" dirty="0" smtClean="0"/>
              <a:t> of a data warehouse</a:t>
            </a:r>
          </a:p>
          <a:p>
            <a:pPr lvl="1" eaLnBrk="1" hangingPunct="1">
              <a:lnSpc>
                <a:spcPct val="120000"/>
              </a:lnSpc>
              <a:spcBef>
                <a:spcPct val="10000"/>
              </a:spcBef>
            </a:pPr>
            <a:r>
              <a:rPr lang="en-US" sz="2000" dirty="0" smtClean="0"/>
              <a:t>Star schema, snowflake schema, fact constellations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A data cube consists of dimensions &amp; measures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OLAP</a:t>
            </a:r>
            <a:r>
              <a:rPr lang="en-US" sz="2000" dirty="0" smtClean="0"/>
              <a:t> operations: drilling, rolling, slicing, dicing and pivoting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Data warehouse architecture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</a:pPr>
            <a:r>
              <a:rPr lang="en-US" sz="2000" dirty="0" smtClean="0"/>
              <a:t>OLAP servers: ROLAP, MOLAP, HOLAP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</a:pPr>
            <a:r>
              <a:rPr lang="en-US" sz="2000" dirty="0" smtClean="0"/>
              <a:t>From OLAP to OLAM (on-line analytical mining)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Construction of data warehouse requires data cleaning, integration and consolidation. </a:t>
            </a:r>
          </a:p>
          <a:p>
            <a:pPr algn="just"/>
            <a:r>
              <a:rPr lang="en-US" dirty="0" smtClean="0"/>
              <a:t>Organization use this information to decision making.</a:t>
            </a:r>
          </a:p>
          <a:p>
            <a:pPr lvl="1" algn="just"/>
            <a:r>
              <a:rPr lang="en-US" dirty="0" smtClean="0"/>
              <a:t>Ex. Increasing customer focus(analyzing buying patterns), comparing performance of sales by years or by geographic regions, etc.</a:t>
            </a:r>
          </a:p>
          <a:p>
            <a:pPr lvl="1"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F47FE-2CB2-441A-96EE-7295B79B737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B42F9E-4504-4060-99C1-305E5EF39F7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93038" cy="609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3200" smtClean="0"/>
              <a:t>Data Warehouse vs. Operational DBMS</a:t>
            </a:r>
            <a:endParaRPr lang="en-US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dirty="0" smtClean="0"/>
              <a:t>OLTP (on-line transaction processing)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Major task of traditional relational DBMS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Day-to-day operations: purchasing, inventory, banking, manufacturing, payroll, registration, accounting, etc.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/>
              <a:t>OLAP (on-line analytical processing)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Major task of data warehouse system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Data analysis and decision making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/>
              <a:t>Distinct features (OLTP vs. OLAP):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User and system orientation: customer vs. market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Data contents: current, detailed vs. historical, consolidated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Database design: ER + application vs. star + subject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View: current, local vs. evolutionary, integrated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Access patterns: update vs. read-only but complex queries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7141</TotalTime>
  <Words>3970</Words>
  <Application>Microsoft Office PowerPoint</Application>
  <PresentationFormat>On-screen Show (4:3)</PresentationFormat>
  <Paragraphs>665</Paragraphs>
  <Slides>71</Slides>
  <Notes>3</Notes>
  <HiddenSlides>9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Blends</vt:lpstr>
      <vt:lpstr>Data Mining:   Concepts and Techniques   — Chapter 3 —</vt:lpstr>
      <vt:lpstr>Chapter 3: Data Warehousing and OLAP Technology: An Overview</vt:lpstr>
      <vt:lpstr>What is Data Warehouse?</vt:lpstr>
      <vt:lpstr>Data Warehouse—Subject-Oriented</vt:lpstr>
      <vt:lpstr>Data Warehouse—Integrated</vt:lpstr>
      <vt:lpstr>Data Warehouse—Time Variant</vt:lpstr>
      <vt:lpstr>Data Warehouse—Nonvolatile</vt:lpstr>
      <vt:lpstr>Slide 8</vt:lpstr>
      <vt:lpstr>Data Warehouse vs. Operational DBMS</vt:lpstr>
      <vt:lpstr>Slide 10</vt:lpstr>
      <vt:lpstr>Why Separate Data Warehouse?</vt:lpstr>
      <vt:lpstr>Chapter 3: Data Warehousing and OLAP Technology: An Overview</vt:lpstr>
      <vt:lpstr>From Tables and Spreadsheets to Data Cubes</vt:lpstr>
      <vt:lpstr>Data Cubes</vt:lpstr>
      <vt:lpstr>Data Cubes</vt:lpstr>
      <vt:lpstr>Data Cubes</vt:lpstr>
      <vt:lpstr>Slide 17</vt:lpstr>
      <vt:lpstr>Data Cubes</vt:lpstr>
      <vt:lpstr>Cube: A Lattice of Cuboids</vt:lpstr>
      <vt:lpstr>Data Cubes</vt:lpstr>
      <vt:lpstr>Schemas for multidimensional Databases</vt:lpstr>
      <vt:lpstr>Example of Star Schema</vt:lpstr>
      <vt:lpstr>Schemas for multidimensional Databases</vt:lpstr>
      <vt:lpstr>Example of Snowflake Schema</vt:lpstr>
      <vt:lpstr>Schemas for multidimensional Databases</vt:lpstr>
      <vt:lpstr>Example of Fact Constellation</vt:lpstr>
      <vt:lpstr>Data mart</vt:lpstr>
      <vt:lpstr>Defining Star, Snowflake, Fact constellation schemas</vt:lpstr>
      <vt:lpstr>Cube Definition Syntax (BNF) in DMQL</vt:lpstr>
      <vt:lpstr>Defining Star Schema in DMQL</vt:lpstr>
      <vt:lpstr>Defining Snowflake Schema in DMQL</vt:lpstr>
      <vt:lpstr>Defining Fact Constellation in DMQL</vt:lpstr>
      <vt:lpstr>Measures of Data Cube: Three Categories</vt:lpstr>
      <vt:lpstr>Measures of Data Cube: Three Categories</vt:lpstr>
      <vt:lpstr>Measures of Data Cube: Three Categories</vt:lpstr>
      <vt:lpstr>Concept Hierarchies</vt:lpstr>
      <vt:lpstr>Concept hierarchies</vt:lpstr>
      <vt:lpstr>Concept Hierarchies</vt:lpstr>
      <vt:lpstr>Concept Hierarchies</vt:lpstr>
      <vt:lpstr>A Sample Data Cube</vt:lpstr>
      <vt:lpstr>OLAP Operation</vt:lpstr>
      <vt:lpstr>Slide 42</vt:lpstr>
      <vt:lpstr>Slide 43</vt:lpstr>
      <vt:lpstr>Slide 44</vt:lpstr>
      <vt:lpstr>Slide 45</vt:lpstr>
      <vt:lpstr>Slide 46</vt:lpstr>
      <vt:lpstr>Slide 47</vt:lpstr>
      <vt:lpstr>Starnet query model</vt:lpstr>
      <vt:lpstr>Slide 49</vt:lpstr>
      <vt:lpstr>A Star-Net Query Model</vt:lpstr>
      <vt:lpstr>Chapter 3: Data Warehousing and OLAP Technology: An Overview</vt:lpstr>
      <vt:lpstr>Design of Data Warehouse: A Business Analysis Framework</vt:lpstr>
      <vt:lpstr>Data Warehouse Design Process </vt:lpstr>
      <vt:lpstr>Slide 54</vt:lpstr>
      <vt:lpstr>Slide 55</vt:lpstr>
      <vt:lpstr>Design of Data Warehouse: A Business Analysis Framework</vt:lpstr>
      <vt:lpstr>Design of Data Warehouse: A Business Analysis Framework</vt:lpstr>
      <vt:lpstr>Three Data Warehouse Models</vt:lpstr>
      <vt:lpstr>Three Data Warehouse Models</vt:lpstr>
      <vt:lpstr>Data Warehouse Development: A Recommended Approach</vt:lpstr>
      <vt:lpstr>Data Warehouse Back-End Tools and Utilities</vt:lpstr>
      <vt:lpstr>Metadata Repository</vt:lpstr>
      <vt:lpstr>Metadata Repository</vt:lpstr>
      <vt:lpstr>OLAP Server Architectures</vt:lpstr>
      <vt:lpstr>OLAP Server Architectures</vt:lpstr>
      <vt:lpstr>Chapter 3: Data Warehousing and OLAP Technology: An Overview</vt:lpstr>
      <vt:lpstr>Data Warehouse Usage</vt:lpstr>
      <vt:lpstr>From On-Line Analytical Processing (OLAP)  to On Line Analytical Mining (OLAM)</vt:lpstr>
      <vt:lpstr>An OLAM System Architecture</vt:lpstr>
      <vt:lpstr>Chapter 3: Data Warehousing and OLAP Technology: An Overview</vt:lpstr>
      <vt:lpstr>Summary: Data Warehouse and OLAP Technology</vt:lpstr>
    </vt:vector>
  </TitlesOfParts>
  <Company>S.F.U.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Jiawei Han</dc:creator>
  <cp:lastModifiedBy>admin</cp:lastModifiedBy>
  <cp:revision>431</cp:revision>
  <cp:lastPrinted>1999-09-10T20:38:56Z</cp:lastPrinted>
  <dcterms:created xsi:type="dcterms:W3CDTF">1998-06-19T04:38:52Z</dcterms:created>
  <dcterms:modified xsi:type="dcterms:W3CDTF">2021-04-16T08:47:40Z</dcterms:modified>
</cp:coreProperties>
</file>