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4"/>
  </p:notesMasterIdLst>
  <p:handoutMasterIdLst>
    <p:handoutMasterId r:id="rId35"/>
  </p:handoutMasterIdLst>
  <p:sldIdLst>
    <p:sldId id="765" r:id="rId2"/>
    <p:sldId id="768" r:id="rId3"/>
    <p:sldId id="769" r:id="rId4"/>
    <p:sldId id="766" r:id="rId5"/>
    <p:sldId id="691" r:id="rId6"/>
    <p:sldId id="546" r:id="rId7"/>
    <p:sldId id="660" r:id="rId8"/>
    <p:sldId id="770" r:id="rId9"/>
    <p:sldId id="771" r:id="rId10"/>
    <p:sldId id="661" r:id="rId11"/>
    <p:sldId id="772" r:id="rId12"/>
    <p:sldId id="559" r:id="rId13"/>
    <p:sldId id="743" r:id="rId14"/>
    <p:sldId id="744" r:id="rId15"/>
    <p:sldId id="666" r:id="rId16"/>
    <p:sldId id="745" r:id="rId17"/>
    <p:sldId id="746" r:id="rId18"/>
    <p:sldId id="747" r:id="rId19"/>
    <p:sldId id="773" r:id="rId20"/>
    <p:sldId id="778" r:id="rId21"/>
    <p:sldId id="774" r:id="rId22"/>
    <p:sldId id="775" r:id="rId23"/>
    <p:sldId id="776" r:id="rId24"/>
    <p:sldId id="777" r:id="rId25"/>
    <p:sldId id="779" r:id="rId26"/>
    <p:sldId id="574" r:id="rId27"/>
    <p:sldId id="753" r:id="rId28"/>
    <p:sldId id="754" r:id="rId29"/>
    <p:sldId id="761" r:id="rId30"/>
    <p:sldId id="762" r:id="rId31"/>
    <p:sldId id="763" r:id="rId32"/>
    <p:sldId id="603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3E6A54"/>
    <a:srgbClr val="000099"/>
    <a:srgbClr val="000066"/>
    <a:srgbClr val="003300"/>
    <a:srgbClr val="28462B"/>
    <a:srgbClr val="5FA1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7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9588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8250"/>
            <a:ext cx="3049588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58250"/>
            <a:ext cx="3049588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pPr>
              <a:defRPr/>
            </a:pPr>
            <a:fld id="{B693975C-C944-428F-9894-62F3B9C5B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BCB50D02-9E1A-4A64-A2CF-B3942D446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57C03-624A-4365-A4CB-A6673AE5EFE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C1F23-1402-428B-BE67-315C03BE1E6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5D11F-14D0-4A2E-BE9F-013C8F7954B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AE599-3F74-4F69-8368-7CF80F1C88A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18AB82-CF99-4D90-8256-A059EA4D398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32B54-4FBB-4223-B3D3-D0C527AD1CD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730AB-E099-41B5-9042-0C1E8A03390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8BFF9-5169-4F72-BF0C-3BCC8DB88B3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31222-8C0C-4623-B6E1-B8C380F9AD6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3A70B-20DE-4CB4-8C16-3CB1879CC58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B0F418-2811-4F02-839C-473681A7FDC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DA64B-050D-4FCE-BD5D-86525BE8430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911052-E9C5-4001-B604-EB31BC5441C3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42B663-223E-42DF-BF30-27BF063E392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7DA215-DAFE-4330-99D2-694118F61C5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596237-1E77-4D4D-B869-7AB1FC2A868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1F766E-9FA5-476B-8C32-AB0E7D53D20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BFE47-B8B1-47E0-A159-EB737512046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B6FE5D-44C4-49AA-960A-F7F4CC8221C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81902F-ABBD-4684-868C-ACD620C2B0F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B5F6B-0D5E-4B33-9B77-B588DFACC665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D0D07-8A63-482B-BB74-A2DDEFA61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661DA-4888-43BA-9713-D0775400F622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1A3C-6840-469F-9239-FD67B930D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8BAE-01CC-46D3-84CB-ED7B165AD6A5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3D25-54BD-4AED-8428-B786B2D96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11" name="Object 23"/>
          <p:cNvGraphicFramePr>
            <a:graphicFrameLocks/>
          </p:cNvGraphicFramePr>
          <p:nvPr/>
        </p:nvGraphicFramePr>
        <p:xfrm>
          <a:off x="381000" y="1143000"/>
          <a:ext cx="8382000" cy="76200"/>
        </p:xfrm>
        <a:graphic>
          <a:graphicData uri="http://schemas.openxmlformats.org/presentationml/2006/ole">
            <p:oleObj spid="_x0000_s88066" name="Clip" r:id="rId3" imgW="6857143" imgH="48963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13E8FB-477E-4E85-B3A1-2966D26AC370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BA072D-731B-407B-8B30-7882B8BF0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22A9D-1250-48B2-BDE1-6526D93F3B00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0BCB9-1D97-4207-81BD-E073F3C40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87572-660C-4522-AD6F-281836CBCD27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F585B-7F05-441D-9FBC-4F2AFF104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7424C-881A-4BC9-91E8-44DF707EFA03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81FD-1498-416D-B1D6-8BB056D42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9" name="Object 23"/>
          <p:cNvGraphicFramePr>
            <a:graphicFrameLocks/>
          </p:cNvGraphicFramePr>
          <p:nvPr/>
        </p:nvGraphicFramePr>
        <p:xfrm>
          <a:off x="381000" y="1143000"/>
          <a:ext cx="8382000" cy="76200"/>
        </p:xfrm>
        <a:graphic>
          <a:graphicData uri="http://schemas.openxmlformats.org/presentationml/2006/ole">
            <p:oleObj spid="_x0000_s89090" name="Clip" r:id="rId3" imgW="6857143" imgH="48963" progId="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/>
          </p:cNvGraphicFramePr>
          <p:nvPr/>
        </p:nvGraphicFramePr>
        <p:xfrm>
          <a:off x="381000" y="1143000"/>
          <a:ext cx="8382000" cy="76200"/>
        </p:xfrm>
        <a:graphic>
          <a:graphicData uri="http://schemas.openxmlformats.org/presentationml/2006/ole">
            <p:oleObj spid="_x0000_s89091" name="Clip" r:id="rId4" imgW="6857143" imgH="48963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2C100B-E64A-41B5-BC82-9780DEF19A38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22DCF1-6467-451B-9A0B-C7A6C6F2F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E99D2-3495-4794-A6D2-73CD2E6B8011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6BB80-C7A2-41D9-ABF2-5666232ED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7A6276-3181-42CC-A49A-CF409C74FB2F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E3920E-7AA9-4217-976F-DD208632D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2036AE9-FEA3-4972-99A8-2FC12B225A6D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30D75D-EAED-442E-8A5D-A972CE5E7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790000-E7D3-4F23-A0E9-18377B27F5EE}" type="datetime4">
              <a:rPr lang="en-US"/>
              <a:pPr>
                <a:defRPr/>
              </a:pPr>
              <a:t>February 9,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3B599D-537A-4C71-B835-628795B47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1026" name="Object 23"/>
          <p:cNvGraphicFramePr>
            <a:graphicFrameLocks/>
          </p:cNvGraphicFramePr>
          <p:nvPr/>
        </p:nvGraphicFramePr>
        <p:xfrm>
          <a:off x="381000" y="1143000"/>
          <a:ext cx="8382000" cy="76200"/>
        </p:xfrm>
        <a:graphic>
          <a:graphicData uri="http://schemas.openxmlformats.org/presentationml/2006/ole">
            <p:oleObj spid="_x0000_s1026" name="Clip" r:id="rId14" imgW="6857143" imgH="48963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44" r:id="rId4"/>
    <p:sldLayoutId id="2147483945" r:id="rId5"/>
    <p:sldLayoutId id="2147483952" r:id="rId6"/>
    <p:sldLayoutId id="2147483946" r:id="rId7"/>
    <p:sldLayoutId id="2147483953" r:id="rId8"/>
    <p:sldLayoutId id="2147483954" r:id="rId9"/>
    <p:sldLayoutId id="2147483947" r:id="rId10"/>
    <p:sldLayoutId id="2147483948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hagonzal@cs.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71600"/>
            <a:ext cx="8077200" cy="1752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0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400" b="1" dirty="0" smtClean="0"/>
              <a:t>DATA WAREHOUSING </a:t>
            </a:r>
            <a:br>
              <a:rPr lang="en-US" sz="4400" b="1" dirty="0" smtClean="0"/>
            </a:br>
            <a:r>
              <a:rPr lang="en-US" sz="4400" b="1" dirty="0" smtClean="0"/>
              <a:t>&amp; </a:t>
            </a:r>
            <a:br>
              <a:rPr lang="en-US" sz="4400" b="1" dirty="0" smtClean="0"/>
            </a:br>
            <a:r>
              <a:rPr lang="en-US" sz="4400" b="1" dirty="0" smtClean="0"/>
              <a:t>DATA MINING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28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3429000"/>
            <a:ext cx="8305800" cy="838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43C5A42-AB5E-40D2-B349-A54741B113D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4038600"/>
            <a:ext cx="8305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sz="2400" kern="0" dirty="0">
              <a:latin typeface="Berlin Sans FB Dem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kern="0" dirty="0">
                <a:latin typeface="Berlin Sans FB Demi" pitchFamily="34" charset="0"/>
              </a:rPr>
              <a:t>Prepared by: 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kern="0" dirty="0">
                <a:latin typeface="Berlin Sans FB Demi" pitchFamily="34" charset="0"/>
              </a:rPr>
              <a:t>Anita </a:t>
            </a:r>
            <a:r>
              <a:rPr lang="en-US" sz="2400" kern="0" dirty="0" err="1">
                <a:latin typeface="Berlin Sans FB Demi" pitchFamily="34" charset="0"/>
              </a:rPr>
              <a:t>Parmar</a:t>
            </a:r>
            <a:endParaRPr lang="en-US" sz="2400" kern="0" dirty="0">
              <a:latin typeface="Berlin Sans FB Dem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kern="0" dirty="0" smtClean="0">
                <a:latin typeface="Berlin Sans FB Demi" pitchFamily="34" charset="0"/>
              </a:rPr>
              <a:t> </a:t>
            </a:r>
            <a:endParaRPr lang="en-US" sz="2400" kern="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300038"/>
            <a:ext cx="6794500" cy="619125"/>
          </a:xfrm>
        </p:spPr>
        <p:txBody>
          <a:bodyPr lIns="92075" tIns="46038" rIns="92075" bIns="46038" anchor="ctr"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mtClean="0"/>
              <a:t>What Is Data Mining?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153400" cy="51054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110000"/>
              </a:lnSpc>
            </a:pPr>
            <a:r>
              <a:rPr lang="en-US" smtClean="0"/>
              <a:t>Data mining (knowledge discovery from data) 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en-US" sz="2000" smtClean="0"/>
              <a:t>Extraction of interesting </a:t>
            </a:r>
            <a:r>
              <a:rPr lang="en-GB" sz="2000" smtClean="0"/>
              <a:t>patterns or knowledge from huge amount of data.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mtClean="0"/>
              <a:t>Alternative names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en-US" sz="2000" smtClean="0"/>
              <a:t>Knowledge discovery (mining) in databases (KDD), knowledge extraction, data/pattern analysis, data dredging(searching), information harvesting(gathering), business intelligence, etc.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fld id="{4304DF61-7BF9-4FCF-B466-A626F1EA86F8}" type="slidenum">
              <a:rPr lang="en-US" smtClean="0"/>
              <a:pPr algn="just"/>
              <a:t>10</a:t>
            </a:fld>
            <a:endParaRPr lang="en-US" smtClean="0"/>
          </a:p>
        </p:txBody>
      </p:sp>
      <p:graphicFrame>
        <p:nvGraphicFramePr>
          <p:cNvPr id="4098" name="Object 2048"/>
          <p:cNvGraphicFramePr>
            <a:graphicFrameLocks noChangeAspect="1"/>
          </p:cNvGraphicFramePr>
          <p:nvPr/>
        </p:nvGraphicFramePr>
        <p:xfrm>
          <a:off x="7848600" y="0"/>
          <a:ext cx="1087438" cy="1295400"/>
        </p:xfrm>
        <a:graphic>
          <a:graphicData uri="http://schemas.openxmlformats.org/presentationml/2006/ole">
            <p:oleObj spid="_x0000_s4098" name="Clip" r:id="rId4" imgW="1088640" imgH="1174680" progId="">
              <p:embed/>
            </p:oleObj>
          </a:graphicData>
        </a:graphic>
      </p:graphicFrame>
      <p:graphicFrame>
        <p:nvGraphicFramePr>
          <p:cNvPr id="4099" name="Object 2049"/>
          <p:cNvGraphicFramePr>
            <a:graphicFrameLocks noChangeAspect="1"/>
          </p:cNvGraphicFramePr>
          <p:nvPr/>
        </p:nvGraphicFramePr>
        <p:xfrm>
          <a:off x="7239000" y="5105400"/>
          <a:ext cx="1905000" cy="1397000"/>
        </p:xfrm>
        <a:graphic>
          <a:graphicData uri="http://schemas.openxmlformats.org/presentationml/2006/ole">
            <p:oleObj spid="_x0000_s4099" name="Clip" r:id="rId5" imgW="4582440" imgH="3359160" progId="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287793-4507-49B1-A5E7-D83C7309BBF8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143000"/>
            <a:ext cx="3538538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181600"/>
            <a:ext cx="525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Knowledge Discovery from data (KDD) Process</a:t>
            </a:r>
          </a:p>
        </p:txBody>
      </p:sp>
      <p:sp>
        <p:nvSpPr>
          <p:cNvPr id="22531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228600" y="1524000"/>
            <a:ext cx="4419600" cy="1143000"/>
          </a:xfrm>
        </p:spPr>
        <p:txBody>
          <a:bodyPr lIns="92075" tIns="46038" rIns="92075" bIns="46038"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Data mining—core of knowledge discovery process</a:t>
            </a:r>
            <a:endParaRPr lang="en-US" sz="2000" b="1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BF87FF3-FE85-485D-A292-90DAB297FF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3" name="Line 2052"/>
          <p:cNvSpPr>
            <a:spLocks noChangeShapeType="1"/>
          </p:cNvSpPr>
          <p:nvPr/>
        </p:nvSpPr>
        <p:spPr bwMode="auto">
          <a:xfrm flipV="1">
            <a:off x="1219200" y="51054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2053"/>
          <p:cNvSpPr>
            <a:spLocks noChangeShapeType="1"/>
          </p:cNvSpPr>
          <p:nvPr/>
        </p:nvSpPr>
        <p:spPr bwMode="auto">
          <a:xfrm flipV="1">
            <a:off x="6781800" y="16002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2054"/>
          <p:cNvSpPr>
            <a:spLocks noChangeShapeType="1"/>
          </p:cNvSpPr>
          <p:nvPr/>
        </p:nvSpPr>
        <p:spPr bwMode="auto">
          <a:xfrm flipV="1">
            <a:off x="5105400" y="26670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2055"/>
          <p:cNvSpPr>
            <a:spLocks noChangeShapeType="1"/>
          </p:cNvSpPr>
          <p:nvPr/>
        </p:nvSpPr>
        <p:spPr bwMode="auto">
          <a:xfrm flipV="1">
            <a:off x="3276600" y="37338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Oval 2056"/>
          <p:cNvSpPr>
            <a:spLocks noChangeArrowheads="1"/>
          </p:cNvSpPr>
          <p:nvPr/>
        </p:nvSpPr>
        <p:spPr bwMode="auto">
          <a:xfrm>
            <a:off x="228600" y="5562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2057"/>
          <p:cNvSpPr>
            <a:spLocks noChangeArrowheads="1"/>
          </p:cNvSpPr>
          <p:nvPr/>
        </p:nvSpPr>
        <p:spPr bwMode="auto">
          <a:xfrm>
            <a:off x="228600" y="5638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Oval 2058"/>
          <p:cNvSpPr>
            <a:spLocks noChangeArrowheads="1"/>
          </p:cNvSpPr>
          <p:nvPr/>
        </p:nvSpPr>
        <p:spPr bwMode="auto">
          <a:xfrm>
            <a:off x="228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Oval 2059"/>
          <p:cNvSpPr>
            <a:spLocks noChangeArrowheads="1"/>
          </p:cNvSpPr>
          <p:nvPr/>
        </p:nvSpPr>
        <p:spPr bwMode="auto">
          <a:xfrm>
            <a:off x="609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2060"/>
          <p:cNvSpPr>
            <a:spLocks noChangeArrowheads="1"/>
          </p:cNvSpPr>
          <p:nvPr/>
        </p:nvSpPr>
        <p:spPr bwMode="auto">
          <a:xfrm>
            <a:off x="609600" y="6019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2061"/>
          <p:cNvSpPr>
            <a:spLocks noChangeArrowheads="1"/>
          </p:cNvSpPr>
          <p:nvPr/>
        </p:nvSpPr>
        <p:spPr bwMode="auto">
          <a:xfrm>
            <a:off x="609600" y="6324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Oval 2062"/>
          <p:cNvSpPr>
            <a:spLocks noChangeArrowheads="1"/>
          </p:cNvSpPr>
          <p:nvPr/>
        </p:nvSpPr>
        <p:spPr bwMode="auto">
          <a:xfrm>
            <a:off x="1295400" y="5715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2063"/>
          <p:cNvSpPr>
            <a:spLocks noChangeArrowheads="1"/>
          </p:cNvSpPr>
          <p:nvPr/>
        </p:nvSpPr>
        <p:spPr bwMode="auto">
          <a:xfrm>
            <a:off x="1295400" y="57912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Oval 2064"/>
          <p:cNvSpPr>
            <a:spLocks noChangeArrowheads="1"/>
          </p:cNvSpPr>
          <p:nvPr/>
        </p:nvSpPr>
        <p:spPr bwMode="auto">
          <a:xfrm>
            <a:off x="1295400" y="6096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Text Box 2065"/>
          <p:cNvSpPr txBox="1">
            <a:spLocks noChangeArrowheads="1"/>
          </p:cNvSpPr>
          <p:nvPr/>
        </p:nvSpPr>
        <p:spPr bwMode="auto">
          <a:xfrm>
            <a:off x="304800" y="4876800"/>
            <a:ext cx="17430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Data Cleaning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2547" name="Text Box 2066"/>
          <p:cNvSpPr txBox="1">
            <a:spLocks noChangeArrowheads="1"/>
          </p:cNvSpPr>
          <p:nvPr/>
        </p:nvSpPr>
        <p:spPr bwMode="auto">
          <a:xfrm>
            <a:off x="1600200" y="5410200"/>
            <a:ext cx="19954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Data Integration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2548" name="Text Box 2067"/>
          <p:cNvSpPr txBox="1">
            <a:spLocks noChangeArrowheads="1"/>
          </p:cNvSpPr>
          <p:nvPr/>
        </p:nvSpPr>
        <p:spPr bwMode="auto">
          <a:xfrm>
            <a:off x="1371600" y="6248400"/>
            <a:ext cx="14478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Databases</a:t>
            </a:r>
          </a:p>
        </p:txBody>
      </p:sp>
      <p:sp>
        <p:nvSpPr>
          <p:cNvPr id="22549" name="Text Box 2068"/>
          <p:cNvSpPr txBox="1">
            <a:spLocks noChangeArrowheads="1"/>
          </p:cNvSpPr>
          <p:nvPr/>
        </p:nvSpPr>
        <p:spPr bwMode="auto">
          <a:xfrm>
            <a:off x="1066800" y="4114800"/>
            <a:ext cx="19970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 Warehouse</a:t>
            </a:r>
          </a:p>
        </p:txBody>
      </p:sp>
      <p:sp>
        <p:nvSpPr>
          <p:cNvPr id="22550" name="Rectangle 2069"/>
          <p:cNvSpPr>
            <a:spLocks noChangeArrowheads="1"/>
          </p:cNvSpPr>
          <p:nvPr/>
        </p:nvSpPr>
        <p:spPr bwMode="auto">
          <a:xfrm>
            <a:off x="2362200" y="4572000"/>
            <a:ext cx="685800" cy="685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2551" name="Rectangle 2070"/>
          <p:cNvSpPr>
            <a:spLocks noChangeArrowheads="1"/>
          </p:cNvSpPr>
          <p:nvPr/>
        </p:nvSpPr>
        <p:spPr bwMode="auto">
          <a:xfrm>
            <a:off x="4419600" y="3429000"/>
            <a:ext cx="457200" cy="4572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2552" name="Rectangle 2071"/>
          <p:cNvSpPr>
            <a:spLocks noChangeArrowheads="1"/>
          </p:cNvSpPr>
          <p:nvPr/>
        </p:nvSpPr>
        <p:spPr bwMode="auto">
          <a:xfrm>
            <a:off x="6477000" y="1981200"/>
            <a:ext cx="76200" cy="6096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072"/>
          <p:cNvSpPr>
            <a:spLocks noChangeArrowheads="1"/>
          </p:cNvSpPr>
          <p:nvPr/>
        </p:nvSpPr>
        <p:spPr bwMode="auto">
          <a:xfrm>
            <a:off x="6553200" y="2209800"/>
            <a:ext cx="76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Rectangle 2073"/>
          <p:cNvSpPr>
            <a:spLocks noChangeArrowheads="1"/>
          </p:cNvSpPr>
          <p:nvPr/>
        </p:nvSpPr>
        <p:spPr bwMode="auto">
          <a:xfrm>
            <a:off x="6400800" y="2133600"/>
            <a:ext cx="76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2074"/>
          <p:cNvSpPr>
            <a:spLocks noChangeArrowheads="1"/>
          </p:cNvSpPr>
          <p:nvPr/>
        </p:nvSpPr>
        <p:spPr bwMode="auto">
          <a:xfrm>
            <a:off x="6629400" y="2362200"/>
            <a:ext cx="76200" cy="2286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075"/>
          <p:cNvSpPr>
            <a:spLocks noChangeArrowheads="1"/>
          </p:cNvSpPr>
          <p:nvPr/>
        </p:nvSpPr>
        <p:spPr bwMode="auto">
          <a:xfrm>
            <a:off x="6172200" y="2590800"/>
            <a:ext cx="685800" cy="76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076"/>
          <p:cNvSpPr>
            <a:spLocks noChangeArrowheads="1"/>
          </p:cNvSpPr>
          <p:nvPr/>
        </p:nvSpPr>
        <p:spPr bwMode="auto">
          <a:xfrm>
            <a:off x="6248400" y="2362200"/>
            <a:ext cx="152400" cy="2286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WordArt 2077"/>
          <p:cNvSpPr>
            <a:spLocks noChangeArrowheads="1" noChangeShapeType="1" noTextEdit="1"/>
          </p:cNvSpPr>
          <p:nvPr/>
        </p:nvSpPr>
        <p:spPr bwMode="auto">
          <a:xfrm>
            <a:off x="7086600" y="990600"/>
            <a:ext cx="1743075" cy="612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Knowledge</a:t>
            </a:r>
          </a:p>
        </p:txBody>
      </p:sp>
      <p:sp>
        <p:nvSpPr>
          <p:cNvPr id="22559" name="Text Box 2078"/>
          <p:cNvSpPr txBox="1">
            <a:spLocks noChangeArrowheads="1"/>
          </p:cNvSpPr>
          <p:nvPr/>
        </p:nvSpPr>
        <p:spPr bwMode="auto">
          <a:xfrm>
            <a:off x="2514600" y="3276600"/>
            <a:ext cx="22780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Task-relevant Data</a:t>
            </a:r>
          </a:p>
        </p:txBody>
      </p:sp>
      <p:sp>
        <p:nvSpPr>
          <p:cNvPr id="22560" name="Text Box 2079"/>
          <p:cNvSpPr txBox="1">
            <a:spLocks noChangeArrowheads="1"/>
          </p:cNvSpPr>
          <p:nvPr/>
        </p:nvSpPr>
        <p:spPr bwMode="auto">
          <a:xfrm>
            <a:off x="3641725" y="4052888"/>
            <a:ext cx="3140075" cy="1016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Selection and transformation</a:t>
            </a:r>
          </a:p>
          <a:p>
            <a:endParaRPr lang="en-US" sz="2000" b="1">
              <a:latin typeface="Times New Roman" pitchFamily="18" charset="0"/>
            </a:endParaRPr>
          </a:p>
        </p:txBody>
      </p:sp>
      <p:sp>
        <p:nvSpPr>
          <p:cNvPr id="22561" name="Text Box 2080"/>
          <p:cNvSpPr txBox="1">
            <a:spLocks noChangeArrowheads="1"/>
          </p:cNvSpPr>
          <p:nvPr/>
        </p:nvSpPr>
        <p:spPr bwMode="auto">
          <a:xfrm>
            <a:off x="4267200" y="2590800"/>
            <a:ext cx="1558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Times New Roman" pitchFamily="18" charset="0"/>
              </a:rPr>
              <a:t>Data Mining</a:t>
            </a:r>
          </a:p>
        </p:txBody>
      </p:sp>
      <p:sp>
        <p:nvSpPr>
          <p:cNvPr id="22562" name="Text Box 2081"/>
          <p:cNvSpPr txBox="1">
            <a:spLocks noChangeArrowheads="1"/>
          </p:cNvSpPr>
          <p:nvPr/>
        </p:nvSpPr>
        <p:spPr bwMode="auto">
          <a:xfrm>
            <a:off x="5257800" y="1676400"/>
            <a:ext cx="22494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Pattern Evaluation</a:t>
            </a:r>
          </a:p>
        </p:txBody>
      </p:sp>
      <p:sp>
        <p:nvSpPr>
          <p:cNvPr id="22563" name="Line 2082"/>
          <p:cNvSpPr>
            <a:spLocks noChangeShapeType="1"/>
          </p:cNvSpPr>
          <p:nvPr/>
        </p:nvSpPr>
        <p:spPr bwMode="auto">
          <a:xfrm>
            <a:off x="5638800" y="31242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Line 2083"/>
          <p:cNvSpPr>
            <a:spLocks noChangeShapeType="1"/>
          </p:cNvSpPr>
          <p:nvPr/>
        </p:nvSpPr>
        <p:spPr bwMode="auto">
          <a:xfrm>
            <a:off x="7315200" y="20574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Line 2084"/>
          <p:cNvSpPr>
            <a:spLocks noChangeShapeType="1"/>
          </p:cNvSpPr>
          <p:nvPr/>
        </p:nvSpPr>
        <p:spPr bwMode="auto">
          <a:xfrm flipH="1">
            <a:off x="3962400" y="5257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Line 2085"/>
          <p:cNvSpPr>
            <a:spLocks noChangeShapeType="1"/>
          </p:cNvSpPr>
          <p:nvPr/>
        </p:nvSpPr>
        <p:spPr bwMode="auto">
          <a:xfrm flipV="1">
            <a:off x="3962400" y="4343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Line 2086"/>
          <p:cNvSpPr>
            <a:spLocks noChangeShapeType="1"/>
          </p:cNvSpPr>
          <p:nvPr/>
        </p:nvSpPr>
        <p:spPr bwMode="auto">
          <a:xfrm>
            <a:off x="73152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Line 2087"/>
          <p:cNvSpPr>
            <a:spLocks noChangeShapeType="1"/>
          </p:cNvSpPr>
          <p:nvPr/>
        </p:nvSpPr>
        <p:spPr bwMode="auto">
          <a:xfrm flipH="1">
            <a:off x="2286000" y="6096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Line 2088"/>
          <p:cNvSpPr>
            <a:spLocks noChangeShapeType="1"/>
          </p:cNvSpPr>
          <p:nvPr/>
        </p:nvSpPr>
        <p:spPr bwMode="auto">
          <a:xfrm flipH="1" flipV="1">
            <a:off x="1905000" y="5410200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Line 2089"/>
          <p:cNvSpPr>
            <a:spLocks noChangeShapeType="1"/>
          </p:cNvSpPr>
          <p:nvPr/>
        </p:nvSpPr>
        <p:spPr bwMode="auto">
          <a:xfrm>
            <a:off x="2057400" y="5410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71" name="Line 2090"/>
          <p:cNvSpPr>
            <a:spLocks noChangeShapeType="1"/>
          </p:cNvSpPr>
          <p:nvPr/>
        </p:nvSpPr>
        <p:spPr bwMode="auto">
          <a:xfrm flipV="1">
            <a:off x="3657600" y="4191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685800"/>
          </a:xfrm>
        </p:spPr>
        <p:txBody>
          <a:bodyPr lIns="92075" tIns="46038" rIns="92075" bIns="46038" anchor="ctr"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mtClean="0"/>
              <a:t>KDD Process: Several Key Steps</a:t>
            </a:r>
            <a:endParaRPr lang="en-US" sz="280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382000" cy="5334000"/>
          </a:xfrm>
        </p:spPr>
        <p:txBody>
          <a:bodyPr lIns="92075" tIns="46038" rIns="92075" bIns="46038">
            <a:normAutofit/>
          </a:bodyPr>
          <a:lstStyle/>
          <a:p>
            <a:pPr marL="457200" indent="-45720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</a:rPr>
              <a:t>1.Data cleaning</a:t>
            </a:r>
            <a:r>
              <a:rPr lang="en-US" sz="2000" dirty="0" smtClean="0"/>
              <a:t> : to remove noise and inconsistent data (may take 60% of effort!)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</a:rPr>
              <a:t>2.	Data integration</a:t>
            </a:r>
            <a:r>
              <a:rPr lang="en-US" sz="2000" dirty="0" smtClean="0"/>
              <a:t> : Where multiple data sources may be combined.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</a:rPr>
              <a:t>3. Data selection : </a:t>
            </a:r>
            <a:endParaRPr lang="en-US" sz="1600" dirty="0" smtClean="0">
              <a:solidFill>
                <a:srgbClr val="000099"/>
              </a:solidFill>
            </a:endParaRP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Where data relevant to the analysis task are retrieved from the database.</a:t>
            </a:r>
          </a:p>
          <a:p>
            <a:pPr marL="273367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</a:rPr>
              <a:t>4. Data Transformation</a:t>
            </a:r>
            <a:endParaRPr lang="en-US" sz="1800" dirty="0" smtClean="0"/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800" dirty="0" smtClean="0"/>
              <a:t>Where data are transformed or consolidated into forms appropriate for mining by performing summary or aggregation</a:t>
            </a:r>
          </a:p>
          <a:p>
            <a:pPr marL="273367" indent="-274320" algn="just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fld id="{D428C4CF-99F0-4693-B8BB-5D34CD4E70E1}" type="slidenum">
              <a:rPr lang="en-US" smtClean="0"/>
              <a:pPr algn="just"/>
              <a:t>13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Continue…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0099"/>
                </a:solidFill>
              </a:rPr>
              <a:t>5. Data mining</a:t>
            </a:r>
            <a:r>
              <a:rPr lang="en-US" sz="2000" smtClean="0"/>
              <a:t>: search for patterns of interest.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en-US" sz="2000" smtClean="0"/>
              <a:t>An essential process where intelligent methods are applied in order to extract data patterns.</a:t>
            </a:r>
          </a:p>
          <a:p>
            <a:pPr algn="just" eaLnBrk="1" hangingPunct="1">
              <a:lnSpc>
                <a:spcPct val="110000"/>
              </a:lnSpc>
            </a:pPr>
            <a:endParaRPr lang="en-US" sz="2000" smtClean="0"/>
          </a:p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0099"/>
                </a:solidFill>
              </a:rPr>
              <a:t>6. Pattern evaluation: </a:t>
            </a:r>
            <a:r>
              <a:rPr lang="en-US" sz="2000" smtClean="0"/>
              <a:t>to identify the truly interesting patterns representing </a:t>
            </a:r>
            <a:r>
              <a:rPr lang="en-US" sz="2000" b="1" smtClean="0"/>
              <a:t>knowledge </a:t>
            </a:r>
            <a:r>
              <a:rPr lang="en-US" sz="2000" smtClean="0"/>
              <a:t>based on some </a:t>
            </a:r>
            <a:r>
              <a:rPr lang="en-US" sz="2000" b="1" smtClean="0"/>
              <a:t>interestingness measures</a:t>
            </a:r>
          </a:p>
          <a:p>
            <a:pPr lvl="1" algn="just"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smtClean="0"/>
          </a:p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tx2"/>
                </a:solidFill>
              </a:rPr>
              <a:t>7. </a:t>
            </a:r>
            <a:r>
              <a:rPr lang="en-US" sz="2000" smtClean="0">
                <a:solidFill>
                  <a:srgbClr val="000099"/>
                </a:solidFill>
              </a:rPr>
              <a:t>Knowledge presentation : </a:t>
            </a:r>
            <a:r>
              <a:rPr lang="en-US" sz="2000" smtClean="0"/>
              <a:t>visualization and knowledge representation techniques are used to present the mined knowledge to the user.</a:t>
            </a:r>
            <a:endParaRPr lang="en-US" sz="2000" smtClean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110000"/>
              </a:lnSpc>
            </a:pPr>
            <a:endParaRPr lang="en-US" smtClean="0"/>
          </a:p>
          <a:p>
            <a:pPr algn="just" eaLnBrk="1" hangingPunct="1"/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E21B9D2-8B96-42D4-AF06-499B386AF8B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533400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Mining and Business Intelligence</a:t>
            </a:r>
            <a:r>
              <a:rPr lang="en-US" sz="2800" smtClean="0"/>
              <a:t> 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7F2D3A9-26A5-4C17-AAD9-3201AACA379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5604" name="AutoShape 1027"/>
          <p:cNvSpPr>
            <a:spLocks noChangeArrowheads="1"/>
          </p:cNvSpPr>
          <p:nvPr/>
        </p:nvSpPr>
        <p:spPr bwMode="auto">
          <a:xfrm>
            <a:off x="762000" y="1447800"/>
            <a:ext cx="7467600" cy="50292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25605" name="Line 1028"/>
          <p:cNvSpPr>
            <a:spLocks noChangeShapeType="1"/>
          </p:cNvSpPr>
          <p:nvPr/>
        </p:nvSpPr>
        <p:spPr bwMode="auto">
          <a:xfrm>
            <a:off x="1219200" y="58674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1029"/>
          <p:cNvSpPr>
            <a:spLocks noChangeShapeType="1"/>
          </p:cNvSpPr>
          <p:nvPr/>
        </p:nvSpPr>
        <p:spPr bwMode="auto">
          <a:xfrm>
            <a:off x="1676400" y="5257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1030"/>
          <p:cNvSpPr>
            <a:spLocks noChangeShapeType="1"/>
          </p:cNvSpPr>
          <p:nvPr/>
        </p:nvSpPr>
        <p:spPr bwMode="auto">
          <a:xfrm>
            <a:off x="2209800" y="4495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1031"/>
          <p:cNvSpPr>
            <a:spLocks noChangeShapeType="1"/>
          </p:cNvSpPr>
          <p:nvPr/>
        </p:nvSpPr>
        <p:spPr bwMode="auto">
          <a:xfrm>
            <a:off x="2819400" y="3733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32"/>
          <p:cNvSpPr>
            <a:spLocks noChangeShapeType="1"/>
          </p:cNvSpPr>
          <p:nvPr/>
        </p:nvSpPr>
        <p:spPr bwMode="auto">
          <a:xfrm>
            <a:off x="3429000" y="2895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33"/>
          <p:cNvSpPr>
            <a:spLocks noChangeShapeType="1"/>
          </p:cNvSpPr>
          <p:nvPr/>
        </p:nvSpPr>
        <p:spPr bwMode="auto">
          <a:xfrm flipV="1">
            <a:off x="5334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034"/>
          <p:cNvSpPr>
            <a:spLocks noChangeShapeType="1"/>
          </p:cNvSpPr>
          <p:nvPr/>
        </p:nvSpPr>
        <p:spPr bwMode="auto">
          <a:xfrm flipV="1">
            <a:off x="88392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035"/>
          <p:cNvSpPr txBox="1">
            <a:spLocks noChangeArrowheads="1"/>
          </p:cNvSpPr>
          <p:nvPr/>
        </p:nvSpPr>
        <p:spPr bwMode="auto">
          <a:xfrm>
            <a:off x="593725" y="1509713"/>
            <a:ext cx="1920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Times New Roman" pitchFamily="18" charset="0"/>
              </a:rPr>
              <a:t>Increasing potential</a:t>
            </a:r>
          </a:p>
          <a:p>
            <a:pPr eaLnBrk="0" hangingPunct="0"/>
            <a:r>
              <a:rPr lang="en-US" sz="1600" b="1">
                <a:latin typeface="Times New Roman" pitchFamily="18" charset="0"/>
              </a:rPr>
              <a:t>to support</a:t>
            </a:r>
          </a:p>
          <a:p>
            <a:pPr eaLnBrk="0" hangingPunct="0"/>
            <a:r>
              <a:rPr lang="en-US" sz="1600" b="1">
                <a:latin typeface="Times New Roman" pitchFamily="18" charset="0"/>
              </a:rPr>
              <a:t>business decisions</a:t>
            </a:r>
          </a:p>
        </p:txBody>
      </p:sp>
      <p:sp>
        <p:nvSpPr>
          <p:cNvPr id="25613" name="Text Box 1036"/>
          <p:cNvSpPr txBox="1">
            <a:spLocks noChangeArrowheads="1"/>
          </p:cNvSpPr>
          <p:nvPr/>
        </p:nvSpPr>
        <p:spPr bwMode="auto">
          <a:xfrm>
            <a:off x="7748588" y="1955800"/>
            <a:ext cx="1001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End User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25614" name="Text Box 1037"/>
          <p:cNvSpPr txBox="1">
            <a:spLocks noChangeArrowheads="1"/>
          </p:cNvSpPr>
          <p:nvPr/>
        </p:nvSpPr>
        <p:spPr bwMode="auto">
          <a:xfrm>
            <a:off x="7751763" y="2946400"/>
            <a:ext cx="952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Business</a:t>
            </a:r>
          </a:p>
          <a:p>
            <a:pPr algn="r" eaLnBrk="0" hangingPunct="0"/>
            <a:r>
              <a:rPr lang="en-US" sz="1600" b="1">
                <a:latin typeface="Times New Roman" pitchFamily="18" charset="0"/>
              </a:rPr>
              <a:t>  Analyst</a:t>
            </a:r>
          </a:p>
        </p:txBody>
      </p:sp>
      <p:sp>
        <p:nvSpPr>
          <p:cNvPr id="25615" name="Text Box 1038"/>
          <p:cNvSpPr txBox="1">
            <a:spLocks noChangeArrowheads="1"/>
          </p:cNvSpPr>
          <p:nvPr/>
        </p:nvSpPr>
        <p:spPr bwMode="auto">
          <a:xfrm>
            <a:off x="7840663" y="3784600"/>
            <a:ext cx="8556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     Data</a:t>
            </a:r>
          </a:p>
          <a:p>
            <a:pPr algn="r" eaLnBrk="0" hangingPunct="0"/>
            <a:r>
              <a:rPr lang="en-US" sz="1600" b="1">
                <a:latin typeface="Times New Roman" pitchFamily="18" charset="0"/>
              </a:rPr>
              <a:t>Analyst</a:t>
            </a:r>
          </a:p>
        </p:txBody>
      </p:sp>
      <p:sp>
        <p:nvSpPr>
          <p:cNvPr id="25616" name="Text Box 1039"/>
          <p:cNvSpPr txBox="1">
            <a:spLocks noChangeArrowheads="1"/>
          </p:cNvSpPr>
          <p:nvPr/>
        </p:nvSpPr>
        <p:spPr bwMode="auto">
          <a:xfrm>
            <a:off x="8102600" y="5689600"/>
            <a:ext cx="611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b="1">
                <a:latin typeface="Times New Roman" pitchFamily="18" charset="0"/>
              </a:rPr>
              <a:t>DBA</a:t>
            </a:r>
          </a:p>
        </p:txBody>
      </p:sp>
      <p:sp>
        <p:nvSpPr>
          <p:cNvPr id="25617" name="Text Box 1040"/>
          <p:cNvSpPr txBox="1">
            <a:spLocks noChangeArrowheads="1"/>
          </p:cNvSpPr>
          <p:nvPr/>
        </p:nvSpPr>
        <p:spPr bwMode="auto">
          <a:xfrm>
            <a:off x="3886200" y="217805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 b="1"/>
              <a:t>Decision</a:t>
            </a:r>
            <a:r>
              <a:rPr lang="en-US" sz="1800"/>
              <a:t> </a:t>
            </a:r>
            <a:r>
              <a:rPr lang="en-US" sz="1800" b="1"/>
              <a:t>Making</a:t>
            </a:r>
          </a:p>
        </p:txBody>
      </p:sp>
      <p:sp>
        <p:nvSpPr>
          <p:cNvPr id="25618" name="Text Box 1041"/>
          <p:cNvSpPr txBox="1">
            <a:spLocks noChangeArrowheads="1"/>
          </p:cNvSpPr>
          <p:nvPr/>
        </p:nvSpPr>
        <p:spPr bwMode="auto">
          <a:xfrm>
            <a:off x="3352800" y="2992438"/>
            <a:ext cx="226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/>
              <a:t>Data Presentation</a:t>
            </a:r>
          </a:p>
        </p:txBody>
      </p:sp>
      <p:sp>
        <p:nvSpPr>
          <p:cNvPr id="25619" name="Text Box 1042"/>
          <p:cNvSpPr txBox="1">
            <a:spLocks noChangeArrowheads="1"/>
          </p:cNvSpPr>
          <p:nvPr/>
        </p:nvSpPr>
        <p:spPr bwMode="auto">
          <a:xfrm>
            <a:off x="3276600" y="3352800"/>
            <a:ext cx="2578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Visualization Techniques</a:t>
            </a:r>
          </a:p>
        </p:txBody>
      </p:sp>
      <p:sp>
        <p:nvSpPr>
          <p:cNvPr id="25620" name="Text Box 1043"/>
          <p:cNvSpPr txBox="1">
            <a:spLocks noChangeArrowheads="1"/>
          </p:cNvSpPr>
          <p:nvPr/>
        </p:nvSpPr>
        <p:spPr bwMode="auto">
          <a:xfrm>
            <a:off x="3657600" y="3765550"/>
            <a:ext cx="1782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/>
              <a:t>Data Mining</a:t>
            </a: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25621" name="Text Box 1044"/>
          <p:cNvSpPr txBox="1">
            <a:spLocks noChangeArrowheads="1"/>
          </p:cNvSpPr>
          <p:nvPr/>
        </p:nvSpPr>
        <p:spPr bwMode="auto">
          <a:xfrm>
            <a:off x="3581400" y="4038600"/>
            <a:ext cx="2324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Information Discovery</a:t>
            </a:r>
          </a:p>
        </p:txBody>
      </p:sp>
      <p:sp>
        <p:nvSpPr>
          <p:cNvPr id="25622" name="Text Box 1045"/>
          <p:cNvSpPr txBox="1">
            <a:spLocks noChangeArrowheads="1"/>
          </p:cNvSpPr>
          <p:nvPr/>
        </p:nvSpPr>
        <p:spPr bwMode="auto">
          <a:xfrm>
            <a:off x="3368675" y="4572000"/>
            <a:ext cx="2346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 b="1"/>
              <a:t>Data Exploration</a:t>
            </a:r>
          </a:p>
        </p:txBody>
      </p:sp>
      <p:sp>
        <p:nvSpPr>
          <p:cNvPr id="25623" name="Text Box 1047"/>
          <p:cNvSpPr txBox="1">
            <a:spLocks noChangeArrowheads="1"/>
          </p:cNvSpPr>
          <p:nvPr/>
        </p:nvSpPr>
        <p:spPr bwMode="auto">
          <a:xfrm>
            <a:off x="2133600" y="48768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Statistical Summary, Querying, and Reporting</a:t>
            </a:r>
            <a:endParaRPr lang="en-US" sz="18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624" name="Text Box 1048"/>
          <p:cNvSpPr txBox="1">
            <a:spLocks noChangeArrowheads="1"/>
          </p:cNvSpPr>
          <p:nvPr/>
        </p:nvSpPr>
        <p:spPr bwMode="auto">
          <a:xfrm>
            <a:off x="1600200" y="5410200"/>
            <a:ext cx="6021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/>
              <a:t>Data Preprocessing/Integration, Data Warehouses</a:t>
            </a:r>
          </a:p>
        </p:txBody>
      </p:sp>
      <p:sp>
        <p:nvSpPr>
          <p:cNvPr id="25625" name="Text Box 1049"/>
          <p:cNvSpPr txBox="1">
            <a:spLocks noChangeArrowheads="1"/>
          </p:cNvSpPr>
          <p:nvPr/>
        </p:nvSpPr>
        <p:spPr bwMode="auto">
          <a:xfrm>
            <a:off x="3581400" y="5791200"/>
            <a:ext cx="1697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/>
              <a:t>Data Sources</a:t>
            </a: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25626" name="Text Box 1050"/>
          <p:cNvSpPr txBox="1">
            <a:spLocks noChangeArrowheads="1"/>
          </p:cNvSpPr>
          <p:nvPr/>
        </p:nvSpPr>
        <p:spPr bwMode="auto">
          <a:xfrm>
            <a:off x="1066800" y="6096000"/>
            <a:ext cx="711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Paper, Files, Web documents, Scientific experiments, Database Systems</a:t>
            </a:r>
          </a:p>
        </p:txBody>
      </p:sp>
      <p:sp>
        <p:nvSpPr>
          <p:cNvPr id="25627" name="Line 1051"/>
          <p:cNvSpPr>
            <a:spLocks noChangeShapeType="1"/>
          </p:cNvSpPr>
          <p:nvPr/>
        </p:nvSpPr>
        <p:spPr bwMode="auto">
          <a:xfrm>
            <a:off x="457200" y="6477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16838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Architecture of a data mining system</a:t>
            </a:r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8813" y="1674813"/>
            <a:ext cx="4524375" cy="4724400"/>
          </a:xfrm>
          <a:noFill/>
        </p:spPr>
      </p:pic>
      <p:sp>
        <p:nvSpPr>
          <p:cNvPr id="2662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D1A0076-EA2A-4B07-8F29-ED9D24A074C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Continue…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solidFill>
                  <a:schemeClr val="tx2"/>
                </a:solidFill>
              </a:rPr>
              <a:t>Database, Data warehouse, WWW or other information repository: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A set of Database, data warehouse, spreadsheets, or other kind of information repositories.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Data cleaning and data integration techniques may be performed on the data.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solidFill>
                  <a:schemeClr val="tx2"/>
                </a:solidFill>
              </a:rPr>
              <a:t>Database or data warehouse server 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Responsible for fetching the relevant data, based on the user’s data mining request.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smtClean="0"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Knowledge base: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Domain knowledge that is used to guide the search or evaluate the interestingness of resulting patterns. For ex.,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b="1" smtClean="0">
                <a:latin typeface="Verdana" pitchFamily="34" charset="0"/>
              </a:rPr>
              <a:t>Concept hierarchies</a:t>
            </a:r>
            <a:r>
              <a:rPr lang="en-US" sz="1600" smtClean="0">
                <a:latin typeface="Verdana" pitchFamily="34" charset="0"/>
              </a:rPr>
              <a:t>, used to organize attributes or attribute values into different levels of abstraction,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b="1" smtClean="0">
                <a:latin typeface="Verdana" pitchFamily="34" charset="0"/>
              </a:rPr>
              <a:t>User beliefs, </a:t>
            </a:r>
            <a:r>
              <a:rPr lang="en-US" sz="1600" smtClean="0">
                <a:latin typeface="Verdana" pitchFamily="34" charset="0"/>
              </a:rPr>
              <a:t>which can be used to assess a pattern’s interestingness based on its unexpectedness, may also be included.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b="1" smtClean="0">
                <a:latin typeface="Verdana" pitchFamily="34" charset="0"/>
              </a:rPr>
              <a:t>Additional interestingness constraints or thresholds and metadata.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2035E69-2951-46B8-9CB6-7896B0F94E47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Continue…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458200" cy="5334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solidFill>
                  <a:schemeClr val="tx2"/>
                </a:solidFill>
              </a:rPr>
              <a:t>Data mining engine:</a:t>
            </a:r>
            <a:endParaRPr lang="en-US" sz="2000" smtClean="0">
              <a:latin typeface="Verdana" pitchFamily="34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Essential to the data mining system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Consists of a set of functional modules.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smtClean="0"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solidFill>
                  <a:schemeClr val="tx2"/>
                </a:solidFill>
              </a:rPr>
              <a:t>Pattern evaluation module: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Employs interestingness measures and interacts with the data mining modules so as to focus the search toward interesting patterns.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It may use interestingness thresholds to filter out discovered patterns.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In many system pattern evaluation  module may be integrated with the mining module, depending on the implementation of the data mining method used.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smtClean="0"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>
                <a:latin typeface="Verdana" pitchFamily="34" charset="0"/>
              </a:rPr>
              <a:t>User interface: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Communicate between users and the data mining system.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Allowing the user to interact with the system by specifying a data mining query or task, providing information to help focus the search,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performing exploratory data mining based on the intermediate data mining results.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Allows the user to browse database and data warehouse schemas or data structures,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evaluate mined patterns,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smtClean="0">
                <a:latin typeface="Verdana" pitchFamily="34" charset="0"/>
              </a:rPr>
              <a:t>and visualize the patterns in different forms.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82A4B636-6931-4C95-A851-4E0CD7EB48A0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Mining: On What Kinds of Data?</a:t>
            </a:r>
            <a:endParaRPr lang="en-US" u="sng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610600" cy="5181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800" smtClean="0"/>
              <a:t>Database-oriented data sets and applications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Relational database,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data warehouse,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transactional database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Advanced data sets and advanced applications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Object-relational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Temporal data, sequence data (incl. bio-sequences), Time-series data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500" smtClean="0"/>
              <a:t>Time related, customer shopping sequence, sequence of values repeated over time(hourly, monthly,daily)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Spatial data and spatiotemporal data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500" smtClean="0"/>
              <a:t>Geographic database, VLSI data, satellite images etc.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C6BC040-7FDA-47B7-B0DB-7D3FC73E397F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EE2D2BC-A2F8-41D6-A9CE-5D6C77F487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7620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0"/>
            <a:ext cx="7391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Mining: On What Kinds of Data?</a:t>
            </a:r>
            <a:endParaRPr lang="en-US" u="sng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610600" cy="5181600"/>
          </a:xfrm>
        </p:spPr>
        <p:txBody>
          <a:bodyPr lIns="92075" tIns="46038" rIns="92075" bIns="46038"/>
          <a:lstStyle/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Heterogeneous databases and legacy databases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500" smtClean="0"/>
              <a:t>Ex. Information of students performance at different schools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Data streams</a:t>
            </a:r>
            <a:endParaRPr lang="en-US" sz="1500" smtClean="0"/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Multimedia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Text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The World-Wide Web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549E12A-8A14-408B-9D29-10F008783FD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561975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Data Mining Functionalities : what kinds of patterns can be mined</a:t>
            </a:r>
            <a:endParaRPr lang="en-US" sz="28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305800" cy="5105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Concept description: Characterization and discrimination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Generalize, summarize, and contrast data characteristics,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Eg. Find characteristics of Customers  who spend more than 10,000 per month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Eg. Compare customers who shop regularly verses who shop rarely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Frequent patterns, association, correlation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computer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printer [0.5%, 75%]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Classification and prediction 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Construct models (functions) that describe and distinguish classes or concepts for future prediction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E.g., classify countries based on (climate), or classify cars based on (gas mileage)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Predict some unknown or missing numerical values 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DCFAF0F-2364-4B76-9F3B-8BE6EB54E366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6350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Mining Functionalities (2)</a:t>
            </a:r>
          </a:p>
        </p:txBody>
      </p:sp>
      <p:sp>
        <p:nvSpPr>
          <p:cNvPr id="21510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1295400"/>
            <a:ext cx="8534400" cy="5029200"/>
          </a:xfrm>
        </p:spPr>
        <p:txBody>
          <a:bodyPr lIns="92075" tIns="46038" rIns="92075" bIns="46038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b="1" dirty="0" smtClean="0"/>
              <a:t>Cluster analysis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Class label is unknown: Group data to form new classes, e.g., cluster houses to find distribution patterns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Maximizing intra-class similarity &amp; minimizing interclass similarity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b="1" dirty="0" smtClean="0"/>
              <a:t>Outlier analysis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Outlier: Data object that does not comply with the general behavior of the data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Noise or exception? Useful in fraud detection, rare events analysis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b="1" dirty="0" smtClean="0"/>
              <a:t>Trend and evolution analysis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700" dirty="0" smtClean="0"/>
              <a:t>Regularities or trends  for object whose behavior changes over time.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700" dirty="0" smtClean="0"/>
              <a:t>Ex. Stock exchange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4B43E8C-A3A1-490C-A4B0-668134135A3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610600" cy="704850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Are All the “Discovered” Patterns Interesting?</a:t>
            </a:r>
            <a:endParaRPr lang="en-US" sz="24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305800" cy="5181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Data mining may generate thousands of patterns: Not all of them are interesting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b="1" u="sng" smtClean="0"/>
              <a:t>Interestingness measures</a:t>
            </a:r>
            <a:endParaRPr lang="en-US" sz="2000" smtClean="0"/>
          </a:p>
          <a:p>
            <a:pPr lvl="1" eaLnBrk="1" hangingPunct="1">
              <a:lnSpc>
                <a:spcPct val="130000"/>
              </a:lnSpc>
            </a:pPr>
            <a:r>
              <a:rPr lang="en-US" sz="1800" smtClean="0"/>
              <a:t>A pattern is </a:t>
            </a:r>
            <a:r>
              <a:rPr lang="en-US" sz="1800" smtClean="0">
                <a:solidFill>
                  <a:schemeClr val="hlink"/>
                </a:solidFill>
              </a:rPr>
              <a:t>interesting</a:t>
            </a:r>
            <a:r>
              <a:rPr lang="en-US" sz="1800" smtClean="0"/>
              <a:t> if it is </a:t>
            </a:r>
            <a:r>
              <a:rPr lang="en-US" sz="1800" u="sng" smtClean="0">
                <a:solidFill>
                  <a:schemeClr val="hlink"/>
                </a:solidFill>
              </a:rPr>
              <a:t>easily understood</a:t>
            </a:r>
            <a:r>
              <a:rPr lang="en-US" sz="1800" smtClean="0"/>
              <a:t> by humans, </a:t>
            </a:r>
            <a:r>
              <a:rPr lang="en-US" sz="1800" u="sng" smtClean="0">
                <a:solidFill>
                  <a:schemeClr val="hlink"/>
                </a:solidFill>
              </a:rPr>
              <a:t>valid</a:t>
            </a:r>
            <a:r>
              <a:rPr lang="en-US" sz="1800" smtClean="0">
                <a:solidFill>
                  <a:schemeClr val="hlink"/>
                </a:solidFill>
              </a:rPr>
              <a:t> </a:t>
            </a:r>
            <a:r>
              <a:rPr lang="en-US" sz="1800" smtClean="0"/>
              <a:t>on new</a:t>
            </a:r>
            <a:r>
              <a:rPr lang="en-US" sz="1800" u="sng" smtClean="0"/>
              <a:t> </a:t>
            </a:r>
            <a:r>
              <a:rPr lang="en-US" sz="1800" smtClean="0"/>
              <a:t>or test data with some degree of </a:t>
            </a:r>
            <a:r>
              <a:rPr lang="en-US" sz="1800" smtClean="0">
                <a:solidFill>
                  <a:schemeClr val="hlink"/>
                </a:solidFill>
              </a:rPr>
              <a:t>certainty</a:t>
            </a:r>
            <a:r>
              <a:rPr lang="en-US" sz="1800" smtClean="0"/>
              <a:t>, </a:t>
            </a:r>
            <a:r>
              <a:rPr lang="en-US" sz="1800" u="sng" smtClean="0">
                <a:solidFill>
                  <a:schemeClr val="hlink"/>
                </a:solidFill>
              </a:rPr>
              <a:t>potentially useful</a:t>
            </a:r>
            <a:r>
              <a:rPr lang="en-US" sz="1800" smtClean="0"/>
              <a:t>, </a:t>
            </a:r>
            <a:r>
              <a:rPr lang="en-US" sz="1800" u="sng" smtClean="0">
                <a:solidFill>
                  <a:schemeClr val="hlink"/>
                </a:solidFill>
              </a:rPr>
              <a:t>novel,</a:t>
            </a:r>
            <a:r>
              <a:rPr lang="en-US" sz="1800" u="sng" smtClean="0"/>
              <a:t> or </a:t>
            </a:r>
            <a:r>
              <a:rPr lang="en-US" sz="1800" u="sng" smtClean="0">
                <a:solidFill>
                  <a:schemeClr val="hlink"/>
                </a:solidFill>
              </a:rPr>
              <a:t>validates some hypothesis</a:t>
            </a:r>
            <a:r>
              <a:rPr lang="en-US" sz="1800" smtClean="0"/>
              <a:t> that a user seeks to confirm 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b="1" u="sng" smtClean="0"/>
              <a:t>Objective vs. subjective interestingness measures</a:t>
            </a:r>
            <a:endParaRPr lang="en-US" sz="2000" u="sng" smtClean="0"/>
          </a:p>
          <a:p>
            <a:pPr lvl="1" eaLnBrk="1" hangingPunct="1">
              <a:lnSpc>
                <a:spcPct val="130000"/>
              </a:lnSpc>
            </a:pPr>
            <a:r>
              <a:rPr lang="en-US" sz="1800" u="sng" smtClean="0">
                <a:solidFill>
                  <a:schemeClr val="hlink"/>
                </a:solidFill>
              </a:rPr>
              <a:t>Objective</a:t>
            </a:r>
            <a:r>
              <a:rPr lang="en-US" sz="1800" u="sng" smtClean="0"/>
              <a:t>:</a:t>
            </a:r>
            <a:r>
              <a:rPr lang="en-US" sz="1800" smtClean="0"/>
              <a:t> based on </a:t>
            </a:r>
            <a:r>
              <a:rPr lang="en-US" sz="1800" smtClean="0">
                <a:solidFill>
                  <a:schemeClr val="hlink"/>
                </a:solidFill>
              </a:rPr>
              <a:t>statistics and structures of patterns</a:t>
            </a:r>
            <a:r>
              <a:rPr lang="en-US" sz="1800" smtClean="0"/>
              <a:t>, e.g., support, confidence, etc.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800" u="sng" smtClean="0">
                <a:solidFill>
                  <a:schemeClr val="hlink"/>
                </a:solidFill>
              </a:rPr>
              <a:t>Subjective</a:t>
            </a:r>
            <a:r>
              <a:rPr lang="en-US" sz="1800" u="sng" smtClean="0"/>
              <a:t>:</a:t>
            </a:r>
            <a:r>
              <a:rPr lang="en-US" sz="1800" smtClean="0"/>
              <a:t> based on </a:t>
            </a:r>
            <a:r>
              <a:rPr lang="en-US" sz="1800" smtClean="0">
                <a:solidFill>
                  <a:schemeClr val="hlink"/>
                </a:solidFill>
              </a:rPr>
              <a:t>user’s belief</a:t>
            </a:r>
            <a:r>
              <a:rPr lang="en-US" sz="1800" smtClean="0"/>
              <a:t> in the data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741472A-C075-4BCA-ACEE-15AACD2DF19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6858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Find All and Only Interesting Patterns?</a:t>
            </a:r>
            <a:endParaRPr lang="en-US" sz="28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610600" cy="5181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u="sng" smtClean="0"/>
              <a:t>Find all the interesting patterns: </a:t>
            </a:r>
            <a:r>
              <a:rPr lang="en-US" sz="2000" u="sng" smtClean="0">
                <a:solidFill>
                  <a:schemeClr val="hlink"/>
                </a:solidFill>
              </a:rPr>
              <a:t>Completeness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Can a data mining system find </a:t>
            </a:r>
            <a:r>
              <a:rPr lang="en-US" sz="2000" u="sng" smtClean="0">
                <a:solidFill>
                  <a:schemeClr val="hlink"/>
                </a:solidFill>
              </a:rPr>
              <a:t>all</a:t>
            </a:r>
            <a:r>
              <a:rPr lang="en-US" sz="2000" smtClean="0">
                <a:solidFill>
                  <a:schemeClr val="hlink"/>
                </a:solidFill>
              </a:rPr>
              <a:t> </a:t>
            </a:r>
            <a:r>
              <a:rPr lang="en-US" sz="2000" smtClean="0"/>
              <a:t>the interesting patterns? Do we need to find </a:t>
            </a:r>
            <a:r>
              <a:rPr lang="en-US" sz="2000" u="sng" smtClean="0">
                <a:solidFill>
                  <a:schemeClr val="hlink"/>
                </a:solidFill>
              </a:rPr>
              <a:t>all</a:t>
            </a:r>
            <a:r>
              <a:rPr lang="en-US" sz="2000" smtClean="0"/>
              <a:t> of the interesting patterns?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Association vs. classification vs. clustering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u="sng" smtClean="0"/>
              <a:t>Search for only interesting patterns: An optimization problem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Can a data mining system find </a:t>
            </a:r>
            <a:r>
              <a:rPr lang="en-US" sz="2000" u="sng" smtClean="0"/>
              <a:t>only</a:t>
            </a:r>
            <a:r>
              <a:rPr lang="en-US" sz="2000" smtClean="0"/>
              <a:t> the interesting patterns?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Approaches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First general all the patterns and then filter out the uninteresting ones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Generate only the interesting patterns—mining query optimization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C3C3988-1BE4-47EC-8503-B648BEFB76EC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Classification of Data Mining System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94C8F6-E5ED-40D6-8EB8-67AC4CCB9FD1}" type="slidenum">
              <a:rPr lang="en-US" smtClean="0"/>
              <a:pPr/>
              <a:t>25</a:t>
            </a:fld>
            <a:endParaRPr lang="en-US" smtClean="0"/>
          </a:p>
        </p:txBody>
      </p:sp>
      <p:grpSp>
        <p:nvGrpSpPr>
          <p:cNvPr id="35845" name="Group 29"/>
          <p:cNvGrpSpPr>
            <a:grpSpLocks/>
          </p:cNvGrpSpPr>
          <p:nvPr/>
        </p:nvGrpSpPr>
        <p:grpSpPr bwMode="auto">
          <a:xfrm>
            <a:off x="304800" y="1600200"/>
            <a:ext cx="8534400" cy="4343400"/>
            <a:chOff x="192" y="1152"/>
            <a:chExt cx="5376" cy="2736"/>
          </a:xfrm>
        </p:grpSpPr>
        <p:sp>
          <p:nvSpPr>
            <p:cNvPr id="35846" name="Oval 19"/>
            <p:cNvSpPr>
              <a:spLocks noChangeArrowheads="1"/>
            </p:cNvSpPr>
            <p:nvPr/>
          </p:nvSpPr>
          <p:spPr bwMode="auto">
            <a:xfrm>
              <a:off x="2160" y="2160"/>
              <a:ext cx="1440" cy="67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Data Mining</a:t>
              </a:r>
            </a:p>
          </p:txBody>
        </p:sp>
        <p:sp>
          <p:nvSpPr>
            <p:cNvPr id="35847" name="Line 13"/>
            <p:cNvSpPr>
              <a:spLocks noChangeShapeType="1"/>
            </p:cNvSpPr>
            <p:nvPr/>
          </p:nvSpPr>
          <p:spPr bwMode="auto">
            <a:xfrm>
              <a:off x="1488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48" name="Line 14"/>
            <p:cNvSpPr>
              <a:spLocks noChangeShapeType="1"/>
            </p:cNvSpPr>
            <p:nvPr/>
          </p:nvSpPr>
          <p:spPr bwMode="auto">
            <a:xfrm>
              <a:off x="1824" y="1680"/>
              <a:ext cx="81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49" name="Line 15"/>
            <p:cNvSpPr>
              <a:spLocks noChangeShapeType="1"/>
            </p:cNvSpPr>
            <p:nvPr/>
          </p:nvSpPr>
          <p:spPr bwMode="auto">
            <a:xfrm flipH="1">
              <a:off x="3072" y="1680"/>
              <a:ext cx="72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0" name="Line 16"/>
            <p:cNvSpPr>
              <a:spLocks noChangeShapeType="1"/>
            </p:cNvSpPr>
            <p:nvPr/>
          </p:nvSpPr>
          <p:spPr bwMode="auto">
            <a:xfrm flipH="1">
              <a:off x="3600" y="244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1" name="Line 1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124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2" name="Line 18"/>
            <p:cNvSpPr>
              <a:spLocks noChangeShapeType="1"/>
            </p:cNvSpPr>
            <p:nvPr/>
          </p:nvSpPr>
          <p:spPr bwMode="auto">
            <a:xfrm flipV="1">
              <a:off x="1536" y="2784"/>
              <a:ext cx="1008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53" name="Oval 21"/>
            <p:cNvSpPr>
              <a:spLocks noChangeArrowheads="1"/>
            </p:cNvSpPr>
            <p:nvPr/>
          </p:nvSpPr>
          <p:spPr bwMode="auto">
            <a:xfrm>
              <a:off x="1056" y="1152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Database </a:t>
              </a:r>
            </a:p>
            <a:p>
              <a:pPr algn="ctr"/>
              <a:r>
                <a:rPr lang="en-US" sz="2400"/>
                <a:t>Technology</a:t>
              </a:r>
            </a:p>
          </p:txBody>
        </p:sp>
        <p:sp>
          <p:nvSpPr>
            <p:cNvPr id="35854" name="Oval 22"/>
            <p:cNvSpPr>
              <a:spLocks noChangeArrowheads="1"/>
            </p:cNvSpPr>
            <p:nvPr/>
          </p:nvSpPr>
          <p:spPr bwMode="auto">
            <a:xfrm>
              <a:off x="3216" y="1200"/>
              <a:ext cx="1296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Statistics</a:t>
              </a:r>
            </a:p>
          </p:txBody>
        </p:sp>
        <p:sp>
          <p:nvSpPr>
            <p:cNvPr id="35855" name="Oval 23"/>
            <p:cNvSpPr>
              <a:spLocks noChangeArrowheads="1"/>
            </p:cNvSpPr>
            <p:nvPr/>
          </p:nvSpPr>
          <p:spPr bwMode="auto">
            <a:xfrm>
              <a:off x="192" y="2208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Machine</a:t>
              </a:r>
            </a:p>
            <a:p>
              <a:pPr algn="ctr"/>
              <a:r>
                <a:rPr lang="en-US" sz="2400"/>
                <a:t>Learning</a:t>
              </a:r>
            </a:p>
          </p:txBody>
        </p:sp>
        <p:sp>
          <p:nvSpPr>
            <p:cNvPr id="35856" name="Oval 24"/>
            <p:cNvSpPr>
              <a:spLocks noChangeArrowheads="1"/>
            </p:cNvSpPr>
            <p:nvPr/>
          </p:nvSpPr>
          <p:spPr bwMode="auto">
            <a:xfrm>
              <a:off x="336" y="3072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Pattern</a:t>
              </a:r>
            </a:p>
            <a:p>
              <a:pPr algn="ctr"/>
              <a:r>
                <a:rPr lang="en-US" sz="2400"/>
                <a:t>Recognition</a:t>
              </a:r>
            </a:p>
          </p:txBody>
        </p:sp>
        <p:sp>
          <p:nvSpPr>
            <p:cNvPr id="35857" name="Oval 25"/>
            <p:cNvSpPr>
              <a:spLocks noChangeArrowheads="1"/>
            </p:cNvSpPr>
            <p:nvPr/>
          </p:nvSpPr>
          <p:spPr bwMode="auto">
            <a:xfrm>
              <a:off x="2208" y="3360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Algorithm</a:t>
              </a:r>
            </a:p>
          </p:txBody>
        </p:sp>
        <p:sp>
          <p:nvSpPr>
            <p:cNvPr id="35858" name="Oval 26"/>
            <p:cNvSpPr>
              <a:spLocks noChangeArrowheads="1"/>
            </p:cNvSpPr>
            <p:nvPr/>
          </p:nvSpPr>
          <p:spPr bwMode="auto">
            <a:xfrm>
              <a:off x="4032" y="3216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Other</a:t>
              </a:r>
            </a:p>
            <a:p>
              <a:pPr algn="ctr"/>
              <a:r>
                <a:rPr lang="en-US" sz="2400"/>
                <a:t>Disciplines</a:t>
              </a:r>
            </a:p>
          </p:txBody>
        </p:sp>
        <p:sp>
          <p:nvSpPr>
            <p:cNvPr id="35859" name="Oval 27"/>
            <p:cNvSpPr>
              <a:spLocks noChangeArrowheads="1"/>
            </p:cNvSpPr>
            <p:nvPr/>
          </p:nvSpPr>
          <p:spPr bwMode="auto">
            <a:xfrm>
              <a:off x="4272" y="2160"/>
              <a:ext cx="1296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2400"/>
                <a:t>Visualization</a:t>
              </a:r>
              <a:endParaRPr lang="en-US" sz="2000"/>
            </a:p>
          </p:txBody>
        </p:sp>
        <p:sp>
          <p:nvSpPr>
            <p:cNvPr id="35860" name="Line 28"/>
            <p:cNvSpPr>
              <a:spLocks noChangeShapeType="1"/>
            </p:cNvSpPr>
            <p:nvPr/>
          </p:nvSpPr>
          <p:spPr bwMode="auto">
            <a:xfrm flipH="1" flipV="1">
              <a:off x="2832" y="283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6858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Classification of Data Mining System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382000" cy="52578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120000"/>
              </a:lnSpc>
            </a:pPr>
            <a:r>
              <a:rPr lang="en-US" sz="1800" b="1" u="sng" smtClean="0"/>
              <a:t>Kinds of Databases to be mined</a:t>
            </a:r>
            <a:endParaRPr lang="en-US" sz="1800" smtClean="0"/>
          </a:p>
          <a:p>
            <a:pPr lvl="1" algn="just" eaLnBrk="1" hangingPunct="1">
              <a:lnSpc>
                <a:spcPct val="120000"/>
              </a:lnSpc>
            </a:pPr>
            <a:r>
              <a:rPr lang="en-US" sz="1800" smtClean="0"/>
              <a:t>Relational, data warehouse, transactional, stream, object-oriented/relational, spatial, time-series, text, multi-media, heterogeneous, legacy, WWW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1800" b="1" u="sng" smtClean="0"/>
              <a:t>Kinds of Knowledge to be mined</a:t>
            </a:r>
            <a:endParaRPr lang="en-US" sz="1800" smtClean="0"/>
          </a:p>
          <a:p>
            <a:pPr lvl="1" algn="just" eaLnBrk="1" hangingPunct="1">
              <a:lnSpc>
                <a:spcPct val="120000"/>
              </a:lnSpc>
            </a:pPr>
            <a:r>
              <a:rPr lang="en-US" sz="1800" smtClean="0"/>
              <a:t>Characterization, discrimination, association, classification, clustering, trend/deviation, outlier analysis, etc.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800" smtClean="0"/>
              <a:t>Multiple/integrated functions and mining at multiple levels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1800" b="1" u="sng" smtClean="0"/>
              <a:t>Kinds of Techniques utilized</a:t>
            </a:r>
            <a:endParaRPr lang="en-US" sz="1800" b="1" smtClean="0"/>
          </a:p>
          <a:p>
            <a:pPr lvl="1" algn="just" eaLnBrk="1" hangingPunct="1">
              <a:lnSpc>
                <a:spcPct val="120000"/>
              </a:lnSpc>
            </a:pPr>
            <a:r>
              <a:rPr lang="en-US" sz="1800" smtClean="0"/>
              <a:t>Database-oriented, data warehouse (OLAP), machine learning, statistics, visualization, etc.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1800" b="1" u="sng" smtClean="0"/>
              <a:t>Applications adapted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800" smtClean="0"/>
              <a:t>Retail, telecommunication, banking, fraud analysis, bio-data mining, stock market analysis, text mining, Web mining, etc.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1DD8BEB-C6F4-4F19-B42D-17BAF21D279F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Primitives that Define a Data Mining Task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458200" cy="51054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Task-relevant data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Database or data warehouse name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Database tables or data warehouse cubes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Condition for data selection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Relevant attributes or dimensions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Data grouping criteria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Type of knowledge to be mined</a:t>
            </a:r>
          </a:p>
          <a:p>
            <a:pPr marL="548640" lvl="1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Characterization, discrimination, association, classification, prediction, clustering, outlier analysis, other data mining tasks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Background knowledge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Pattern interestingness measurements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Visualization/presentation of discovered patterns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2854D35-DCD1-49DD-BDBD-C7E86257AE84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228600"/>
            <a:ext cx="9372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Primitive 3: Background Knowledge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458200" cy="49514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A typical kind of background knowledge: Concept hierarchies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Schema hierarchy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E.g., street &lt; city &lt; province_or_state &lt; country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Set-grouping hierarchy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E.g., {20-39} = young, {40-59} = middle_aged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Operation-derived hierarchy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email address: </a:t>
            </a:r>
            <a:r>
              <a:rPr lang="en-US" sz="2000" u="sng" smtClean="0">
                <a:solidFill>
                  <a:schemeClr val="hlink"/>
                </a:solidFill>
                <a:hlinkClick r:id="rId3"/>
              </a:rPr>
              <a:t>hagonzal@cs.u</a:t>
            </a:r>
            <a:r>
              <a:rPr lang="en-US" sz="2000" u="sng" smtClean="0">
                <a:solidFill>
                  <a:schemeClr val="hlink"/>
                </a:solidFill>
              </a:rPr>
              <a:t>iuc.edu</a:t>
            </a:r>
            <a:endParaRPr lang="en-US" sz="2000" smtClean="0"/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mtClean="0"/>
              <a:t>login-name &lt; department &lt; university &lt; country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Rule-based hierarchy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low_profit_margin (X) &lt;= price(X, P</a:t>
            </a:r>
            <a:r>
              <a:rPr lang="en-US" sz="2000" baseline="-25000" smtClean="0"/>
              <a:t>1</a:t>
            </a:r>
            <a:r>
              <a:rPr lang="en-US" sz="2000" smtClean="0"/>
              <a:t>) and cost (X, P</a:t>
            </a:r>
            <a:r>
              <a:rPr lang="en-US" sz="2000" baseline="-25000" smtClean="0"/>
              <a:t>2</a:t>
            </a:r>
            <a:r>
              <a:rPr lang="en-US" sz="2000" smtClean="0"/>
              <a:t>) and (P</a:t>
            </a:r>
            <a:r>
              <a:rPr lang="en-US" sz="2000" baseline="-25000" smtClean="0"/>
              <a:t>1</a:t>
            </a:r>
            <a:r>
              <a:rPr lang="en-US" sz="2000" smtClean="0"/>
              <a:t> - P</a:t>
            </a:r>
            <a:r>
              <a:rPr lang="en-US" sz="2000" baseline="-25000" smtClean="0"/>
              <a:t>2</a:t>
            </a:r>
            <a:r>
              <a:rPr lang="en-US" sz="2000" smtClean="0"/>
              <a:t>) &lt; $50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EBFA8BD-2671-46F5-A59C-FFACF0B9C58E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Integration of Data Mining and Data Warehousing</a:t>
            </a:r>
            <a:endParaRPr lang="en-US" smtClean="0"/>
          </a:p>
        </p:txBody>
      </p:sp>
      <p:sp>
        <p:nvSpPr>
          <p:cNvPr id="399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382000" cy="5029200"/>
          </a:xfrm>
        </p:spPr>
        <p:txBody>
          <a:bodyPr lIns="92075" tIns="46038" rIns="92075" bIns="46038"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/>
              <a:t>Data mining systems, DBMS, Data warehouse systems coupling</a:t>
            </a:r>
          </a:p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No coupling, loose-coupling, semi-tight-coupling, tight-coupling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000" dirty="0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B08F9CC-127A-42B2-B162-A3C6983E73E3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673C11-BBC7-4413-B0DB-C654CE47806C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034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45903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Coupling Data Mining with DB/DW Systems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153400" cy="5257800"/>
          </a:xfrm>
        </p:spPr>
        <p:txBody>
          <a:bodyPr lIns="92075" tIns="46038" rIns="92075" bIns="46038">
            <a:normAutofit lnSpcReduction="1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No coupling—flat file processing, not recommended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Loose coupling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Fetching data from DB/DW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Semi-tight coupling—enhanced DM performance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Provide efficient implement a few data mining primitives in a DB/DW system, e.g., sorting, indexing, aggregation, histogram analysis, multiway join, precomputation of some stat functions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Tight coupling—A uniform information processing environment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DM is smoothly integrated into a DB/DW system, mining query is optimized based on mining query, indexing, query processing methods, etc.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6304B82-108B-464E-9313-CE771C1BEA3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239000" cy="585788"/>
          </a:xfrm>
        </p:spPr>
        <p:txBody>
          <a:bodyPr lIns="92075" tIns="46038" rIns="92075" bIns="46038"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Major Issues in Data Mining</a:t>
            </a:r>
            <a:endParaRPr lang="en-US" u="sng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1800" u="sng" dirty="0" smtClean="0"/>
              <a:t>Mining methodology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Mining different kinds of knowledge from diverse data types, e.g., bio, stream, Web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Performance: efficiency, effectiveness, and scalability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Pattern evaluation: the interestingness problem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Incorporation of background knowledge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Handling noise and incomplete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Parallel, distributed and incremental mining methods</a:t>
            </a:r>
          </a:p>
          <a:p>
            <a:pPr lvl="1" eaLnBrk="1" hangingPunct="1"/>
            <a:r>
              <a:rPr lang="en-US" sz="1600" dirty="0" smtClean="0"/>
              <a:t>Integration of the discovered knowledge with existing one: knowledge fusion 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u="sng" dirty="0" smtClean="0"/>
              <a:t>User interaction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Data mining query languages and ad-hoc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Expression and visualization of data mining results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 smtClean="0"/>
              <a:t>Interactive mining of</a:t>
            </a:r>
            <a:r>
              <a:rPr lang="en-US" sz="1400" dirty="0" smtClean="0"/>
              <a:t> </a:t>
            </a:r>
            <a:r>
              <a:rPr lang="en-US" sz="1600" dirty="0" smtClean="0"/>
              <a:t>knowledge at multiple levels of abstraction</a:t>
            </a:r>
          </a:p>
          <a:p>
            <a:pPr eaLnBrk="1" hangingPunct="1"/>
            <a:endParaRPr lang="en-US" sz="1600" dirty="0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4E747EC-AC41-42FE-84B2-C8971079D4A6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04813"/>
            <a:ext cx="7010400" cy="528637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Summary</a:t>
            </a:r>
            <a:endParaRPr lang="en-US" sz="2800" smtClean="0"/>
          </a:p>
        </p:txBody>
      </p:sp>
      <p:sp>
        <p:nvSpPr>
          <p:cNvPr id="430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418513" cy="5105400"/>
          </a:xfrm>
        </p:spPr>
        <p:txBody>
          <a:bodyPr lIns="92075" tIns="46038" rIns="92075" bIns="46038">
            <a:normAutofit lnSpcReduction="1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Data mining: Discovering interesting patterns from large amounts of data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A natural evolution of database technology, in great demand, with wide applications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A KDD process includes data cleaning, data integration, data selection, transformation, data mining, pattern evaluation, and knowledge presentation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Mining can be performed in a variety of information repositories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Data mining functionalities: characterization, discrimination, association, classification, clustering, outlier and trend analysis, etc.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Data mining systems and architectures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smtClean="0"/>
              <a:t>Major issues in data mining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58D3099-D3FB-48E7-B2D1-A8086E71FE64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2743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b="1" dirty="0" smtClean="0"/>
              <a:t>Data Mining: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000" b="1" dirty="0" smtClean="0"/>
              <a:t>Concepts and Techniques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2800" dirty="0" smtClean="0"/>
              <a:t>— Chapter 2 —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3429000"/>
            <a:ext cx="8305800" cy="8382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b="1" smtClean="0"/>
              <a:t>Introduction to Data Mining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AA8B5D3-F7F2-413C-A12A-4D43E7241A6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4038600"/>
            <a:ext cx="8305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sz="2400" kern="0" dirty="0">
              <a:latin typeface="Berlin Sans FB Dem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kern="0" dirty="0">
                <a:latin typeface="Berlin Sans FB Demi" pitchFamily="34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2.  Introduction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Motivation: Why data mining?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What is data mining?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Data Mining: On what kind of data?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Data mining functionality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Classification of data mining systems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Data mining task primitives</a:t>
            </a:r>
          </a:p>
          <a:p>
            <a:pPr algn="just" eaLnBrk="1" hangingPunct="1">
              <a:lnSpc>
                <a:spcPct val="140000"/>
              </a:lnSpc>
              <a:tabLst>
                <a:tab pos="6178550" algn="l"/>
              </a:tabLst>
            </a:pPr>
            <a:r>
              <a:rPr lang="en-US" smtClean="0"/>
              <a:t>Major issues in data mining</a:t>
            </a:r>
            <a:endParaRPr lang="en-US" altLang="zh-CN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fld id="{15FE9A83-1AD0-42DD-AB5D-73A00FD1DEE2}" type="slidenum">
              <a:rPr lang="en-US" smtClean="0"/>
              <a:pPr algn="just"/>
              <a:t>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685800"/>
          </a:xfrm>
        </p:spPr>
        <p:txBody>
          <a:bodyPr lIns="92075" tIns="46038" rIns="92075" bIns="46038" anchor="ctr"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mtClean="0"/>
              <a:t>Why Data Mining?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610600" cy="51054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130000"/>
              </a:lnSpc>
            </a:pPr>
            <a:r>
              <a:rPr lang="en-US" sz="2000" smtClean="0"/>
              <a:t>The Explosive Growth of Data: from terabytes to petabytes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en-US" sz="2000" smtClean="0"/>
              <a:t>Data collection and data availability</a:t>
            </a:r>
          </a:p>
          <a:p>
            <a:pPr lvl="2" algn="just" eaLnBrk="1" hangingPunct="1">
              <a:lnSpc>
                <a:spcPct val="130000"/>
              </a:lnSpc>
            </a:pPr>
            <a:r>
              <a:rPr lang="en-US" smtClean="0"/>
              <a:t>Automated data collection tools, database systems, Web, computerized society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en-US" sz="2000" smtClean="0"/>
              <a:t>Major sources of rich data</a:t>
            </a:r>
          </a:p>
          <a:p>
            <a:pPr lvl="2" algn="just" eaLnBrk="1" hangingPunct="1">
              <a:lnSpc>
                <a:spcPct val="130000"/>
              </a:lnSpc>
            </a:pPr>
            <a:r>
              <a:rPr lang="en-US" smtClean="0"/>
              <a:t>Business: Web, e-commerce, transactions, stocks, … </a:t>
            </a:r>
          </a:p>
          <a:p>
            <a:pPr lvl="2" algn="just" eaLnBrk="1" hangingPunct="1">
              <a:lnSpc>
                <a:spcPct val="130000"/>
              </a:lnSpc>
            </a:pPr>
            <a:r>
              <a:rPr lang="en-US" smtClean="0"/>
              <a:t>Science: Remote sensing, bioinformatics, scientific simulation, … </a:t>
            </a:r>
          </a:p>
          <a:p>
            <a:pPr lvl="2" algn="just" eaLnBrk="1" hangingPunct="1">
              <a:lnSpc>
                <a:spcPct val="130000"/>
              </a:lnSpc>
            </a:pPr>
            <a:r>
              <a:rPr lang="en-US" smtClean="0"/>
              <a:t>Society and everyone: news, digital cameras, YouTube   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sz="2000" u="sng" smtClean="0"/>
              <a:t>We are drowning in data, but starving for knowledge!</a:t>
            </a:r>
            <a:r>
              <a:rPr lang="en-US" sz="2000" smtClean="0"/>
              <a:t> 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sz="2000" smtClean="0"/>
              <a:t>“Necessity is the mother of invention”</a:t>
            </a:r>
            <a:r>
              <a:rPr lang="en-US" sz="2000" smtClean="0">
                <a:cs typeface="Tahoma" pitchFamily="34" charset="0"/>
              </a:rPr>
              <a:t>—</a:t>
            </a:r>
            <a:r>
              <a:rPr lang="en-US" sz="2000" smtClean="0"/>
              <a:t>Data mining</a:t>
            </a:r>
            <a:r>
              <a:rPr lang="en-US" sz="2000" smtClean="0">
                <a:cs typeface="Tahoma" pitchFamily="34" charset="0"/>
              </a:rPr>
              <a:t>—</a:t>
            </a:r>
            <a:r>
              <a:rPr lang="en-US" sz="2000" smtClean="0"/>
              <a:t>Automated analysis of massive data sets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fld id="{5861B1DA-8834-4A6E-BA94-B2F1372784BB}" type="slidenum">
              <a:rPr lang="en-US" smtClean="0"/>
              <a:pPr algn="just"/>
              <a:t>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347663"/>
            <a:ext cx="7239000" cy="566737"/>
          </a:xfrm>
        </p:spPr>
        <p:txBody>
          <a:bodyPr lIns="92075" tIns="46038" rIns="92075" bIns="46038" anchor="ctr"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mtClean="0"/>
              <a:t>Evolution of Database Technology</a:t>
            </a:r>
            <a:endParaRPr lang="en-US" sz="1800" smtClean="0"/>
          </a:p>
        </p:txBody>
      </p:sp>
      <p:sp>
        <p:nvSpPr>
          <p:cNvPr id="15366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382000" cy="5105400"/>
          </a:xfrm>
        </p:spPr>
        <p:txBody>
          <a:bodyPr lIns="92075" tIns="46038" rIns="92075" bIns="46038">
            <a:normAutofit lnSpcReduction="10000"/>
          </a:bodyPr>
          <a:lstStyle/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1960s: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Data collection, database creation, file creation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1970s: 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Relational data model, relational DBMS implementation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1980s: 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RDBMS, advanced data models (extended-relational, OO, deductive, etc.) 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Application-oriented DBMS (spatial, scientific, engineering, etc.)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1990s: 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Data mining, data warehousing, multimedia databases, and Web databases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2000s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Data mining and its applications</a:t>
            </a:r>
          </a:p>
          <a:p>
            <a:pPr marL="64008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Web technology (XML, data integration)</a:t>
            </a:r>
            <a:endParaRPr lang="en-US" sz="900" dirty="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fld id="{A83B5ADE-2FAA-4A4B-966C-0CD59C5092BE}" type="slidenum">
              <a:rPr lang="en-US" smtClean="0"/>
              <a:pPr algn="just"/>
              <a:t>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1F0E4B-69C3-43FA-A5F8-D6F93D6831B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5562600"/>
            <a:ext cx="746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 fontScale="90000" lnSpcReduction="20000"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rich but information poor</a:t>
            </a:r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33400"/>
            <a:ext cx="434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0135FA-BB84-4ADA-877C-BAADB62D31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 want to know ...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en-US" sz="2600" dirty="0">
                <a:latin typeface="+mn-lt"/>
              </a:rPr>
              <a:t>Which types of transactions are likely to be fraudulent given the transactional history of a particular customer? </a:t>
            </a: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en-US" sz="2600" dirty="0">
                <a:latin typeface="+mn-lt"/>
              </a:rPr>
              <a:t>If I raise the price of my product by Rs. 2, what is the effect on my business? </a:t>
            </a: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en-US" sz="2600" dirty="0">
                <a:latin typeface="+mn-lt"/>
              </a:rPr>
              <a:t>If I offer only 2,500 as an incentive to purchase rather than 5,000, how many lost responses will result? </a:t>
            </a: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en-US" sz="2600" dirty="0">
                <a:latin typeface="+mn-lt"/>
              </a:rPr>
              <a:t>If I emphasize ease-of-use of the product as opposed to its technical capabilities, what will be the net effect on my revenues? </a:t>
            </a: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en-US" sz="2600" dirty="0">
                <a:latin typeface="+mn-lt"/>
              </a:rPr>
              <a:t>Which of my customers are likely to be the most loyal?</a:t>
            </a:r>
            <a:r>
              <a:rPr lang="en-US" dirty="0">
                <a:latin typeface="+mn-lt"/>
              </a:rPr>
              <a:t> </a:t>
            </a: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en-US" b="1" dirty="0">
                <a:solidFill>
                  <a:schemeClr val="tx2"/>
                </a:solidFill>
              </a:rPr>
              <a:t>Data Mining helps extract such information</a:t>
            </a: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  <a:p>
            <a:pPr marL="273050" indent="-273050" algn="just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lang="en-US" dirty="0">
              <a:latin typeface="+mn-lt"/>
            </a:endParaRPr>
          </a:p>
          <a:p>
            <a:pPr marL="273050" indent="-273050" algn="just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en-US" sz="2600" dirty="0"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Words>1962</Words>
  <Application>Microsoft Office PowerPoint</Application>
  <PresentationFormat>On-screen Show (4:3)</PresentationFormat>
  <Paragraphs>314</Paragraphs>
  <Slides>32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Oriel</vt:lpstr>
      <vt:lpstr>Clip</vt:lpstr>
      <vt:lpstr>    DATA WAREHOUSING  &amp;  DATA MINING </vt:lpstr>
      <vt:lpstr>Slide 2</vt:lpstr>
      <vt:lpstr>Slide 3</vt:lpstr>
      <vt:lpstr>Data Mining:   Concepts and Techniques   — Chapter 2 —</vt:lpstr>
      <vt:lpstr>Chapter 2.  Introduction</vt:lpstr>
      <vt:lpstr>Why Data Mining? </vt:lpstr>
      <vt:lpstr>Evolution of Database Technology</vt:lpstr>
      <vt:lpstr>Slide 8</vt:lpstr>
      <vt:lpstr>Slide 9</vt:lpstr>
      <vt:lpstr>What Is Data Mining?</vt:lpstr>
      <vt:lpstr>Slide 11</vt:lpstr>
      <vt:lpstr>Knowledge Discovery from data (KDD) Process</vt:lpstr>
      <vt:lpstr>KDD Process: Several Key Steps</vt:lpstr>
      <vt:lpstr>Continue…</vt:lpstr>
      <vt:lpstr>Data Mining and Business Intelligence </vt:lpstr>
      <vt:lpstr>Architecture of a data mining system</vt:lpstr>
      <vt:lpstr>Continue…</vt:lpstr>
      <vt:lpstr>Continue…</vt:lpstr>
      <vt:lpstr>Data Mining: On What Kinds of Data?</vt:lpstr>
      <vt:lpstr>Data Mining: On What Kinds of Data?</vt:lpstr>
      <vt:lpstr>Data Mining Functionalities : what kinds of patterns can be mined</vt:lpstr>
      <vt:lpstr>Data Mining Functionalities (2)</vt:lpstr>
      <vt:lpstr>Are All the “Discovered” Patterns Interesting?</vt:lpstr>
      <vt:lpstr>Find All and Only Interesting Patterns?</vt:lpstr>
      <vt:lpstr>Classification of Data Mining System</vt:lpstr>
      <vt:lpstr>Classification of Data Mining System</vt:lpstr>
      <vt:lpstr>Primitives that Define a Data Mining Task</vt:lpstr>
      <vt:lpstr>Primitive 3: Background Knowledge</vt:lpstr>
      <vt:lpstr>Integration of Data Mining and Data Warehousing</vt:lpstr>
      <vt:lpstr>Coupling Data Mining with DB/DW Systems</vt:lpstr>
      <vt:lpstr>Major Issues in Data Mining</vt:lpstr>
      <vt:lpstr>Summary</vt:lpstr>
    </vt:vector>
  </TitlesOfParts>
  <Company>SFU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cs412slides</dc:title>
  <dc:creator>Jiawei Han</dc:creator>
  <cp:lastModifiedBy>admin</cp:lastModifiedBy>
  <cp:revision>400</cp:revision>
  <cp:lastPrinted>2000-06-01T21:00:25Z</cp:lastPrinted>
  <dcterms:created xsi:type="dcterms:W3CDTF">1999-12-01T22:01:55Z</dcterms:created>
  <dcterms:modified xsi:type="dcterms:W3CDTF">2021-02-09T09:03:31Z</dcterms:modified>
</cp:coreProperties>
</file>