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9" r:id="rId3"/>
    <p:sldId id="259" r:id="rId4"/>
    <p:sldId id="278" r:id="rId5"/>
    <p:sldId id="260" r:id="rId6"/>
    <p:sldId id="267" r:id="rId7"/>
    <p:sldId id="262" r:id="rId8"/>
    <p:sldId id="271" r:id="rId9"/>
    <p:sldId id="277" r:id="rId10"/>
    <p:sldId id="272" r:id="rId11"/>
    <p:sldId id="273" r:id="rId12"/>
    <p:sldId id="274" r:id="rId13"/>
    <p:sldId id="275" r:id="rId14"/>
    <p:sldId id="276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07" autoAdjust="0"/>
    <p:restoredTop sz="94660"/>
  </p:normalViewPr>
  <p:slideViewPr>
    <p:cSldViewPr snapToGrid="0">
      <p:cViewPr varScale="1">
        <p:scale>
          <a:sx n="71" d="100"/>
          <a:sy n="71" d="100"/>
        </p:scale>
        <p:origin x="91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77C9-623D-4FEF-AFC5-484E7E37013F}" type="datetimeFigureOut">
              <a:rPr lang="en-IN" smtClean="0"/>
              <a:pPr/>
              <a:t>05-10-2023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6930-7688-4B40-BB06-0381E21A01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77C9-623D-4FEF-AFC5-484E7E37013F}" type="datetimeFigureOut">
              <a:rPr lang="en-IN" smtClean="0"/>
              <a:pPr/>
              <a:t>05-10-2023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6930-7688-4B40-BB06-0381E21A01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77C9-623D-4FEF-AFC5-484E7E37013F}" type="datetimeFigureOut">
              <a:rPr lang="en-IN" smtClean="0"/>
              <a:pPr/>
              <a:t>05-10-2023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6930-7688-4B40-BB06-0381E21A01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77C9-623D-4FEF-AFC5-484E7E37013F}" type="datetimeFigureOut">
              <a:rPr lang="en-IN" smtClean="0"/>
              <a:pPr/>
              <a:t>05-10-2023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6930-7688-4B40-BB06-0381E21A01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77C9-623D-4FEF-AFC5-484E7E37013F}" type="datetimeFigureOut">
              <a:rPr lang="en-IN" smtClean="0"/>
              <a:pPr/>
              <a:t>05-10-2023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6930-7688-4B40-BB06-0381E21A01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77C9-623D-4FEF-AFC5-484E7E37013F}" type="datetimeFigureOut">
              <a:rPr lang="en-IN" smtClean="0"/>
              <a:pPr/>
              <a:t>05-10-2023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6930-7688-4B40-BB06-0381E21A01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77C9-623D-4FEF-AFC5-484E7E37013F}" type="datetimeFigureOut">
              <a:rPr lang="en-IN" smtClean="0"/>
              <a:pPr/>
              <a:t>05-10-2023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6930-7688-4B40-BB06-0381E21A01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77C9-623D-4FEF-AFC5-484E7E37013F}" type="datetimeFigureOut">
              <a:rPr lang="en-IN" smtClean="0"/>
              <a:pPr/>
              <a:t>05-10-2023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6930-7688-4B40-BB06-0381E21A01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77C9-623D-4FEF-AFC5-484E7E37013F}" type="datetimeFigureOut">
              <a:rPr lang="en-IN" smtClean="0"/>
              <a:pPr/>
              <a:t>05-10-2023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6930-7688-4B40-BB06-0381E21A01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77C9-623D-4FEF-AFC5-484E7E37013F}" type="datetimeFigureOut">
              <a:rPr lang="en-IN" smtClean="0"/>
              <a:pPr/>
              <a:t>05-10-2023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6930-7688-4B40-BB06-0381E21A01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77C9-623D-4FEF-AFC5-484E7E37013F}" type="datetimeFigureOut">
              <a:rPr lang="en-IN" smtClean="0"/>
              <a:pPr/>
              <a:t>05-10-2023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6930-7688-4B40-BB06-0381E21A01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F77C9-623D-4FEF-AFC5-484E7E37013F}" type="datetimeFigureOut">
              <a:rPr lang="en-IN" smtClean="0"/>
              <a:pPr/>
              <a:t>05-10-2023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26930-7688-4B40-BB06-0381E21A01E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2644727" y="550863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en-IN" sz="2800" dirty="0">
                <a:solidFill>
                  <a:srgbClr val="FF0000"/>
                </a:solidFill>
                <a:latin typeface="Arial Black" panose="020B0A04020102020204" pitchFamily="34" charset="0"/>
              </a:rPr>
              <a:t>BASIC MECHANICAL ENGINEERING </a:t>
            </a:r>
            <a:r>
              <a:rPr sz="2800" dirty="0">
                <a:solidFill>
                  <a:srgbClr val="FF0000"/>
                </a:solidFill>
                <a:latin typeface="Arial Black" panose="020B0A04020102020204" pitchFamily="34" charset="0"/>
              </a:rPr>
              <a:t>(</a:t>
            </a:r>
            <a:r>
              <a:rPr lang="en-IN" sz="2800" dirty="0">
                <a:solidFill>
                  <a:srgbClr val="FF0000"/>
                </a:solidFill>
                <a:latin typeface="Arial Black" panose="020B0A04020102020204" pitchFamily="34" charset="0"/>
              </a:rPr>
              <a:t>BME</a:t>
            </a:r>
            <a:r>
              <a:rPr sz="2800" dirty="0">
                <a:solidFill>
                  <a:srgbClr val="FF0000"/>
                </a:solidFill>
                <a:latin typeface="Arial Black" panose="020B0A04020102020204" pitchFamily="34" charset="0"/>
              </a:rPr>
              <a:t>)</a:t>
            </a:r>
            <a:r>
              <a:rPr sz="2800" dirty="0">
                <a:solidFill>
                  <a:schemeClr val="folHlink"/>
                </a:solidFill>
                <a:latin typeface="Arial Black" panose="020B0A04020102020204" pitchFamily="34" charset="0"/>
              </a:rPr>
              <a:t/>
            </a:r>
            <a:br>
              <a:rPr sz="2800" dirty="0">
                <a:solidFill>
                  <a:schemeClr val="folHlink"/>
                </a:solidFill>
                <a:latin typeface="Arial Black" panose="020B0A04020102020204" pitchFamily="34" charset="0"/>
              </a:rPr>
            </a:br>
            <a:endParaRPr sz="2800" dirty="0">
              <a:latin typeface="Arial" panose="020B0604020202020204" pitchFamily="34" charset="0"/>
            </a:endParaRPr>
          </a:p>
        </p:txBody>
      </p:sp>
      <p:pic>
        <p:nvPicPr>
          <p:cNvPr id="5" name="Picture 2" descr="http://www.unidelve.com/uploads/university/1adfcbc33303a7310b22b11cb1dd99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16527" y="1662113"/>
            <a:ext cx="1590675" cy="182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>
          <a:xfrm>
            <a:off x="2792365" y="3725863"/>
            <a:ext cx="7239000" cy="206248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914400" rtl="0" eaLnBrk="0" latinLnBrk="0" hangingPunct="0">
              <a:spcBef>
                <a:spcPct val="20000"/>
              </a:spcBef>
              <a:buFont typeface="Arial" panose="020B0604020202020204" pitchFamily="34" charset="0"/>
              <a:buNone/>
              <a:defRPr sz="2400" u="sng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ctr" defTabSz="914400" rtl="0" eaLnBrk="0" latinLnBrk="0" hangingPunct="0">
              <a:spcBef>
                <a:spcPct val="20000"/>
              </a:spcBef>
              <a:buFont typeface="Arial" panose="020B0604020202020204" pitchFamily="34" charset="0"/>
              <a:buNone/>
              <a:defRPr sz="2400" u="sng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ctr" defTabSz="914400" rtl="0" eaLnBrk="0" latinLnBrk="0" hangingPunct="0">
              <a:spcBef>
                <a:spcPct val="20000"/>
              </a:spcBef>
              <a:buFont typeface="Arial" panose="020B0604020202020204" pitchFamily="34" charset="0"/>
              <a:buNone/>
              <a:defRPr sz="2400" u="sng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ctr" defTabSz="914400" rtl="0" eaLnBrk="0" latinLnBrk="0" hangingPunct="0">
              <a:spcBef>
                <a:spcPct val="20000"/>
              </a:spcBef>
              <a:buFont typeface="Arial" panose="020B0604020202020204" pitchFamily="34" charset="0"/>
              <a:buNone/>
              <a:defRPr sz="2400" u="sng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ctr" defTabSz="914400" rtl="0" eaLnBrk="0" latinLnBrk="0" hangingPunct="0">
              <a:spcBef>
                <a:spcPct val="20000"/>
              </a:spcBef>
              <a:buFont typeface="Arial" panose="020B0604020202020204" pitchFamily="34" charset="0"/>
              <a:buNone/>
              <a:defRPr sz="2400" u="sng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ctr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u="sng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ctr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u="sng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ctr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u="sng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ctr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u="sng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80"/>
              </a:spcBef>
              <a:spcAft>
                <a:spcPct val="0"/>
              </a:spcAft>
              <a:buClrTx/>
              <a:buSzTx/>
              <a:buFont typeface="Wingdings 2" panose="05020102010507070707"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L. E. College, Morbi-2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80"/>
              </a:spcBef>
              <a:spcAft>
                <a:spcPct val="0"/>
              </a:spcAft>
              <a:buClrTx/>
              <a:buSzTx/>
              <a:buFont typeface="Wingdings 2" panose="05020102010507070707"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Mechanical Engineering Department</a:t>
            </a:r>
          </a:p>
          <a:p>
            <a:pPr marL="274320" marR="0" lvl="0" indent="-274320" algn="ctr" defTabSz="914400" rtl="1" eaLnBrk="1" fontAlgn="base" latinLnBrk="0" hangingPunct="1">
              <a:lnSpc>
                <a:spcPct val="100000"/>
              </a:lnSpc>
              <a:spcBef>
                <a:spcPts val="580"/>
              </a:spcBef>
              <a:spcAft>
                <a:spcPct val="0"/>
              </a:spcAft>
              <a:buClrTx/>
              <a:buSzTx/>
              <a:buFont typeface="Wingdings 2" panose="05020102010507070707"/>
              <a:buChar char=""/>
              <a:defRPr/>
            </a:pPr>
            <a:endParaRPr kumimoji="0" lang="ar-SA" sz="1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Chapter– I.C. Engine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274320" marR="0" lvl="0" indent="-274320" algn="ctr" defTabSz="914400" rtl="1" eaLnBrk="1" fontAlgn="base" latinLnBrk="0" hangingPunct="1">
              <a:lnSpc>
                <a:spcPct val="100000"/>
              </a:lnSpc>
              <a:spcBef>
                <a:spcPts val="580"/>
              </a:spcBef>
              <a:spcAft>
                <a:spcPct val="0"/>
              </a:spcAft>
              <a:buClrTx/>
              <a:buSzTx/>
              <a:buFont typeface="Wingdings 2" panose="05020102010507070707"/>
              <a:buChar char=""/>
              <a:defRPr/>
            </a:pP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5159327" y="5534025"/>
            <a:ext cx="26670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Prepared by Prof. Divyesh B. Patel</a:t>
            </a:r>
          </a:p>
          <a:p>
            <a:pPr algn="ctr"/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Engg. Dept</a:t>
            </a:r>
          </a:p>
          <a:p>
            <a:pPr algn="ctr"/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LE. College, Morbi</a:t>
            </a:r>
          </a:p>
          <a:p>
            <a:pPr algn="ctr"/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+919925282644</a:t>
            </a:r>
          </a:p>
          <a:p>
            <a:pPr algn="ctr"/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divyesh21dragon@gmail.com</a:t>
            </a:r>
            <a:endParaRPr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26659" y="-15050"/>
            <a:ext cx="10188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between Petrol and Diesel Engine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978943"/>
              </p:ext>
            </p:extLst>
          </p:nvPr>
        </p:nvGraphicFramePr>
        <p:xfrm>
          <a:off x="926045" y="1023102"/>
          <a:ext cx="10389657" cy="335688"/>
        </p:xfrm>
        <a:graphic>
          <a:graphicData uri="http://schemas.openxmlformats.org/drawingml/2006/table">
            <a:tbl>
              <a:tblPr firstRow="1" bandRow="1"/>
              <a:tblGrid>
                <a:gridCol w="8773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700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166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568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Basic Cycle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Otto Cycle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Diesel Cycle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035076"/>
              </p:ext>
            </p:extLst>
          </p:nvPr>
        </p:nvGraphicFramePr>
        <p:xfrm>
          <a:off x="926044" y="686657"/>
          <a:ext cx="1038965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6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824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169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Sr. No.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Parameter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S.I</a:t>
                      </a:r>
                      <a:r>
                        <a:rPr lang="en-US" baseline="0" dirty="0"/>
                        <a:t>  Engine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C.I Engine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628579"/>
              </p:ext>
            </p:extLst>
          </p:nvPr>
        </p:nvGraphicFramePr>
        <p:xfrm>
          <a:off x="926042" y="1355371"/>
          <a:ext cx="10389658" cy="339864"/>
        </p:xfrm>
        <a:graphic>
          <a:graphicData uri="http://schemas.openxmlformats.org/drawingml/2006/table">
            <a:tbl>
              <a:tblPr firstRow="1" bandRow="1"/>
              <a:tblGrid>
                <a:gridCol w="8773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700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166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986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Fuel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Petrol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Diesel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331396"/>
              </p:ext>
            </p:extLst>
          </p:nvPr>
        </p:nvGraphicFramePr>
        <p:xfrm>
          <a:off x="926042" y="2219916"/>
          <a:ext cx="10389658" cy="518160"/>
        </p:xfrm>
        <a:graphic>
          <a:graphicData uri="http://schemas.openxmlformats.org/drawingml/2006/table">
            <a:tbl>
              <a:tblPr firstRow="1" bandRow="1"/>
              <a:tblGrid>
                <a:gridCol w="8722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06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700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166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568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Ignition 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Spark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plug is used to ignite the fuel-air mixture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temperature at the end of compression stroke is sufficient to ignite the fuel.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132861"/>
              </p:ext>
            </p:extLst>
          </p:nvPr>
        </p:nvGraphicFramePr>
        <p:xfrm>
          <a:off x="926042" y="1701756"/>
          <a:ext cx="10389658" cy="518160"/>
        </p:xfrm>
        <a:graphic>
          <a:graphicData uri="http://schemas.openxmlformats.org/drawingml/2006/table">
            <a:tbl>
              <a:tblPr firstRow="1" bandRow="1"/>
              <a:tblGrid>
                <a:gridCol w="8722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06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700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166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568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  of Fuel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mixture of fuel and air is introduced in the cylinder during suction stroke.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Fuel is injected directly into the combustion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chamber using pump and injector.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634035"/>
              </p:ext>
            </p:extLst>
          </p:nvPr>
        </p:nvGraphicFramePr>
        <p:xfrm>
          <a:off x="926042" y="2736041"/>
          <a:ext cx="10389658" cy="335688"/>
        </p:xfrm>
        <a:graphic>
          <a:graphicData uri="http://schemas.openxmlformats.org/drawingml/2006/table">
            <a:tbl>
              <a:tblPr firstRow="1" bandRow="1"/>
              <a:tblGrid>
                <a:gridCol w="8722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06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700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166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568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Compression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ratio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 to 10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to 22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716723"/>
              </p:ext>
            </p:extLst>
          </p:nvPr>
        </p:nvGraphicFramePr>
        <p:xfrm>
          <a:off x="926042" y="3071729"/>
          <a:ext cx="10389658" cy="335688"/>
        </p:xfrm>
        <a:graphic>
          <a:graphicData uri="http://schemas.openxmlformats.org/drawingml/2006/table">
            <a:tbl>
              <a:tblPr firstRow="1" bandRow="1"/>
              <a:tblGrid>
                <a:gridCol w="8722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06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700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166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568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Speed 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They are high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speed engines due to light weight.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are low speed engines due to heavy weight. 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245660"/>
              </p:ext>
            </p:extLst>
          </p:nvPr>
        </p:nvGraphicFramePr>
        <p:xfrm>
          <a:off x="926042" y="3405382"/>
          <a:ext cx="10389658" cy="518160"/>
        </p:xfrm>
        <a:graphic>
          <a:graphicData uri="http://schemas.openxmlformats.org/drawingml/2006/table">
            <a:tbl>
              <a:tblPr firstRow="1" bandRow="1"/>
              <a:tblGrid>
                <a:gridCol w="8722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06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700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166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568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Thermal efficiency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Due to use of low compression ratio thermal 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efficiency is low</a:t>
                      </a:r>
                      <a:endParaRPr lang="en-IN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Due to use of high compression ratio thermal 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efficiency is high.</a:t>
                      </a:r>
                      <a:endParaRPr lang="en-IN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870462"/>
              </p:ext>
            </p:extLst>
          </p:nvPr>
        </p:nvGraphicFramePr>
        <p:xfrm>
          <a:off x="926042" y="3923542"/>
          <a:ext cx="10389658" cy="518160"/>
        </p:xfrm>
        <a:graphic>
          <a:graphicData uri="http://schemas.openxmlformats.org/drawingml/2006/table">
            <a:tbl>
              <a:tblPr firstRow="1" bandRow="1"/>
              <a:tblGrid>
                <a:gridCol w="8722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06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700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166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568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Weight 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They are light in weight due to use of lower peak ratio pressure.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They are heavy in weight due to use of high peak ratio pressure.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535072"/>
              </p:ext>
            </p:extLst>
          </p:nvPr>
        </p:nvGraphicFramePr>
        <p:xfrm>
          <a:off x="926042" y="4441702"/>
          <a:ext cx="10389658" cy="518160"/>
        </p:xfrm>
        <a:graphic>
          <a:graphicData uri="http://schemas.openxmlformats.org/drawingml/2006/table">
            <a:tbl>
              <a:tblPr firstRow="1" bandRow="1"/>
              <a:tblGrid>
                <a:gridCol w="8722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06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700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166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568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Initial and Maintance</a:t>
                      </a:r>
                      <a:r>
                        <a:rPr lang="en-US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cost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095950"/>
              </p:ext>
            </p:extLst>
          </p:nvPr>
        </p:nvGraphicFramePr>
        <p:xfrm>
          <a:off x="926042" y="4959862"/>
          <a:ext cx="10389658" cy="518160"/>
        </p:xfrm>
        <a:graphic>
          <a:graphicData uri="http://schemas.openxmlformats.org/drawingml/2006/table">
            <a:tbl>
              <a:tblPr firstRow="1" bandRow="1"/>
              <a:tblGrid>
                <a:gridCol w="8722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06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700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166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568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Governor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Quantity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governor method is used for controlling the speed.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Quality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governor method is used for controlling the speed.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609872"/>
              </p:ext>
            </p:extLst>
          </p:nvPr>
        </p:nvGraphicFramePr>
        <p:xfrm>
          <a:off x="926042" y="5478022"/>
          <a:ext cx="10389658" cy="335688"/>
        </p:xfrm>
        <a:graphic>
          <a:graphicData uri="http://schemas.openxmlformats.org/drawingml/2006/table">
            <a:tbl>
              <a:tblPr firstRow="1" bandRow="1"/>
              <a:tblGrid>
                <a:gridCol w="8722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06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700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166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568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Vibration and Noise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Lower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due to use of lower cylinder pressure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Higher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due to use of lower cylinder pressure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702250"/>
              </p:ext>
            </p:extLst>
          </p:nvPr>
        </p:nvGraphicFramePr>
        <p:xfrm>
          <a:off x="926042" y="5813710"/>
          <a:ext cx="10389658" cy="335688"/>
        </p:xfrm>
        <a:graphic>
          <a:graphicData uri="http://schemas.openxmlformats.org/drawingml/2006/table">
            <a:tbl>
              <a:tblPr firstRow="1" bandRow="1"/>
              <a:tblGrid>
                <a:gridCol w="8722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06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700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166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568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Application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Employed</a:t>
                      </a:r>
                      <a:r>
                        <a:rPr lang="en-US" sz="1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for light duty vehicles </a:t>
                      </a:r>
                      <a:endParaRPr lang="en-IN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Employed</a:t>
                      </a:r>
                      <a:r>
                        <a:rPr lang="en-US" sz="1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for heavy duty vehicles </a:t>
                      </a:r>
                      <a:endParaRPr lang="en-IN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TextBox 79"/>
          <p:cNvSpPr txBox="1"/>
          <p:nvPr/>
        </p:nvSpPr>
        <p:spPr>
          <a:xfrm>
            <a:off x="10515600" y="6303962"/>
            <a:ext cx="1676400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Prepared by Prof. D.B.Patel</a:t>
            </a:r>
          </a:p>
          <a:p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Engg. Dept</a:t>
            </a:r>
          </a:p>
          <a:p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LE. College, Morbi</a:t>
            </a:r>
            <a:endParaRPr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94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7894" y="11011"/>
            <a:ext cx="11265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between Four stroke and Two stroke Engine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406878"/>
              </p:ext>
            </p:extLst>
          </p:nvPr>
        </p:nvGraphicFramePr>
        <p:xfrm>
          <a:off x="926045" y="1023102"/>
          <a:ext cx="10389657" cy="518160"/>
        </p:xfrm>
        <a:graphic>
          <a:graphicData uri="http://schemas.openxmlformats.org/drawingml/2006/table">
            <a:tbl>
              <a:tblPr firstRow="1" bandRow="1"/>
              <a:tblGrid>
                <a:gridCol w="8773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700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166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5688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strokes and revolution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tabLst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Cycle is completed in four strokes of the piston or in two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revolution of the crank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Cycle is completed in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two strokes of the piston or one revolution of the crankshaft.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428388"/>
              </p:ext>
            </p:extLst>
          </p:nvPr>
        </p:nvGraphicFramePr>
        <p:xfrm>
          <a:off x="926044" y="686657"/>
          <a:ext cx="1038965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6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824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169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Sr. No.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Parameter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Four stroke Engine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Two stroke Engine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562943"/>
              </p:ext>
            </p:extLst>
          </p:nvPr>
        </p:nvGraphicFramePr>
        <p:xfrm>
          <a:off x="926044" y="1537843"/>
          <a:ext cx="10389658" cy="731520"/>
        </p:xfrm>
        <a:graphic>
          <a:graphicData uri="http://schemas.openxmlformats.org/drawingml/2006/table">
            <a:tbl>
              <a:tblPr firstRow="1" bandRow="1"/>
              <a:tblGrid>
                <a:gridCol w="8773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700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166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9864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power strokes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has one power stroke for every two revolution.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has one power stroke for each revolution of crankshaft. So theoretically power devolved is twice that of four stroke engine.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453057"/>
              </p:ext>
            </p:extLst>
          </p:nvPr>
        </p:nvGraphicFramePr>
        <p:xfrm>
          <a:off x="926044" y="2797978"/>
          <a:ext cx="10389658" cy="518160"/>
        </p:xfrm>
        <a:graphic>
          <a:graphicData uri="http://schemas.openxmlformats.org/drawingml/2006/table">
            <a:tbl>
              <a:tblPr firstRow="1" bandRow="1"/>
              <a:tblGrid>
                <a:gridCol w="8722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06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700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166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5688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Admission of charge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Charge is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directly admitted into the engine cylinder during suction stroke.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Charge is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first admitted into the crankcase and then transferred to the engine cylinder.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299825"/>
              </p:ext>
            </p:extLst>
          </p:nvPr>
        </p:nvGraphicFramePr>
        <p:xfrm>
          <a:off x="926044" y="2279818"/>
          <a:ext cx="10389658" cy="518160"/>
        </p:xfrm>
        <a:graphic>
          <a:graphicData uri="http://schemas.openxmlformats.org/drawingml/2006/table">
            <a:tbl>
              <a:tblPr firstRow="1" bandRow="1"/>
              <a:tblGrid>
                <a:gridCol w="8722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06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700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166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5688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Weight and space requirement 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 is heavy and bulky. It occupies more space.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 is light and bulky. It occupies less space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168377"/>
              </p:ext>
            </p:extLst>
          </p:nvPr>
        </p:nvGraphicFramePr>
        <p:xfrm>
          <a:off x="926044" y="3314103"/>
          <a:ext cx="10389658" cy="518160"/>
        </p:xfrm>
        <a:graphic>
          <a:graphicData uri="http://schemas.openxmlformats.org/drawingml/2006/table">
            <a:tbl>
              <a:tblPr firstRow="1" bandRow="1"/>
              <a:tblGrid>
                <a:gridCol w="8722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06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700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166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5688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Construction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Construction is complicated due to presence of valve and valve gear mechanism.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Construction is simple due to absence of valve and valve gear mechanism.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402837"/>
              </p:ext>
            </p:extLst>
          </p:nvPr>
        </p:nvGraphicFramePr>
        <p:xfrm>
          <a:off x="926044" y="3832263"/>
          <a:ext cx="10389658" cy="731520"/>
        </p:xfrm>
        <a:graphic>
          <a:graphicData uri="http://schemas.openxmlformats.org/drawingml/2006/table">
            <a:tbl>
              <a:tblPr firstRow="1" bandRow="1"/>
              <a:tblGrid>
                <a:gridCol w="8722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06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700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166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5688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Thermal efficiency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Higher thermal efficiency as there is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 mixing of fresh charge with exhaust gases.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Lower thermal efficiency as there is mixing of fresh charge with exhaust gases and some fuel leaves along with exhaust gases without burning.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531758"/>
              </p:ext>
            </p:extLst>
          </p:nvPr>
        </p:nvGraphicFramePr>
        <p:xfrm>
          <a:off x="926044" y="4563783"/>
          <a:ext cx="10389658" cy="731520"/>
        </p:xfrm>
        <a:graphic>
          <a:graphicData uri="http://schemas.openxmlformats.org/drawingml/2006/table">
            <a:tbl>
              <a:tblPr firstRow="1" bandRow="1"/>
              <a:tblGrid>
                <a:gridCol w="8722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06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700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166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5688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Cooling and lubrication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requirement 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Lesser cooling and lubrication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needed since it has only one power stroke per two revolution of crankshaft.</a:t>
                      </a:r>
                      <a:endParaRPr lang="en-IN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More cooling and lubrication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needed since it has only one power stroke per revolution of crankshaft.</a:t>
                      </a:r>
                      <a:endParaRPr lang="en-IN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121972"/>
              </p:ext>
            </p:extLst>
          </p:nvPr>
        </p:nvGraphicFramePr>
        <p:xfrm>
          <a:off x="926044" y="5293268"/>
          <a:ext cx="10389658" cy="518160"/>
        </p:xfrm>
        <a:graphic>
          <a:graphicData uri="http://schemas.openxmlformats.org/drawingml/2006/table">
            <a:tbl>
              <a:tblPr firstRow="1" bandRow="1"/>
              <a:tblGrid>
                <a:gridCol w="8722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06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700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166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5688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Lubrication system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They have separate lubrication system.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Lubricating oil is mixed with petrol in two stroke petrol engine and admitted into the engine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110252"/>
              </p:ext>
            </p:extLst>
          </p:nvPr>
        </p:nvGraphicFramePr>
        <p:xfrm>
          <a:off x="926044" y="5811428"/>
          <a:ext cx="10389658" cy="518160"/>
        </p:xfrm>
        <a:graphic>
          <a:graphicData uri="http://schemas.openxmlformats.org/drawingml/2006/table">
            <a:tbl>
              <a:tblPr firstRow="1" bandRow="1"/>
              <a:tblGrid>
                <a:gridCol w="8722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06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700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166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5688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Mechanical efficiency 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is low due to more number of parts.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is high due to less number of parts.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Box 79"/>
          <p:cNvSpPr txBox="1"/>
          <p:nvPr/>
        </p:nvSpPr>
        <p:spPr>
          <a:xfrm>
            <a:off x="10515600" y="6303962"/>
            <a:ext cx="1676400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Prepared by Prof. D.B.Patel</a:t>
            </a:r>
          </a:p>
          <a:p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Engg. Dept</a:t>
            </a:r>
          </a:p>
          <a:p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LE. College, Morbi</a:t>
            </a:r>
            <a:endParaRPr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26044" y="10943"/>
            <a:ext cx="11265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Parameters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BFF6C97-D193-B935-F312-BF624C6644D7}"/>
              </a:ext>
            </a:extLst>
          </p:cNvPr>
          <p:cNvSpPr txBox="1"/>
          <p:nvPr/>
        </p:nvSpPr>
        <p:spPr>
          <a:xfrm>
            <a:off x="926044" y="1048657"/>
            <a:ext cx="3576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57200" indent="-457200">
              <a:buFont typeface="+mj-lt"/>
              <a:buAutoNum type="arabicPeriod"/>
            </a:pPr>
            <a:r>
              <a:rPr lang="en-IN" dirty="0"/>
              <a:t>Indicated Power (IP)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F32802BD-5522-20ED-1D91-4A6DFD2844A2}"/>
                  </a:ext>
                </a:extLst>
              </p:cNvPr>
              <p:cNvSpPr txBox="1"/>
              <p:nvPr/>
            </p:nvSpPr>
            <p:spPr>
              <a:xfrm>
                <a:off x="1841740" y="1533784"/>
                <a:ext cx="6098874" cy="612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IN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IN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𝐿𝐴𝑛</m:t>
                          </m:r>
                        </m:num>
                        <m:den>
                          <m:r>
                            <a:rPr lang="en-IN" i="0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32802BD-5522-20ED-1D91-4A6DFD284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740" y="1533784"/>
                <a:ext cx="6098874" cy="612732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6CDD42D-4A79-E820-D2C9-152BBED405EC}"/>
              </a:ext>
            </a:extLst>
          </p:cNvPr>
          <p:cNvSpPr txBox="1"/>
          <p:nvPr/>
        </p:nvSpPr>
        <p:spPr>
          <a:xfrm>
            <a:off x="6559022" y="2146516"/>
            <a:ext cx="5632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	P</a:t>
            </a:r>
            <a:r>
              <a:rPr lang="en-I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Indicated mean effective Pressure (N/m</a:t>
            </a:r>
            <a:r>
              <a:rPr lang="en-I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 =Stroke Length (m)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 = Number of working strokes per minute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n=N/2 (For Four stroke) =N (Two stroke)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E1EC207-6D16-6946-2F7F-16E63989DFC9}"/>
              </a:ext>
            </a:extLst>
          </p:cNvPr>
          <p:cNvSpPr txBox="1"/>
          <p:nvPr/>
        </p:nvSpPr>
        <p:spPr>
          <a:xfrm>
            <a:off x="926043" y="3131457"/>
            <a:ext cx="3576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57200" indent="-457200">
              <a:buFont typeface="+mj-lt"/>
              <a:buAutoNum type="arabicPeriod" startAt="2"/>
            </a:pPr>
            <a:r>
              <a:rPr lang="en-IN" dirty="0"/>
              <a:t>Break Power (IP)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F2D810FE-15CD-E372-A087-151E6B249B98}"/>
                  </a:ext>
                </a:extLst>
              </p:cNvPr>
              <p:cNvSpPr txBox="1"/>
              <p:nvPr/>
            </p:nvSpPr>
            <p:spPr>
              <a:xfrm>
                <a:off x="1844614" y="3948350"/>
                <a:ext cx="6096000" cy="612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𝑁𝑇</m:t>
                          </m:r>
                        </m:num>
                        <m:den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n-I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𝑚𝑏</m:t>
                              </m:r>
                            </m:sub>
                          </m:s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𝐿𝐴𝑛</m:t>
                          </m:r>
                        </m:num>
                        <m:den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2D810FE-15CD-E372-A087-151E6B249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614" y="3948350"/>
                <a:ext cx="6096000" cy="612732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F683678-ABB5-5BCC-3912-98936A181367}"/>
              </a:ext>
            </a:extLst>
          </p:cNvPr>
          <p:cNvSpPr txBox="1"/>
          <p:nvPr/>
        </p:nvSpPr>
        <p:spPr>
          <a:xfrm>
            <a:off x="6559022" y="4474720"/>
            <a:ext cx="5632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	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IN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Indicated mean effective Pressure (N/m</a:t>
            </a:r>
            <a:r>
              <a:rPr lang="en-I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 = Torque (N-m)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 =Stroke Length (m)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 = Speed of Engine (rpm)</a:t>
            </a:r>
          </a:p>
        </p:txBody>
      </p:sp>
      <p:sp>
        <p:nvSpPr>
          <p:cNvPr id="11" name="TextBox 79"/>
          <p:cNvSpPr txBox="1"/>
          <p:nvPr/>
        </p:nvSpPr>
        <p:spPr>
          <a:xfrm>
            <a:off x="10515600" y="0"/>
            <a:ext cx="1676400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Prepared by Prof. D.B.Patel</a:t>
            </a:r>
          </a:p>
          <a:p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Engg. Dept</a:t>
            </a:r>
          </a:p>
          <a:p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LE. College, Morbi</a:t>
            </a:r>
            <a:endParaRPr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50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  <p:bldP spid="8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26044" y="10943"/>
            <a:ext cx="11265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Parameters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E1EC207-6D16-6946-2F7F-16E63989DFC9}"/>
              </a:ext>
            </a:extLst>
          </p:cNvPr>
          <p:cNvSpPr txBox="1"/>
          <p:nvPr/>
        </p:nvSpPr>
        <p:spPr>
          <a:xfrm>
            <a:off x="926044" y="1048657"/>
            <a:ext cx="3576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57200" indent="-457200">
              <a:buFont typeface="+mj-lt"/>
              <a:buAutoNum type="arabicPeriod" startAt="2"/>
            </a:pPr>
            <a:r>
              <a:rPr lang="en-IN" dirty="0"/>
              <a:t>Break Power (IP)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8371575-DF77-2F0F-D487-7BF3A7B04C60}"/>
              </a:ext>
            </a:extLst>
          </p:cNvPr>
          <p:cNvSpPr txBox="1"/>
          <p:nvPr/>
        </p:nvSpPr>
        <p:spPr>
          <a:xfrm>
            <a:off x="1272612" y="1617012"/>
            <a:ext cx="6661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of break power by rope break dynamometer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B83D051-2EAA-B374-1DAE-5528095913D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1648" y="2738240"/>
            <a:ext cx="3409671" cy="34008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1446BF8-766A-62FC-4300-A45D26354C8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6629" y="2946082"/>
            <a:ext cx="2965019" cy="2294906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4723D196-FE8D-CA3D-ACE4-82992200CC1E}"/>
              </a:ext>
            </a:extLst>
          </p:cNvPr>
          <p:cNvSpPr/>
          <p:nvPr/>
        </p:nvSpPr>
        <p:spPr>
          <a:xfrm>
            <a:off x="1146629" y="2738240"/>
            <a:ext cx="1277257" cy="289330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0A23614-A8F9-6251-63BE-A4D9CEDDCAEE}"/>
              </a:ext>
            </a:extLst>
          </p:cNvPr>
          <p:cNvSpPr txBox="1"/>
          <p:nvPr/>
        </p:nvSpPr>
        <p:spPr>
          <a:xfrm>
            <a:off x="7313765" y="2277563"/>
            <a:ext cx="56329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	W = Dead weight (N)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 = Spring  balance (N)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R</a:t>
            </a:r>
            <a:r>
              <a:rPr lang="en-I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=Mean effective radius (m)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 = Drum or Pully diameter (m)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 = Rope diameter (m)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Breaking Torque = (W-S)×R</a:t>
            </a:r>
            <a:r>
              <a:rPr lang="en-I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7827CFAA-951B-776F-4A10-6A2233CEA5E9}"/>
                  </a:ext>
                </a:extLst>
              </p:cNvPr>
              <p:cNvSpPr txBox="1"/>
              <p:nvPr/>
            </p:nvSpPr>
            <p:spPr>
              <a:xfrm>
                <a:off x="6403721" y="4926062"/>
                <a:ext cx="6473370" cy="629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IN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𝑁𝑇</m:t>
                          </m:r>
                        </m:num>
                        <m:den>
                          <m:r>
                            <a:rPr lang="en-IN" i="0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n-IN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IN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sSub>
                            <m:sSubPr>
                              <m:ctrlPr>
                                <a:rPr lang="en-IN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IN" i="0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n-IN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𝑊𝑎𝑡𝑡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827CFAA-951B-776F-4A10-6A2233CEA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721" y="4926062"/>
                <a:ext cx="6473370" cy="629852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79"/>
          <p:cNvSpPr txBox="1"/>
          <p:nvPr/>
        </p:nvSpPr>
        <p:spPr>
          <a:xfrm>
            <a:off x="10515600" y="0"/>
            <a:ext cx="1676400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Prepared by Prof. D.B.Patel</a:t>
            </a:r>
          </a:p>
          <a:p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Engg. Dept</a:t>
            </a:r>
          </a:p>
          <a:p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LE. College, Morbi</a:t>
            </a:r>
            <a:endParaRPr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94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26044" y="10943"/>
            <a:ext cx="11265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Parameters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E1EC207-6D16-6946-2F7F-16E63989DFC9}"/>
              </a:ext>
            </a:extLst>
          </p:cNvPr>
          <p:cNvSpPr txBox="1"/>
          <p:nvPr/>
        </p:nvSpPr>
        <p:spPr>
          <a:xfrm>
            <a:off x="984562" y="819542"/>
            <a:ext cx="3576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57200" indent="-457200">
              <a:buFont typeface="+mj-lt"/>
              <a:buAutoNum type="arabicPeriod" startAt="3"/>
            </a:pPr>
            <a:r>
              <a:rPr lang="en-IN" dirty="0"/>
              <a:t>Friction  Power (FP)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F2B1B29-218E-D692-9760-6E33B16BD1B4}"/>
              </a:ext>
            </a:extLst>
          </p:cNvPr>
          <p:cNvSpPr txBox="1"/>
          <p:nvPr/>
        </p:nvSpPr>
        <p:spPr>
          <a:xfrm>
            <a:off x="984561" y="1286130"/>
            <a:ext cx="3576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57200" indent="-457200">
              <a:buFont typeface="+mj-lt"/>
              <a:buAutoNum type="arabicPeriod" startAt="4"/>
            </a:pPr>
            <a:r>
              <a:rPr lang="en-IN" dirty="0"/>
              <a:t>Thermal efficiency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F47D2FF-459C-8334-D120-F1A432FE3C02}"/>
              </a:ext>
            </a:extLst>
          </p:cNvPr>
          <p:cNvSpPr txBox="1"/>
          <p:nvPr/>
        </p:nvSpPr>
        <p:spPr>
          <a:xfrm>
            <a:off x="1998306" y="1679278"/>
            <a:ext cx="4217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57200" indent="-457200">
              <a:buFont typeface="+mj-lt"/>
              <a:buAutoNum type="alphaLcParenR"/>
            </a:pPr>
            <a:r>
              <a:rPr lang="en-IN" dirty="0"/>
              <a:t>Indicated Thermal efficiency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943A18D-3C9D-C1F4-7154-F82E3E393E59}"/>
              </a:ext>
            </a:extLst>
          </p:cNvPr>
          <p:cNvSpPr txBox="1"/>
          <p:nvPr/>
        </p:nvSpPr>
        <p:spPr>
          <a:xfrm>
            <a:off x="1998306" y="2975175"/>
            <a:ext cx="3576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57200" indent="-457200">
              <a:buFont typeface="+mj-lt"/>
              <a:buAutoNum type="alphaLcParenR" startAt="2"/>
            </a:pPr>
            <a:r>
              <a:rPr lang="en-IN" dirty="0"/>
              <a:t>Break Thermal efficiency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542F48F-C8B2-3924-1B0F-CBBBCEBA7174}"/>
              </a:ext>
            </a:extLst>
          </p:cNvPr>
          <p:cNvSpPr txBox="1"/>
          <p:nvPr/>
        </p:nvSpPr>
        <p:spPr>
          <a:xfrm>
            <a:off x="926044" y="4301476"/>
            <a:ext cx="3576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57200" indent="-457200">
              <a:buFont typeface="+mj-lt"/>
              <a:buAutoNum type="arabicPeriod" startAt="5"/>
            </a:pPr>
            <a:r>
              <a:rPr lang="en-IN" dirty="0"/>
              <a:t>Mechanical efficiency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0E36C5B-B2E2-5264-F458-9F09235DA775}"/>
              </a:ext>
            </a:extLst>
          </p:cNvPr>
          <p:cNvSpPr txBox="1"/>
          <p:nvPr/>
        </p:nvSpPr>
        <p:spPr>
          <a:xfrm>
            <a:off x="926043" y="4892301"/>
            <a:ext cx="3576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57200" indent="-457200">
              <a:buFont typeface="+mj-lt"/>
              <a:buAutoNum type="arabicPeriod" startAt="6"/>
            </a:pPr>
            <a:r>
              <a:rPr lang="en-IN" dirty="0"/>
              <a:t>Relative efficiency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7337581-04B4-821A-46A1-7ED8B5A5560E}"/>
              </a:ext>
            </a:extLst>
          </p:cNvPr>
          <p:cNvSpPr txBox="1"/>
          <p:nvPr/>
        </p:nvSpPr>
        <p:spPr>
          <a:xfrm>
            <a:off x="792981" y="5565832"/>
            <a:ext cx="5016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57200" indent="-457200">
              <a:buFont typeface="+mj-lt"/>
              <a:buAutoNum type="arabicPeriod" startAt="7"/>
            </a:pPr>
            <a:r>
              <a:rPr lang="en-IN" dirty="0"/>
              <a:t>Break specific fuel </a:t>
            </a:r>
            <a:r>
              <a:rPr lang="en-IN" dirty="0" smtClean="0"/>
              <a:t>consumption (</a:t>
            </a:r>
            <a:r>
              <a:rPr lang="en-IN" dirty="0" err="1" smtClean="0"/>
              <a:t>bsfc</a:t>
            </a:r>
            <a:r>
              <a:rPr lang="en-IN" dirty="0" smtClean="0"/>
              <a:t>)</a:t>
            </a:r>
            <a:endParaRPr lang="en-IN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481D755-423E-2214-5996-4CB75B5DFAB7}"/>
              </a:ext>
            </a:extLst>
          </p:cNvPr>
          <p:cNvSpPr txBox="1"/>
          <p:nvPr/>
        </p:nvSpPr>
        <p:spPr>
          <a:xfrm>
            <a:off x="792982" y="6233093"/>
            <a:ext cx="4529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57200" indent="-457200">
              <a:buFont typeface="+mj-lt"/>
              <a:buAutoNum type="arabicPeriod" startAt="8"/>
            </a:pPr>
            <a:r>
              <a:rPr lang="en-IN" dirty="0" smtClean="0"/>
              <a:t>Mean effective pressure (P</a:t>
            </a:r>
            <a:r>
              <a:rPr lang="en-IN" baseline="-25000" dirty="0" smtClean="0"/>
              <a:t>m</a:t>
            </a:r>
            <a:r>
              <a:rPr lang="en-IN" dirty="0" smtClean="0"/>
              <a:t>)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3221F7C2-502E-E816-1A31-95FC790DAAF9}"/>
                  </a:ext>
                </a:extLst>
              </p:cNvPr>
              <p:cNvSpPr txBox="1"/>
              <p:nvPr/>
            </p:nvSpPr>
            <p:spPr>
              <a:xfrm>
                <a:off x="3740770" y="834931"/>
                <a:ext cx="60988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</a:rPr>
                        <m:t>𝐹𝑃</m:t>
                      </m:r>
                      <m:r>
                        <a:rPr lang="en-IN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𝐼𝑃</m:t>
                      </m:r>
                      <m:r>
                        <a:rPr lang="en-IN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𝐵𝑃</m:t>
                      </m:r>
                      <m:r>
                        <a:rPr lang="en-IN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𝑊𝑎𝑡𝑡</m:t>
                          </m:r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221F7C2-502E-E816-1A31-95FC790DA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770" y="834931"/>
                <a:ext cx="6098874" cy="369332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80DA763D-BE12-FC46-6CF4-A1947E5D368C}"/>
                  </a:ext>
                </a:extLst>
              </p:cNvPr>
              <p:cNvSpPr txBox="1"/>
              <p:nvPr/>
            </p:nvSpPr>
            <p:spPr>
              <a:xfrm>
                <a:off x="2272991" y="4801990"/>
                <a:ext cx="6098874" cy="6135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IN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𝑖𝑡h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0DA763D-BE12-FC46-6CF4-A1947E5D3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991" y="4801990"/>
                <a:ext cx="6098874" cy="613501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5B41E45C-4FFB-E87B-32C2-EF25955CB0A2}"/>
                  </a:ext>
                </a:extLst>
              </p:cNvPr>
              <p:cNvSpPr txBox="1"/>
              <p:nvPr/>
            </p:nvSpPr>
            <p:spPr>
              <a:xfrm>
                <a:off x="5575251" y="1362351"/>
                <a:ext cx="6098874" cy="14652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>
                              <a:latin typeface="Cambria Math" panose="02040503050406030204" pitchFamily="18" charset="0"/>
                            </a:rPr>
                            <m:t>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i="0">
                              <a:latin typeface="Cambria Math" panose="02040503050406030204" pitchFamily="18" charset="0"/>
                            </a:rPr>
                            <m:t>ith</m:t>
                          </m:r>
                        </m:sub>
                      </m:sSub>
                      <m:r>
                        <a:rPr lang="en-IN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N" i="0">
                              <a:latin typeface="Cambria Math" panose="02040503050406030204" pitchFamily="18" charset="0"/>
                            </a:rPr>
                            <m:t>Indicated</m:t>
                          </m:r>
                          <m:r>
                            <a:rPr lang="en-IN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IN" i="0">
                              <a:latin typeface="Cambria Math" panose="02040503050406030204" pitchFamily="18" charset="0"/>
                            </a:rPr>
                            <m:t>power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IN" i="0">
                              <a:latin typeface="Cambria Math" panose="02040503050406030204" pitchFamily="18" charset="0"/>
                            </a:rPr>
                            <m:t>Fuel</m:t>
                          </m:r>
                          <m:r>
                            <a:rPr lang="en-IN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IN" i="0">
                              <a:latin typeface="Cambria Math" panose="02040503050406030204" pitchFamily="18" charset="0"/>
                            </a:rPr>
                            <m:t>Supplied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IN" i="0">
                                      <a:latin typeface="Cambria Math" panose="02040503050406030204" pitchFamily="18" charset="0"/>
                                    </a:rPr>
                                    <m:t>kg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IN" i="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den>
                              </m:f>
                            </m:e>
                          </m:d>
                          <m:r>
                            <a:rPr lang="en-IN" i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IN" i="0">
                              <a:latin typeface="Cambria Math" panose="02040503050406030204" pitchFamily="18" charset="0"/>
                            </a:rPr>
                            <m:t>Calorific</m:t>
                          </m:r>
                          <m:r>
                            <a:rPr lang="en-IN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IN" i="0">
                              <a:latin typeface="Cambria Math" panose="02040503050406030204" pitchFamily="18" charset="0"/>
                            </a:rPr>
                            <m:t>valve</m:t>
                          </m:r>
                          <m:r>
                            <a:rPr lang="en-IN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IN" i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IN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IN" i="0">
                              <a:latin typeface="Cambria Math" panose="02040503050406030204" pitchFamily="18" charset="0"/>
                            </a:rPr>
                            <m:t>Fuel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IN" i="0">
                                      <a:latin typeface="Cambria Math" panose="02040503050406030204" pitchFamily="18" charset="0"/>
                                    </a:rPr>
                                    <m:t>kJ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IN" i="0">
                                      <a:latin typeface="Cambria Math" panose="02040503050406030204" pitchFamily="18" charset="0"/>
                                    </a:rPr>
                                    <m:t>kg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IN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N" i="0">
                              <a:latin typeface="Cambria Math" panose="02040503050406030204" pitchFamily="18" charset="0"/>
                            </a:rPr>
                            <m:t>IP</m:t>
                          </m:r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IN" i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IN" i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  <m:r>
                            <a:rPr lang="en-IN" i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IN" i="0">
                              <a:latin typeface="Cambria Math" panose="02040503050406030204" pitchFamily="18" charset="0"/>
                            </a:rPr>
                            <m:t>CV</m:t>
                          </m:r>
                        </m:den>
                      </m:f>
                      <m:r>
                        <a:rPr lang="en-IN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B41E45C-4FFB-E87B-32C2-EF25955CB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251" y="1362351"/>
                <a:ext cx="6098874" cy="1465209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5EC620B9-1426-DA44-8438-8624E6D8E927}"/>
                  </a:ext>
                </a:extLst>
              </p:cNvPr>
              <p:cNvSpPr txBox="1"/>
              <p:nvPr/>
            </p:nvSpPr>
            <p:spPr>
              <a:xfrm>
                <a:off x="5575251" y="2696981"/>
                <a:ext cx="6098874" cy="14652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>
                              <a:latin typeface="Cambria Math" panose="02040503050406030204" pitchFamily="18" charset="0"/>
                            </a:rPr>
                            <m:t>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i="0">
                              <a:latin typeface="Cambria Math" panose="02040503050406030204" pitchFamily="18" charset="0"/>
                            </a:rPr>
                            <m:t>bth</m:t>
                          </m:r>
                        </m:sub>
                      </m:sSub>
                      <m:r>
                        <a:rPr lang="en-IN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N" i="0">
                              <a:latin typeface="Cambria Math" panose="02040503050406030204" pitchFamily="18" charset="0"/>
                            </a:rPr>
                            <m:t>Break</m:t>
                          </m:r>
                          <m:r>
                            <a:rPr lang="en-IN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IN" i="0">
                              <a:latin typeface="Cambria Math" panose="02040503050406030204" pitchFamily="18" charset="0"/>
                            </a:rPr>
                            <m:t>power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IN" i="0">
                              <a:latin typeface="Cambria Math" panose="02040503050406030204" pitchFamily="18" charset="0"/>
                            </a:rPr>
                            <m:t>Fuel</m:t>
                          </m:r>
                          <m:r>
                            <a:rPr lang="en-IN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IN" i="0">
                              <a:latin typeface="Cambria Math" panose="02040503050406030204" pitchFamily="18" charset="0"/>
                            </a:rPr>
                            <m:t>Supplied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IN" i="0">
                                      <a:latin typeface="Cambria Math" panose="02040503050406030204" pitchFamily="18" charset="0"/>
                                    </a:rPr>
                                    <m:t>kg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IN" i="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den>
                              </m:f>
                            </m:e>
                          </m:d>
                          <m:r>
                            <a:rPr lang="en-IN" i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IN" i="0">
                              <a:latin typeface="Cambria Math" panose="02040503050406030204" pitchFamily="18" charset="0"/>
                            </a:rPr>
                            <m:t>Calorific</m:t>
                          </m:r>
                          <m:r>
                            <a:rPr lang="en-IN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IN" i="0">
                              <a:latin typeface="Cambria Math" panose="02040503050406030204" pitchFamily="18" charset="0"/>
                            </a:rPr>
                            <m:t>valve</m:t>
                          </m:r>
                          <m:r>
                            <a:rPr lang="en-IN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IN" i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IN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IN" i="0">
                              <a:latin typeface="Cambria Math" panose="02040503050406030204" pitchFamily="18" charset="0"/>
                            </a:rPr>
                            <m:t>Fuel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IN" i="0">
                                      <a:latin typeface="Cambria Math" panose="02040503050406030204" pitchFamily="18" charset="0"/>
                                    </a:rPr>
                                    <m:t>kJ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IN" i="0">
                                      <a:latin typeface="Cambria Math" panose="02040503050406030204" pitchFamily="18" charset="0"/>
                                    </a:rPr>
                                    <m:t>kg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IN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N" i="0">
                              <a:latin typeface="Cambria Math" panose="02040503050406030204" pitchFamily="18" charset="0"/>
                            </a:rPr>
                            <m:t>BP</m:t>
                          </m:r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IN" i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IN" i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  <m:r>
                            <a:rPr lang="en-IN" i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IN" i="0">
                              <a:latin typeface="Cambria Math" panose="02040503050406030204" pitchFamily="18" charset="0"/>
                            </a:rPr>
                            <m:t>CV</m:t>
                          </m:r>
                        </m:den>
                      </m:f>
                      <m:r>
                        <a:rPr lang="en-IN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EC620B9-1426-DA44-8438-8624E6D8E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251" y="2696981"/>
                <a:ext cx="6098874" cy="1465209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BBF23261-DDAD-0721-1487-8E767B42D924}"/>
                  </a:ext>
                </a:extLst>
              </p:cNvPr>
              <p:cNvSpPr txBox="1"/>
              <p:nvPr/>
            </p:nvSpPr>
            <p:spPr>
              <a:xfrm>
                <a:off x="4107034" y="5473617"/>
                <a:ext cx="6098874" cy="565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m:rPr>
                          <m:sty m:val="p"/>
                        </m:rPr>
                        <a:rPr lang="en-IN" i="0">
                          <a:latin typeface="Cambria Math" panose="02040503050406030204" pitchFamily="18" charset="0"/>
                        </a:rPr>
                        <m:t>sfc</m:t>
                      </m:r>
                      <m:r>
                        <a:rPr lang="en-IN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IN" i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IN" i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IN" i="0">
                              <a:latin typeface="Cambria Math" panose="02040503050406030204" pitchFamily="18" charset="0"/>
                            </a:rPr>
                            <m:t>BP</m:t>
                          </m:r>
                        </m:den>
                      </m:f>
                      <m:r>
                        <a:rPr lang="en-IN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en-IN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IN" i="0">
                                  <a:latin typeface="Cambria Math" panose="02040503050406030204" pitchFamily="18" charset="0"/>
                                </a:rPr>
                                <m:t>kg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IN" i="0">
                                  <a:latin typeface="Cambria Math" panose="02040503050406030204" pitchFamily="18" charset="0"/>
                                </a:rPr>
                                <m:t>kW</m:t>
                              </m:r>
                              <m:r>
                                <a:rPr lang="en-IN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IN" i="0">
                                  <a:latin typeface="Cambria Math" panose="02040503050406030204" pitchFamily="18" charset="0"/>
                                </a:rPr>
                                <m:t>hr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BF23261-DDAD-0721-1487-8E767B42D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034" y="5473617"/>
                <a:ext cx="6098874" cy="56560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50D7C2EF-1FE2-0BF5-E668-9474E5D39A38}"/>
                  </a:ext>
                </a:extLst>
              </p:cNvPr>
              <p:cNvSpPr txBox="1"/>
              <p:nvPr/>
            </p:nvSpPr>
            <p:spPr>
              <a:xfrm>
                <a:off x="3509585" y="6112500"/>
                <a:ext cx="6098874" cy="6649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IN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N" i="0">
                              <a:latin typeface="Cambria Math" panose="02040503050406030204" pitchFamily="18" charset="0"/>
                            </a:rPr>
                            <m:t>Work</m:t>
                          </m:r>
                          <m:r>
                            <a:rPr lang="en-IN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IN" i="0">
                              <a:latin typeface="Cambria Math" panose="02040503050406030204" pitchFamily="18" charset="0"/>
                            </a:rPr>
                            <m:t>done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IN" i="0">
                              <a:latin typeface="Cambria Math" panose="02040503050406030204" pitchFamily="18" charset="0"/>
                            </a:rPr>
                            <m:t>swept</m:t>
                          </m:r>
                          <m:r>
                            <a:rPr lang="en-IN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IN" i="0">
                              <a:latin typeface="Cambria Math" panose="02040503050406030204" pitchFamily="18" charset="0"/>
                            </a:rPr>
                            <m:t>volume</m:t>
                          </m:r>
                        </m:den>
                      </m:f>
                      <m:r>
                        <a:rPr lang="en-IN" i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en-IN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IN" i="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i="0"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IN" i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0D7C2EF-1FE2-0BF5-E668-9474E5D39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585" y="6112500"/>
                <a:ext cx="6098874" cy="664926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669458" y="4153250"/>
                <a:ext cx="1811586" cy="657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>
                              <a:latin typeface="Cambria Math" panose="02040503050406030204" pitchFamily="18" charset="0"/>
                            </a:rPr>
                            <m:t>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i="0"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r>
                        <a:rPr lang="en-IN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N" i="0">
                              <a:latin typeface="Cambria Math" panose="02040503050406030204" pitchFamily="18" charset="0"/>
                            </a:rPr>
                            <m:t>BP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IN" i="0">
                              <a:latin typeface="Cambria Math" panose="02040503050406030204" pitchFamily="18" charset="0"/>
                            </a:rPr>
                            <m:t>IP</m:t>
                          </m:r>
                        </m:den>
                      </m:f>
                      <m:r>
                        <a:rPr lang="en-IN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IN" i="0"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IN" i="0">
                                  <a:latin typeface="Cambria Math" panose="02040503050406030204" pitchFamily="18" charset="0"/>
                                </a:rPr>
                                <m:t>bth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IN" i="0"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IN" i="0">
                                  <a:latin typeface="Cambria Math" panose="02040503050406030204" pitchFamily="18" charset="0"/>
                                </a:rPr>
                                <m:t>ith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458" y="4153250"/>
                <a:ext cx="1811586" cy="65768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79"/>
          <p:cNvSpPr txBox="1"/>
          <p:nvPr/>
        </p:nvSpPr>
        <p:spPr>
          <a:xfrm>
            <a:off x="10515600" y="0"/>
            <a:ext cx="1676400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Prepared by Prof. D.B.Patel</a:t>
            </a:r>
          </a:p>
          <a:p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Engg. Dept</a:t>
            </a:r>
          </a:p>
          <a:p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LE. College, Morbi</a:t>
            </a:r>
            <a:endParaRPr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25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4" grpId="0"/>
      <p:bldP spid="5" grpId="0"/>
      <p:bldP spid="7" grpId="0"/>
      <p:bldP spid="10" grpId="0"/>
      <p:bldP spid="11" grpId="0"/>
      <p:bldP spid="12" grpId="0"/>
      <p:bldP spid="20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80521" y="2151771"/>
            <a:ext cx="501636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Thank You</a:t>
            </a:r>
          </a:p>
        </p:txBody>
      </p:sp>
      <p:sp>
        <p:nvSpPr>
          <p:cNvPr id="5" name="Rectangle 4"/>
          <p:cNvSpPr/>
          <p:nvPr/>
        </p:nvSpPr>
        <p:spPr>
          <a:xfrm>
            <a:off x="5436283" y="4244564"/>
            <a:ext cx="131943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26659" y="-15050"/>
            <a:ext cx="10188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between </a:t>
            </a:r>
            <a:r>
              <a:rPr lang="en-I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I.C. </a:t>
            </a:r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I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E.C. </a:t>
            </a:r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922000"/>
              </p:ext>
            </p:extLst>
          </p:nvPr>
        </p:nvGraphicFramePr>
        <p:xfrm>
          <a:off x="926043" y="1046605"/>
          <a:ext cx="10389657" cy="335688"/>
        </p:xfrm>
        <a:graphic>
          <a:graphicData uri="http://schemas.openxmlformats.org/drawingml/2006/table">
            <a:tbl>
              <a:tblPr firstRow="1" bandRow="1"/>
              <a:tblGrid>
                <a:gridCol w="8646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907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342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56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Combustion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fuel takes place inside the engine cylinder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Combustion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fuel takes place outside the engine cylinder</a:t>
                      </a:r>
                      <a:endParaRPr lang="en-IN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227399"/>
              </p:ext>
            </p:extLst>
          </p:nvPr>
        </p:nvGraphicFramePr>
        <p:xfrm>
          <a:off x="926044" y="686657"/>
          <a:ext cx="1038965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6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907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342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Sr. No.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Internal combustion  </a:t>
                      </a:r>
                      <a:r>
                        <a:rPr lang="en-US" baseline="0" dirty="0"/>
                        <a:t>Engine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External </a:t>
                      </a:r>
                      <a:r>
                        <a:rPr lang="en-US" baseline="0" dirty="0" smtClean="0"/>
                        <a:t>combustion  Engine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817010"/>
              </p:ext>
            </p:extLst>
          </p:nvPr>
        </p:nvGraphicFramePr>
        <p:xfrm>
          <a:off x="926042" y="1379021"/>
          <a:ext cx="10389658" cy="339864"/>
        </p:xfrm>
        <a:graphic>
          <a:graphicData uri="http://schemas.openxmlformats.org/drawingml/2006/table">
            <a:tbl>
              <a:tblPr firstRow="1" bandRow="1"/>
              <a:tblGrid>
                <a:gridCol w="8722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831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342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986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Working fluid is the products of air-fuel mixture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Working fluid is steam.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497752"/>
              </p:ext>
            </p:extLst>
          </p:nvPr>
        </p:nvGraphicFramePr>
        <p:xfrm>
          <a:off x="926042" y="1718143"/>
          <a:ext cx="10389658" cy="335688"/>
        </p:xfrm>
        <a:graphic>
          <a:graphicData uri="http://schemas.openxmlformats.org/drawingml/2006/table">
            <a:tbl>
              <a:tblPr firstRow="1" bandRow="1"/>
              <a:tblGrid>
                <a:gridCol w="8722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831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342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56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Thermal efficiency is higher (30-35 %)</a:t>
                      </a:r>
                      <a:endParaRPr lang="en-IN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Thermal efficiency is lower (15-25 %)</a:t>
                      </a:r>
                      <a:endParaRPr lang="en-IN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196491"/>
              </p:ext>
            </p:extLst>
          </p:nvPr>
        </p:nvGraphicFramePr>
        <p:xfrm>
          <a:off x="926042" y="2392953"/>
          <a:ext cx="10389658" cy="335688"/>
        </p:xfrm>
        <a:graphic>
          <a:graphicData uri="http://schemas.openxmlformats.org/drawingml/2006/table">
            <a:tbl>
              <a:tblPr firstRow="1" bandRow="1"/>
              <a:tblGrid>
                <a:gridCol w="8722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831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342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56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Fuel used are petrol, diesel and gas which are costlier.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Coal is used as fuel which is cheaper.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995869"/>
              </p:ext>
            </p:extLst>
          </p:nvPr>
        </p:nvGraphicFramePr>
        <p:xfrm>
          <a:off x="926042" y="2057265"/>
          <a:ext cx="10389658" cy="335688"/>
        </p:xfrm>
        <a:graphic>
          <a:graphicData uri="http://schemas.openxmlformats.org/drawingml/2006/table">
            <a:tbl>
              <a:tblPr firstRow="1" bandRow="1"/>
              <a:tblGrid>
                <a:gridCol w="8722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831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342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56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Power developed per kg of weight of engine is higher.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Power developed per kg of weight of engine is lower.</a:t>
                      </a:r>
                      <a:endParaRPr lang="en-IN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560655"/>
              </p:ext>
            </p:extLst>
          </p:nvPr>
        </p:nvGraphicFramePr>
        <p:xfrm>
          <a:off x="926042" y="2728641"/>
          <a:ext cx="10389658" cy="518160"/>
        </p:xfrm>
        <a:graphic>
          <a:graphicData uri="http://schemas.openxmlformats.org/drawingml/2006/table">
            <a:tbl>
              <a:tblPr firstRow="1" bandRow="1"/>
              <a:tblGrid>
                <a:gridCol w="8722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831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342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568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can be quickly started.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requires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more time for starting as steam has to be generated in boiler.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11190"/>
              </p:ext>
            </p:extLst>
          </p:nvPr>
        </p:nvGraphicFramePr>
        <p:xfrm>
          <a:off x="926042" y="3246801"/>
          <a:ext cx="10389658" cy="335688"/>
        </p:xfrm>
        <a:graphic>
          <a:graphicData uri="http://schemas.openxmlformats.org/drawingml/2006/table">
            <a:tbl>
              <a:tblPr firstRow="1" bandRow="1"/>
              <a:tblGrid>
                <a:gridCol w="8722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831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342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568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Initial cost is low</a:t>
                      </a:r>
                      <a:endParaRPr lang="en-IN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Initial cost is low</a:t>
                      </a:r>
                      <a:endParaRPr lang="en-IN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266887"/>
              </p:ext>
            </p:extLst>
          </p:nvPr>
        </p:nvGraphicFramePr>
        <p:xfrm>
          <a:off x="926042" y="3582489"/>
          <a:ext cx="10389658" cy="518160"/>
        </p:xfrm>
        <a:graphic>
          <a:graphicData uri="http://schemas.openxmlformats.org/drawingml/2006/table">
            <a:tbl>
              <a:tblPr firstRow="1" bandRow="1"/>
              <a:tblGrid>
                <a:gridCol w="8722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831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342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568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Absence of heat exchanger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and boiler results in mechanical simplicity.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Due to presence of heat exchanger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and boiler. It is comparatively complex in construction.</a:t>
                      </a:r>
                      <a:endParaRPr lang="en-IN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396177"/>
              </p:ext>
            </p:extLst>
          </p:nvPr>
        </p:nvGraphicFramePr>
        <p:xfrm>
          <a:off x="926042" y="4100649"/>
          <a:ext cx="10389658" cy="335688"/>
        </p:xfrm>
        <a:graphic>
          <a:graphicData uri="http://schemas.openxmlformats.org/drawingml/2006/table">
            <a:tbl>
              <a:tblPr firstRow="1" bandRow="1"/>
              <a:tblGrid>
                <a:gridCol w="8722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831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342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568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 capacity power generation.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capacity power generation.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904579"/>
              </p:ext>
            </p:extLst>
          </p:nvPr>
        </p:nvGraphicFramePr>
        <p:xfrm>
          <a:off x="926042" y="4436337"/>
          <a:ext cx="10389658" cy="518160"/>
        </p:xfrm>
        <a:graphic>
          <a:graphicData uri="http://schemas.openxmlformats.org/drawingml/2006/table">
            <a:tbl>
              <a:tblPr firstRow="1" bandRow="1"/>
              <a:tblGrid>
                <a:gridCol w="8722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86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31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568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Working pressure and temperature are higher, so components are to be made more heat resistant.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Working pressure and temperature are comparatively lower.</a:t>
                      </a:r>
                      <a:endParaRPr lang="en-IN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31347"/>
              </p:ext>
            </p:extLst>
          </p:nvPr>
        </p:nvGraphicFramePr>
        <p:xfrm>
          <a:off x="926042" y="4954497"/>
          <a:ext cx="10389658" cy="518160"/>
        </p:xfrm>
        <a:graphic>
          <a:graphicData uri="http://schemas.openxmlformats.org/drawingml/2006/table">
            <a:tbl>
              <a:tblPr firstRow="1" bandRow="1"/>
              <a:tblGrid>
                <a:gridCol w="8722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86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31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568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Product of combustion after doing work are exhausted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atmosphere.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Steam is condensed and fed back to the boiler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Same working fluid is used again.</a:t>
                      </a:r>
                      <a:endParaRPr lang="en-IN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413863"/>
              </p:ext>
            </p:extLst>
          </p:nvPr>
        </p:nvGraphicFramePr>
        <p:xfrm>
          <a:off x="926042" y="5472657"/>
          <a:ext cx="10389658" cy="518160"/>
        </p:xfrm>
        <a:graphic>
          <a:graphicData uri="http://schemas.openxmlformats.org/drawingml/2006/table">
            <a:tbl>
              <a:tblPr firstRow="1" bandRow="1"/>
              <a:tblGrid>
                <a:gridCol w="8722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786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387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568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I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Examples are petrol engine, diesel engine and open cycle gas turbine.</a:t>
                      </a:r>
                      <a:endParaRPr lang="en-IN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Examples are steam engine, steam turbine and close cycle gas turbine.</a:t>
                      </a:r>
                      <a:endParaRPr lang="en-IN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TextBox 79"/>
          <p:cNvSpPr txBox="1"/>
          <p:nvPr/>
        </p:nvSpPr>
        <p:spPr>
          <a:xfrm>
            <a:off x="10515600" y="6303962"/>
            <a:ext cx="1676400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Prepared by Prof. D.B.Patel</a:t>
            </a:r>
          </a:p>
          <a:p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Engg. Dept</a:t>
            </a:r>
          </a:p>
          <a:p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LE. College, Morbi</a:t>
            </a:r>
            <a:endParaRPr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12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26044" y="10943"/>
            <a:ext cx="9312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I.C</a:t>
            </a:r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Engines</a:t>
            </a:r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6127" y="948127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IN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of Fuel used : </a:t>
            </a:r>
            <a:endParaRPr lang="en-IN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6044" y="1399337"/>
            <a:ext cx="6469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 startAt="2"/>
            </a:pPr>
            <a:r>
              <a:rPr lang="en-IN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strokes Required to complete the cycle: </a:t>
            </a:r>
            <a:endParaRPr lang="en-IN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5361" y="1850547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6100" indent="-457200">
              <a:buFont typeface="+mj-lt"/>
              <a:buAutoNum type="arabicParenR" startAt="3"/>
            </a:pPr>
            <a:r>
              <a:rPr lang="en-IN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Cycle of operation: </a:t>
            </a:r>
            <a:endParaRPr lang="en-IN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26044" y="2500465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 startAt="4"/>
            </a:pPr>
            <a:r>
              <a:rPr lang="en-IN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of ignition: </a:t>
            </a:r>
            <a:endParaRPr lang="en-IN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26044" y="2951675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 startAt="5"/>
            </a:pPr>
            <a:r>
              <a:rPr lang="en-I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of </a:t>
            </a:r>
            <a:r>
              <a:rPr lang="en-IN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Cooling: </a:t>
            </a:r>
            <a:endParaRPr lang="en-IN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26044" y="3409087"/>
            <a:ext cx="4439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 startAt="6"/>
            </a:pPr>
            <a:r>
              <a:rPr lang="en-I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of </a:t>
            </a:r>
            <a:r>
              <a:rPr lang="en-IN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Governing: </a:t>
            </a:r>
            <a:endParaRPr lang="en-IN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946127" y="3827547"/>
            <a:ext cx="3327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 startAt="7"/>
            </a:pPr>
            <a:r>
              <a:rPr lang="en-IN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Speed of engine: </a:t>
            </a:r>
            <a:endParaRPr lang="en-IN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946127" y="4280124"/>
            <a:ext cx="3327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 startAt="8"/>
            </a:pPr>
            <a:r>
              <a:rPr lang="en-IN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cylinder: </a:t>
            </a:r>
            <a:endParaRPr lang="en-IN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946127" y="4703908"/>
            <a:ext cx="3988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 startAt="9"/>
            </a:pPr>
            <a:r>
              <a:rPr lang="en-IN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Arrangement of cylinder:</a:t>
            </a:r>
            <a:endParaRPr lang="en-IN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946127" y="5203393"/>
            <a:ext cx="3327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 startAt="10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Fuel supply system:</a:t>
            </a:r>
            <a:endParaRPr lang="en-IN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932962" y="5603503"/>
            <a:ext cx="3834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 startAt="11"/>
            </a:pPr>
            <a:r>
              <a:rPr lang="en-IN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Lubrication system:</a:t>
            </a:r>
            <a:endParaRPr lang="en-IN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932962" y="6021254"/>
            <a:ext cx="3094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 startAt="12"/>
            </a:pPr>
            <a:r>
              <a:rPr lang="en-IN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 of valves:</a:t>
            </a:r>
            <a:endParaRPr lang="en-IN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946127" y="6439005"/>
            <a:ext cx="3094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 startAt="13"/>
            </a:pPr>
            <a:r>
              <a:rPr lang="en-IN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Application:</a:t>
            </a:r>
            <a:endParaRPr lang="en-IN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3741" y="948127"/>
            <a:ext cx="490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 Petrol   ii) Diesel   iii) Gas engine  iv) Bi-fuel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66" name="TextBox 65"/>
          <p:cNvSpPr txBox="1"/>
          <p:nvPr/>
        </p:nvSpPr>
        <p:spPr>
          <a:xfrm>
            <a:off x="7283824" y="1453183"/>
            <a:ext cx="490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Four stroke engine   ii) Two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stroke engine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dirty="0"/>
          </a:p>
        </p:txBody>
      </p:sp>
      <p:sp>
        <p:nvSpPr>
          <p:cNvPr id="69" name="TextBox 68"/>
          <p:cNvSpPr txBox="1"/>
          <p:nvPr/>
        </p:nvSpPr>
        <p:spPr>
          <a:xfrm>
            <a:off x="4383740" y="1865936"/>
            <a:ext cx="7808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 Otto cycle or constant volume cycle   ii) Diesel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cycle 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volume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iii) Dual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cycle 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semi-diesel cycle </a:t>
            </a:r>
            <a:endParaRPr lang="en-IN" dirty="0"/>
          </a:p>
        </p:txBody>
      </p:sp>
      <p:sp>
        <p:nvSpPr>
          <p:cNvPr id="71" name="TextBox 70"/>
          <p:cNvSpPr txBox="1"/>
          <p:nvPr/>
        </p:nvSpPr>
        <p:spPr>
          <a:xfrm>
            <a:off x="4383740" y="2508282"/>
            <a:ext cx="490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Spark ignition  ii) Compression ignition</a:t>
            </a:r>
            <a:endParaRPr lang="en-IN" dirty="0"/>
          </a:p>
        </p:txBody>
      </p:sp>
      <p:sp>
        <p:nvSpPr>
          <p:cNvPr id="73" name="TextBox 72"/>
          <p:cNvSpPr txBox="1"/>
          <p:nvPr/>
        </p:nvSpPr>
        <p:spPr>
          <a:xfrm>
            <a:off x="4383740" y="2967064"/>
            <a:ext cx="490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Air cooling ii) Water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cooling </a:t>
            </a:r>
            <a:endParaRPr lang="en-IN" dirty="0"/>
          </a:p>
        </p:txBody>
      </p:sp>
      <p:sp>
        <p:nvSpPr>
          <p:cNvPr id="75" name="TextBox 74"/>
          <p:cNvSpPr txBox="1"/>
          <p:nvPr/>
        </p:nvSpPr>
        <p:spPr>
          <a:xfrm>
            <a:off x="4383740" y="3441808"/>
            <a:ext cx="490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Quantity governor ii) Quality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dirty="0"/>
          </a:p>
        </p:txBody>
      </p:sp>
      <p:sp>
        <p:nvSpPr>
          <p:cNvPr id="76" name="TextBox 75"/>
          <p:cNvSpPr txBox="1"/>
          <p:nvPr/>
        </p:nvSpPr>
        <p:spPr>
          <a:xfrm>
            <a:off x="4383740" y="3850622"/>
            <a:ext cx="490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Low speed ii) Medium speed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High speed </a:t>
            </a:r>
            <a:endParaRPr lang="en-IN" dirty="0"/>
          </a:p>
        </p:txBody>
      </p:sp>
      <p:sp>
        <p:nvSpPr>
          <p:cNvPr id="77" name="TextBox 76"/>
          <p:cNvSpPr txBox="1"/>
          <p:nvPr/>
        </p:nvSpPr>
        <p:spPr>
          <a:xfrm>
            <a:off x="4355761" y="4266498"/>
            <a:ext cx="490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Single cylinder ii) Multi cylinder</a:t>
            </a:r>
            <a:endParaRPr lang="en-IN" dirty="0"/>
          </a:p>
        </p:txBody>
      </p:sp>
      <p:sp>
        <p:nvSpPr>
          <p:cNvPr id="78" name="TextBox 77"/>
          <p:cNvSpPr txBox="1"/>
          <p:nvPr/>
        </p:nvSpPr>
        <p:spPr>
          <a:xfrm>
            <a:off x="4383740" y="5219518"/>
            <a:ext cx="490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Carburetor ii) Injector</a:t>
            </a:r>
            <a:endParaRPr lang="en-IN" dirty="0"/>
          </a:p>
        </p:txBody>
      </p:sp>
      <p:sp>
        <p:nvSpPr>
          <p:cNvPr id="79" name="TextBox 78"/>
          <p:cNvSpPr txBox="1"/>
          <p:nvPr/>
        </p:nvSpPr>
        <p:spPr>
          <a:xfrm>
            <a:off x="4355760" y="4671920"/>
            <a:ext cx="7918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Horizontal engine    ii) Vertical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iii) V-type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iv) Redial engine        v) Opposed piston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v) Opposed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Cylinder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81" name="TextBox 80"/>
          <p:cNvSpPr txBox="1"/>
          <p:nvPr/>
        </p:nvSpPr>
        <p:spPr>
          <a:xfrm>
            <a:off x="4355760" y="5627707"/>
            <a:ext cx="555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Splash lubrication  ii) Pressure lubrication system </a:t>
            </a:r>
            <a:endParaRPr lang="en-IN" dirty="0"/>
          </a:p>
        </p:txBody>
      </p:sp>
      <p:sp>
        <p:nvSpPr>
          <p:cNvPr id="83" name="TextBox 82"/>
          <p:cNvSpPr txBox="1"/>
          <p:nvPr/>
        </p:nvSpPr>
        <p:spPr>
          <a:xfrm>
            <a:off x="4355760" y="6018266"/>
            <a:ext cx="555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Overhead valve engine  ii) Side valve engine </a:t>
            </a:r>
            <a:endParaRPr lang="en-IN" dirty="0"/>
          </a:p>
        </p:txBody>
      </p:sp>
      <p:sp>
        <p:nvSpPr>
          <p:cNvPr id="28" name="TextBox 79"/>
          <p:cNvSpPr txBox="1"/>
          <p:nvPr/>
        </p:nvSpPr>
        <p:spPr>
          <a:xfrm>
            <a:off x="10515600" y="6317409"/>
            <a:ext cx="1676400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Prepared by Prof. D.B.Patel</a:t>
            </a:r>
          </a:p>
          <a:p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Engg. Dept</a:t>
            </a:r>
          </a:p>
          <a:p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LE. College, Morbi</a:t>
            </a:r>
            <a:endParaRPr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41" grpId="0"/>
      <p:bldP spid="63" grpId="0"/>
      <p:bldP spid="67" grpId="0"/>
      <p:bldP spid="80" grpId="0"/>
      <p:bldP spid="87" grpId="0"/>
      <p:bldP spid="92" grpId="0"/>
      <p:bldP spid="96" grpId="0"/>
      <p:bldP spid="97" grpId="0"/>
      <p:bldP spid="107" grpId="0"/>
      <p:bldP spid="121" grpId="0"/>
      <p:bldP spid="138" grpId="0"/>
      <p:bldP spid="3" grpId="0"/>
      <p:bldP spid="66" grpId="0"/>
      <p:bldP spid="69" grpId="0"/>
      <p:bldP spid="71" grpId="0"/>
      <p:bldP spid="73" grpId="0"/>
      <p:bldP spid="75" grpId="0"/>
      <p:bldP spid="76" grpId="0"/>
      <p:bldP spid="77" grpId="0"/>
      <p:bldP spid="78" grpId="0"/>
      <p:bldP spid="79" grpId="0"/>
      <p:bldP spid="81" grpId="0"/>
      <p:bldP spid="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150" y="824005"/>
            <a:ext cx="3040035" cy="59214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168" y="4033900"/>
            <a:ext cx="15" cy="3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539118" y="4615483"/>
            <a:ext cx="1552097" cy="1548426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926044" y="10943"/>
            <a:ext cx="9312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I.C. Engine parts and their function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133643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Frame: </a:t>
            </a:r>
          </a:p>
        </p:txBody>
      </p:sp>
      <p:sp>
        <p:nvSpPr>
          <p:cNvPr id="11" name="Oval 10"/>
          <p:cNvSpPr/>
          <p:nvPr/>
        </p:nvSpPr>
        <p:spPr>
          <a:xfrm>
            <a:off x="5172198" y="4206240"/>
            <a:ext cx="4389063" cy="2651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02709" y="6207882"/>
            <a:ext cx="196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Bed Plate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42821" y="5220949"/>
            <a:ext cx="196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Crankcase</a:t>
            </a: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 flipV="1">
            <a:off x="8289364" y="5073039"/>
            <a:ext cx="1553457" cy="332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1"/>
          </p:cNvCxnSpPr>
          <p:nvPr/>
        </p:nvCxnSpPr>
        <p:spPr>
          <a:xfrm flipH="1">
            <a:off x="8601051" y="6392548"/>
            <a:ext cx="1201658" cy="103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70550" y="5794577"/>
            <a:ext cx="1668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Lubricating oil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4400" y="170455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Cylinder: 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5795150" y="1611068"/>
            <a:ext cx="2926080" cy="302264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TextBox 21"/>
          <p:cNvSpPr txBox="1"/>
          <p:nvPr/>
        </p:nvSpPr>
        <p:spPr>
          <a:xfrm>
            <a:off x="9842820" y="4727483"/>
            <a:ext cx="196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Piston</a:t>
            </a:r>
          </a:p>
        </p:txBody>
      </p:sp>
      <p:cxnSp>
        <p:nvCxnSpPr>
          <p:cNvPr id="24" name="Connector: Elbow 23"/>
          <p:cNvCxnSpPr>
            <a:stCxn id="22" idx="1"/>
          </p:cNvCxnSpPr>
          <p:nvPr/>
        </p:nvCxnSpPr>
        <p:spPr>
          <a:xfrm rot="10800000">
            <a:off x="7152972" y="4009165"/>
            <a:ext cx="2689849" cy="902985"/>
          </a:xfrm>
          <a:prstGeom prst="bentConnector3">
            <a:avLst>
              <a:gd name="adj1" fmla="val 9992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771746" y="3844012"/>
            <a:ext cx="196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jacket</a:t>
            </a:r>
          </a:p>
        </p:txBody>
      </p:sp>
      <p:cxnSp>
        <p:nvCxnSpPr>
          <p:cNvPr id="36" name="Straight Arrow Connector 35"/>
          <p:cNvCxnSpPr>
            <a:stCxn id="29" idx="1"/>
          </p:cNvCxnSpPr>
          <p:nvPr/>
        </p:nvCxnSpPr>
        <p:spPr>
          <a:xfrm flipH="1" flipV="1">
            <a:off x="7945013" y="3646024"/>
            <a:ext cx="1826733" cy="382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9" idx="1"/>
          </p:cNvCxnSpPr>
          <p:nvPr/>
        </p:nvCxnSpPr>
        <p:spPr>
          <a:xfrm flipH="1" flipV="1">
            <a:off x="6680200" y="3683124"/>
            <a:ext cx="3091546" cy="345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10059" y="2076009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355600"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Cylinder Head: </a:t>
            </a:r>
          </a:p>
        </p:txBody>
      </p:sp>
      <p:sp>
        <p:nvSpPr>
          <p:cNvPr id="42" name="Rectangle: Rounded Corners 41"/>
          <p:cNvSpPr/>
          <p:nvPr/>
        </p:nvSpPr>
        <p:spPr>
          <a:xfrm>
            <a:off x="6000726" y="1336430"/>
            <a:ext cx="2600325" cy="112427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TextBox 42"/>
          <p:cNvSpPr txBox="1"/>
          <p:nvPr/>
        </p:nvSpPr>
        <p:spPr>
          <a:xfrm>
            <a:off x="9947160" y="2315352"/>
            <a:ext cx="196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Inlet valve</a:t>
            </a:r>
          </a:p>
        </p:txBody>
      </p:sp>
      <p:cxnSp>
        <p:nvCxnSpPr>
          <p:cNvPr id="44" name="Connector: Elbow 43"/>
          <p:cNvCxnSpPr/>
          <p:nvPr/>
        </p:nvCxnSpPr>
        <p:spPr>
          <a:xfrm rot="10800000">
            <a:off x="7551421" y="2297589"/>
            <a:ext cx="2187057" cy="202428"/>
          </a:xfrm>
          <a:prstGeom prst="bentConnector3">
            <a:avLst>
              <a:gd name="adj1" fmla="val 100172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840480" y="2306710"/>
            <a:ext cx="1644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Exhaust valve</a:t>
            </a:r>
          </a:p>
        </p:txBody>
      </p:sp>
      <p:cxnSp>
        <p:nvCxnSpPr>
          <p:cNvPr id="53" name="Connector: Elbow 52"/>
          <p:cNvCxnSpPr>
            <a:stCxn id="52" idx="3"/>
          </p:cNvCxnSpPr>
          <p:nvPr/>
        </p:nvCxnSpPr>
        <p:spPr>
          <a:xfrm flipV="1">
            <a:off x="5485106" y="2315352"/>
            <a:ext cx="1550694" cy="176024"/>
          </a:xfrm>
          <a:prstGeom prst="bentConnector3">
            <a:avLst>
              <a:gd name="adj1" fmla="val 9995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9947159" y="1894774"/>
            <a:ext cx="224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Spark plug or Injector</a:t>
            </a:r>
          </a:p>
        </p:txBody>
      </p:sp>
      <p:cxnSp>
        <p:nvCxnSpPr>
          <p:cNvPr id="60" name="Straight Arrow Connector 59"/>
          <p:cNvCxnSpPr>
            <a:stCxn id="59" idx="1"/>
          </p:cNvCxnSpPr>
          <p:nvPr/>
        </p:nvCxnSpPr>
        <p:spPr>
          <a:xfrm flipH="1" flipV="1">
            <a:off x="7366729" y="1879385"/>
            <a:ext cx="2580430" cy="200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914400" y="2404994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Piston: </a:t>
            </a:r>
          </a:p>
        </p:txBody>
      </p:sp>
      <p:sp>
        <p:nvSpPr>
          <p:cNvPr id="64" name="Rectangle: Rounded Corners 63"/>
          <p:cNvSpPr/>
          <p:nvPr/>
        </p:nvSpPr>
        <p:spPr>
          <a:xfrm>
            <a:off x="6680200" y="2805104"/>
            <a:ext cx="1193800" cy="12402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5" name="Arrow: Up-Down 64"/>
          <p:cNvSpPr/>
          <p:nvPr/>
        </p:nvSpPr>
        <p:spPr>
          <a:xfrm>
            <a:off x="7228008" y="2897431"/>
            <a:ext cx="149959" cy="1186483"/>
          </a:xfrm>
          <a:prstGeom prst="upDownArrow">
            <a:avLst>
              <a:gd name="adj1" fmla="val 50000"/>
              <a:gd name="adj2" fmla="val 15105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7" name="TextBox 66"/>
          <p:cNvSpPr txBox="1"/>
          <p:nvPr/>
        </p:nvSpPr>
        <p:spPr>
          <a:xfrm>
            <a:off x="914400" y="2730548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Piston Ring: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9738478" y="3347572"/>
            <a:ext cx="196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Piston rings</a:t>
            </a:r>
          </a:p>
        </p:txBody>
      </p:sp>
      <p:cxnSp>
        <p:nvCxnSpPr>
          <p:cNvPr id="70" name="Straight Connector 69"/>
          <p:cNvCxnSpPr>
            <a:endCxn id="68" idx="1"/>
          </p:cNvCxnSpPr>
          <p:nvPr/>
        </p:nvCxnSpPr>
        <p:spPr>
          <a:xfrm>
            <a:off x="7701925" y="3528184"/>
            <a:ext cx="2036553" cy="40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 flipV="1">
            <a:off x="7569469" y="3207827"/>
            <a:ext cx="132456" cy="320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7559755" y="3528184"/>
            <a:ext cx="142170" cy="296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914400" y="3073355"/>
            <a:ext cx="3537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Piston Pin or </a:t>
            </a:r>
            <a:r>
              <a:rPr lang="en-I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Gudgeon</a:t>
            </a:r>
            <a:r>
              <a:rPr lang="en-I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Pin: </a:t>
            </a:r>
          </a:p>
        </p:txBody>
      </p:sp>
      <p:cxnSp>
        <p:nvCxnSpPr>
          <p:cNvPr id="82" name="Straight Arrow Connector 81"/>
          <p:cNvCxnSpPr/>
          <p:nvPr/>
        </p:nvCxnSpPr>
        <p:spPr>
          <a:xfrm flipV="1">
            <a:off x="5599992" y="3502441"/>
            <a:ext cx="1592001" cy="1225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4182341" y="4603553"/>
            <a:ext cx="1416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Piston Pin </a:t>
            </a:r>
            <a:endParaRPr lang="en-IN" dirty="0"/>
          </a:p>
        </p:txBody>
      </p:sp>
      <p:sp>
        <p:nvSpPr>
          <p:cNvPr id="87" name="TextBox 86"/>
          <p:cNvSpPr txBox="1"/>
          <p:nvPr/>
        </p:nvSpPr>
        <p:spPr>
          <a:xfrm>
            <a:off x="924114" y="3409125"/>
            <a:ext cx="3327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Connecting rod: 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9771746" y="4300319"/>
            <a:ext cx="196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Connecting rod</a:t>
            </a:r>
          </a:p>
        </p:txBody>
      </p:sp>
      <p:cxnSp>
        <p:nvCxnSpPr>
          <p:cNvPr id="89" name="Straight Arrow Connector 88"/>
          <p:cNvCxnSpPr>
            <a:stCxn id="88" idx="1"/>
          </p:cNvCxnSpPr>
          <p:nvPr/>
        </p:nvCxnSpPr>
        <p:spPr>
          <a:xfrm flipH="1">
            <a:off x="7814945" y="4484985"/>
            <a:ext cx="1956801" cy="72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921600" y="3755991"/>
            <a:ext cx="3327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Crankshaft 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9756419" y="5674760"/>
            <a:ext cx="196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Crankshaft</a:t>
            </a:r>
          </a:p>
        </p:txBody>
      </p:sp>
      <p:cxnSp>
        <p:nvCxnSpPr>
          <p:cNvPr id="94" name="Straight Arrow Connector 93"/>
          <p:cNvCxnSpPr>
            <a:stCxn id="93" idx="1"/>
          </p:cNvCxnSpPr>
          <p:nvPr/>
        </p:nvCxnSpPr>
        <p:spPr>
          <a:xfrm flipH="1" flipV="1">
            <a:off x="7615523" y="5373598"/>
            <a:ext cx="2140896" cy="485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908606" y="4134849"/>
            <a:ext cx="3327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Valves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893859" y="4498493"/>
            <a:ext cx="3327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Camshaft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9723932" y="2978358"/>
            <a:ext cx="196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Camshaft</a:t>
            </a:r>
          </a:p>
        </p:txBody>
      </p:sp>
      <p:cxnSp>
        <p:nvCxnSpPr>
          <p:cNvPr id="99" name="Straight Arrow Connector 98"/>
          <p:cNvCxnSpPr>
            <a:stCxn id="98" idx="1"/>
          </p:cNvCxnSpPr>
          <p:nvPr/>
        </p:nvCxnSpPr>
        <p:spPr>
          <a:xfrm flipH="1">
            <a:off x="8303123" y="3163024"/>
            <a:ext cx="1420809" cy="163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98" idx="1"/>
          </p:cNvCxnSpPr>
          <p:nvPr/>
        </p:nvCxnSpPr>
        <p:spPr>
          <a:xfrm flipH="1">
            <a:off x="6300442" y="3163024"/>
            <a:ext cx="3423490" cy="171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887363" y="4848955"/>
            <a:ext cx="2183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212435" y="3695032"/>
            <a:ext cx="891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</a:t>
            </a:r>
            <a:endParaRPr lang="en-IN" dirty="0"/>
          </a:p>
        </p:txBody>
      </p:sp>
      <p:cxnSp>
        <p:nvCxnSpPr>
          <p:cNvPr id="109" name="Straight Arrow Connector 108"/>
          <p:cNvCxnSpPr>
            <a:stCxn id="108" idx="3"/>
          </p:cNvCxnSpPr>
          <p:nvPr/>
        </p:nvCxnSpPr>
        <p:spPr>
          <a:xfrm flipV="1">
            <a:off x="5103959" y="3335014"/>
            <a:ext cx="3128089" cy="544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08" idx="3"/>
          </p:cNvCxnSpPr>
          <p:nvPr/>
        </p:nvCxnSpPr>
        <p:spPr>
          <a:xfrm flipV="1">
            <a:off x="5103959" y="3345682"/>
            <a:ext cx="1080208" cy="53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868186" y="5267910"/>
            <a:ext cx="3094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Push rod &amp; rocker arm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224792" y="2869936"/>
            <a:ext cx="1081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Push rod</a:t>
            </a:r>
            <a:endParaRPr lang="en-IN" dirty="0"/>
          </a:p>
        </p:txBody>
      </p:sp>
      <p:cxnSp>
        <p:nvCxnSpPr>
          <p:cNvPr id="123" name="Straight Arrow Connector 122"/>
          <p:cNvCxnSpPr/>
          <p:nvPr/>
        </p:nvCxnSpPr>
        <p:spPr>
          <a:xfrm flipV="1">
            <a:off x="5223433" y="2547731"/>
            <a:ext cx="3128089" cy="544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V="1">
            <a:off x="5223433" y="2558399"/>
            <a:ext cx="1080208" cy="53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9923056" y="559786"/>
            <a:ext cx="224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Rocker arm</a:t>
            </a:r>
          </a:p>
        </p:txBody>
      </p:sp>
      <p:cxnSp>
        <p:nvCxnSpPr>
          <p:cNvPr id="127" name="Connector: Elbow 126"/>
          <p:cNvCxnSpPr/>
          <p:nvPr/>
        </p:nvCxnSpPr>
        <p:spPr>
          <a:xfrm rot="10800000" flipV="1">
            <a:off x="6661839" y="714117"/>
            <a:ext cx="3255049" cy="148691"/>
          </a:xfrm>
          <a:prstGeom prst="bentConnector3">
            <a:avLst>
              <a:gd name="adj1" fmla="val 99892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Connector: Elbow 132"/>
          <p:cNvCxnSpPr/>
          <p:nvPr/>
        </p:nvCxnSpPr>
        <p:spPr>
          <a:xfrm rot="10800000" flipV="1">
            <a:off x="7945013" y="715111"/>
            <a:ext cx="1978042" cy="148602"/>
          </a:xfrm>
          <a:prstGeom prst="bentConnector3">
            <a:avLst>
              <a:gd name="adj1" fmla="val 10008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888474" y="5668020"/>
            <a:ext cx="3094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Flywheel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908762" y="6037518"/>
            <a:ext cx="3094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Fuel pump</a:t>
            </a:r>
          </a:p>
        </p:txBody>
      </p:sp>
    </p:spTree>
    <p:extLst>
      <p:ext uri="{BB962C8B-B14F-4D97-AF65-F5344CB8AC3E}">
        <p14:creationId xmlns:p14="http://schemas.microsoft.com/office/powerpoint/2010/main" val="249499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  <p:bldP spid="11" grpId="1" animBg="1"/>
      <p:bldP spid="12" grpId="0"/>
      <p:bldP spid="13" grpId="0"/>
      <p:bldP spid="19" grpId="0"/>
      <p:bldP spid="20" grpId="0"/>
      <p:bldP spid="21" grpId="0" animBg="1"/>
      <p:bldP spid="21" grpId="1" animBg="1"/>
      <p:bldP spid="22" grpId="0"/>
      <p:bldP spid="29" grpId="0"/>
      <p:bldP spid="41" grpId="0"/>
      <p:bldP spid="42" grpId="0" animBg="1"/>
      <p:bldP spid="42" grpId="1" animBg="1"/>
      <p:bldP spid="43" grpId="0"/>
      <p:bldP spid="52" grpId="0"/>
      <p:bldP spid="59" grpId="0"/>
      <p:bldP spid="63" grpId="0"/>
      <p:bldP spid="64" grpId="0" animBg="1"/>
      <p:bldP spid="64" grpId="1" animBg="1"/>
      <p:bldP spid="65" grpId="0" animBg="1"/>
      <p:bldP spid="65" grpId="1" animBg="1"/>
      <p:bldP spid="67" grpId="0"/>
      <p:bldP spid="68" grpId="0"/>
      <p:bldP spid="80" grpId="0"/>
      <p:bldP spid="86" grpId="0"/>
      <p:bldP spid="87" grpId="0"/>
      <p:bldP spid="88" grpId="0"/>
      <p:bldP spid="92" grpId="0"/>
      <p:bldP spid="93" grpId="0"/>
      <p:bldP spid="96" grpId="0"/>
      <p:bldP spid="97" grpId="0"/>
      <p:bldP spid="98" grpId="0"/>
      <p:bldP spid="107" grpId="0"/>
      <p:bldP spid="108" grpId="0"/>
      <p:bldP spid="121" grpId="0"/>
      <p:bldP spid="122" grpId="0"/>
      <p:bldP spid="125" grpId="0"/>
      <p:bldP spid="138" grpId="0"/>
      <p:bldP spid="1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26044" y="10943"/>
            <a:ext cx="9312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terms used in I.C. Engines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6044" y="1048657"/>
            <a:ext cx="2789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57200" indent="-457200">
              <a:buFont typeface="+mj-lt"/>
              <a:buAutoNum type="arabicPeriod"/>
            </a:pPr>
            <a:r>
              <a:rPr lang="en-IN" dirty="0"/>
              <a:t>Bore (D)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6042" y="1484455"/>
            <a:ext cx="2789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>
              <a:buFont typeface="+mj-lt"/>
              <a:buAutoNum type="arabicPeriod"/>
              <a:defRPr sz="2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buFont typeface="+mj-lt"/>
              <a:buAutoNum type="arabicPeriod" startAt="2"/>
            </a:pPr>
            <a:r>
              <a:rPr lang="en-IN" dirty="0"/>
              <a:t>Stroke (L)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7667057" y="1199616"/>
            <a:ext cx="0" cy="2340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467057" y="1199616"/>
            <a:ext cx="0" cy="2340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667057" y="1199616"/>
            <a:ext cx="180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667057" y="3539616"/>
            <a:ext cx="180000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567057" y="672022"/>
            <a:ext cx="0" cy="591746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lg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667057" y="1723748"/>
            <a:ext cx="1800000" cy="6792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Oval 31"/>
          <p:cNvSpPr/>
          <p:nvPr/>
        </p:nvSpPr>
        <p:spPr>
          <a:xfrm>
            <a:off x="7667057" y="4003994"/>
            <a:ext cx="1800000" cy="180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5" name="Straight Arrow Connector 34"/>
          <p:cNvCxnSpPr>
            <a:stCxn id="32" idx="1"/>
            <a:endCxn id="32" idx="5"/>
          </p:cNvCxnSpPr>
          <p:nvPr/>
        </p:nvCxnSpPr>
        <p:spPr>
          <a:xfrm>
            <a:off x="7930661" y="4267598"/>
            <a:ext cx="1272792" cy="12727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732520" y="4701540"/>
            <a:ext cx="180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9906000" y="1723748"/>
            <a:ext cx="4953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9906000" y="3539616"/>
            <a:ext cx="4953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0143606" y="1739616"/>
            <a:ext cx="0" cy="1800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0401300" y="235149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Stroke (L)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26042" y="1996584"/>
            <a:ext cx="2789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>
              <a:buFont typeface="+mj-lt"/>
              <a:buAutoNum type="arabicPeriod"/>
              <a:defRPr sz="2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buFont typeface="+mj-lt"/>
              <a:buAutoNum type="arabicPeriod" startAt="3"/>
            </a:pPr>
            <a:r>
              <a:rPr lang="en-IN" dirty="0"/>
              <a:t>Dead Centres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629985" y="2460721"/>
            <a:ext cx="5137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>
              <a:buFont typeface="+mj-lt"/>
              <a:buAutoNum type="arabicPeriod"/>
              <a:defRPr sz="2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buFont typeface="+mj-lt"/>
              <a:buAutoNum type="romanLcPeriod"/>
            </a:pPr>
            <a:r>
              <a:rPr lang="en-IN" dirty="0"/>
              <a:t>Top dead Centres (TDC) &amp; bottom dead centre (BDC)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912700" y="187872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Piston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7053943" y="2063387"/>
            <a:ext cx="12046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0503956" y="155495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T.D.C.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0481958" y="331838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B.D.C.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629985" y="3146924"/>
            <a:ext cx="5137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>
              <a:buFont typeface="+mj-lt"/>
              <a:buAutoNum type="arabicPeriod"/>
              <a:defRPr sz="2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buFont typeface="+mj-lt"/>
              <a:buAutoNum type="romanLcPeriod" startAt="2"/>
            </a:pPr>
            <a:r>
              <a:rPr lang="en-IN" dirty="0"/>
              <a:t>Inner dead Centres (IDC) &amp; Outer dead centre (ODC) </a:t>
            </a:r>
          </a:p>
        </p:txBody>
      </p:sp>
      <p:cxnSp>
        <p:nvCxnSpPr>
          <p:cNvPr id="136" name="Straight Connector 135"/>
          <p:cNvCxnSpPr/>
          <p:nvPr/>
        </p:nvCxnSpPr>
        <p:spPr>
          <a:xfrm flipH="1">
            <a:off x="7382757" y="4816474"/>
            <a:ext cx="2340000" cy="295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7382757" y="3046015"/>
            <a:ext cx="234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rot="5400000">
            <a:off x="6482757" y="3946015"/>
            <a:ext cx="180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5400000">
            <a:off x="8822757" y="3946015"/>
            <a:ext cx="180000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rot="5400000">
            <a:off x="9525754" y="1408227"/>
            <a:ext cx="0" cy="50400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lg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3" name="Rectangle 142"/>
          <p:cNvSpPr/>
          <p:nvPr/>
        </p:nvSpPr>
        <p:spPr>
          <a:xfrm rot="5400000">
            <a:off x="7362185" y="3606376"/>
            <a:ext cx="1800000" cy="6792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4" name="Oval 143"/>
          <p:cNvSpPr/>
          <p:nvPr/>
        </p:nvSpPr>
        <p:spPr>
          <a:xfrm>
            <a:off x="9943690" y="3046015"/>
            <a:ext cx="1800000" cy="180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45" name="Straight Arrow Connector 144"/>
          <p:cNvCxnSpPr>
            <a:stCxn id="144" idx="1"/>
            <a:endCxn id="144" idx="5"/>
          </p:cNvCxnSpPr>
          <p:nvPr/>
        </p:nvCxnSpPr>
        <p:spPr>
          <a:xfrm>
            <a:off x="10207294" y="3309619"/>
            <a:ext cx="1272792" cy="12727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11009153" y="3743561"/>
            <a:ext cx="180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</a:t>
            </a:r>
          </a:p>
        </p:txBody>
      </p:sp>
      <p:cxnSp>
        <p:nvCxnSpPr>
          <p:cNvPr id="147" name="Straight Connector 146"/>
          <p:cNvCxnSpPr/>
          <p:nvPr/>
        </p:nvCxnSpPr>
        <p:spPr>
          <a:xfrm rot="5400000">
            <a:off x="9474896" y="2755398"/>
            <a:ext cx="4953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rot="5400000">
            <a:off x="7674896" y="2798365"/>
            <a:ext cx="4953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 rot="5400000">
            <a:off x="8822546" y="1855398"/>
            <a:ext cx="0" cy="1800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8076090" y="241260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Stroke (L) =D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7573390" y="216985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I.D.C.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9319690" y="212545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O.D.C.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926043" y="3918837"/>
            <a:ext cx="3303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>
              <a:buFont typeface="+mj-lt"/>
              <a:buAutoNum type="arabicPeriod"/>
              <a:defRPr sz="2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buFont typeface="+mj-lt"/>
              <a:buAutoNum type="arabicPeriod" startAt="4"/>
            </a:pPr>
            <a:r>
              <a:rPr lang="en-IN" dirty="0"/>
              <a:t>Clearance Volume (V</a:t>
            </a:r>
            <a:r>
              <a:rPr lang="en-IN" baseline="-25000" dirty="0"/>
              <a:t>C</a:t>
            </a:r>
            <a:r>
              <a:rPr lang="en-IN" dirty="0"/>
              <a:t>)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926043" y="4523682"/>
            <a:ext cx="3883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>
              <a:buFont typeface="+mj-lt"/>
              <a:buAutoNum type="arabicPeriod"/>
              <a:defRPr sz="2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buFont typeface="+mj-lt"/>
              <a:buAutoNum type="arabicPeriod" startAt="5"/>
            </a:pPr>
            <a:r>
              <a:rPr lang="en-IN" dirty="0"/>
              <a:t>Swept </a:t>
            </a:r>
            <a:r>
              <a:rPr lang="en-IN" i="1" dirty="0"/>
              <a:t>or</a:t>
            </a:r>
            <a:r>
              <a:rPr lang="en-IN" dirty="0"/>
              <a:t> stroke Volume (V</a:t>
            </a:r>
            <a:r>
              <a:rPr lang="en-IN" baseline="-25000" dirty="0"/>
              <a:t>S</a:t>
            </a:r>
            <a:r>
              <a:rPr lang="en-IN" dirty="0"/>
              <a:t>)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926043" y="5197151"/>
            <a:ext cx="3883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>
              <a:buFont typeface="+mj-lt"/>
              <a:buAutoNum type="arabicPeriod"/>
              <a:defRPr sz="2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buFont typeface="+mj-lt"/>
              <a:buAutoNum type="arabicPeriod" startAt="6"/>
            </a:pPr>
            <a:r>
              <a:rPr lang="en-IN" dirty="0"/>
              <a:t>Compression ratio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926043" y="5908229"/>
            <a:ext cx="3883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>
              <a:buFont typeface="+mj-lt"/>
              <a:buAutoNum type="arabicPeriod"/>
              <a:defRPr sz="2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buFont typeface="+mj-lt"/>
              <a:buAutoNum type="arabicPeriod" startAt="7"/>
            </a:pPr>
            <a:r>
              <a:rPr lang="en-IN" dirty="0"/>
              <a:t>Piston Speed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/>
              <p:cNvSpPr txBox="1"/>
              <p:nvPr/>
            </p:nvSpPr>
            <p:spPr>
              <a:xfrm>
                <a:off x="4001669" y="4399055"/>
                <a:ext cx="298843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IN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IN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IN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IN" i="1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58" name="TextBox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669" y="4399055"/>
                <a:ext cx="2988438" cy="64633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8" t="-63" r="1" b="4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/>
              <p:cNvSpPr txBox="1"/>
              <p:nvPr/>
            </p:nvSpPr>
            <p:spPr>
              <a:xfrm>
                <a:off x="2867642" y="5111010"/>
                <a:ext cx="2726115" cy="6580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IN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60" name="TextBox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642" y="5111010"/>
                <a:ext cx="2726115" cy="65800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3" t="-81" r="2" b="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/>
              <p:cNvSpPr txBox="1"/>
              <p:nvPr/>
            </p:nvSpPr>
            <p:spPr>
              <a:xfrm>
                <a:off x="3048000" y="5908229"/>
                <a:ext cx="176124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𝐿𝑁</m:t>
                      </m:r>
                      <m:r>
                        <a:rPr lang="en-IN" i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type m:val="lin"/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IN" i="1">
                          <a:latin typeface="Cambria Math" panose="02040503050406030204" pitchFamily="18" charset="0"/>
                        </a:rPr>
                        <m:t>𝑖𝑛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62" name="TextBox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5908229"/>
                <a:ext cx="1761242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51" r="22" b="15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Rectangle 162"/>
          <p:cNvSpPr/>
          <p:nvPr/>
        </p:nvSpPr>
        <p:spPr>
          <a:xfrm>
            <a:off x="7667057" y="1199616"/>
            <a:ext cx="1799997" cy="52413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4" name="Rectangle 163"/>
          <p:cNvSpPr/>
          <p:nvPr/>
        </p:nvSpPr>
        <p:spPr>
          <a:xfrm>
            <a:off x="7667056" y="1723747"/>
            <a:ext cx="1797795" cy="181072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1" name="TextBox 79"/>
          <p:cNvSpPr txBox="1"/>
          <p:nvPr/>
        </p:nvSpPr>
        <p:spPr>
          <a:xfrm>
            <a:off x="10515600" y="6303962"/>
            <a:ext cx="1676400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Prepared by Prof. D.B.Patel</a:t>
            </a:r>
          </a:p>
          <a:p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Engg. Dept</a:t>
            </a:r>
          </a:p>
          <a:p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LE. College, Morbi</a:t>
            </a:r>
            <a:endParaRPr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1" grpId="0" animBg="1"/>
      <p:bldP spid="31" grpId="1" animBg="1"/>
      <p:bldP spid="31" grpId="2" animBg="1"/>
      <p:bldP spid="32" grpId="0" animBg="1"/>
      <p:bldP spid="32" grpId="1" animBg="1"/>
      <p:bldP spid="39" grpId="0"/>
      <p:bldP spid="39" grpId="1"/>
      <p:bldP spid="55" grpId="0"/>
      <p:bldP spid="55" grpId="1"/>
      <p:bldP spid="55" grpId="2"/>
      <p:bldP spid="57" grpId="0"/>
      <p:bldP spid="58" grpId="0"/>
      <p:bldP spid="61" grpId="0"/>
      <p:bldP spid="61" grpId="1"/>
      <p:bldP spid="61" grpId="2"/>
      <p:bldP spid="69" grpId="0"/>
      <p:bldP spid="69" grpId="1"/>
      <p:bldP spid="69" grpId="2"/>
      <p:bldP spid="71" grpId="0"/>
      <p:bldP spid="71" grpId="1"/>
      <p:bldP spid="71" grpId="2"/>
      <p:bldP spid="73" grpId="0"/>
      <p:bldP spid="143" grpId="0" animBg="1"/>
      <p:bldP spid="143" grpId="1" animBg="1"/>
      <p:bldP spid="144" grpId="0" animBg="1"/>
      <p:bldP spid="144" grpId="1" animBg="1"/>
      <p:bldP spid="146" grpId="0"/>
      <p:bldP spid="146" grpId="1"/>
      <p:bldP spid="150" grpId="0"/>
      <p:bldP spid="150" grpId="1"/>
      <p:bldP spid="151" grpId="0"/>
      <p:bldP spid="151" grpId="1"/>
      <p:bldP spid="152" grpId="0"/>
      <p:bldP spid="152" grpId="1"/>
      <p:bldP spid="153" grpId="0"/>
      <p:bldP spid="154" grpId="0"/>
      <p:bldP spid="155" grpId="0"/>
      <p:bldP spid="156" grpId="0"/>
      <p:bldP spid="158" grpId="0" animBg="1"/>
      <p:bldP spid="160" grpId="0" animBg="1"/>
      <p:bldP spid="162" grpId="0" animBg="1"/>
      <p:bldP spid="163" grpId="0" animBg="1"/>
      <p:bldP spid="1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26044" y="10943"/>
            <a:ext cx="9312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of four stroke Petrol engine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0160" y="1012874"/>
            <a:ext cx="2707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9685" y="1412984"/>
            <a:ext cx="2789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57200" indent="-457200">
              <a:buFont typeface="+mj-lt"/>
              <a:buAutoNum type="arabicPeriod"/>
            </a:pPr>
            <a:r>
              <a:rPr lang="en-IN" dirty="0"/>
              <a:t>Suction Stroke: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818785" y="4302108"/>
            <a:ext cx="3795365" cy="15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818785" y="1012874"/>
            <a:ext cx="0" cy="33042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53984" y="1109227"/>
            <a:ext cx="279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81811" y="4442895"/>
            <a:ext cx="279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5" name="Oval 14"/>
          <p:cNvSpPr/>
          <p:nvPr/>
        </p:nvSpPr>
        <p:spPr>
          <a:xfrm>
            <a:off x="10447099" y="3984562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Oval 15"/>
          <p:cNvSpPr/>
          <p:nvPr/>
        </p:nvSpPr>
        <p:spPr>
          <a:xfrm>
            <a:off x="8175800" y="2718524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Oval 17"/>
          <p:cNvSpPr/>
          <p:nvPr/>
        </p:nvSpPr>
        <p:spPr>
          <a:xfrm>
            <a:off x="8174178" y="1706930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8210328" y="1784350"/>
            <a:ext cx="0" cy="9291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0445821" y="3372036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Freeform: Shape 20"/>
          <p:cNvSpPr/>
          <p:nvPr/>
        </p:nvSpPr>
        <p:spPr>
          <a:xfrm>
            <a:off x="8240152" y="1778930"/>
            <a:ext cx="2205668" cy="1630769"/>
          </a:xfrm>
          <a:custGeom>
            <a:avLst/>
            <a:gdLst>
              <a:gd name="connsiteX0" fmla="*/ 0 w 1195388"/>
              <a:gd name="connsiteY0" fmla="*/ 0 h 852488"/>
              <a:gd name="connsiteX1" fmla="*/ 1195388 w 1195388"/>
              <a:gd name="connsiteY1" fmla="*/ 852488 h 85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5388" h="852488">
                <a:moveTo>
                  <a:pt x="0" y="0"/>
                </a:moveTo>
                <a:cubicBezTo>
                  <a:pt x="423863" y="398859"/>
                  <a:pt x="847726" y="797719"/>
                  <a:pt x="1195388" y="85248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10476644" y="3444316"/>
            <a:ext cx="9678" cy="535454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600093" y="3835896"/>
            <a:ext cx="27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10031" y="2562983"/>
            <a:ext cx="27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16619" y="1472066"/>
            <a:ext cx="27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527175" y="3017612"/>
            <a:ext cx="27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8" name="Arrow: Right 27"/>
          <p:cNvSpPr/>
          <p:nvPr/>
        </p:nvSpPr>
        <p:spPr>
          <a:xfrm rot="16200000">
            <a:off x="8162918" y="2302127"/>
            <a:ext cx="99219" cy="85725"/>
          </a:xfrm>
          <a:prstGeom prst="rightArrow">
            <a:avLst>
              <a:gd name="adj1" fmla="val 50000"/>
              <a:gd name="adj2" fmla="val 12358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Arrow: Right 30"/>
          <p:cNvSpPr/>
          <p:nvPr/>
        </p:nvSpPr>
        <p:spPr>
          <a:xfrm rot="2440037">
            <a:off x="9206560" y="2687607"/>
            <a:ext cx="99219" cy="85725"/>
          </a:xfrm>
          <a:prstGeom prst="rightArrow">
            <a:avLst>
              <a:gd name="adj1" fmla="val 50000"/>
              <a:gd name="adj2" fmla="val 12358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Arrow: Right 31"/>
          <p:cNvSpPr/>
          <p:nvPr/>
        </p:nvSpPr>
        <p:spPr>
          <a:xfrm rot="5400000">
            <a:off x="10446260" y="3676341"/>
            <a:ext cx="99219" cy="85725"/>
          </a:xfrm>
          <a:prstGeom prst="rightArrow">
            <a:avLst>
              <a:gd name="adj1" fmla="val 50000"/>
              <a:gd name="adj2" fmla="val 12358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8205754" y="2783200"/>
            <a:ext cx="0" cy="154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0476645" y="3973791"/>
            <a:ext cx="1797" cy="58419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818785" y="4476787"/>
            <a:ext cx="0" cy="13677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476645" y="4356984"/>
            <a:ext cx="0" cy="13677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210328" y="4476787"/>
            <a:ext cx="0" cy="4762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8218488" y="4699000"/>
            <a:ext cx="226461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818785" y="4699000"/>
            <a:ext cx="39154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769017" y="4796369"/>
            <a:ext cx="1384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Clearance volume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111571" y="4369618"/>
            <a:ext cx="1384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Swept volume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7827585" y="5601627"/>
            <a:ext cx="266828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409810" y="5307260"/>
            <a:ext cx="157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volume</a:t>
            </a:r>
          </a:p>
        </p:txBody>
      </p:sp>
      <p:cxnSp>
        <p:nvCxnSpPr>
          <p:cNvPr id="51" name="Straight Connector 50"/>
          <p:cNvCxnSpPr>
            <a:endCxn id="15" idx="2"/>
          </p:cNvCxnSpPr>
          <p:nvPr/>
        </p:nvCxnSpPr>
        <p:spPr>
          <a:xfrm>
            <a:off x="8218488" y="4020562"/>
            <a:ext cx="22286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rrow: Right 2"/>
          <p:cNvSpPr/>
          <p:nvPr/>
        </p:nvSpPr>
        <p:spPr>
          <a:xfrm>
            <a:off x="8821706" y="3986746"/>
            <a:ext cx="99219" cy="85725"/>
          </a:xfrm>
          <a:prstGeom prst="rightArrow">
            <a:avLst>
              <a:gd name="adj1" fmla="val 50000"/>
              <a:gd name="adj2" fmla="val 12358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TextBox 45"/>
          <p:cNvSpPr txBox="1"/>
          <p:nvPr/>
        </p:nvSpPr>
        <p:spPr>
          <a:xfrm>
            <a:off x="7973968" y="3716368"/>
            <a:ext cx="27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09685" y="1424890"/>
            <a:ext cx="3132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57200" indent="-457200">
              <a:buFont typeface="+mj-lt"/>
              <a:buAutoNum type="arabicPeriod" startAt="2"/>
            </a:pPr>
            <a:r>
              <a:rPr lang="en-IN" dirty="0"/>
              <a:t>Compression Stroke: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7345725" y="4020562"/>
            <a:ext cx="86400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969930" y="3799896"/>
            <a:ext cx="147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Atm. pressure</a:t>
            </a:r>
          </a:p>
        </p:txBody>
      </p:sp>
      <p:sp>
        <p:nvSpPr>
          <p:cNvPr id="52" name="Freeform: Shape 51"/>
          <p:cNvSpPr/>
          <p:nvPr/>
        </p:nvSpPr>
        <p:spPr>
          <a:xfrm>
            <a:off x="8205753" y="2788578"/>
            <a:ext cx="2247610" cy="1231984"/>
          </a:xfrm>
          <a:custGeom>
            <a:avLst/>
            <a:gdLst>
              <a:gd name="connsiteX0" fmla="*/ 1203960 w 1203960"/>
              <a:gd name="connsiteY0" fmla="*/ 716280 h 716280"/>
              <a:gd name="connsiteX1" fmla="*/ 0 w 1203960"/>
              <a:gd name="connsiteY1" fmla="*/ 0 h 71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3960" h="716280">
                <a:moveTo>
                  <a:pt x="1203960" y="716280"/>
                </a:moveTo>
                <a:cubicBezTo>
                  <a:pt x="657860" y="554355"/>
                  <a:pt x="111760" y="392430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" name="Arrow: Right 52"/>
          <p:cNvSpPr/>
          <p:nvPr/>
        </p:nvSpPr>
        <p:spPr>
          <a:xfrm rot="12512883">
            <a:off x="9019520" y="3534471"/>
            <a:ext cx="99219" cy="85725"/>
          </a:xfrm>
          <a:prstGeom prst="rightArrow">
            <a:avLst>
              <a:gd name="adj1" fmla="val 50000"/>
              <a:gd name="adj2" fmla="val 12358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4" name="TextBox 53"/>
          <p:cNvSpPr txBox="1"/>
          <p:nvPr/>
        </p:nvSpPr>
        <p:spPr>
          <a:xfrm>
            <a:off x="708862" y="1421476"/>
            <a:ext cx="3941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57200" indent="-457200">
              <a:buFont typeface="+mj-lt"/>
              <a:buAutoNum type="arabicPeriod" startAt="3"/>
            </a:pPr>
            <a:r>
              <a:rPr lang="en-IN" dirty="0"/>
              <a:t>Expansion or power Stroke: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08862" y="1418232"/>
            <a:ext cx="3941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57200" indent="-457200">
              <a:buFont typeface="+mj-lt"/>
              <a:buAutoNum type="arabicPeriod" startAt="4"/>
            </a:pPr>
            <a:r>
              <a:rPr lang="en-IN" dirty="0"/>
              <a:t>Exhaust Stroke:</a:t>
            </a:r>
          </a:p>
        </p:txBody>
      </p:sp>
      <p:cxnSp>
        <p:nvCxnSpPr>
          <p:cNvPr id="63" name="Straight Connector 62"/>
          <p:cNvCxnSpPr/>
          <p:nvPr/>
        </p:nvCxnSpPr>
        <p:spPr>
          <a:xfrm rot="10800000">
            <a:off x="8208039" y="4021888"/>
            <a:ext cx="22286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Arrow: Right 63"/>
          <p:cNvSpPr/>
          <p:nvPr/>
        </p:nvSpPr>
        <p:spPr>
          <a:xfrm rot="10800000">
            <a:off x="9034696" y="3981669"/>
            <a:ext cx="99219" cy="85725"/>
          </a:xfrm>
          <a:prstGeom prst="rightArrow">
            <a:avLst>
              <a:gd name="adj1" fmla="val 50000"/>
              <a:gd name="adj2" fmla="val 12358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6" name="TextBox 65"/>
          <p:cNvSpPr txBox="1"/>
          <p:nvPr/>
        </p:nvSpPr>
        <p:spPr>
          <a:xfrm>
            <a:off x="8432277" y="3633230"/>
            <a:ext cx="1384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Suction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26304" y="3645864"/>
            <a:ext cx="1384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Exhaust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41187" y="4290673"/>
            <a:ext cx="1573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410792" y="4283964"/>
            <a:ext cx="1573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BDC</a:t>
            </a:r>
          </a:p>
        </p:txBody>
      </p:sp>
      <p:pic>
        <p:nvPicPr>
          <p:cNvPr id="1026" name="Picture 2" descr="E:\DBP\Int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794" y="1872279"/>
            <a:ext cx="2638425" cy="4467225"/>
          </a:xfrm>
          <a:prstGeom prst="rect">
            <a:avLst/>
          </a:prstGeom>
          <a:noFill/>
        </p:spPr>
      </p:pic>
      <p:pic>
        <p:nvPicPr>
          <p:cNvPr id="1027" name="Picture 3" descr="E:\DBP\Compress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5193" y="1884155"/>
            <a:ext cx="1676400" cy="4467225"/>
          </a:xfrm>
          <a:prstGeom prst="rect">
            <a:avLst/>
          </a:prstGeom>
          <a:noFill/>
        </p:spPr>
      </p:pic>
      <p:pic>
        <p:nvPicPr>
          <p:cNvPr id="1028" name="Picture 4" descr="E:\DBP\Pow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6319" y="1775691"/>
            <a:ext cx="1771650" cy="4468813"/>
          </a:xfrm>
          <a:prstGeom prst="rect">
            <a:avLst/>
          </a:prstGeom>
          <a:noFill/>
        </p:spPr>
      </p:pic>
      <p:pic>
        <p:nvPicPr>
          <p:cNvPr id="1029" name="Picture 5" descr="E:\DBP\exhaus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1619" y="1835066"/>
            <a:ext cx="2049463" cy="4468813"/>
          </a:xfrm>
          <a:prstGeom prst="rect">
            <a:avLst/>
          </a:prstGeom>
          <a:noFill/>
        </p:spPr>
      </p:pic>
      <p:sp>
        <p:nvSpPr>
          <p:cNvPr id="55" name="TextBox 79"/>
          <p:cNvSpPr txBox="1"/>
          <p:nvPr/>
        </p:nvSpPr>
        <p:spPr>
          <a:xfrm>
            <a:off x="10515600" y="6303962"/>
            <a:ext cx="1676400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Prepared by Prof. D.B.Patel</a:t>
            </a:r>
          </a:p>
          <a:p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Engg. Dept</a:t>
            </a:r>
          </a:p>
          <a:p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LE. College, Morbi</a:t>
            </a:r>
            <a:endParaRPr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3" grpId="0"/>
      <p:bldP spid="14" grpId="0"/>
      <p:bldP spid="15" grpId="0" animBg="1"/>
      <p:bldP spid="16" grpId="0" animBg="1"/>
      <p:bldP spid="18" grpId="0" animBg="1"/>
      <p:bldP spid="20" grpId="0" animBg="1"/>
      <p:bldP spid="21" grpId="0" animBg="1"/>
      <p:bldP spid="24" grpId="0"/>
      <p:bldP spid="25" grpId="0"/>
      <p:bldP spid="26" grpId="0"/>
      <p:bldP spid="27" grpId="0"/>
      <p:bldP spid="28" grpId="0" animBg="1"/>
      <p:bldP spid="31" grpId="0" animBg="1"/>
      <p:bldP spid="32" grpId="0" animBg="1"/>
      <p:bldP spid="42" grpId="0"/>
      <p:bldP spid="43" grpId="0"/>
      <p:bldP spid="45" grpId="0"/>
      <p:bldP spid="3" grpId="0" animBg="1"/>
      <p:bldP spid="3" grpId="1" animBg="1"/>
      <p:bldP spid="3" grpId="2" animBg="1"/>
      <p:bldP spid="46" grpId="0"/>
      <p:bldP spid="48" grpId="0"/>
      <p:bldP spid="48" grpId="1"/>
      <p:bldP spid="50" grpId="0"/>
      <p:bldP spid="52" grpId="0" animBg="1"/>
      <p:bldP spid="53" grpId="0" animBg="1"/>
      <p:bldP spid="54" grpId="0"/>
      <p:bldP spid="54" grpId="1"/>
      <p:bldP spid="62" grpId="0"/>
      <p:bldP spid="64" grpId="0" animBg="1"/>
      <p:bldP spid="66" grpId="0"/>
      <p:bldP spid="66" grpId="1"/>
      <p:bldP spid="2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26044" y="10943"/>
            <a:ext cx="9312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of four stroke Diesel engine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0160" y="1012874"/>
            <a:ext cx="2707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9685" y="1412984"/>
            <a:ext cx="2789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57200" indent="-457200">
              <a:buFont typeface="+mj-lt"/>
              <a:buAutoNum type="arabicPeriod"/>
            </a:pPr>
            <a:r>
              <a:rPr lang="en-IN" dirty="0"/>
              <a:t>Suction Stroke: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818785" y="4302108"/>
            <a:ext cx="3795365" cy="15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818785" y="1012874"/>
            <a:ext cx="0" cy="33042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53984" y="1109227"/>
            <a:ext cx="279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81811" y="4442895"/>
            <a:ext cx="279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5" name="Oval 14"/>
          <p:cNvSpPr/>
          <p:nvPr/>
        </p:nvSpPr>
        <p:spPr>
          <a:xfrm>
            <a:off x="10447099" y="3984562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Oval 15"/>
          <p:cNvSpPr/>
          <p:nvPr/>
        </p:nvSpPr>
        <p:spPr>
          <a:xfrm>
            <a:off x="8176527" y="2053033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Oval 17"/>
          <p:cNvSpPr/>
          <p:nvPr/>
        </p:nvSpPr>
        <p:spPr>
          <a:xfrm>
            <a:off x="8981185" y="2048069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9" name="Straight Connector 18"/>
          <p:cNvCxnSpPr/>
          <p:nvPr/>
        </p:nvCxnSpPr>
        <p:spPr>
          <a:xfrm>
            <a:off x="8249322" y="2089033"/>
            <a:ext cx="72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0445821" y="3372036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Freeform: Shape 20"/>
          <p:cNvSpPr/>
          <p:nvPr/>
        </p:nvSpPr>
        <p:spPr>
          <a:xfrm>
            <a:off x="9034696" y="2107139"/>
            <a:ext cx="1411124" cy="1302560"/>
          </a:xfrm>
          <a:custGeom>
            <a:avLst/>
            <a:gdLst>
              <a:gd name="connsiteX0" fmla="*/ 0 w 1195388"/>
              <a:gd name="connsiteY0" fmla="*/ 0 h 852488"/>
              <a:gd name="connsiteX1" fmla="*/ 1195388 w 1195388"/>
              <a:gd name="connsiteY1" fmla="*/ 852488 h 85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5388" h="852488">
                <a:moveTo>
                  <a:pt x="0" y="0"/>
                </a:moveTo>
                <a:cubicBezTo>
                  <a:pt x="423863" y="398859"/>
                  <a:pt x="847726" y="797719"/>
                  <a:pt x="1195388" y="85248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10476644" y="3444316"/>
            <a:ext cx="9678" cy="535454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600093" y="3835896"/>
            <a:ext cx="27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16619" y="1839156"/>
            <a:ext cx="27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041874" y="1913254"/>
            <a:ext cx="27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527175" y="3017612"/>
            <a:ext cx="27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8" name="Arrow: Right 27"/>
          <p:cNvSpPr/>
          <p:nvPr/>
        </p:nvSpPr>
        <p:spPr>
          <a:xfrm>
            <a:off x="8623212" y="2059022"/>
            <a:ext cx="99219" cy="85725"/>
          </a:xfrm>
          <a:prstGeom prst="rightArrow">
            <a:avLst>
              <a:gd name="adj1" fmla="val 50000"/>
              <a:gd name="adj2" fmla="val 12358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Arrow: Right 30"/>
          <p:cNvSpPr/>
          <p:nvPr/>
        </p:nvSpPr>
        <p:spPr>
          <a:xfrm rot="2440037">
            <a:off x="9508156" y="2686979"/>
            <a:ext cx="99219" cy="85725"/>
          </a:xfrm>
          <a:prstGeom prst="rightArrow">
            <a:avLst>
              <a:gd name="adj1" fmla="val 50000"/>
              <a:gd name="adj2" fmla="val 12358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Arrow: Right 31"/>
          <p:cNvSpPr/>
          <p:nvPr/>
        </p:nvSpPr>
        <p:spPr>
          <a:xfrm rot="5400000">
            <a:off x="10446260" y="3676341"/>
            <a:ext cx="99219" cy="85725"/>
          </a:xfrm>
          <a:prstGeom prst="rightArrow">
            <a:avLst>
              <a:gd name="adj1" fmla="val 50000"/>
              <a:gd name="adj2" fmla="val 12358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8205753" y="2144747"/>
            <a:ext cx="0" cy="2196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0476645" y="3973791"/>
            <a:ext cx="1797" cy="58419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818785" y="4476787"/>
            <a:ext cx="0" cy="13677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476645" y="4356984"/>
            <a:ext cx="0" cy="13677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210328" y="4476787"/>
            <a:ext cx="0" cy="4762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8218488" y="4699000"/>
            <a:ext cx="226461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818785" y="4699000"/>
            <a:ext cx="39154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769017" y="4796369"/>
            <a:ext cx="1384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Clearance volume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111571" y="4369618"/>
            <a:ext cx="1384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Swept volume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7827585" y="5601627"/>
            <a:ext cx="266828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409810" y="5307260"/>
            <a:ext cx="157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volume</a:t>
            </a:r>
          </a:p>
        </p:txBody>
      </p:sp>
      <p:cxnSp>
        <p:nvCxnSpPr>
          <p:cNvPr id="51" name="Straight Connector 50"/>
          <p:cNvCxnSpPr>
            <a:endCxn id="15" idx="2"/>
          </p:cNvCxnSpPr>
          <p:nvPr/>
        </p:nvCxnSpPr>
        <p:spPr>
          <a:xfrm>
            <a:off x="8218488" y="4020562"/>
            <a:ext cx="22286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rrow: Right 2"/>
          <p:cNvSpPr/>
          <p:nvPr/>
        </p:nvSpPr>
        <p:spPr>
          <a:xfrm>
            <a:off x="8821706" y="3986746"/>
            <a:ext cx="99219" cy="85725"/>
          </a:xfrm>
          <a:prstGeom prst="rightArrow">
            <a:avLst>
              <a:gd name="adj1" fmla="val 50000"/>
              <a:gd name="adj2" fmla="val 12358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TextBox 45"/>
          <p:cNvSpPr txBox="1"/>
          <p:nvPr/>
        </p:nvSpPr>
        <p:spPr>
          <a:xfrm>
            <a:off x="7973968" y="3716368"/>
            <a:ext cx="27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09685" y="1424890"/>
            <a:ext cx="3132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57200" indent="-457200">
              <a:buFont typeface="+mj-lt"/>
              <a:buAutoNum type="arabicPeriod" startAt="2"/>
            </a:pPr>
            <a:r>
              <a:rPr lang="en-IN" dirty="0"/>
              <a:t>Compression Stroke: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7345725" y="4020562"/>
            <a:ext cx="86400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969930" y="3799896"/>
            <a:ext cx="147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Atm. pressure</a:t>
            </a:r>
          </a:p>
        </p:txBody>
      </p:sp>
      <p:sp>
        <p:nvSpPr>
          <p:cNvPr id="52" name="Freeform: Shape 51"/>
          <p:cNvSpPr/>
          <p:nvPr/>
        </p:nvSpPr>
        <p:spPr>
          <a:xfrm>
            <a:off x="8205753" y="2114735"/>
            <a:ext cx="2247610" cy="1905827"/>
          </a:xfrm>
          <a:custGeom>
            <a:avLst/>
            <a:gdLst>
              <a:gd name="connsiteX0" fmla="*/ 1203960 w 1203960"/>
              <a:gd name="connsiteY0" fmla="*/ 716280 h 716280"/>
              <a:gd name="connsiteX1" fmla="*/ 0 w 1203960"/>
              <a:gd name="connsiteY1" fmla="*/ 0 h 71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3960" h="716280">
                <a:moveTo>
                  <a:pt x="1203960" y="716280"/>
                </a:moveTo>
                <a:cubicBezTo>
                  <a:pt x="657860" y="554355"/>
                  <a:pt x="111760" y="392430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" name="Arrow: Right 52"/>
          <p:cNvSpPr/>
          <p:nvPr/>
        </p:nvSpPr>
        <p:spPr>
          <a:xfrm rot="12512883">
            <a:off x="9145956" y="3372275"/>
            <a:ext cx="99219" cy="85725"/>
          </a:xfrm>
          <a:prstGeom prst="rightArrow">
            <a:avLst>
              <a:gd name="adj1" fmla="val 50000"/>
              <a:gd name="adj2" fmla="val 12358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4" name="TextBox 53"/>
          <p:cNvSpPr txBox="1"/>
          <p:nvPr/>
        </p:nvSpPr>
        <p:spPr>
          <a:xfrm>
            <a:off x="708862" y="1421476"/>
            <a:ext cx="3941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57200" indent="-457200">
              <a:buFont typeface="+mj-lt"/>
              <a:buAutoNum type="arabicPeriod" startAt="3"/>
            </a:pPr>
            <a:r>
              <a:rPr lang="en-IN" dirty="0"/>
              <a:t>Expansion or power Stroke: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08862" y="1418232"/>
            <a:ext cx="3941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57200" indent="-457200">
              <a:buFont typeface="+mj-lt"/>
              <a:buAutoNum type="arabicPeriod" startAt="4"/>
            </a:pPr>
            <a:r>
              <a:rPr lang="en-IN" dirty="0"/>
              <a:t>Exhaust Stroke:</a:t>
            </a:r>
          </a:p>
        </p:txBody>
      </p:sp>
      <p:cxnSp>
        <p:nvCxnSpPr>
          <p:cNvPr id="63" name="Straight Connector 62"/>
          <p:cNvCxnSpPr/>
          <p:nvPr/>
        </p:nvCxnSpPr>
        <p:spPr>
          <a:xfrm rot="10800000">
            <a:off x="8208039" y="4021888"/>
            <a:ext cx="22286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Arrow: Right 63"/>
          <p:cNvSpPr/>
          <p:nvPr/>
        </p:nvSpPr>
        <p:spPr>
          <a:xfrm rot="10800000">
            <a:off x="9034696" y="3981669"/>
            <a:ext cx="99219" cy="85725"/>
          </a:xfrm>
          <a:prstGeom prst="rightArrow">
            <a:avLst>
              <a:gd name="adj1" fmla="val 50000"/>
              <a:gd name="adj2" fmla="val 12358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6" name="TextBox 65"/>
          <p:cNvSpPr txBox="1"/>
          <p:nvPr/>
        </p:nvSpPr>
        <p:spPr>
          <a:xfrm>
            <a:off x="8432277" y="3633230"/>
            <a:ext cx="1384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Suction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26304" y="3645864"/>
            <a:ext cx="1384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Exhaust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41187" y="4290673"/>
            <a:ext cx="1573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410792" y="4283964"/>
            <a:ext cx="1573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BDC</a:t>
            </a:r>
          </a:p>
        </p:txBody>
      </p:sp>
      <p:pic>
        <p:nvPicPr>
          <p:cNvPr id="33" name="Picture 2" descr="Four-Stroke Engine – Auto Upkeep Academ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55" b="36508"/>
          <a:stretch>
            <a:fillRect/>
          </a:stretch>
        </p:blipFill>
        <p:spPr bwMode="auto">
          <a:xfrm>
            <a:off x="733046" y="2226470"/>
            <a:ext cx="2466408" cy="435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 descr="Four-Stroke Engine – Auto Upkeep Academ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7" r="53885" b="36508"/>
          <a:stretch>
            <a:fillRect/>
          </a:stretch>
        </p:blipFill>
        <p:spPr bwMode="auto">
          <a:xfrm>
            <a:off x="1162751" y="2246041"/>
            <a:ext cx="2075543" cy="435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Four-Stroke Engine – Auto Upkeep Academ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1" r="2509" b="36508"/>
          <a:stretch>
            <a:fillRect/>
          </a:stretch>
        </p:blipFill>
        <p:spPr bwMode="auto">
          <a:xfrm>
            <a:off x="1228877" y="2244452"/>
            <a:ext cx="2248693" cy="435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598" y="2459629"/>
            <a:ext cx="2552700" cy="4200525"/>
          </a:xfrm>
          <a:prstGeom prst="rect">
            <a:avLst/>
          </a:prstGeom>
        </p:spPr>
      </p:pic>
      <p:sp>
        <p:nvSpPr>
          <p:cNvPr id="55" name="TextBox 79"/>
          <p:cNvSpPr txBox="1"/>
          <p:nvPr/>
        </p:nvSpPr>
        <p:spPr>
          <a:xfrm>
            <a:off x="10515600" y="6303962"/>
            <a:ext cx="1676400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Prepared by Prof. D.B.Patel</a:t>
            </a:r>
          </a:p>
          <a:p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Engg. Dept</a:t>
            </a:r>
          </a:p>
          <a:p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LE. College, Morbi</a:t>
            </a:r>
            <a:endParaRPr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3" grpId="0"/>
      <p:bldP spid="14" grpId="0"/>
      <p:bldP spid="15" grpId="0" animBg="1"/>
      <p:bldP spid="16" grpId="0" animBg="1"/>
      <p:bldP spid="18" grpId="0" animBg="1"/>
      <p:bldP spid="20" grpId="0" animBg="1"/>
      <p:bldP spid="21" grpId="0" animBg="1"/>
      <p:bldP spid="24" grpId="0"/>
      <p:bldP spid="25" grpId="0"/>
      <p:bldP spid="26" grpId="0"/>
      <p:bldP spid="27" grpId="0"/>
      <p:bldP spid="28" grpId="0" animBg="1"/>
      <p:bldP spid="31" grpId="0" animBg="1"/>
      <p:bldP spid="32" grpId="0" animBg="1"/>
      <p:bldP spid="42" grpId="0"/>
      <p:bldP spid="43" grpId="0"/>
      <p:bldP spid="45" grpId="0"/>
      <p:bldP spid="3" grpId="0" animBg="1"/>
      <p:bldP spid="3" grpId="1" animBg="1"/>
      <p:bldP spid="3" grpId="2" animBg="1"/>
      <p:bldP spid="46" grpId="0"/>
      <p:bldP spid="48" grpId="0"/>
      <p:bldP spid="48" grpId="1"/>
      <p:bldP spid="50" grpId="0"/>
      <p:bldP spid="52" grpId="0" animBg="1"/>
      <p:bldP spid="53" grpId="0" animBg="1"/>
      <p:bldP spid="54" grpId="0"/>
      <p:bldP spid="54" grpId="1"/>
      <p:bldP spid="62" grpId="0"/>
      <p:bldP spid="64" grpId="0" animBg="1"/>
      <p:bldP spid="66" grpId="0"/>
      <p:bldP spid="66" grpId="1"/>
      <p:bldP spid="2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26044" y="10943"/>
            <a:ext cx="10188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of Two stroke Petrol </a:t>
            </a:r>
            <a:r>
              <a:rPr lang="en-I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engine</a:t>
            </a:r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5955B06-2302-D3A3-0926-0A938DA5CB9D}"/>
              </a:ext>
            </a:extLst>
          </p:cNvPr>
          <p:cNvSpPr txBox="1"/>
          <p:nvPr/>
        </p:nvSpPr>
        <p:spPr>
          <a:xfrm>
            <a:off x="1956874" y="1474739"/>
            <a:ext cx="3868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Stroke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9A415EF-D7F0-2543-EDCB-008063E56F88}"/>
              </a:ext>
            </a:extLst>
          </p:cNvPr>
          <p:cNvSpPr txBox="1"/>
          <p:nvPr/>
        </p:nvSpPr>
        <p:spPr>
          <a:xfrm>
            <a:off x="7401071" y="1474739"/>
            <a:ext cx="3868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Stroke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0E89F8E-FD7C-9F5C-75F6-6BD30F1EACB7}"/>
              </a:ext>
            </a:extLst>
          </p:cNvPr>
          <p:cNvSpPr txBox="1"/>
          <p:nvPr/>
        </p:nvSpPr>
        <p:spPr>
          <a:xfrm>
            <a:off x="1362614" y="5866228"/>
            <a:ext cx="3223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 	E = Exit Port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 = Inlet Port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 = Transfer Port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1C508BDD-9433-1049-593C-0B1EC725E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5" y="3428994"/>
            <a:ext cx="9" cy="1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5BAFD43-4E58-FFBE-D2AA-21DFD3BB8D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732"/>
          <a:stretch/>
        </p:blipFill>
        <p:spPr>
          <a:xfrm>
            <a:off x="1121461" y="2409038"/>
            <a:ext cx="2656257" cy="32385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8AAEC58B-5A69-FE79-A2AD-64B9F3F06AE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12822" y="2409038"/>
            <a:ext cx="2847975" cy="32385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D292C387-AAF1-CB28-3EB1-EBF3CF10F83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0838" y="2409038"/>
            <a:ext cx="2762250" cy="32385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632FD715-53DE-9A9F-6722-32770BF9767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5029" y="2537139"/>
            <a:ext cx="2762250" cy="323850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D04443A6-12DC-EDEE-DC01-EA5F204E35BF}"/>
              </a:ext>
            </a:extLst>
          </p:cNvPr>
          <p:cNvCxnSpPr>
            <a:cxnSpLocks/>
          </p:cNvCxnSpPr>
          <p:nvPr/>
        </p:nvCxnSpPr>
        <p:spPr>
          <a:xfrm flipH="1">
            <a:off x="347262" y="2721283"/>
            <a:ext cx="129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4BDA2558-D83A-CD9E-4E3A-9E304504ED59}"/>
              </a:ext>
            </a:extLst>
          </p:cNvPr>
          <p:cNvCxnSpPr>
            <a:cxnSpLocks/>
          </p:cNvCxnSpPr>
          <p:nvPr/>
        </p:nvCxnSpPr>
        <p:spPr>
          <a:xfrm flipH="1">
            <a:off x="278044" y="3428994"/>
            <a:ext cx="129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134B0DA0-8134-DC80-DD3A-05706A1DA03A}"/>
              </a:ext>
            </a:extLst>
          </p:cNvPr>
          <p:cNvSpPr txBox="1"/>
          <p:nvPr/>
        </p:nvSpPr>
        <p:spPr>
          <a:xfrm>
            <a:off x="373142" y="2352473"/>
            <a:ext cx="12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E1555BCE-F124-D8B3-2684-60768D16F4C8}"/>
              </a:ext>
            </a:extLst>
          </p:cNvPr>
          <p:cNvSpPr txBox="1"/>
          <p:nvPr/>
        </p:nvSpPr>
        <p:spPr>
          <a:xfrm>
            <a:off x="347262" y="3112010"/>
            <a:ext cx="12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BDC</a:t>
            </a:r>
          </a:p>
        </p:txBody>
      </p:sp>
      <p:sp>
        <p:nvSpPr>
          <p:cNvPr id="40" name="Arrow: Up 39">
            <a:extLst>
              <a:ext uri="{FF2B5EF4-FFF2-40B4-BE49-F238E27FC236}">
                <a16:creationId xmlns="" xmlns:a16="http://schemas.microsoft.com/office/drawing/2014/main" id="{A52DD0EF-1F0E-F18B-A94A-FC42145E541E}"/>
              </a:ext>
            </a:extLst>
          </p:cNvPr>
          <p:cNvSpPr/>
          <p:nvPr/>
        </p:nvSpPr>
        <p:spPr>
          <a:xfrm>
            <a:off x="2452943" y="3179417"/>
            <a:ext cx="95251" cy="603849"/>
          </a:xfrm>
          <a:prstGeom prst="upArrow">
            <a:avLst>
              <a:gd name="adj1" fmla="val 50000"/>
              <a:gd name="adj2" fmla="val 1989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Arrow: Up 40">
            <a:extLst>
              <a:ext uri="{FF2B5EF4-FFF2-40B4-BE49-F238E27FC236}">
                <a16:creationId xmlns="" xmlns:a16="http://schemas.microsoft.com/office/drawing/2014/main" id="{78944196-E39D-B175-1B0D-D532CFCD4906}"/>
              </a:ext>
            </a:extLst>
          </p:cNvPr>
          <p:cNvSpPr/>
          <p:nvPr/>
        </p:nvSpPr>
        <p:spPr>
          <a:xfrm>
            <a:off x="5017711" y="3179417"/>
            <a:ext cx="95251" cy="603849"/>
          </a:xfrm>
          <a:prstGeom prst="upArrow">
            <a:avLst>
              <a:gd name="adj1" fmla="val 50000"/>
              <a:gd name="adj2" fmla="val 1989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2" name="Arrow: Up 41">
            <a:extLst>
              <a:ext uri="{FF2B5EF4-FFF2-40B4-BE49-F238E27FC236}">
                <a16:creationId xmlns="" xmlns:a16="http://schemas.microsoft.com/office/drawing/2014/main" id="{18BD298F-CDB1-1890-100B-EAB8DA3E6F1D}"/>
              </a:ext>
            </a:extLst>
          </p:cNvPr>
          <p:cNvSpPr/>
          <p:nvPr/>
        </p:nvSpPr>
        <p:spPr>
          <a:xfrm rot="10800000">
            <a:off x="7775288" y="3296676"/>
            <a:ext cx="95251" cy="603849"/>
          </a:xfrm>
          <a:prstGeom prst="upArrow">
            <a:avLst>
              <a:gd name="adj1" fmla="val 50000"/>
              <a:gd name="adj2" fmla="val 1989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Arrow: Up 42">
            <a:extLst>
              <a:ext uri="{FF2B5EF4-FFF2-40B4-BE49-F238E27FC236}">
                <a16:creationId xmlns="" xmlns:a16="http://schemas.microsoft.com/office/drawing/2014/main" id="{18145A45-6161-4D71-C27F-7E88F36DFE67}"/>
              </a:ext>
            </a:extLst>
          </p:cNvPr>
          <p:cNvSpPr/>
          <p:nvPr/>
        </p:nvSpPr>
        <p:spPr>
          <a:xfrm rot="10800000">
            <a:off x="10747145" y="3270577"/>
            <a:ext cx="95251" cy="603849"/>
          </a:xfrm>
          <a:prstGeom prst="upArrow">
            <a:avLst>
              <a:gd name="adj1" fmla="val 50000"/>
              <a:gd name="adj2" fmla="val 1989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2BD3E57-B244-B54D-F5CA-02DC0540F735}"/>
              </a:ext>
            </a:extLst>
          </p:cNvPr>
          <p:cNvSpPr txBox="1"/>
          <p:nvPr/>
        </p:nvSpPr>
        <p:spPr>
          <a:xfrm>
            <a:off x="9235806" y="2167807"/>
            <a:ext cx="2632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scavenging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56261" y="2116183"/>
            <a:ext cx="1685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Mixture of air-fuel</a:t>
            </a:r>
            <a:endParaRPr lang="en-IN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690949" y="2534194"/>
            <a:ext cx="836022" cy="1959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06833" y="2098766"/>
            <a:ext cx="1685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Spark plug</a:t>
            </a:r>
            <a:endParaRPr lang="en-IN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1176" y="4306390"/>
            <a:ext cx="8142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Mixture of air-fuel</a:t>
            </a:r>
            <a:endParaRPr lang="en-IN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>
            <a:stCxn id="26" idx="0"/>
          </p:cNvCxnSpPr>
          <p:nvPr/>
        </p:nvCxnSpPr>
        <p:spPr>
          <a:xfrm flipV="1">
            <a:off x="3838303" y="3840480"/>
            <a:ext cx="276497" cy="4659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79"/>
          <p:cNvSpPr txBox="1"/>
          <p:nvPr/>
        </p:nvSpPr>
        <p:spPr>
          <a:xfrm>
            <a:off x="10515600" y="0"/>
            <a:ext cx="1676400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Prepared by Prof. D.B.Patel</a:t>
            </a:r>
          </a:p>
          <a:p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Engg. Dept</a:t>
            </a:r>
          </a:p>
          <a:p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LE. College, Morbi</a:t>
            </a:r>
            <a:endParaRPr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9" grpId="0"/>
      <p:bldP spid="38" grpId="0"/>
      <p:bldP spid="39" grpId="0"/>
      <p:bldP spid="40" grpId="0" animBg="1"/>
      <p:bldP spid="41" grpId="0" animBg="1"/>
      <p:bldP spid="42" grpId="0" animBg="1"/>
      <p:bldP spid="43" grpId="0" animBg="1"/>
      <p:bldP spid="44" grpId="0"/>
      <p:bldP spid="20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26044" y="10943"/>
            <a:ext cx="10188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of Two stroke </a:t>
            </a:r>
            <a:r>
              <a:rPr lang="en-I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Diesel engine</a:t>
            </a:r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5955B06-2302-D3A3-0926-0A938DA5CB9D}"/>
              </a:ext>
            </a:extLst>
          </p:cNvPr>
          <p:cNvSpPr txBox="1"/>
          <p:nvPr/>
        </p:nvSpPr>
        <p:spPr>
          <a:xfrm>
            <a:off x="1956874" y="1474739"/>
            <a:ext cx="3868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Stroke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9A415EF-D7F0-2543-EDCB-008063E56F88}"/>
              </a:ext>
            </a:extLst>
          </p:cNvPr>
          <p:cNvSpPr txBox="1"/>
          <p:nvPr/>
        </p:nvSpPr>
        <p:spPr>
          <a:xfrm>
            <a:off x="7401071" y="1474739"/>
            <a:ext cx="3868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Stroke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0E89F8E-FD7C-9F5C-75F6-6BD30F1EACB7}"/>
              </a:ext>
            </a:extLst>
          </p:cNvPr>
          <p:cNvSpPr txBox="1"/>
          <p:nvPr/>
        </p:nvSpPr>
        <p:spPr>
          <a:xfrm>
            <a:off x="1362614" y="5866228"/>
            <a:ext cx="3223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 	E = Exit Port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 = Inlet Port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 = Transfer Port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1C508BDD-9433-1049-593C-0B1EC725E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5" y="3428994"/>
            <a:ext cx="9" cy="1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5BAFD43-4E58-FFBE-D2AA-21DFD3BB8D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732"/>
          <a:stretch/>
        </p:blipFill>
        <p:spPr>
          <a:xfrm>
            <a:off x="1121461" y="2409038"/>
            <a:ext cx="2656257" cy="32385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8AAEC58B-5A69-FE79-A2AD-64B9F3F06AE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12822" y="2409038"/>
            <a:ext cx="2847975" cy="32385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D292C387-AAF1-CB28-3EB1-EBF3CF10F83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0838" y="2409038"/>
            <a:ext cx="2762250" cy="32385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632FD715-53DE-9A9F-6722-32770BF9767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5029" y="2537139"/>
            <a:ext cx="2762250" cy="323850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D04443A6-12DC-EDEE-DC01-EA5F204E35BF}"/>
              </a:ext>
            </a:extLst>
          </p:cNvPr>
          <p:cNvCxnSpPr>
            <a:cxnSpLocks/>
          </p:cNvCxnSpPr>
          <p:nvPr/>
        </p:nvCxnSpPr>
        <p:spPr>
          <a:xfrm flipH="1">
            <a:off x="347262" y="2721283"/>
            <a:ext cx="129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4BDA2558-D83A-CD9E-4E3A-9E304504ED59}"/>
              </a:ext>
            </a:extLst>
          </p:cNvPr>
          <p:cNvCxnSpPr>
            <a:cxnSpLocks/>
          </p:cNvCxnSpPr>
          <p:nvPr/>
        </p:nvCxnSpPr>
        <p:spPr>
          <a:xfrm flipH="1">
            <a:off x="278044" y="3428994"/>
            <a:ext cx="129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134B0DA0-8134-DC80-DD3A-05706A1DA03A}"/>
              </a:ext>
            </a:extLst>
          </p:cNvPr>
          <p:cNvSpPr txBox="1"/>
          <p:nvPr/>
        </p:nvSpPr>
        <p:spPr>
          <a:xfrm>
            <a:off x="373142" y="2352473"/>
            <a:ext cx="12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E1555BCE-F124-D8B3-2684-60768D16F4C8}"/>
              </a:ext>
            </a:extLst>
          </p:cNvPr>
          <p:cNvSpPr txBox="1"/>
          <p:nvPr/>
        </p:nvSpPr>
        <p:spPr>
          <a:xfrm>
            <a:off x="347262" y="3112010"/>
            <a:ext cx="12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BDC</a:t>
            </a:r>
          </a:p>
        </p:txBody>
      </p:sp>
      <p:sp>
        <p:nvSpPr>
          <p:cNvPr id="40" name="Arrow: Up 39">
            <a:extLst>
              <a:ext uri="{FF2B5EF4-FFF2-40B4-BE49-F238E27FC236}">
                <a16:creationId xmlns="" xmlns:a16="http://schemas.microsoft.com/office/drawing/2014/main" id="{A52DD0EF-1F0E-F18B-A94A-FC42145E541E}"/>
              </a:ext>
            </a:extLst>
          </p:cNvPr>
          <p:cNvSpPr/>
          <p:nvPr/>
        </p:nvSpPr>
        <p:spPr>
          <a:xfrm>
            <a:off x="2452943" y="3179417"/>
            <a:ext cx="95251" cy="603849"/>
          </a:xfrm>
          <a:prstGeom prst="upArrow">
            <a:avLst>
              <a:gd name="adj1" fmla="val 50000"/>
              <a:gd name="adj2" fmla="val 1989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Arrow: Up 40">
            <a:extLst>
              <a:ext uri="{FF2B5EF4-FFF2-40B4-BE49-F238E27FC236}">
                <a16:creationId xmlns="" xmlns:a16="http://schemas.microsoft.com/office/drawing/2014/main" id="{78944196-E39D-B175-1B0D-D532CFCD4906}"/>
              </a:ext>
            </a:extLst>
          </p:cNvPr>
          <p:cNvSpPr/>
          <p:nvPr/>
        </p:nvSpPr>
        <p:spPr>
          <a:xfrm>
            <a:off x="5017711" y="3179417"/>
            <a:ext cx="95251" cy="603849"/>
          </a:xfrm>
          <a:prstGeom prst="upArrow">
            <a:avLst>
              <a:gd name="adj1" fmla="val 50000"/>
              <a:gd name="adj2" fmla="val 1989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2" name="Arrow: Up 41">
            <a:extLst>
              <a:ext uri="{FF2B5EF4-FFF2-40B4-BE49-F238E27FC236}">
                <a16:creationId xmlns="" xmlns:a16="http://schemas.microsoft.com/office/drawing/2014/main" id="{18BD298F-CDB1-1890-100B-EAB8DA3E6F1D}"/>
              </a:ext>
            </a:extLst>
          </p:cNvPr>
          <p:cNvSpPr/>
          <p:nvPr/>
        </p:nvSpPr>
        <p:spPr>
          <a:xfrm rot="10800000">
            <a:off x="7775288" y="3296676"/>
            <a:ext cx="95251" cy="603849"/>
          </a:xfrm>
          <a:prstGeom prst="upArrow">
            <a:avLst>
              <a:gd name="adj1" fmla="val 50000"/>
              <a:gd name="adj2" fmla="val 1989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Arrow: Up 42">
            <a:extLst>
              <a:ext uri="{FF2B5EF4-FFF2-40B4-BE49-F238E27FC236}">
                <a16:creationId xmlns="" xmlns:a16="http://schemas.microsoft.com/office/drawing/2014/main" id="{18145A45-6161-4D71-C27F-7E88F36DFE67}"/>
              </a:ext>
            </a:extLst>
          </p:cNvPr>
          <p:cNvSpPr/>
          <p:nvPr/>
        </p:nvSpPr>
        <p:spPr>
          <a:xfrm rot="10800000">
            <a:off x="10747145" y="3270577"/>
            <a:ext cx="95251" cy="603849"/>
          </a:xfrm>
          <a:prstGeom prst="upArrow">
            <a:avLst>
              <a:gd name="adj1" fmla="val 50000"/>
              <a:gd name="adj2" fmla="val 1989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2BD3E57-B244-B54D-F5CA-02DC0540F735}"/>
              </a:ext>
            </a:extLst>
          </p:cNvPr>
          <p:cNvSpPr txBox="1"/>
          <p:nvPr/>
        </p:nvSpPr>
        <p:spPr>
          <a:xfrm>
            <a:off x="9235806" y="2167807"/>
            <a:ext cx="2632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scavenging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56261" y="2116183"/>
            <a:ext cx="1685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Only air</a:t>
            </a:r>
            <a:endParaRPr lang="en-IN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690949" y="2403566"/>
            <a:ext cx="378822" cy="3265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06833" y="2098766"/>
            <a:ext cx="1685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Injector</a:t>
            </a:r>
            <a:endParaRPr lang="en-IN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31176" y="4306390"/>
            <a:ext cx="81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Air</a:t>
            </a:r>
            <a:endParaRPr lang="en-IN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Arrow Connector 25"/>
          <p:cNvCxnSpPr>
            <a:stCxn id="24" idx="0"/>
          </p:cNvCxnSpPr>
          <p:nvPr/>
        </p:nvCxnSpPr>
        <p:spPr>
          <a:xfrm flipV="1">
            <a:off x="3838303" y="3840480"/>
            <a:ext cx="276497" cy="4659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79"/>
          <p:cNvSpPr txBox="1"/>
          <p:nvPr/>
        </p:nvSpPr>
        <p:spPr>
          <a:xfrm>
            <a:off x="10515600" y="0"/>
            <a:ext cx="1676400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Prepared by Prof. D.B.Patel</a:t>
            </a:r>
          </a:p>
          <a:p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Engg. Dept</a:t>
            </a:r>
          </a:p>
          <a:p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LE. College, Morbi</a:t>
            </a:r>
            <a:endParaRPr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9" grpId="0"/>
      <p:bldP spid="38" grpId="0"/>
      <p:bldP spid="39" grpId="0"/>
      <p:bldP spid="40" grpId="0" animBg="1"/>
      <p:bldP spid="41" grpId="0" animBg="1"/>
      <p:bldP spid="42" grpId="0" animBg="1"/>
      <p:bldP spid="43" grpId="0" animBg="1"/>
      <p:bldP spid="44" grpId="0"/>
      <p:bldP spid="20" grpId="0"/>
      <p:bldP spid="22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1585</Words>
  <Application>Microsoft Office PowerPoint</Application>
  <PresentationFormat>Widescreen</PresentationFormat>
  <Paragraphs>367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Cambria Math</vt:lpstr>
      <vt:lpstr>Tahoma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Divyesh Patel</dc:creator>
  <cp:lastModifiedBy>Mechanical</cp:lastModifiedBy>
  <cp:revision>70</cp:revision>
  <dcterms:created xsi:type="dcterms:W3CDTF">2023-09-22T17:19:00Z</dcterms:created>
  <dcterms:modified xsi:type="dcterms:W3CDTF">2023-10-05T10:46:01Z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6E3DAD4646A84D33BFEB1E0DC288D188_12</vt:lpwstr>
  </property>
  <property fmtid="{D5CDD505-2E9C-101B-9397-08002B2CF9AE}" pid="3" name="KSOProductBuildVer">
    <vt:lpwstr>1033-12.2.0.13201</vt:lpwstr>
  </property>
  <property fmtid="{D5CDD505-2E9C-101B-9397-08002B2CF9AE}" pid="4" name="_MarkAsFinal">
    <vt:bool>true</vt:bool>
  </property>
</Properties>
</file>