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7"/>
  </p:notesMasterIdLst>
  <p:handoutMasterIdLst>
    <p:handoutMasterId r:id="rId68"/>
  </p:handoutMasterIdLst>
  <p:sldIdLst>
    <p:sldId id="417" r:id="rId2"/>
    <p:sldId id="351" r:id="rId3"/>
    <p:sldId id="322" r:id="rId4"/>
    <p:sldId id="355" r:id="rId5"/>
    <p:sldId id="352" r:id="rId6"/>
    <p:sldId id="353" r:id="rId7"/>
    <p:sldId id="354" r:id="rId8"/>
    <p:sldId id="356" r:id="rId9"/>
    <p:sldId id="357" r:id="rId10"/>
    <p:sldId id="359" r:id="rId11"/>
    <p:sldId id="361" r:id="rId12"/>
    <p:sldId id="360" r:id="rId13"/>
    <p:sldId id="362" r:id="rId14"/>
    <p:sldId id="363" r:id="rId15"/>
    <p:sldId id="364" r:id="rId16"/>
    <p:sldId id="365" r:id="rId17"/>
    <p:sldId id="366" r:id="rId18"/>
    <p:sldId id="367" r:id="rId19"/>
    <p:sldId id="368" r:id="rId20"/>
    <p:sldId id="257" r:id="rId21"/>
    <p:sldId id="371" r:id="rId22"/>
    <p:sldId id="370" r:id="rId23"/>
    <p:sldId id="372" r:id="rId24"/>
    <p:sldId id="373" r:id="rId25"/>
    <p:sldId id="374" r:id="rId26"/>
    <p:sldId id="375" r:id="rId27"/>
    <p:sldId id="376" r:id="rId28"/>
    <p:sldId id="378" r:id="rId29"/>
    <p:sldId id="384" r:id="rId30"/>
    <p:sldId id="385" r:id="rId31"/>
    <p:sldId id="386" r:id="rId32"/>
    <p:sldId id="379" r:id="rId33"/>
    <p:sldId id="387" r:id="rId34"/>
    <p:sldId id="377" r:id="rId35"/>
    <p:sldId id="380" r:id="rId36"/>
    <p:sldId id="381" r:id="rId37"/>
    <p:sldId id="256" r:id="rId38"/>
    <p:sldId id="388" r:id="rId39"/>
    <p:sldId id="389" r:id="rId40"/>
    <p:sldId id="390" r:id="rId41"/>
    <p:sldId id="391" r:id="rId42"/>
    <p:sldId id="392" r:id="rId43"/>
    <p:sldId id="393" r:id="rId44"/>
    <p:sldId id="394" r:id="rId45"/>
    <p:sldId id="395" r:id="rId46"/>
    <p:sldId id="396" r:id="rId47"/>
    <p:sldId id="397" r:id="rId48"/>
    <p:sldId id="398" r:id="rId49"/>
    <p:sldId id="399" r:id="rId50"/>
    <p:sldId id="400" r:id="rId51"/>
    <p:sldId id="401" r:id="rId52"/>
    <p:sldId id="402" r:id="rId53"/>
    <p:sldId id="403" r:id="rId54"/>
    <p:sldId id="404" r:id="rId55"/>
    <p:sldId id="405" r:id="rId56"/>
    <p:sldId id="406" r:id="rId57"/>
    <p:sldId id="407" r:id="rId58"/>
    <p:sldId id="408" r:id="rId59"/>
    <p:sldId id="418" r:id="rId60"/>
    <p:sldId id="410" r:id="rId61"/>
    <p:sldId id="411" r:id="rId62"/>
    <p:sldId id="412" r:id="rId63"/>
    <p:sldId id="413" r:id="rId64"/>
    <p:sldId id="414" r:id="rId65"/>
    <p:sldId id="415"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990000"/>
    <a:srgbClr val="4AA743"/>
    <a:srgbClr val="E40524"/>
    <a:srgbClr val="34495E"/>
    <a:srgbClr val="FF6702"/>
    <a:srgbClr val="D6B580"/>
    <a:srgbClr val="F8ED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660"/>
  </p:normalViewPr>
  <p:slideViewPr>
    <p:cSldViewPr>
      <p:cViewPr varScale="1">
        <p:scale>
          <a:sx n="82" d="100"/>
          <a:sy n="82" d="100"/>
        </p:scale>
        <p:origin x="1478" y="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AD4E04-80BD-4CB6-BEEE-8FE14939224F}" type="datetimeFigureOut">
              <a:rPr lang="en-US" smtClean="0"/>
              <a:t>1/4/2021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791839-2856-42CC-B6B3-A1A17BB3F76D}" type="slidenum">
              <a:rPr lang="en-US" smtClean="0"/>
              <a:t>‹#›</a:t>
            </a:fld>
            <a:endParaRPr lang="en-US"/>
          </a:p>
        </p:txBody>
      </p:sp>
    </p:spTree>
    <p:extLst>
      <p:ext uri="{BB962C8B-B14F-4D97-AF65-F5344CB8AC3E}">
        <p14:creationId xmlns:p14="http://schemas.microsoft.com/office/powerpoint/2010/main" val="2771073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EC9C6-1CE4-4880-838A-FB85AC35DCB4}" type="datetimeFigureOut">
              <a:rPr lang="en-US" smtClean="0"/>
              <a:pPr/>
              <a:t>1/4/2021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7A3D7D-4DD0-4519-9573-665089B66871}" type="slidenum">
              <a:rPr lang="en-US" smtClean="0"/>
              <a:pPr/>
              <a:t>‹#›</a:t>
            </a:fld>
            <a:endParaRPr lang="en-US"/>
          </a:p>
        </p:txBody>
      </p:sp>
    </p:spTree>
    <p:extLst>
      <p:ext uri="{BB962C8B-B14F-4D97-AF65-F5344CB8AC3E}">
        <p14:creationId xmlns:p14="http://schemas.microsoft.com/office/powerpoint/2010/main" val="1674936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7A3D7D-4DD0-4519-9573-665089B66871}" type="slidenum">
              <a:rPr lang="en-US" smtClean="0"/>
              <a:pPr/>
              <a:t>3</a:t>
            </a:fld>
            <a:endParaRPr lang="en-US"/>
          </a:p>
        </p:txBody>
      </p:sp>
    </p:spTree>
    <p:extLst>
      <p:ext uri="{BB962C8B-B14F-4D97-AF65-F5344CB8AC3E}">
        <p14:creationId xmlns:p14="http://schemas.microsoft.com/office/powerpoint/2010/main" val="2571911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7A3D7D-4DD0-4519-9573-665089B66871}" type="slidenum">
              <a:rPr lang="en-US" smtClean="0"/>
              <a:pPr/>
              <a:t>5</a:t>
            </a:fld>
            <a:endParaRPr lang="en-US"/>
          </a:p>
        </p:txBody>
      </p:sp>
    </p:spTree>
    <p:extLst>
      <p:ext uri="{BB962C8B-B14F-4D97-AF65-F5344CB8AC3E}">
        <p14:creationId xmlns:p14="http://schemas.microsoft.com/office/powerpoint/2010/main" val="2327391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7A3D7D-4DD0-4519-9573-665089B66871}" type="slidenum">
              <a:rPr lang="en-US" smtClean="0"/>
              <a:pPr/>
              <a:t>17</a:t>
            </a:fld>
            <a:endParaRPr lang="en-US"/>
          </a:p>
        </p:txBody>
      </p:sp>
    </p:spTree>
    <p:extLst>
      <p:ext uri="{BB962C8B-B14F-4D97-AF65-F5344CB8AC3E}">
        <p14:creationId xmlns:p14="http://schemas.microsoft.com/office/powerpoint/2010/main" val="3222349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7A3D7D-4DD0-4519-9573-665089B66871}" type="slidenum">
              <a:rPr lang="en-US" smtClean="0"/>
              <a:pPr/>
              <a:t>21</a:t>
            </a:fld>
            <a:endParaRPr lang="en-US"/>
          </a:p>
        </p:txBody>
      </p:sp>
    </p:spTree>
    <p:extLst>
      <p:ext uri="{BB962C8B-B14F-4D97-AF65-F5344CB8AC3E}">
        <p14:creationId xmlns:p14="http://schemas.microsoft.com/office/powerpoint/2010/main" val="2774960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7A3D7D-4DD0-4519-9573-665089B66871}" type="slidenum">
              <a:rPr lang="en-US" smtClean="0"/>
              <a:pPr/>
              <a:t>27</a:t>
            </a:fld>
            <a:endParaRPr lang="en-US"/>
          </a:p>
        </p:txBody>
      </p:sp>
    </p:spTree>
    <p:extLst>
      <p:ext uri="{BB962C8B-B14F-4D97-AF65-F5344CB8AC3E}">
        <p14:creationId xmlns:p14="http://schemas.microsoft.com/office/powerpoint/2010/main" val="3005669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a:latin typeface="Open Sans Extrabold" panose="020B0906030804020204" pitchFamily="34" charset="0"/>
                <a:ea typeface="Open Sans Extrabold" panose="020B0906030804020204" pitchFamily="34" charset="0"/>
                <a:cs typeface="Open Sans Extrabold" panose="020B0906030804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78" indent="0" algn="ctr">
              <a:buNone/>
              <a:defRPr>
                <a:solidFill>
                  <a:schemeClr val="tx1">
                    <a:tint val="75000"/>
                  </a:schemeClr>
                </a:solidFill>
              </a:defRPr>
            </a:lvl2pPr>
            <a:lvl3pPr marL="914354"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3"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8BEFB-AE5B-48F9-BBAD-B489CDE48C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8BEFB-AE5B-48F9-BBAD-B489CDE48C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8BEFB-AE5B-48F9-BBAD-B489CDE48C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0500" y="106365"/>
            <a:ext cx="8763000" cy="808037"/>
          </a:xfrm>
        </p:spPr>
        <p:txBody>
          <a:bodyPr>
            <a:normAutofit/>
          </a:bodyPr>
          <a:lstStyle>
            <a:lvl1pPr algn="l">
              <a:defRPr sz="3600">
                <a:latin typeface="Open Sans Semibold" panose="020B0706030804020204" pitchFamily="34" charset="0"/>
                <a:ea typeface="Open Sans Semibold" panose="020B0706030804020204" pitchFamily="34" charset="0"/>
                <a:cs typeface="Open Sans Semibold" panose="020B0706030804020204" pitchFamily="34" charset="0"/>
              </a:defRPr>
            </a:lvl1pPr>
          </a:lstStyle>
          <a:p>
            <a:r>
              <a:rPr lang="en-US" dirty="0"/>
              <a:t>Click to edit Master title style</a:t>
            </a:r>
          </a:p>
        </p:txBody>
      </p:sp>
      <p:sp>
        <p:nvSpPr>
          <p:cNvPr id="3" name="Content Placeholder 2"/>
          <p:cNvSpPr>
            <a:spLocks noGrp="1"/>
          </p:cNvSpPr>
          <p:nvPr>
            <p:ph idx="1"/>
          </p:nvPr>
        </p:nvSpPr>
        <p:spPr>
          <a:xfrm>
            <a:off x="190500" y="990600"/>
            <a:ext cx="8763000" cy="5334000"/>
          </a:xfrm>
        </p:spPr>
        <p:txBody>
          <a:bodyPr>
            <a:normAutofit/>
          </a:bodyPr>
          <a:lstStyle>
            <a:lvl1pPr marL="342883" indent="-342883">
              <a:lnSpc>
                <a:spcPct val="114000"/>
              </a:lnSpc>
              <a:buClrTx/>
              <a:buFont typeface="Wingdings" panose="05000000000000000000" pitchFamily="2" charset="2"/>
              <a:buChar char="§"/>
              <a:defRPr sz="2400">
                <a:latin typeface="+mj-lt"/>
                <a:ea typeface="Times New Roman" panose="02020603050405020304" pitchFamily="18" charset="0"/>
                <a:cs typeface="Times New Roman" panose="02020603050405020304" pitchFamily="18" charset="0"/>
              </a:defRPr>
            </a:lvl1pPr>
            <a:lvl2pPr marL="742913" indent="-285737" algn="just">
              <a:lnSpc>
                <a:spcPct val="114000"/>
              </a:lnSpc>
              <a:buClrTx/>
              <a:buFont typeface="Arial" panose="020B0604020202020204" pitchFamily="34" charset="0"/>
              <a:buChar char="•"/>
              <a:defRPr sz="2000">
                <a:latin typeface="+mj-lt"/>
                <a:ea typeface="Times New Roman" panose="02020603050405020304" pitchFamily="18" charset="0"/>
                <a:cs typeface="Times New Roman" panose="02020603050405020304" pitchFamily="18" charset="0"/>
              </a:defRPr>
            </a:lvl2pPr>
            <a:lvl3pPr algn="just">
              <a:lnSpc>
                <a:spcPct val="114000"/>
              </a:lnSpc>
              <a:buClrTx/>
              <a:defRPr sz="1800">
                <a:latin typeface="+mj-lt"/>
                <a:ea typeface="Times New Roman" panose="02020603050405020304" pitchFamily="18" charset="0"/>
                <a:cs typeface="Times New Roman" panose="02020603050405020304" pitchFamily="18" charset="0"/>
              </a:defRPr>
            </a:lvl3pPr>
            <a:lvl4pPr algn="just">
              <a:lnSpc>
                <a:spcPct val="114000"/>
              </a:lnSpc>
              <a:buClrTx/>
              <a:defRPr sz="1600">
                <a:latin typeface="+mj-lt"/>
                <a:ea typeface="Times New Roman" panose="02020603050405020304" pitchFamily="18" charset="0"/>
                <a:cs typeface="Times New Roman" panose="02020603050405020304" pitchFamily="18" charset="0"/>
              </a:defRPr>
            </a:lvl4pPr>
            <a:lvl5pPr algn="just">
              <a:lnSpc>
                <a:spcPct val="114000"/>
              </a:lnSpc>
              <a:buClrTx/>
              <a:defRPr sz="1600">
                <a:latin typeface="+mj-lt"/>
                <a:ea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6" name="Straight Connector 5"/>
          <p:cNvCxnSpPr/>
          <p:nvPr userDrawn="1"/>
        </p:nvCxnSpPr>
        <p:spPr>
          <a:xfrm>
            <a:off x="190500" y="914400"/>
            <a:ext cx="876300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3"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A8BEFB-AE5B-48F9-BBAD-B489CDE48C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8BEFB-AE5B-48F9-BBAD-B489CDE48C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A8BEFB-AE5B-48F9-BBAD-B489CDE48C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8BEFB-AE5B-48F9-BBAD-B489CDE48C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8"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A8BEFB-AE5B-48F9-BBAD-B489CDE48C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8BEFB-AE5B-48F9-BBAD-B489CDE48C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354" rtl="0" eaLnBrk="1" latinLnBrk="0" hangingPunct="1">
        <a:spcBef>
          <a:spcPct val="0"/>
        </a:spcBef>
        <a:buNone/>
        <a:defRPr sz="4400" kern="1200">
          <a:solidFill>
            <a:schemeClr val="tx1"/>
          </a:solidFill>
          <a:latin typeface="+mj-lt"/>
          <a:ea typeface="+mj-ea"/>
          <a:cs typeface="+mj-cs"/>
        </a:defRPr>
      </a:lvl1pPr>
    </p:titleStyle>
    <p:bodyStyle>
      <a:lvl1pPr marL="342883" indent="-342883" algn="l" defTabSz="914354"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13" indent="-285737" algn="l" defTabSz="914354"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42" indent="-228588" algn="l" defTabSz="914354"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20" indent="-228588"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97" indent="-228588"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74" indent="-228588"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52" indent="-228588"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8" indent="-228588"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6" indent="-228588"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3"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file:///D:\Darshan\COA%20-%202017\COA%20PPT\2140704%20COA%20Unit-2.pptx#-1,17,Computer Registers"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37.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4.png"/><Relationship Id="rId2"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 Id="rId9" Type="http://schemas.openxmlformats.org/officeDocument/2006/relationships/image" Target="../media/image3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p:cNvPicPr>
            <a:picLocks noChangeAspect="1"/>
          </p:cNvPicPr>
          <p:nvPr/>
        </p:nvPicPr>
        <p:blipFill rotWithShape="1">
          <a:blip r:embed="rId2">
            <a:extLst>
              <a:ext uri="{28A0092B-C50C-407E-A947-70E740481C1C}">
                <a14:useLocalDpi xmlns:a14="http://schemas.microsoft.com/office/drawing/2010/main" val="0"/>
              </a:ext>
            </a:extLst>
          </a:blip>
          <a:srcRect b="25000"/>
          <a:stretch/>
        </p:blipFill>
        <p:spPr>
          <a:xfrm>
            <a:off x="0" y="0"/>
            <a:ext cx="9144000" cy="6858000"/>
          </a:xfrm>
          <a:prstGeom prst="rect">
            <a:avLst/>
          </a:prstGeom>
        </p:spPr>
      </p:pic>
      <p:grpSp>
        <p:nvGrpSpPr>
          <p:cNvPr id="20" name="Group 19"/>
          <p:cNvGrpSpPr/>
          <p:nvPr/>
        </p:nvGrpSpPr>
        <p:grpSpPr>
          <a:xfrm>
            <a:off x="-14748" y="986564"/>
            <a:ext cx="9158748" cy="5109436"/>
            <a:chOff x="-14748" y="986564"/>
            <a:chExt cx="9158748" cy="4789606"/>
          </a:xfrm>
        </p:grpSpPr>
        <p:grpSp>
          <p:nvGrpSpPr>
            <p:cNvPr id="25" name="Shape 411"/>
            <p:cNvGrpSpPr/>
            <p:nvPr/>
          </p:nvGrpSpPr>
          <p:grpSpPr>
            <a:xfrm>
              <a:off x="272251" y="5632170"/>
              <a:ext cx="216000" cy="144000"/>
              <a:chOff x="564675" y="1700625"/>
              <a:chExt cx="465200" cy="314200"/>
            </a:xfrm>
            <a:solidFill>
              <a:schemeClr val="accent2"/>
            </a:solidFill>
          </p:grpSpPr>
          <p:sp>
            <p:nvSpPr>
              <p:cNvPr id="53" name="Shape 412"/>
              <p:cNvSpPr/>
              <p:nvPr/>
            </p:nvSpPr>
            <p:spPr>
              <a:xfrm>
                <a:off x="564675" y="1700625"/>
                <a:ext cx="465200" cy="29250"/>
              </a:xfrm>
              <a:custGeom>
                <a:avLst/>
                <a:gdLst/>
                <a:ahLst/>
                <a:cxnLst/>
                <a:rect l="0" t="0" r="0" b="0"/>
                <a:pathLst>
                  <a:path w="18608" h="1170" fill="none" extrusionOk="0">
                    <a:moveTo>
                      <a:pt x="18608" y="1170"/>
                    </a:moveTo>
                    <a:lnTo>
                      <a:pt x="18608" y="488"/>
                    </a:lnTo>
                    <a:lnTo>
                      <a:pt x="18608" y="488"/>
                    </a:lnTo>
                    <a:lnTo>
                      <a:pt x="18608" y="390"/>
                    </a:lnTo>
                    <a:lnTo>
                      <a:pt x="18559" y="293"/>
                    </a:lnTo>
                    <a:lnTo>
                      <a:pt x="18535" y="220"/>
                    </a:lnTo>
                    <a:lnTo>
                      <a:pt x="18462" y="147"/>
                    </a:lnTo>
                    <a:lnTo>
                      <a:pt x="18389" y="74"/>
                    </a:lnTo>
                    <a:lnTo>
                      <a:pt x="18316" y="49"/>
                    </a:lnTo>
                    <a:lnTo>
                      <a:pt x="18218" y="1"/>
                    </a:lnTo>
                    <a:lnTo>
                      <a:pt x="18121" y="1"/>
                    </a:lnTo>
                    <a:lnTo>
                      <a:pt x="488" y="1"/>
                    </a:lnTo>
                    <a:lnTo>
                      <a:pt x="488" y="1"/>
                    </a:lnTo>
                    <a:lnTo>
                      <a:pt x="390" y="1"/>
                    </a:lnTo>
                    <a:lnTo>
                      <a:pt x="293" y="49"/>
                    </a:lnTo>
                    <a:lnTo>
                      <a:pt x="220" y="74"/>
                    </a:lnTo>
                    <a:lnTo>
                      <a:pt x="147" y="147"/>
                    </a:lnTo>
                    <a:lnTo>
                      <a:pt x="74" y="220"/>
                    </a:lnTo>
                    <a:lnTo>
                      <a:pt x="49" y="293"/>
                    </a:lnTo>
                    <a:lnTo>
                      <a:pt x="1" y="390"/>
                    </a:lnTo>
                    <a:lnTo>
                      <a:pt x="1" y="488"/>
                    </a:lnTo>
                    <a:lnTo>
                      <a:pt x="1" y="1170"/>
                    </a:lnTo>
                  </a:path>
                </a:pathLst>
              </a:custGeom>
              <a:grpFill/>
              <a:ln w="12175" cap="rnd" cmpd="sng">
                <a:solidFill>
                  <a:srgbClr val="59595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solidFill>
                    <a:srgbClr val="ED7D31"/>
                  </a:solidFill>
                </a:endParaRPr>
              </a:p>
            </p:txBody>
          </p:sp>
          <p:sp>
            <p:nvSpPr>
              <p:cNvPr id="54" name="Shape 413"/>
              <p:cNvSpPr/>
              <p:nvPr/>
            </p:nvSpPr>
            <p:spPr>
              <a:xfrm>
                <a:off x="564675" y="1732300"/>
                <a:ext cx="465200" cy="272175"/>
              </a:xfrm>
              <a:custGeom>
                <a:avLst/>
                <a:gdLst/>
                <a:ahLst/>
                <a:cxnLst/>
                <a:rect l="0" t="0" r="0" b="0"/>
                <a:pathLst>
                  <a:path w="18608" h="10887" fill="none" extrusionOk="0">
                    <a:moveTo>
                      <a:pt x="13493" y="7209"/>
                    </a:moveTo>
                    <a:lnTo>
                      <a:pt x="18608" y="10887"/>
                    </a:lnTo>
                    <a:lnTo>
                      <a:pt x="18608" y="10887"/>
                    </a:lnTo>
                    <a:lnTo>
                      <a:pt x="18608" y="10814"/>
                    </a:lnTo>
                    <a:lnTo>
                      <a:pt x="18608" y="0"/>
                    </a:lnTo>
                    <a:lnTo>
                      <a:pt x="9450" y="6625"/>
                    </a:lnTo>
                    <a:lnTo>
                      <a:pt x="9450" y="6625"/>
                    </a:lnTo>
                    <a:lnTo>
                      <a:pt x="9377" y="6673"/>
                    </a:lnTo>
                    <a:lnTo>
                      <a:pt x="9304" y="6673"/>
                    </a:lnTo>
                    <a:lnTo>
                      <a:pt x="9304" y="6673"/>
                    </a:lnTo>
                    <a:lnTo>
                      <a:pt x="9231" y="6673"/>
                    </a:lnTo>
                    <a:lnTo>
                      <a:pt x="9158" y="6625"/>
                    </a:lnTo>
                    <a:lnTo>
                      <a:pt x="1" y="0"/>
                    </a:lnTo>
                    <a:lnTo>
                      <a:pt x="1" y="10814"/>
                    </a:lnTo>
                    <a:lnTo>
                      <a:pt x="1" y="10814"/>
                    </a:lnTo>
                    <a:lnTo>
                      <a:pt x="1" y="10887"/>
                    </a:lnTo>
                    <a:lnTo>
                      <a:pt x="5115" y="7209"/>
                    </a:lnTo>
                  </a:path>
                </a:pathLst>
              </a:custGeom>
              <a:grpFill/>
              <a:ln w="12175" cap="rnd" cmpd="sng">
                <a:solidFill>
                  <a:srgbClr val="59595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dirty="0">
                  <a:solidFill>
                    <a:srgbClr val="ED7D31"/>
                  </a:solidFill>
                </a:endParaRPr>
              </a:p>
            </p:txBody>
          </p:sp>
          <p:sp>
            <p:nvSpPr>
              <p:cNvPr id="55" name="Shape 414"/>
              <p:cNvSpPr/>
              <p:nvPr/>
            </p:nvSpPr>
            <p:spPr>
              <a:xfrm>
                <a:off x="572600" y="2014200"/>
                <a:ext cx="449375" cy="625"/>
              </a:xfrm>
              <a:custGeom>
                <a:avLst/>
                <a:gdLst/>
                <a:ahLst/>
                <a:cxnLst/>
                <a:rect l="0" t="0" r="0" b="0"/>
                <a:pathLst>
                  <a:path w="17975" h="25" fill="none" extrusionOk="0">
                    <a:moveTo>
                      <a:pt x="0" y="0"/>
                    </a:moveTo>
                    <a:lnTo>
                      <a:pt x="0" y="0"/>
                    </a:lnTo>
                    <a:lnTo>
                      <a:pt x="98" y="25"/>
                    </a:lnTo>
                    <a:lnTo>
                      <a:pt x="171" y="25"/>
                    </a:lnTo>
                    <a:lnTo>
                      <a:pt x="17804" y="25"/>
                    </a:lnTo>
                    <a:lnTo>
                      <a:pt x="17804" y="25"/>
                    </a:lnTo>
                    <a:lnTo>
                      <a:pt x="17877" y="25"/>
                    </a:lnTo>
                    <a:lnTo>
                      <a:pt x="17974" y="0"/>
                    </a:lnTo>
                  </a:path>
                </a:pathLst>
              </a:custGeom>
              <a:grpFill/>
              <a:ln w="12175" cap="rnd" cmpd="sng">
                <a:solidFill>
                  <a:srgbClr val="59595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solidFill>
                    <a:srgbClr val="ED7D31"/>
                  </a:solidFill>
                </a:endParaRPr>
              </a:p>
            </p:txBody>
          </p:sp>
        </p:grpSp>
        <p:grpSp>
          <p:nvGrpSpPr>
            <p:cNvPr id="43" name="Group 42"/>
            <p:cNvGrpSpPr/>
            <p:nvPr/>
          </p:nvGrpSpPr>
          <p:grpSpPr>
            <a:xfrm>
              <a:off x="-14748" y="986564"/>
              <a:ext cx="9158748" cy="3628907"/>
              <a:chOff x="-14748" y="986564"/>
              <a:chExt cx="9158748" cy="3628907"/>
            </a:xfrm>
          </p:grpSpPr>
          <p:sp>
            <p:nvSpPr>
              <p:cNvPr id="45" name="Freeform 44"/>
              <p:cNvSpPr/>
              <p:nvPr/>
            </p:nvSpPr>
            <p:spPr>
              <a:xfrm>
                <a:off x="5003203" y="1761199"/>
                <a:ext cx="4140797" cy="2622445"/>
              </a:xfrm>
              <a:custGeom>
                <a:avLst/>
                <a:gdLst>
                  <a:gd name="connsiteX0" fmla="*/ 1 w 4140797"/>
                  <a:gd name="connsiteY0" fmla="*/ 0 h 2622445"/>
                  <a:gd name="connsiteX1" fmla="*/ 4140797 w 4140797"/>
                  <a:gd name="connsiteY1" fmla="*/ 0 h 2622445"/>
                  <a:gd name="connsiteX2" fmla="*/ 4140797 w 4140797"/>
                  <a:gd name="connsiteY2" fmla="*/ 2622445 h 2622445"/>
                  <a:gd name="connsiteX3" fmla="*/ 0 w 4140797"/>
                  <a:gd name="connsiteY3" fmla="*/ 2622445 h 2622445"/>
                  <a:gd name="connsiteX4" fmla="*/ 1311223 w 4140797"/>
                  <a:gd name="connsiteY4" fmla="*/ 1311222 h 2622445"/>
                  <a:gd name="connsiteX5" fmla="*/ 1 w 4140797"/>
                  <a:gd name="connsiteY5" fmla="*/ 0 h 26224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40797" h="2622445">
                    <a:moveTo>
                      <a:pt x="1" y="0"/>
                    </a:moveTo>
                    <a:lnTo>
                      <a:pt x="4140797" y="0"/>
                    </a:lnTo>
                    <a:lnTo>
                      <a:pt x="4140797" y="2622445"/>
                    </a:lnTo>
                    <a:lnTo>
                      <a:pt x="0" y="2622445"/>
                    </a:lnTo>
                    <a:lnTo>
                      <a:pt x="1311223" y="1311222"/>
                    </a:lnTo>
                    <a:lnTo>
                      <a:pt x="1" y="0"/>
                    </a:lnTo>
                    <a:close/>
                  </a:path>
                </a:pathLst>
              </a:custGeom>
              <a:solidFill>
                <a:srgbClr val="00AAAD"/>
              </a:solidFill>
              <a:ln>
                <a:noFill/>
              </a:ln>
              <a:effectLst>
                <a:outerShdw blurRad="50800" dist="381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6" name="Pentagon 45"/>
              <p:cNvSpPr/>
              <p:nvPr/>
            </p:nvSpPr>
            <p:spPr>
              <a:xfrm>
                <a:off x="0" y="1529371"/>
                <a:ext cx="5743977" cy="3086100"/>
              </a:xfrm>
              <a:prstGeom prst="homePlate">
                <a:avLst/>
              </a:prstGeom>
              <a:solidFill>
                <a:srgbClr val="59595B"/>
              </a:solidFill>
              <a:ln>
                <a:solidFill>
                  <a:srgbClr val="59595B"/>
                </a:solidFill>
              </a:ln>
              <a:effectLst>
                <a:outerShdw blurRad="50800" dist="381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47" name="Group 46"/>
              <p:cNvGrpSpPr/>
              <p:nvPr/>
            </p:nvGrpSpPr>
            <p:grpSpPr>
              <a:xfrm>
                <a:off x="-14748" y="986564"/>
                <a:ext cx="4014973" cy="1075928"/>
                <a:chOff x="-19391" y="1011603"/>
                <a:chExt cx="5278947" cy="1075928"/>
              </a:xfrm>
            </p:grpSpPr>
            <p:sp>
              <p:nvSpPr>
                <p:cNvPr id="51" name="Pentagon 50"/>
                <p:cNvSpPr/>
                <p:nvPr/>
              </p:nvSpPr>
              <p:spPr>
                <a:xfrm>
                  <a:off x="-19391" y="1011603"/>
                  <a:ext cx="5278947" cy="1075928"/>
                </a:xfrm>
                <a:prstGeom prst="homePlate">
                  <a:avLst/>
                </a:prstGeom>
                <a:solidFill>
                  <a:srgbClr val="00AAAD"/>
                </a:solidFill>
                <a:ln>
                  <a:noFill/>
                </a:ln>
                <a:effectLst>
                  <a:outerShdw blurRad="50800" dist="381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52" name="TextBox 51"/>
                <p:cNvSpPr txBox="1"/>
                <p:nvPr/>
              </p:nvSpPr>
              <p:spPr>
                <a:xfrm>
                  <a:off x="237041" y="1041736"/>
                  <a:ext cx="4181886" cy="1015663"/>
                </a:xfrm>
                <a:prstGeom prst="rect">
                  <a:avLst/>
                </a:prstGeom>
                <a:noFill/>
              </p:spPr>
              <p:txBody>
                <a:bodyPr wrap="square" rtlCol="0" anchor="ctr">
                  <a:spAutoFit/>
                </a:bodyPr>
                <a:lstStyle/>
                <a:p>
                  <a:r>
                    <a:rPr lang="en-US" sz="2000" b="1" dirty="0">
                      <a:solidFill>
                        <a:schemeClr val="bg1"/>
                      </a:solidFill>
                      <a:ea typeface="Open Sans Light" panose="020B0306030504020204" pitchFamily="34" charset="0"/>
                      <a:cs typeface="Open Sans Light" panose="020B0306030504020204" pitchFamily="34" charset="0"/>
                    </a:rPr>
                    <a:t>3140707</a:t>
                  </a:r>
                </a:p>
                <a:p>
                  <a:r>
                    <a:rPr lang="en-US" sz="2000" b="1" dirty="0">
                      <a:solidFill>
                        <a:schemeClr val="bg1"/>
                      </a:solidFill>
                      <a:ea typeface="Open Sans Light" panose="020B0306030504020204" pitchFamily="34" charset="0"/>
                      <a:cs typeface="Open Sans Light" panose="020B0306030504020204" pitchFamily="34" charset="0"/>
                    </a:rPr>
                    <a:t>Computer Organization &amp; Architecture</a:t>
                  </a:r>
                </a:p>
              </p:txBody>
            </p:sp>
          </p:grpSp>
          <p:sp>
            <p:nvSpPr>
              <p:cNvPr id="48" name="TextBox 47"/>
              <p:cNvSpPr txBox="1"/>
              <p:nvPr/>
            </p:nvSpPr>
            <p:spPr>
              <a:xfrm>
                <a:off x="177781" y="2315222"/>
                <a:ext cx="4692145" cy="1569660"/>
              </a:xfrm>
              <a:prstGeom prst="rect">
                <a:avLst/>
              </a:prstGeom>
              <a:noFill/>
            </p:spPr>
            <p:txBody>
              <a:bodyPr wrap="square" rtlCol="0">
                <a:spAutoFit/>
              </a:bodyPr>
              <a:lstStyle/>
              <a:p>
                <a:r>
                  <a:rPr lang="en-US" sz="3200" b="1" dirty="0">
                    <a:solidFill>
                      <a:schemeClr val="bg1"/>
                    </a:solidFill>
                    <a:ea typeface="Open Sans Bold" panose="020B0806030504020204" pitchFamily="34" charset="0"/>
                    <a:cs typeface="Open Sans Bold" panose="020B0806030504020204" pitchFamily="34" charset="0"/>
                  </a:rPr>
                  <a:t>Unit-2</a:t>
                </a:r>
              </a:p>
              <a:p>
                <a:r>
                  <a:rPr lang="en-US" sz="3200" b="1" dirty="0">
                    <a:solidFill>
                      <a:schemeClr val="bg1"/>
                    </a:solidFill>
                    <a:ea typeface="Open Sans Semibold" panose="020B0706030804020204" pitchFamily="34" charset="0"/>
                    <a:cs typeface="Open Sans Semibold" panose="020B0706030804020204" pitchFamily="34" charset="0"/>
                  </a:rPr>
                  <a:t>Basic Computer Organization and Design</a:t>
                </a:r>
                <a:endParaRPr lang="en-US" sz="3200" b="1" dirty="0">
                  <a:solidFill>
                    <a:schemeClr val="bg1"/>
                  </a:solidFill>
                  <a:ea typeface="Open Sans Bold" panose="020B0806030504020204" pitchFamily="34" charset="0"/>
                  <a:cs typeface="Open Sans Bold" panose="020B0806030504020204" pitchFamily="34" charset="0"/>
                </a:endParaRPr>
              </a:p>
            </p:txBody>
          </p:sp>
          <p:sp>
            <p:nvSpPr>
              <p:cNvPr id="50" name="Freeform 49"/>
              <p:cNvSpPr/>
              <p:nvPr/>
            </p:nvSpPr>
            <p:spPr>
              <a:xfrm>
                <a:off x="4652237" y="1529372"/>
                <a:ext cx="1672363" cy="3086099"/>
              </a:xfrm>
              <a:custGeom>
                <a:avLst/>
                <a:gdLst>
                  <a:gd name="connsiteX0" fmla="*/ 0 w 1672363"/>
                  <a:gd name="connsiteY0" fmla="*/ 0 h 3086099"/>
                  <a:gd name="connsiteX1" fmla="*/ 129314 w 1672363"/>
                  <a:gd name="connsiteY1" fmla="*/ 0 h 3086099"/>
                  <a:gd name="connsiteX2" fmla="*/ 1672363 w 1672363"/>
                  <a:gd name="connsiteY2" fmla="*/ 1543050 h 3086099"/>
                  <a:gd name="connsiteX3" fmla="*/ 129314 w 1672363"/>
                  <a:gd name="connsiteY3" fmla="*/ 3086099 h 3086099"/>
                  <a:gd name="connsiteX4" fmla="*/ 0 w 1672363"/>
                  <a:gd name="connsiteY4" fmla="*/ 3086099 h 3086099"/>
                  <a:gd name="connsiteX5" fmla="*/ 1543049 w 1672363"/>
                  <a:gd name="connsiteY5" fmla="*/ 1543050 h 3086099"/>
                  <a:gd name="connsiteX6" fmla="*/ 0 w 1672363"/>
                  <a:gd name="connsiteY6" fmla="*/ 0 h 3086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72363" h="3086099">
                    <a:moveTo>
                      <a:pt x="0" y="0"/>
                    </a:moveTo>
                    <a:lnTo>
                      <a:pt x="129314" y="0"/>
                    </a:lnTo>
                    <a:lnTo>
                      <a:pt x="1672363" y="1543050"/>
                    </a:lnTo>
                    <a:lnTo>
                      <a:pt x="129314" y="3086099"/>
                    </a:lnTo>
                    <a:lnTo>
                      <a:pt x="0" y="3086099"/>
                    </a:lnTo>
                    <a:lnTo>
                      <a:pt x="1543049" y="1543050"/>
                    </a:lnTo>
                    <a:lnTo>
                      <a:pt x="0" y="0"/>
                    </a:lnTo>
                    <a:close/>
                  </a:path>
                </a:pathLst>
              </a:custGeom>
              <a:solidFill>
                <a:srgbClr val="A1A6A9"/>
              </a:solidFill>
              <a:ln>
                <a:noFill/>
              </a:ln>
              <a:effectLst>
                <a:outerShdw blurRad="50800" dist="38100" algn="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grpSp>
    </p:spTree>
    <p:extLst>
      <p:ext uri="{BB962C8B-B14F-4D97-AF65-F5344CB8AC3E}">
        <p14:creationId xmlns:p14="http://schemas.microsoft.com/office/powerpoint/2010/main" val="3917085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 format of basic computer</a:t>
            </a:r>
          </a:p>
        </p:txBody>
      </p:sp>
      <p:sp>
        <p:nvSpPr>
          <p:cNvPr id="7" name="TextBox 6"/>
          <p:cNvSpPr txBox="1"/>
          <p:nvPr/>
        </p:nvSpPr>
        <p:spPr>
          <a:xfrm>
            <a:off x="6434139" y="2166488"/>
            <a:ext cx="271463" cy="400110"/>
          </a:xfrm>
          <a:prstGeom prst="rect">
            <a:avLst/>
          </a:prstGeom>
          <a:noFill/>
        </p:spPr>
        <p:txBody>
          <a:bodyPr wrap="square" rtlCol="0">
            <a:spAutoFit/>
          </a:bodyPr>
          <a:lstStyle/>
          <a:p>
            <a:pPr algn="ctr"/>
            <a:r>
              <a:rPr lang="en-US" sz="2000" dirty="0"/>
              <a:t>0</a:t>
            </a:r>
          </a:p>
        </p:txBody>
      </p:sp>
      <p:sp>
        <p:nvSpPr>
          <p:cNvPr id="8" name="TextBox 7"/>
          <p:cNvSpPr txBox="1"/>
          <p:nvPr/>
        </p:nvSpPr>
        <p:spPr>
          <a:xfrm>
            <a:off x="3538537" y="2169599"/>
            <a:ext cx="457200" cy="400110"/>
          </a:xfrm>
          <a:prstGeom prst="rect">
            <a:avLst/>
          </a:prstGeom>
          <a:noFill/>
        </p:spPr>
        <p:txBody>
          <a:bodyPr wrap="square" rtlCol="0">
            <a:spAutoFit/>
          </a:bodyPr>
          <a:lstStyle/>
          <a:p>
            <a:pPr algn="ctr"/>
            <a:r>
              <a:rPr lang="en-US" sz="2000" dirty="0"/>
              <a:t>11</a:t>
            </a:r>
          </a:p>
        </p:txBody>
      </p:sp>
      <p:sp>
        <p:nvSpPr>
          <p:cNvPr id="9" name="TextBox 8"/>
          <p:cNvSpPr txBox="1"/>
          <p:nvPr/>
        </p:nvSpPr>
        <p:spPr>
          <a:xfrm>
            <a:off x="3195641" y="2166488"/>
            <a:ext cx="495299" cy="400110"/>
          </a:xfrm>
          <a:prstGeom prst="rect">
            <a:avLst/>
          </a:prstGeom>
          <a:noFill/>
        </p:spPr>
        <p:txBody>
          <a:bodyPr wrap="square" rtlCol="0">
            <a:spAutoFit/>
          </a:bodyPr>
          <a:lstStyle/>
          <a:p>
            <a:pPr algn="ctr"/>
            <a:r>
              <a:rPr lang="en-US" sz="2000" dirty="0"/>
              <a:t>12</a:t>
            </a:r>
          </a:p>
        </p:txBody>
      </p:sp>
      <p:sp>
        <p:nvSpPr>
          <p:cNvPr id="10" name="TextBox 9"/>
          <p:cNvSpPr txBox="1"/>
          <p:nvPr/>
        </p:nvSpPr>
        <p:spPr>
          <a:xfrm>
            <a:off x="2119312" y="2155312"/>
            <a:ext cx="457200" cy="400110"/>
          </a:xfrm>
          <a:prstGeom prst="rect">
            <a:avLst/>
          </a:prstGeom>
          <a:noFill/>
        </p:spPr>
        <p:txBody>
          <a:bodyPr wrap="square" rtlCol="0">
            <a:spAutoFit/>
          </a:bodyPr>
          <a:lstStyle/>
          <a:p>
            <a:pPr algn="ctr"/>
            <a:r>
              <a:rPr lang="en-US" sz="2000" dirty="0"/>
              <a:t>15</a:t>
            </a:r>
          </a:p>
        </p:txBody>
      </p:sp>
      <p:sp>
        <p:nvSpPr>
          <p:cNvPr id="11" name="TextBox 10"/>
          <p:cNvSpPr txBox="1"/>
          <p:nvPr/>
        </p:nvSpPr>
        <p:spPr>
          <a:xfrm>
            <a:off x="2133600" y="1524000"/>
            <a:ext cx="4572000" cy="523220"/>
          </a:xfrm>
          <a:prstGeom prst="rect">
            <a:avLst/>
          </a:prstGeom>
          <a:noFill/>
        </p:spPr>
        <p:txBody>
          <a:bodyPr wrap="square" rtlCol="0">
            <a:spAutoFit/>
          </a:bodyPr>
          <a:lstStyle/>
          <a:p>
            <a:pPr algn="ctr"/>
            <a:r>
              <a:rPr lang="en-US" sz="2800" dirty="0"/>
              <a:t>Instruction Format</a:t>
            </a:r>
          </a:p>
        </p:txBody>
      </p:sp>
      <p:sp>
        <p:nvSpPr>
          <p:cNvPr id="5" name="Rectangle 4"/>
          <p:cNvSpPr/>
          <p:nvPr/>
        </p:nvSpPr>
        <p:spPr>
          <a:xfrm>
            <a:off x="2590800" y="2544244"/>
            <a:ext cx="1033462" cy="551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Opcode</a:t>
            </a:r>
          </a:p>
        </p:txBody>
      </p:sp>
      <p:sp>
        <p:nvSpPr>
          <p:cNvPr id="6" name="Rectangle 5"/>
          <p:cNvSpPr/>
          <p:nvPr/>
        </p:nvSpPr>
        <p:spPr>
          <a:xfrm>
            <a:off x="3624262" y="2544243"/>
            <a:ext cx="3081338" cy="551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Address</a:t>
            </a:r>
          </a:p>
        </p:txBody>
      </p:sp>
      <p:sp>
        <p:nvSpPr>
          <p:cNvPr id="12" name="Rectangle 11"/>
          <p:cNvSpPr/>
          <p:nvPr/>
        </p:nvSpPr>
        <p:spPr>
          <a:xfrm>
            <a:off x="2133600" y="254424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I</a:t>
            </a:r>
          </a:p>
        </p:txBody>
      </p:sp>
      <p:sp>
        <p:nvSpPr>
          <p:cNvPr id="14" name="TextBox 13"/>
          <p:cNvSpPr txBox="1"/>
          <p:nvPr/>
        </p:nvSpPr>
        <p:spPr>
          <a:xfrm>
            <a:off x="2476502" y="2155312"/>
            <a:ext cx="495299" cy="400110"/>
          </a:xfrm>
          <a:prstGeom prst="rect">
            <a:avLst/>
          </a:prstGeom>
          <a:noFill/>
        </p:spPr>
        <p:txBody>
          <a:bodyPr wrap="square" rtlCol="0">
            <a:spAutoFit/>
          </a:bodyPr>
          <a:lstStyle/>
          <a:p>
            <a:pPr algn="ctr"/>
            <a:r>
              <a:rPr lang="en-US" sz="2000" dirty="0"/>
              <a:t>14</a:t>
            </a:r>
          </a:p>
        </p:txBody>
      </p:sp>
      <p:graphicFrame>
        <p:nvGraphicFramePr>
          <p:cNvPr id="25" name="Table 24"/>
          <p:cNvGraphicFramePr>
            <a:graphicFrameLocks noGrp="1"/>
          </p:cNvGraphicFramePr>
          <p:nvPr>
            <p:extLst>
              <p:ext uri="{D42A27DB-BD31-4B8C-83A1-F6EECF244321}">
                <p14:modId xmlns:p14="http://schemas.microsoft.com/office/powerpoint/2010/main" val="550374819"/>
              </p:ext>
            </p:extLst>
          </p:nvPr>
        </p:nvGraphicFramePr>
        <p:xfrm>
          <a:off x="1769268" y="4593711"/>
          <a:ext cx="5334000" cy="579120"/>
        </p:xfrm>
        <a:graphic>
          <a:graphicData uri="http://schemas.openxmlformats.org/drawingml/2006/table">
            <a:tbl>
              <a:tblPr firstRow="1" bandRow="1">
                <a:tableStyleId>{5C22544A-7EE6-4342-B048-85BDC9FD1C3A}</a:tableStyleId>
              </a:tblPr>
              <a:tblGrid>
                <a:gridCol w="333375">
                  <a:extLst>
                    <a:ext uri="{9D8B030D-6E8A-4147-A177-3AD203B41FA5}">
                      <a16:colId xmlns:a16="http://schemas.microsoft.com/office/drawing/2014/main" val="20000"/>
                    </a:ext>
                  </a:extLst>
                </a:gridCol>
                <a:gridCol w="333375">
                  <a:extLst>
                    <a:ext uri="{9D8B030D-6E8A-4147-A177-3AD203B41FA5}">
                      <a16:colId xmlns:a16="http://schemas.microsoft.com/office/drawing/2014/main" val="20001"/>
                    </a:ext>
                  </a:extLst>
                </a:gridCol>
                <a:gridCol w="333375">
                  <a:extLst>
                    <a:ext uri="{9D8B030D-6E8A-4147-A177-3AD203B41FA5}">
                      <a16:colId xmlns:a16="http://schemas.microsoft.com/office/drawing/2014/main" val="20002"/>
                    </a:ext>
                  </a:extLst>
                </a:gridCol>
                <a:gridCol w="333375">
                  <a:extLst>
                    <a:ext uri="{9D8B030D-6E8A-4147-A177-3AD203B41FA5}">
                      <a16:colId xmlns:a16="http://schemas.microsoft.com/office/drawing/2014/main" val="20003"/>
                    </a:ext>
                  </a:extLst>
                </a:gridCol>
                <a:gridCol w="333375">
                  <a:extLst>
                    <a:ext uri="{9D8B030D-6E8A-4147-A177-3AD203B41FA5}">
                      <a16:colId xmlns:a16="http://schemas.microsoft.com/office/drawing/2014/main" val="20004"/>
                    </a:ext>
                  </a:extLst>
                </a:gridCol>
                <a:gridCol w="333375">
                  <a:extLst>
                    <a:ext uri="{9D8B030D-6E8A-4147-A177-3AD203B41FA5}">
                      <a16:colId xmlns:a16="http://schemas.microsoft.com/office/drawing/2014/main" val="20005"/>
                    </a:ext>
                  </a:extLst>
                </a:gridCol>
                <a:gridCol w="333375">
                  <a:extLst>
                    <a:ext uri="{9D8B030D-6E8A-4147-A177-3AD203B41FA5}">
                      <a16:colId xmlns:a16="http://schemas.microsoft.com/office/drawing/2014/main" val="20006"/>
                    </a:ext>
                  </a:extLst>
                </a:gridCol>
                <a:gridCol w="333375">
                  <a:extLst>
                    <a:ext uri="{9D8B030D-6E8A-4147-A177-3AD203B41FA5}">
                      <a16:colId xmlns:a16="http://schemas.microsoft.com/office/drawing/2014/main" val="20007"/>
                    </a:ext>
                  </a:extLst>
                </a:gridCol>
                <a:gridCol w="333375">
                  <a:extLst>
                    <a:ext uri="{9D8B030D-6E8A-4147-A177-3AD203B41FA5}">
                      <a16:colId xmlns:a16="http://schemas.microsoft.com/office/drawing/2014/main" val="20008"/>
                    </a:ext>
                  </a:extLst>
                </a:gridCol>
                <a:gridCol w="333375">
                  <a:extLst>
                    <a:ext uri="{9D8B030D-6E8A-4147-A177-3AD203B41FA5}">
                      <a16:colId xmlns:a16="http://schemas.microsoft.com/office/drawing/2014/main" val="20009"/>
                    </a:ext>
                  </a:extLst>
                </a:gridCol>
                <a:gridCol w="333375">
                  <a:extLst>
                    <a:ext uri="{9D8B030D-6E8A-4147-A177-3AD203B41FA5}">
                      <a16:colId xmlns:a16="http://schemas.microsoft.com/office/drawing/2014/main" val="20010"/>
                    </a:ext>
                  </a:extLst>
                </a:gridCol>
                <a:gridCol w="333375">
                  <a:extLst>
                    <a:ext uri="{9D8B030D-6E8A-4147-A177-3AD203B41FA5}">
                      <a16:colId xmlns:a16="http://schemas.microsoft.com/office/drawing/2014/main" val="20011"/>
                    </a:ext>
                  </a:extLst>
                </a:gridCol>
                <a:gridCol w="333375">
                  <a:extLst>
                    <a:ext uri="{9D8B030D-6E8A-4147-A177-3AD203B41FA5}">
                      <a16:colId xmlns:a16="http://schemas.microsoft.com/office/drawing/2014/main" val="20012"/>
                    </a:ext>
                  </a:extLst>
                </a:gridCol>
                <a:gridCol w="333375">
                  <a:extLst>
                    <a:ext uri="{9D8B030D-6E8A-4147-A177-3AD203B41FA5}">
                      <a16:colId xmlns:a16="http://schemas.microsoft.com/office/drawing/2014/main" val="20013"/>
                    </a:ext>
                  </a:extLst>
                </a:gridCol>
                <a:gridCol w="333375">
                  <a:extLst>
                    <a:ext uri="{9D8B030D-6E8A-4147-A177-3AD203B41FA5}">
                      <a16:colId xmlns:a16="http://schemas.microsoft.com/office/drawing/2014/main" val="20014"/>
                    </a:ext>
                  </a:extLst>
                </a:gridCol>
                <a:gridCol w="333375">
                  <a:extLst>
                    <a:ext uri="{9D8B030D-6E8A-4147-A177-3AD203B41FA5}">
                      <a16:colId xmlns:a16="http://schemas.microsoft.com/office/drawing/2014/main" val="20015"/>
                    </a:ext>
                  </a:extLst>
                </a:gridCol>
              </a:tblGrid>
              <a:tr h="579120">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cxnSp>
        <p:nvCxnSpPr>
          <p:cNvPr id="27" name="Straight Arrow Connector 26"/>
          <p:cNvCxnSpPr>
            <a:stCxn id="12" idx="2"/>
          </p:cNvCxnSpPr>
          <p:nvPr/>
        </p:nvCxnSpPr>
        <p:spPr>
          <a:xfrm flipH="1">
            <a:off x="1905000" y="3096009"/>
            <a:ext cx="457200" cy="1497703"/>
          </a:xfrm>
          <a:prstGeom prst="straightConnector1">
            <a:avLst/>
          </a:prstGeom>
          <a:ln w="25400">
            <a:solidFill>
              <a:srgbClr val="C00000"/>
            </a:solidFill>
            <a:tailEnd type="none" w="lg" len="lg"/>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2105026" y="3096010"/>
            <a:ext cx="1002508" cy="1466744"/>
            <a:chOff x="2105026" y="3096010"/>
            <a:chExt cx="1002508" cy="1466744"/>
          </a:xfrm>
        </p:grpSpPr>
        <p:sp>
          <p:nvSpPr>
            <p:cNvPr id="30" name="Left Brace 29"/>
            <p:cNvSpPr/>
            <p:nvPr/>
          </p:nvSpPr>
          <p:spPr>
            <a:xfrm rot="5400000">
              <a:off x="2425304" y="3892432"/>
              <a:ext cx="350044" cy="990600"/>
            </a:xfrm>
            <a:prstGeom prst="lef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31" name="Straight Arrow Connector 30"/>
            <p:cNvCxnSpPr>
              <a:stCxn id="5" idx="2"/>
              <a:endCxn id="30" idx="1"/>
            </p:cNvCxnSpPr>
            <p:nvPr/>
          </p:nvCxnSpPr>
          <p:spPr>
            <a:xfrm flipH="1">
              <a:off x="2600327" y="3096010"/>
              <a:ext cx="507207" cy="1116703"/>
            </a:xfrm>
            <a:prstGeom prst="straightConnector1">
              <a:avLst/>
            </a:prstGeom>
            <a:ln w="25400">
              <a:solidFill>
                <a:srgbClr val="C00000"/>
              </a:solidFill>
              <a:tailEnd type="none" w="lg" len="lg"/>
            </a:ln>
          </p:spPr>
          <p:style>
            <a:lnRef idx="1">
              <a:schemeClr val="accent1"/>
            </a:lnRef>
            <a:fillRef idx="0">
              <a:schemeClr val="accent1"/>
            </a:fillRef>
            <a:effectRef idx="0">
              <a:schemeClr val="accent1"/>
            </a:effectRef>
            <a:fontRef idx="minor">
              <a:schemeClr val="tx1"/>
            </a:fontRef>
          </p:style>
        </p:cxnSp>
      </p:grpSp>
      <p:grpSp>
        <p:nvGrpSpPr>
          <p:cNvPr id="3" name="Group 2"/>
          <p:cNvGrpSpPr/>
          <p:nvPr/>
        </p:nvGrpSpPr>
        <p:grpSpPr>
          <a:xfrm>
            <a:off x="3124202" y="3096009"/>
            <a:ext cx="3979068" cy="1469024"/>
            <a:chOff x="3124202" y="3096009"/>
            <a:chExt cx="3979068" cy="1469024"/>
          </a:xfrm>
        </p:grpSpPr>
        <p:sp>
          <p:nvSpPr>
            <p:cNvPr id="34" name="Left Brace 33"/>
            <p:cNvSpPr/>
            <p:nvPr/>
          </p:nvSpPr>
          <p:spPr>
            <a:xfrm rot="5400000">
              <a:off x="4938714" y="2400477"/>
              <a:ext cx="350044" cy="3979068"/>
            </a:xfrm>
            <a:prstGeom prst="leftBrace">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35" name="Straight Arrow Connector 34"/>
            <p:cNvCxnSpPr>
              <a:stCxn id="6" idx="2"/>
              <a:endCxn id="34" idx="1"/>
            </p:cNvCxnSpPr>
            <p:nvPr/>
          </p:nvCxnSpPr>
          <p:spPr>
            <a:xfrm flipH="1">
              <a:off x="5113736" y="3096009"/>
              <a:ext cx="51197" cy="1118981"/>
            </a:xfrm>
            <a:prstGeom prst="straightConnector1">
              <a:avLst/>
            </a:prstGeom>
            <a:ln w="25400">
              <a:solidFill>
                <a:srgbClr val="C00000"/>
              </a:solidFill>
              <a:tailEnd type="none" w="lg" len="lg"/>
            </a:ln>
          </p:spPr>
          <p:style>
            <a:lnRef idx="1">
              <a:schemeClr val="accent1"/>
            </a:lnRef>
            <a:fillRef idx="0">
              <a:schemeClr val="accent1"/>
            </a:fillRef>
            <a:effectRef idx="0">
              <a:schemeClr val="accent1"/>
            </a:effectRef>
            <a:fontRef idx="minor">
              <a:schemeClr val="tx1"/>
            </a:fontRef>
          </p:style>
        </p:cxnSp>
      </p:grpSp>
      <p:sp>
        <p:nvSpPr>
          <p:cNvPr id="37" name="TextBox 36"/>
          <p:cNvSpPr txBox="1"/>
          <p:nvPr/>
        </p:nvSpPr>
        <p:spPr>
          <a:xfrm>
            <a:off x="1769269" y="5162491"/>
            <a:ext cx="5334000" cy="400110"/>
          </a:xfrm>
          <a:prstGeom prst="rect">
            <a:avLst/>
          </a:prstGeom>
          <a:noFill/>
        </p:spPr>
        <p:txBody>
          <a:bodyPr wrap="square" rtlCol="0">
            <a:spAutoFit/>
          </a:bodyPr>
          <a:lstStyle/>
          <a:p>
            <a:pPr algn="ctr"/>
            <a:r>
              <a:rPr lang="en-US" sz="2000" dirty="0"/>
              <a:t>Add Instruction – ADD 457</a:t>
            </a:r>
          </a:p>
        </p:txBody>
      </p:sp>
    </p:spTree>
    <p:extLst>
      <p:ext uri="{BB962C8B-B14F-4D97-AF65-F5344CB8AC3E}">
        <p14:creationId xmlns:p14="http://schemas.microsoft.com/office/powerpoint/2010/main" val="362085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down)">
                                      <p:cBhvr>
                                        <p:cTn id="25" dur="500"/>
                                        <p:tgtEl>
                                          <p:spTgt spid="9"/>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down)">
                                      <p:cBhvr>
                                        <p:cTn id="28" dur="500"/>
                                        <p:tgtEl>
                                          <p:spTgt spid="1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down)">
                                      <p:cBhvr>
                                        <p:cTn id="33" dur="500"/>
                                        <p:tgtEl>
                                          <p:spTgt spid="12"/>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down)">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wipe(down)">
                                      <p:cBhvr>
                                        <p:cTn id="41" dur="500"/>
                                        <p:tgtEl>
                                          <p:spTgt spid="2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down)">
                                      <p:cBhvr>
                                        <p:cTn id="46" dur="500"/>
                                        <p:tgtEl>
                                          <p:spTgt spid="3"/>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ipe(down)">
                                      <p:cBhvr>
                                        <p:cTn id="51" dur="500"/>
                                        <p:tgtEl>
                                          <p:spTgt spid="15"/>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27"/>
                                        </p:tgtEl>
                                        <p:attrNameLst>
                                          <p:attrName>style.visibility</p:attrName>
                                        </p:attrNameLst>
                                      </p:cBhvr>
                                      <p:to>
                                        <p:strVal val="visible"/>
                                      </p:to>
                                    </p:set>
                                    <p:animEffect transition="in" filter="wipe(down)">
                                      <p:cBhvr>
                                        <p:cTn id="56" dur="500"/>
                                        <p:tgtEl>
                                          <p:spTgt spid="27"/>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37"/>
                                        </p:tgtEl>
                                        <p:attrNameLst>
                                          <p:attrName>style.visibility</p:attrName>
                                        </p:attrNameLst>
                                      </p:cBhvr>
                                      <p:to>
                                        <p:strVal val="visible"/>
                                      </p:to>
                                    </p:set>
                                    <p:animEffect transition="in" filter="wipe(down)">
                                      <p:cBhvr>
                                        <p:cTn id="6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5" grpId="0" animBg="1"/>
      <p:bldP spid="6" grpId="0" animBg="1"/>
      <p:bldP spid="12" grpId="0" animBg="1"/>
      <p:bldP spid="14" grpId="0"/>
      <p:bldP spid="3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Direct &amp; Indirect Addressing of Memory</a:t>
            </a:r>
          </a:p>
        </p:txBody>
      </p:sp>
      <p:sp>
        <p:nvSpPr>
          <p:cNvPr id="3" name="Content Placeholder 2"/>
          <p:cNvSpPr>
            <a:spLocks noGrp="1"/>
          </p:cNvSpPr>
          <p:nvPr>
            <p:ph idx="1"/>
          </p:nvPr>
        </p:nvSpPr>
        <p:spPr/>
        <p:txBody>
          <a:bodyPr>
            <a:normAutofit/>
          </a:bodyPr>
          <a:lstStyle/>
          <a:p>
            <a:pPr lvl="0" algn="just"/>
            <a:r>
              <a:rPr lang="en-US" dirty="0"/>
              <a:t>If the second part of an instruction format specifies the address of an operand, the instruction is said to have a </a:t>
            </a:r>
            <a:r>
              <a:rPr lang="en-US" b="1" dirty="0"/>
              <a:t>direct address</a:t>
            </a:r>
            <a:r>
              <a:rPr lang="en-US" dirty="0"/>
              <a:t>.</a:t>
            </a:r>
          </a:p>
          <a:p>
            <a:pPr lvl="0" algn="just"/>
            <a:r>
              <a:rPr lang="en-US" dirty="0"/>
              <a:t>In </a:t>
            </a:r>
            <a:r>
              <a:rPr lang="en-US" b="1" dirty="0"/>
              <a:t>Indirect address</a:t>
            </a:r>
            <a:r>
              <a:rPr lang="en-US" dirty="0"/>
              <a:t>, the bits in the second part of the instruction designate an address of a memory word in which the address of the operand is found. </a:t>
            </a:r>
          </a:p>
          <a:p>
            <a:pPr lvl="0" algn="just"/>
            <a:endParaRPr lang="en-US" dirty="0"/>
          </a:p>
        </p:txBody>
      </p:sp>
    </p:spTree>
    <p:extLst>
      <p:ext uri="{BB962C8B-B14F-4D97-AF65-F5344CB8AC3E}">
        <p14:creationId xmlns:p14="http://schemas.microsoft.com/office/powerpoint/2010/main" val="71403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Direct &amp; Indirect Addressing of Memory</a:t>
            </a:r>
          </a:p>
        </p:txBody>
      </p:sp>
      <p:sp>
        <p:nvSpPr>
          <p:cNvPr id="4" name="Flowchart: Document 3"/>
          <p:cNvSpPr/>
          <p:nvPr/>
        </p:nvSpPr>
        <p:spPr>
          <a:xfrm>
            <a:off x="995363" y="1447800"/>
            <a:ext cx="2286000" cy="289560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a:p>
        </p:txBody>
      </p:sp>
      <p:grpSp>
        <p:nvGrpSpPr>
          <p:cNvPr id="5" name="Group 4"/>
          <p:cNvGrpSpPr/>
          <p:nvPr/>
        </p:nvGrpSpPr>
        <p:grpSpPr>
          <a:xfrm>
            <a:off x="995363" y="1447801"/>
            <a:ext cx="2286000" cy="551767"/>
            <a:chOff x="2133600" y="1608132"/>
            <a:chExt cx="4572000" cy="551766"/>
          </a:xfrm>
        </p:grpSpPr>
        <p:grpSp>
          <p:nvGrpSpPr>
            <p:cNvPr id="6" name="Group 5"/>
            <p:cNvGrpSpPr/>
            <p:nvPr/>
          </p:nvGrpSpPr>
          <p:grpSpPr>
            <a:xfrm>
              <a:off x="3048000" y="1608132"/>
              <a:ext cx="3657600" cy="551765"/>
              <a:chOff x="1109662" y="1850885"/>
              <a:chExt cx="3657600" cy="551765"/>
            </a:xfrm>
          </p:grpSpPr>
          <p:sp>
            <p:nvSpPr>
              <p:cNvPr id="8" name="Rectangle 7"/>
              <p:cNvSpPr/>
              <p:nvPr/>
            </p:nvSpPr>
            <p:spPr>
              <a:xfrm>
                <a:off x="1109662" y="1850885"/>
                <a:ext cx="1371600" cy="551765"/>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ADD</a:t>
                </a:r>
              </a:p>
            </p:txBody>
          </p:sp>
          <p:sp>
            <p:nvSpPr>
              <p:cNvPr id="9" name="Rectangle 8"/>
              <p:cNvSpPr/>
              <p:nvPr/>
            </p:nvSpPr>
            <p:spPr>
              <a:xfrm>
                <a:off x="2481262" y="1850885"/>
                <a:ext cx="2286000" cy="551765"/>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457</a:t>
                </a:r>
              </a:p>
            </p:txBody>
          </p:sp>
        </p:grpSp>
        <p:sp>
          <p:nvSpPr>
            <p:cNvPr id="7" name="Rectangle 6"/>
            <p:cNvSpPr/>
            <p:nvPr/>
          </p:nvSpPr>
          <p:spPr>
            <a:xfrm>
              <a:off x="2133600" y="1608132"/>
              <a:ext cx="914400" cy="551766"/>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0</a:t>
              </a:r>
            </a:p>
          </p:txBody>
        </p:sp>
      </p:grpSp>
      <p:sp>
        <p:nvSpPr>
          <p:cNvPr id="10" name="TextBox 9"/>
          <p:cNvSpPr txBox="1"/>
          <p:nvPr/>
        </p:nvSpPr>
        <p:spPr>
          <a:xfrm>
            <a:off x="385763" y="1523628"/>
            <a:ext cx="457200" cy="400110"/>
          </a:xfrm>
          <a:prstGeom prst="rect">
            <a:avLst/>
          </a:prstGeom>
          <a:noFill/>
        </p:spPr>
        <p:txBody>
          <a:bodyPr wrap="square" rtlCol="0">
            <a:spAutoFit/>
          </a:bodyPr>
          <a:lstStyle/>
          <a:p>
            <a:pPr algn="ctr"/>
            <a:r>
              <a:rPr lang="en-US" sz="2000" dirty="0"/>
              <a:t>22</a:t>
            </a:r>
          </a:p>
        </p:txBody>
      </p:sp>
      <p:sp>
        <p:nvSpPr>
          <p:cNvPr id="15" name="Rectangle 14"/>
          <p:cNvSpPr/>
          <p:nvPr/>
        </p:nvSpPr>
        <p:spPr>
          <a:xfrm>
            <a:off x="995363" y="2895600"/>
            <a:ext cx="2286000" cy="551765"/>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Operand</a:t>
            </a:r>
          </a:p>
        </p:txBody>
      </p:sp>
      <p:sp>
        <p:nvSpPr>
          <p:cNvPr id="16" name="TextBox 15"/>
          <p:cNvSpPr txBox="1"/>
          <p:nvPr/>
        </p:nvSpPr>
        <p:spPr>
          <a:xfrm>
            <a:off x="228600" y="2975132"/>
            <a:ext cx="614363" cy="400110"/>
          </a:xfrm>
          <a:prstGeom prst="rect">
            <a:avLst/>
          </a:prstGeom>
          <a:noFill/>
        </p:spPr>
        <p:txBody>
          <a:bodyPr wrap="square" rtlCol="0">
            <a:spAutoFit/>
          </a:bodyPr>
          <a:lstStyle/>
          <a:p>
            <a:pPr algn="ctr"/>
            <a:r>
              <a:rPr lang="en-US" sz="2000" dirty="0"/>
              <a:t>457</a:t>
            </a:r>
          </a:p>
        </p:txBody>
      </p:sp>
      <p:sp>
        <p:nvSpPr>
          <p:cNvPr id="18" name="TextBox 17"/>
          <p:cNvSpPr txBox="1"/>
          <p:nvPr/>
        </p:nvSpPr>
        <p:spPr>
          <a:xfrm>
            <a:off x="995363" y="990600"/>
            <a:ext cx="2286000" cy="400110"/>
          </a:xfrm>
          <a:prstGeom prst="rect">
            <a:avLst/>
          </a:prstGeom>
          <a:noFill/>
        </p:spPr>
        <p:txBody>
          <a:bodyPr wrap="square" rtlCol="0">
            <a:spAutoFit/>
          </a:bodyPr>
          <a:lstStyle/>
          <a:p>
            <a:pPr algn="ctr"/>
            <a:r>
              <a:rPr lang="en-US" sz="2000" dirty="0"/>
              <a:t>Memory</a:t>
            </a:r>
          </a:p>
        </p:txBody>
      </p:sp>
      <p:sp>
        <p:nvSpPr>
          <p:cNvPr id="19" name="Rectangle 18"/>
          <p:cNvSpPr/>
          <p:nvPr/>
        </p:nvSpPr>
        <p:spPr>
          <a:xfrm>
            <a:off x="990600" y="5562600"/>
            <a:ext cx="2286000" cy="551765"/>
          </a:xfrm>
          <a:prstGeom prst="rect">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AC</a:t>
            </a:r>
          </a:p>
        </p:txBody>
      </p:sp>
      <p:sp>
        <p:nvSpPr>
          <p:cNvPr id="20" name="Oval 19"/>
          <p:cNvSpPr/>
          <p:nvPr/>
        </p:nvSpPr>
        <p:spPr>
          <a:xfrm>
            <a:off x="1871663" y="44958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b="1" dirty="0"/>
              <a:t>+</a:t>
            </a:r>
          </a:p>
        </p:txBody>
      </p:sp>
      <p:cxnSp>
        <p:nvCxnSpPr>
          <p:cNvPr id="22" name="Straight Arrow Connector 21"/>
          <p:cNvCxnSpPr>
            <a:stCxn id="15" idx="2"/>
            <a:endCxn id="20" idx="0"/>
          </p:cNvCxnSpPr>
          <p:nvPr/>
        </p:nvCxnSpPr>
        <p:spPr>
          <a:xfrm>
            <a:off x="2138363" y="3447366"/>
            <a:ext cx="0" cy="1048435"/>
          </a:xfrm>
          <a:prstGeom prst="straightConnector1">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20" idx="4"/>
            <a:endCxn id="19" idx="0"/>
          </p:cNvCxnSpPr>
          <p:nvPr/>
        </p:nvCxnSpPr>
        <p:spPr>
          <a:xfrm flipH="1">
            <a:off x="2133601" y="5029200"/>
            <a:ext cx="4763" cy="533400"/>
          </a:xfrm>
          <a:prstGeom prst="straightConnector1">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rot="16200000">
            <a:off x="700025" y="4905439"/>
            <a:ext cx="1586041" cy="1281116"/>
            <a:chOff x="1295400" y="3962399"/>
            <a:chExt cx="2559109" cy="1281116"/>
          </a:xfrm>
        </p:grpSpPr>
        <p:cxnSp>
          <p:nvCxnSpPr>
            <p:cNvPr id="27" name="Straight Connector 26"/>
            <p:cNvCxnSpPr>
              <a:stCxn id="19" idx="2"/>
            </p:cNvCxnSpPr>
            <p:nvPr/>
          </p:nvCxnSpPr>
          <p:spPr>
            <a:xfrm rot="5400000">
              <a:off x="1476639" y="5062274"/>
              <a:ext cx="2" cy="36247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20" idx="2"/>
            </p:cNvCxnSpPr>
            <p:nvPr/>
          </p:nvCxnSpPr>
          <p:spPr>
            <a:xfrm rot="5400000" flipH="1" flipV="1">
              <a:off x="3337239" y="4464306"/>
              <a:ext cx="1019173" cy="15366"/>
            </a:xfrm>
            <a:prstGeom prst="line">
              <a:avLst/>
            </a:prstGeom>
            <a:ln w="25400">
              <a:solidFill>
                <a:srgbClr val="C00000"/>
              </a:solidFill>
              <a:headEnd type="stealth" w="lg" len="lg"/>
              <a:tailEnd type="none" w="lg" len="lg"/>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5400000">
              <a:off x="2567269" y="2690530"/>
              <a:ext cx="1" cy="254374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flipH="1">
              <a:off x="657580" y="4605693"/>
              <a:ext cx="1275641"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2" name="Flowchart: Document 41"/>
          <p:cNvSpPr/>
          <p:nvPr/>
        </p:nvSpPr>
        <p:spPr>
          <a:xfrm>
            <a:off x="5948363" y="1447801"/>
            <a:ext cx="2286000" cy="3029635"/>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400" dirty="0"/>
          </a:p>
        </p:txBody>
      </p:sp>
      <p:grpSp>
        <p:nvGrpSpPr>
          <p:cNvPr id="43" name="Group 42"/>
          <p:cNvGrpSpPr/>
          <p:nvPr/>
        </p:nvGrpSpPr>
        <p:grpSpPr>
          <a:xfrm>
            <a:off x="5948363" y="1447802"/>
            <a:ext cx="2286000" cy="551767"/>
            <a:chOff x="2133600" y="1608132"/>
            <a:chExt cx="4572000" cy="551766"/>
          </a:xfrm>
        </p:grpSpPr>
        <p:grpSp>
          <p:nvGrpSpPr>
            <p:cNvPr id="44" name="Group 43"/>
            <p:cNvGrpSpPr/>
            <p:nvPr/>
          </p:nvGrpSpPr>
          <p:grpSpPr>
            <a:xfrm>
              <a:off x="3048000" y="1608132"/>
              <a:ext cx="3657600" cy="551765"/>
              <a:chOff x="1109662" y="1850885"/>
              <a:chExt cx="3657600" cy="551765"/>
            </a:xfrm>
          </p:grpSpPr>
          <p:sp>
            <p:nvSpPr>
              <p:cNvPr id="46" name="Rectangle 45"/>
              <p:cNvSpPr/>
              <p:nvPr/>
            </p:nvSpPr>
            <p:spPr>
              <a:xfrm>
                <a:off x="1109662" y="1850885"/>
                <a:ext cx="1371600" cy="551765"/>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ADD</a:t>
                </a:r>
              </a:p>
            </p:txBody>
          </p:sp>
          <p:sp>
            <p:nvSpPr>
              <p:cNvPr id="47" name="Rectangle 46"/>
              <p:cNvSpPr/>
              <p:nvPr/>
            </p:nvSpPr>
            <p:spPr>
              <a:xfrm>
                <a:off x="2481262" y="1850885"/>
                <a:ext cx="2286000" cy="551765"/>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300</a:t>
                </a:r>
              </a:p>
            </p:txBody>
          </p:sp>
        </p:grpSp>
        <p:sp>
          <p:nvSpPr>
            <p:cNvPr id="45" name="Rectangle 44"/>
            <p:cNvSpPr/>
            <p:nvPr/>
          </p:nvSpPr>
          <p:spPr>
            <a:xfrm>
              <a:off x="2133600" y="1608132"/>
              <a:ext cx="914400" cy="551766"/>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grpSp>
      <p:sp>
        <p:nvSpPr>
          <p:cNvPr id="48" name="TextBox 47"/>
          <p:cNvSpPr txBox="1"/>
          <p:nvPr/>
        </p:nvSpPr>
        <p:spPr>
          <a:xfrm>
            <a:off x="5338763" y="1523629"/>
            <a:ext cx="457200" cy="400110"/>
          </a:xfrm>
          <a:prstGeom prst="rect">
            <a:avLst/>
          </a:prstGeom>
          <a:noFill/>
        </p:spPr>
        <p:txBody>
          <a:bodyPr wrap="square" rtlCol="0">
            <a:spAutoFit/>
          </a:bodyPr>
          <a:lstStyle/>
          <a:p>
            <a:pPr algn="r"/>
            <a:r>
              <a:rPr lang="en-US" sz="2000" dirty="0"/>
              <a:t>35</a:t>
            </a:r>
          </a:p>
        </p:txBody>
      </p:sp>
      <p:sp>
        <p:nvSpPr>
          <p:cNvPr id="49" name="Rectangle 48"/>
          <p:cNvSpPr/>
          <p:nvPr/>
        </p:nvSpPr>
        <p:spPr>
          <a:xfrm>
            <a:off x="5948363" y="3258237"/>
            <a:ext cx="2286000" cy="551765"/>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Operand</a:t>
            </a:r>
          </a:p>
        </p:txBody>
      </p:sp>
      <p:sp>
        <p:nvSpPr>
          <p:cNvPr id="50" name="TextBox 49"/>
          <p:cNvSpPr txBox="1"/>
          <p:nvPr/>
        </p:nvSpPr>
        <p:spPr>
          <a:xfrm>
            <a:off x="5025689" y="3377698"/>
            <a:ext cx="766763" cy="400110"/>
          </a:xfrm>
          <a:prstGeom prst="rect">
            <a:avLst/>
          </a:prstGeom>
          <a:noFill/>
        </p:spPr>
        <p:txBody>
          <a:bodyPr wrap="square" rtlCol="0">
            <a:spAutoFit/>
          </a:bodyPr>
          <a:lstStyle/>
          <a:p>
            <a:pPr algn="r"/>
            <a:r>
              <a:rPr lang="en-US" sz="2000" dirty="0"/>
              <a:t>1350</a:t>
            </a:r>
          </a:p>
        </p:txBody>
      </p:sp>
      <p:sp>
        <p:nvSpPr>
          <p:cNvPr id="51" name="TextBox 50"/>
          <p:cNvSpPr txBox="1"/>
          <p:nvPr/>
        </p:nvSpPr>
        <p:spPr>
          <a:xfrm>
            <a:off x="5948363" y="990600"/>
            <a:ext cx="2286000" cy="400110"/>
          </a:xfrm>
          <a:prstGeom prst="rect">
            <a:avLst/>
          </a:prstGeom>
          <a:noFill/>
        </p:spPr>
        <p:txBody>
          <a:bodyPr wrap="square" rtlCol="0">
            <a:spAutoFit/>
          </a:bodyPr>
          <a:lstStyle/>
          <a:p>
            <a:pPr algn="ctr"/>
            <a:r>
              <a:rPr lang="en-US" sz="2000" dirty="0"/>
              <a:t>Memory</a:t>
            </a:r>
          </a:p>
        </p:txBody>
      </p:sp>
      <p:sp>
        <p:nvSpPr>
          <p:cNvPr id="52" name="Rectangle 51"/>
          <p:cNvSpPr/>
          <p:nvPr/>
        </p:nvSpPr>
        <p:spPr>
          <a:xfrm>
            <a:off x="5943600" y="5562601"/>
            <a:ext cx="2286000" cy="551765"/>
          </a:xfrm>
          <a:prstGeom prst="rect">
            <a:avLst/>
          </a:prstGeom>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AC</a:t>
            </a:r>
          </a:p>
        </p:txBody>
      </p:sp>
      <p:sp>
        <p:nvSpPr>
          <p:cNvPr id="53" name="Oval 52"/>
          <p:cNvSpPr/>
          <p:nvPr/>
        </p:nvSpPr>
        <p:spPr>
          <a:xfrm>
            <a:off x="6824663" y="4495800"/>
            <a:ext cx="533400" cy="533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b="1" dirty="0"/>
              <a:t>+</a:t>
            </a:r>
          </a:p>
        </p:txBody>
      </p:sp>
      <p:cxnSp>
        <p:nvCxnSpPr>
          <p:cNvPr id="54" name="Straight Arrow Connector 53"/>
          <p:cNvCxnSpPr>
            <a:stCxn id="49" idx="2"/>
            <a:endCxn id="53" idx="0"/>
          </p:cNvCxnSpPr>
          <p:nvPr/>
        </p:nvCxnSpPr>
        <p:spPr>
          <a:xfrm>
            <a:off x="7091363" y="3810000"/>
            <a:ext cx="0" cy="685800"/>
          </a:xfrm>
          <a:prstGeom prst="straightConnector1">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53" idx="4"/>
            <a:endCxn id="52" idx="0"/>
          </p:cNvCxnSpPr>
          <p:nvPr/>
        </p:nvCxnSpPr>
        <p:spPr>
          <a:xfrm flipH="1">
            <a:off x="7086601" y="5029200"/>
            <a:ext cx="4763" cy="533400"/>
          </a:xfrm>
          <a:prstGeom prst="straightConnector1">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grpSp>
        <p:nvGrpSpPr>
          <p:cNvPr id="56" name="Group 55"/>
          <p:cNvGrpSpPr/>
          <p:nvPr/>
        </p:nvGrpSpPr>
        <p:grpSpPr>
          <a:xfrm rot="16200000">
            <a:off x="5635571" y="4887985"/>
            <a:ext cx="1606663" cy="1295400"/>
            <a:chOff x="1295403" y="3929624"/>
            <a:chExt cx="2592378" cy="2969892"/>
          </a:xfrm>
        </p:grpSpPr>
        <p:cxnSp>
          <p:nvCxnSpPr>
            <p:cNvPr id="57" name="Straight Connector 56"/>
            <p:cNvCxnSpPr/>
            <p:nvPr/>
          </p:nvCxnSpPr>
          <p:spPr>
            <a:xfrm rot="5400000">
              <a:off x="1476641" y="6718276"/>
              <a:ext cx="2" cy="36247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53" idx="2"/>
            </p:cNvCxnSpPr>
            <p:nvPr/>
          </p:nvCxnSpPr>
          <p:spPr>
            <a:xfrm rot="5400000" flipH="1" flipV="1">
              <a:off x="2667603" y="5112080"/>
              <a:ext cx="2358444" cy="15367"/>
            </a:xfrm>
            <a:prstGeom prst="line">
              <a:avLst/>
            </a:prstGeom>
            <a:ln w="25400">
              <a:solidFill>
                <a:srgbClr val="C00000"/>
              </a:solidFill>
              <a:headEnd type="stealth" w="lg" len="lg"/>
              <a:tailEnd type="none" w="lg" len="lg"/>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flipH="1">
              <a:off x="2591591" y="2644353"/>
              <a:ext cx="2" cy="259237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flipH="1">
              <a:off x="-165358" y="5414569"/>
              <a:ext cx="2969890"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74" name="Rectangle 73"/>
          <p:cNvSpPr/>
          <p:nvPr/>
        </p:nvSpPr>
        <p:spPr>
          <a:xfrm>
            <a:off x="5943600" y="2362201"/>
            <a:ext cx="2286000" cy="551765"/>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1350</a:t>
            </a:r>
          </a:p>
        </p:txBody>
      </p:sp>
      <p:sp>
        <p:nvSpPr>
          <p:cNvPr id="75" name="TextBox 74"/>
          <p:cNvSpPr txBox="1"/>
          <p:nvPr/>
        </p:nvSpPr>
        <p:spPr>
          <a:xfrm>
            <a:off x="5025689" y="2433577"/>
            <a:ext cx="766763" cy="400110"/>
          </a:xfrm>
          <a:prstGeom prst="rect">
            <a:avLst/>
          </a:prstGeom>
          <a:noFill/>
        </p:spPr>
        <p:txBody>
          <a:bodyPr wrap="square" rtlCol="0">
            <a:spAutoFit/>
          </a:bodyPr>
          <a:lstStyle/>
          <a:p>
            <a:pPr algn="r"/>
            <a:r>
              <a:rPr lang="en-US" sz="2000" dirty="0"/>
              <a:t>300</a:t>
            </a:r>
          </a:p>
        </p:txBody>
      </p:sp>
    </p:spTree>
    <p:extLst>
      <p:ext uri="{BB962C8B-B14F-4D97-AF65-F5344CB8AC3E}">
        <p14:creationId xmlns:p14="http://schemas.microsoft.com/office/powerpoint/2010/main" val="3789167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up)">
                                      <p:cBhvr>
                                        <p:cTn id="10" dur="500"/>
                                        <p:tgtEl>
                                          <p:spTgt spid="1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par>
                                <p:cTn id="16" presetID="22" presetClass="entr" presetSubtype="4"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down)">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wipe(down)">
                                      <p:cBhvr>
                                        <p:cTn id="33" dur="500"/>
                                        <p:tgtEl>
                                          <p:spTgt spid="22"/>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down)">
                                      <p:cBhvr>
                                        <p:cTn id="36" dur="500"/>
                                        <p:tgtEl>
                                          <p:spTgt spid="20"/>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wipe(down)">
                                      <p:cBhvr>
                                        <p:cTn id="41" dur="500"/>
                                        <p:tgtEl>
                                          <p:spTgt spid="23"/>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down)">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down)">
                                      <p:cBhvr>
                                        <p:cTn id="49" dur="500"/>
                                        <p:tgtEl>
                                          <p:spTgt spid="2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wipe(down)">
                                      <p:cBhvr>
                                        <p:cTn id="54" dur="500"/>
                                        <p:tgtEl>
                                          <p:spTgt spid="51"/>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wipe(down)">
                                      <p:cBhvr>
                                        <p:cTn id="57" dur="500"/>
                                        <p:tgtEl>
                                          <p:spTgt spid="4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down)">
                                      <p:cBhvr>
                                        <p:cTn id="62" dur="500"/>
                                        <p:tgtEl>
                                          <p:spTgt spid="48"/>
                                        </p:tgtEl>
                                      </p:cBhvr>
                                    </p:animEffect>
                                  </p:childTnLst>
                                </p:cTn>
                              </p:par>
                              <p:par>
                                <p:cTn id="63" presetID="22" presetClass="entr" presetSubtype="4" fill="hold" nodeType="with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wipe(down)">
                                      <p:cBhvr>
                                        <p:cTn id="65" dur="500"/>
                                        <p:tgtEl>
                                          <p:spTgt spid="43"/>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75"/>
                                        </p:tgtEl>
                                        <p:attrNameLst>
                                          <p:attrName>style.visibility</p:attrName>
                                        </p:attrNameLst>
                                      </p:cBhvr>
                                      <p:to>
                                        <p:strVal val="visible"/>
                                      </p:to>
                                    </p:set>
                                    <p:animEffect transition="in" filter="wipe(down)">
                                      <p:cBhvr>
                                        <p:cTn id="70" dur="500"/>
                                        <p:tgtEl>
                                          <p:spTgt spid="75"/>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74"/>
                                        </p:tgtEl>
                                        <p:attrNameLst>
                                          <p:attrName>style.visibility</p:attrName>
                                        </p:attrNameLst>
                                      </p:cBhvr>
                                      <p:to>
                                        <p:strVal val="visible"/>
                                      </p:to>
                                    </p:set>
                                    <p:animEffect transition="in" filter="wipe(down)">
                                      <p:cBhvr>
                                        <p:cTn id="75" dur="500"/>
                                        <p:tgtEl>
                                          <p:spTgt spid="74"/>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50"/>
                                        </p:tgtEl>
                                        <p:attrNameLst>
                                          <p:attrName>style.visibility</p:attrName>
                                        </p:attrNameLst>
                                      </p:cBhvr>
                                      <p:to>
                                        <p:strVal val="visible"/>
                                      </p:to>
                                    </p:set>
                                    <p:animEffect transition="in" filter="wipe(down)">
                                      <p:cBhvr>
                                        <p:cTn id="80" dur="500"/>
                                        <p:tgtEl>
                                          <p:spTgt spid="50"/>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49"/>
                                        </p:tgtEl>
                                        <p:attrNameLst>
                                          <p:attrName>style.visibility</p:attrName>
                                        </p:attrNameLst>
                                      </p:cBhvr>
                                      <p:to>
                                        <p:strVal val="visible"/>
                                      </p:to>
                                    </p:set>
                                    <p:animEffect transition="in" filter="wipe(down)">
                                      <p:cBhvr>
                                        <p:cTn id="85" dur="500"/>
                                        <p:tgtEl>
                                          <p:spTgt spid="49"/>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1" fill="hold" nodeType="clickEffect">
                                  <p:stCondLst>
                                    <p:cond delay="0"/>
                                  </p:stCondLst>
                                  <p:childTnLst>
                                    <p:set>
                                      <p:cBhvr>
                                        <p:cTn id="89" dur="1" fill="hold">
                                          <p:stCondLst>
                                            <p:cond delay="0"/>
                                          </p:stCondLst>
                                        </p:cTn>
                                        <p:tgtEl>
                                          <p:spTgt spid="54"/>
                                        </p:tgtEl>
                                        <p:attrNameLst>
                                          <p:attrName>style.visibility</p:attrName>
                                        </p:attrNameLst>
                                      </p:cBhvr>
                                      <p:to>
                                        <p:strVal val="visible"/>
                                      </p:to>
                                    </p:set>
                                    <p:animEffect transition="in" filter="wipe(up)">
                                      <p:cBhvr>
                                        <p:cTn id="90" dur="500"/>
                                        <p:tgtEl>
                                          <p:spTgt spid="54"/>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53"/>
                                        </p:tgtEl>
                                        <p:attrNameLst>
                                          <p:attrName>style.visibility</p:attrName>
                                        </p:attrNameLst>
                                      </p:cBhvr>
                                      <p:to>
                                        <p:strVal val="visible"/>
                                      </p:to>
                                    </p:set>
                                    <p:animEffect transition="in" filter="wipe(up)">
                                      <p:cBhvr>
                                        <p:cTn id="93" dur="500"/>
                                        <p:tgtEl>
                                          <p:spTgt spid="53"/>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1" fill="hold" nodeType="clickEffect">
                                  <p:stCondLst>
                                    <p:cond delay="0"/>
                                  </p:stCondLst>
                                  <p:childTnLst>
                                    <p:set>
                                      <p:cBhvr>
                                        <p:cTn id="97" dur="1" fill="hold">
                                          <p:stCondLst>
                                            <p:cond delay="0"/>
                                          </p:stCondLst>
                                        </p:cTn>
                                        <p:tgtEl>
                                          <p:spTgt spid="55"/>
                                        </p:tgtEl>
                                        <p:attrNameLst>
                                          <p:attrName>style.visibility</p:attrName>
                                        </p:attrNameLst>
                                      </p:cBhvr>
                                      <p:to>
                                        <p:strVal val="visible"/>
                                      </p:to>
                                    </p:set>
                                    <p:animEffect transition="in" filter="wipe(up)">
                                      <p:cBhvr>
                                        <p:cTn id="98" dur="500"/>
                                        <p:tgtEl>
                                          <p:spTgt spid="55"/>
                                        </p:tgtEl>
                                      </p:cBhvr>
                                    </p:animEffect>
                                  </p:childTnLst>
                                </p:cTn>
                              </p:par>
                              <p:par>
                                <p:cTn id="99" presetID="22" presetClass="entr" presetSubtype="1" fill="hold" grpId="0" nodeType="withEffect">
                                  <p:stCondLst>
                                    <p:cond delay="0"/>
                                  </p:stCondLst>
                                  <p:childTnLst>
                                    <p:set>
                                      <p:cBhvr>
                                        <p:cTn id="100" dur="1" fill="hold">
                                          <p:stCondLst>
                                            <p:cond delay="0"/>
                                          </p:stCondLst>
                                        </p:cTn>
                                        <p:tgtEl>
                                          <p:spTgt spid="52"/>
                                        </p:tgtEl>
                                        <p:attrNameLst>
                                          <p:attrName>style.visibility</p:attrName>
                                        </p:attrNameLst>
                                      </p:cBhvr>
                                      <p:to>
                                        <p:strVal val="visible"/>
                                      </p:to>
                                    </p:set>
                                    <p:animEffect transition="in" filter="wipe(up)">
                                      <p:cBhvr>
                                        <p:cTn id="101" dur="500"/>
                                        <p:tgtEl>
                                          <p:spTgt spid="52"/>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4" fill="hold" nodeType="clickEffect">
                                  <p:stCondLst>
                                    <p:cond delay="0"/>
                                  </p:stCondLst>
                                  <p:childTnLst>
                                    <p:set>
                                      <p:cBhvr>
                                        <p:cTn id="105" dur="1" fill="hold">
                                          <p:stCondLst>
                                            <p:cond delay="0"/>
                                          </p:stCondLst>
                                        </p:cTn>
                                        <p:tgtEl>
                                          <p:spTgt spid="56"/>
                                        </p:tgtEl>
                                        <p:attrNameLst>
                                          <p:attrName>style.visibility</p:attrName>
                                        </p:attrNameLst>
                                      </p:cBhvr>
                                      <p:to>
                                        <p:strVal val="visible"/>
                                      </p:to>
                                    </p:set>
                                    <p:animEffect transition="in" filter="wipe(down)">
                                      <p:cBhvr>
                                        <p:cTn id="106"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P spid="15" grpId="0" animBg="1"/>
      <p:bldP spid="16" grpId="0"/>
      <p:bldP spid="18" grpId="0"/>
      <p:bldP spid="19" grpId="0" animBg="1"/>
      <p:bldP spid="20" grpId="0" animBg="1"/>
      <p:bldP spid="42" grpId="0" animBg="1"/>
      <p:bldP spid="48" grpId="0"/>
      <p:bldP spid="49" grpId="0" animBg="1"/>
      <p:bldP spid="50" grpId="0"/>
      <p:bldP spid="51" grpId="0"/>
      <p:bldP spid="52" grpId="0" animBg="1"/>
      <p:bldP spid="53" grpId="0" animBg="1"/>
      <p:bldP spid="74" grpId="0" animBg="1"/>
      <p:bldP spid="7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Direct &amp; Indirect Addressing of Memory</a:t>
            </a:r>
          </a:p>
        </p:txBody>
      </p:sp>
      <p:sp>
        <p:nvSpPr>
          <p:cNvPr id="3" name="Content Placeholder 2"/>
          <p:cNvSpPr>
            <a:spLocks noGrp="1"/>
          </p:cNvSpPr>
          <p:nvPr>
            <p:ph idx="1"/>
          </p:nvPr>
        </p:nvSpPr>
        <p:spPr/>
        <p:txBody>
          <a:bodyPr>
            <a:normAutofit/>
          </a:bodyPr>
          <a:lstStyle/>
          <a:p>
            <a:pPr lvl="0" algn="just"/>
            <a:r>
              <a:rPr lang="en-US" dirty="0"/>
              <a:t>One bit of the instruction code can be used to distinguish between a direct and an indirect address.</a:t>
            </a:r>
          </a:p>
          <a:p>
            <a:pPr lvl="0" algn="just"/>
            <a:r>
              <a:rPr lang="en-US" dirty="0"/>
              <a:t>It consists of a 3-bit operation code, a 12-bit address, and an indirect address mode bit designated by I. </a:t>
            </a:r>
          </a:p>
          <a:p>
            <a:pPr lvl="0" algn="just"/>
            <a:r>
              <a:rPr lang="en-US" dirty="0"/>
              <a:t>The mode bit is 0 for a direct address and 1 for an indirect address.</a:t>
            </a:r>
          </a:p>
          <a:p>
            <a:pPr lvl="0" algn="just"/>
            <a:endParaRPr lang="en-US" dirty="0"/>
          </a:p>
        </p:txBody>
      </p:sp>
    </p:spTree>
    <p:extLst>
      <p:ext uri="{BB962C8B-B14F-4D97-AF65-F5344CB8AC3E}">
        <p14:creationId xmlns:p14="http://schemas.microsoft.com/office/powerpoint/2010/main" val="4160926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Direct &amp; Indirect Addressing of Memory</a:t>
            </a:r>
          </a:p>
        </p:txBody>
      </p:sp>
      <p:sp>
        <p:nvSpPr>
          <p:cNvPr id="3" name="Content Placeholder 2"/>
          <p:cNvSpPr>
            <a:spLocks noGrp="1"/>
          </p:cNvSpPr>
          <p:nvPr>
            <p:ph idx="1"/>
          </p:nvPr>
        </p:nvSpPr>
        <p:spPr>
          <a:xfrm>
            <a:off x="190500" y="2055874"/>
            <a:ext cx="8763000" cy="4268729"/>
          </a:xfrm>
        </p:spPr>
        <p:txBody>
          <a:bodyPr>
            <a:normAutofit/>
          </a:bodyPr>
          <a:lstStyle/>
          <a:p>
            <a:pPr lvl="0" algn="just"/>
            <a:r>
              <a:rPr lang="en-US" dirty="0"/>
              <a:t>A direct address instruction is placed at address 22 in memory. </a:t>
            </a:r>
          </a:p>
          <a:p>
            <a:pPr lvl="0" algn="just"/>
            <a:r>
              <a:rPr lang="en-US" dirty="0"/>
              <a:t>The I bit is 0, so the instruction is recognized as a direct address instruction. </a:t>
            </a:r>
          </a:p>
          <a:p>
            <a:pPr lvl="0" algn="just"/>
            <a:r>
              <a:rPr lang="en-US" dirty="0"/>
              <a:t>The opcode specifies an ADD instruction, and the address part is the binary equivalent of 457.</a:t>
            </a:r>
          </a:p>
          <a:p>
            <a:pPr lvl="0" algn="just"/>
            <a:r>
              <a:rPr lang="en-US" dirty="0"/>
              <a:t>The control finds the operand in memory at address 457 and adds it to the content of AC. </a:t>
            </a:r>
          </a:p>
        </p:txBody>
      </p:sp>
      <p:sp>
        <p:nvSpPr>
          <p:cNvPr id="4" name="TextBox 3"/>
          <p:cNvSpPr txBox="1"/>
          <p:nvPr/>
        </p:nvSpPr>
        <p:spPr>
          <a:xfrm>
            <a:off x="6510339" y="892240"/>
            <a:ext cx="271463" cy="400110"/>
          </a:xfrm>
          <a:prstGeom prst="rect">
            <a:avLst/>
          </a:prstGeom>
          <a:noFill/>
        </p:spPr>
        <p:txBody>
          <a:bodyPr wrap="square" rtlCol="0">
            <a:spAutoFit/>
          </a:bodyPr>
          <a:lstStyle/>
          <a:p>
            <a:pPr algn="ctr"/>
            <a:r>
              <a:rPr lang="en-US" sz="2000" dirty="0"/>
              <a:t>0</a:t>
            </a:r>
          </a:p>
        </p:txBody>
      </p:sp>
      <p:sp>
        <p:nvSpPr>
          <p:cNvPr id="5" name="TextBox 4"/>
          <p:cNvSpPr txBox="1"/>
          <p:nvPr/>
        </p:nvSpPr>
        <p:spPr>
          <a:xfrm>
            <a:off x="3614737" y="895351"/>
            <a:ext cx="457200" cy="400110"/>
          </a:xfrm>
          <a:prstGeom prst="rect">
            <a:avLst/>
          </a:prstGeom>
          <a:noFill/>
        </p:spPr>
        <p:txBody>
          <a:bodyPr wrap="square" rtlCol="0">
            <a:spAutoFit/>
          </a:bodyPr>
          <a:lstStyle/>
          <a:p>
            <a:pPr algn="ctr"/>
            <a:r>
              <a:rPr lang="en-US" sz="2000" dirty="0"/>
              <a:t>11</a:t>
            </a:r>
          </a:p>
        </p:txBody>
      </p:sp>
      <p:sp>
        <p:nvSpPr>
          <p:cNvPr id="6" name="TextBox 5"/>
          <p:cNvSpPr txBox="1"/>
          <p:nvPr/>
        </p:nvSpPr>
        <p:spPr>
          <a:xfrm>
            <a:off x="3271841" y="892240"/>
            <a:ext cx="495299" cy="400110"/>
          </a:xfrm>
          <a:prstGeom prst="rect">
            <a:avLst/>
          </a:prstGeom>
          <a:noFill/>
        </p:spPr>
        <p:txBody>
          <a:bodyPr wrap="square" rtlCol="0">
            <a:spAutoFit/>
          </a:bodyPr>
          <a:lstStyle/>
          <a:p>
            <a:pPr algn="ctr"/>
            <a:r>
              <a:rPr lang="en-US" sz="2000" dirty="0"/>
              <a:t>12</a:t>
            </a:r>
          </a:p>
        </p:txBody>
      </p:sp>
      <p:sp>
        <p:nvSpPr>
          <p:cNvPr id="7" name="TextBox 6"/>
          <p:cNvSpPr txBox="1"/>
          <p:nvPr/>
        </p:nvSpPr>
        <p:spPr>
          <a:xfrm>
            <a:off x="2195512" y="881063"/>
            <a:ext cx="457200" cy="400110"/>
          </a:xfrm>
          <a:prstGeom prst="rect">
            <a:avLst/>
          </a:prstGeom>
          <a:noFill/>
        </p:spPr>
        <p:txBody>
          <a:bodyPr wrap="square" rtlCol="0">
            <a:spAutoFit/>
          </a:bodyPr>
          <a:lstStyle/>
          <a:p>
            <a:pPr algn="ctr"/>
            <a:r>
              <a:rPr lang="en-US" sz="2000" dirty="0"/>
              <a:t>15</a:t>
            </a:r>
          </a:p>
        </p:txBody>
      </p:sp>
      <p:grpSp>
        <p:nvGrpSpPr>
          <p:cNvPr id="8" name="Group 7"/>
          <p:cNvGrpSpPr/>
          <p:nvPr/>
        </p:nvGrpSpPr>
        <p:grpSpPr>
          <a:xfrm>
            <a:off x="2209800" y="1269995"/>
            <a:ext cx="4572000" cy="551767"/>
            <a:chOff x="2133600" y="1608132"/>
            <a:chExt cx="4572000" cy="551766"/>
          </a:xfrm>
        </p:grpSpPr>
        <p:grpSp>
          <p:nvGrpSpPr>
            <p:cNvPr id="9" name="Group 8"/>
            <p:cNvGrpSpPr/>
            <p:nvPr/>
          </p:nvGrpSpPr>
          <p:grpSpPr>
            <a:xfrm>
              <a:off x="2590800" y="1608132"/>
              <a:ext cx="4114800" cy="551766"/>
              <a:chOff x="652462" y="1850885"/>
              <a:chExt cx="4114800" cy="551766"/>
            </a:xfrm>
          </p:grpSpPr>
          <p:sp>
            <p:nvSpPr>
              <p:cNvPr id="11" name="Rectangle 10"/>
              <p:cNvSpPr/>
              <p:nvPr/>
            </p:nvSpPr>
            <p:spPr>
              <a:xfrm>
                <a:off x="652462" y="1850886"/>
                <a:ext cx="1033462"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ADD</a:t>
                </a:r>
              </a:p>
            </p:txBody>
          </p:sp>
          <p:sp>
            <p:nvSpPr>
              <p:cNvPr id="12" name="Rectangle 11"/>
              <p:cNvSpPr/>
              <p:nvPr/>
            </p:nvSpPr>
            <p:spPr>
              <a:xfrm>
                <a:off x="1685924" y="1850885"/>
                <a:ext cx="3081338"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457</a:t>
                </a:r>
              </a:p>
            </p:txBody>
          </p:sp>
        </p:grpSp>
        <p:sp>
          <p:nvSpPr>
            <p:cNvPr id="10" name="Rectangle 9"/>
            <p:cNvSpPr/>
            <p:nvPr/>
          </p:nvSpPr>
          <p:spPr>
            <a:xfrm>
              <a:off x="2133600" y="1608132"/>
              <a:ext cx="457200" cy="551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0</a:t>
              </a:r>
            </a:p>
          </p:txBody>
        </p:sp>
      </p:grpSp>
      <p:sp>
        <p:nvSpPr>
          <p:cNvPr id="13" name="TextBox 12"/>
          <p:cNvSpPr txBox="1"/>
          <p:nvPr/>
        </p:nvSpPr>
        <p:spPr>
          <a:xfrm>
            <a:off x="2552702" y="881063"/>
            <a:ext cx="495299" cy="400110"/>
          </a:xfrm>
          <a:prstGeom prst="rect">
            <a:avLst/>
          </a:prstGeom>
          <a:noFill/>
        </p:spPr>
        <p:txBody>
          <a:bodyPr wrap="square" rtlCol="0">
            <a:spAutoFit/>
          </a:bodyPr>
          <a:lstStyle/>
          <a:p>
            <a:pPr algn="ctr"/>
            <a:r>
              <a:rPr lang="en-US" sz="2000" dirty="0"/>
              <a:t>14</a:t>
            </a:r>
          </a:p>
        </p:txBody>
      </p:sp>
      <p:sp>
        <p:nvSpPr>
          <p:cNvPr id="14" name="TextBox 13"/>
          <p:cNvSpPr txBox="1"/>
          <p:nvPr/>
        </p:nvSpPr>
        <p:spPr>
          <a:xfrm>
            <a:off x="1714499" y="1345821"/>
            <a:ext cx="457200" cy="400110"/>
          </a:xfrm>
          <a:prstGeom prst="rect">
            <a:avLst/>
          </a:prstGeom>
          <a:noFill/>
        </p:spPr>
        <p:txBody>
          <a:bodyPr wrap="square" rtlCol="0">
            <a:spAutoFit/>
          </a:bodyPr>
          <a:lstStyle/>
          <a:p>
            <a:pPr algn="ctr"/>
            <a:r>
              <a:rPr lang="en-US" sz="2000" dirty="0"/>
              <a:t>22</a:t>
            </a:r>
          </a:p>
        </p:txBody>
      </p:sp>
    </p:spTree>
    <p:extLst>
      <p:ext uri="{BB962C8B-B14F-4D97-AF65-F5344CB8AC3E}">
        <p14:creationId xmlns:p14="http://schemas.microsoft.com/office/powerpoint/2010/main" val="91168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13"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Direct &amp; Indirect Addressing of Memory</a:t>
            </a:r>
          </a:p>
        </p:txBody>
      </p:sp>
      <p:sp>
        <p:nvSpPr>
          <p:cNvPr id="3" name="Content Placeholder 2"/>
          <p:cNvSpPr>
            <a:spLocks noGrp="1"/>
          </p:cNvSpPr>
          <p:nvPr>
            <p:ph idx="1"/>
          </p:nvPr>
        </p:nvSpPr>
        <p:spPr>
          <a:xfrm>
            <a:off x="190500" y="2055874"/>
            <a:ext cx="8763000" cy="4268729"/>
          </a:xfrm>
        </p:spPr>
        <p:txBody>
          <a:bodyPr>
            <a:normAutofit/>
          </a:bodyPr>
          <a:lstStyle/>
          <a:p>
            <a:pPr lvl="0" algn="just"/>
            <a:r>
              <a:rPr lang="en-US" dirty="0"/>
              <a:t>The instruction in address 35 has a mode bit I = 1, recognized as an indirect address instruction. </a:t>
            </a:r>
          </a:p>
          <a:p>
            <a:pPr lvl="0" algn="just"/>
            <a:r>
              <a:rPr lang="en-US" dirty="0"/>
              <a:t>The address part is the binary equivalent of 300. </a:t>
            </a:r>
          </a:p>
          <a:p>
            <a:pPr lvl="0" algn="just"/>
            <a:r>
              <a:rPr lang="en-US" dirty="0"/>
              <a:t>The control goes to address 300 to find the address of the operand. </a:t>
            </a:r>
          </a:p>
          <a:p>
            <a:pPr lvl="0" algn="just"/>
            <a:r>
              <a:rPr lang="en-US" dirty="0"/>
              <a:t>The address of the operand in this case is 1350. </a:t>
            </a:r>
          </a:p>
          <a:p>
            <a:pPr lvl="0" algn="just"/>
            <a:r>
              <a:rPr lang="en-US" dirty="0"/>
              <a:t>The operand found in address 1350 is then added to the content of AC.</a:t>
            </a:r>
          </a:p>
        </p:txBody>
      </p:sp>
      <p:sp>
        <p:nvSpPr>
          <p:cNvPr id="4" name="TextBox 3"/>
          <p:cNvSpPr txBox="1"/>
          <p:nvPr/>
        </p:nvSpPr>
        <p:spPr>
          <a:xfrm>
            <a:off x="6510339" y="892240"/>
            <a:ext cx="271463" cy="400110"/>
          </a:xfrm>
          <a:prstGeom prst="rect">
            <a:avLst/>
          </a:prstGeom>
          <a:noFill/>
        </p:spPr>
        <p:txBody>
          <a:bodyPr wrap="square" rtlCol="0">
            <a:spAutoFit/>
          </a:bodyPr>
          <a:lstStyle/>
          <a:p>
            <a:pPr algn="ctr"/>
            <a:r>
              <a:rPr lang="en-US" sz="2000" dirty="0"/>
              <a:t>0</a:t>
            </a:r>
          </a:p>
        </p:txBody>
      </p:sp>
      <p:sp>
        <p:nvSpPr>
          <p:cNvPr id="5" name="TextBox 4"/>
          <p:cNvSpPr txBox="1"/>
          <p:nvPr/>
        </p:nvSpPr>
        <p:spPr>
          <a:xfrm>
            <a:off x="3614737" y="895351"/>
            <a:ext cx="457200" cy="400110"/>
          </a:xfrm>
          <a:prstGeom prst="rect">
            <a:avLst/>
          </a:prstGeom>
          <a:noFill/>
        </p:spPr>
        <p:txBody>
          <a:bodyPr wrap="square" rtlCol="0">
            <a:spAutoFit/>
          </a:bodyPr>
          <a:lstStyle/>
          <a:p>
            <a:pPr algn="ctr"/>
            <a:r>
              <a:rPr lang="en-US" sz="2000" dirty="0"/>
              <a:t>11</a:t>
            </a:r>
          </a:p>
        </p:txBody>
      </p:sp>
      <p:sp>
        <p:nvSpPr>
          <p:cNvPr id="6" name="TextBox 5"/>
          <p:cNvSpPr txBox="1"/>
          <p:nvPr/>
        </p:nvSpPr>
        <p:spPr>
          <a:xfrm>
            <a:off x="3271841" y="892240"/>
            <a:ext cx="495299" cy="400110"/>
          </a:xfrm>
          <a:prstGeom prst="rect">
            <a:avLst/>
          </a:prstGeom>
          <a:noFill/>
        </p:spPr>
        <p:txBody>
          <a:bodyPr wrap="square" rtlCol="0">
            <a:spAutoFit/>
          </a:bodyPr>
          <a:lstStyle/>
          <a:p>
            <a:pPr algn="ctr"/>
            <a:r>
              <a:rPr lang="en-US" sz="2000" dirty="0"/>
              <a:t>12</a:t>
            </a:r>
          </a:p>
        </p:txBody>
      </p:sp>
      <p:sp>
        <p:nvSpPr>
          <p:cNvPr id="7" name="TextBox 6"/>
          <p:cNvSpPr txBox="1"/>
          <p:nvPr/>
        </p:nvSpPr>
        <p:spPr>
          <a:xfrm>
            <a:off x="2195512" y="881063"/>
            <a:ext cx="457200" cy="400110"/>
          </a:xfrm>
          <a:prstGeom prst="rect">
            <a:avLst/>
          </a:prstGeom>
          <a:noFill/>
        </p:spPr>
        <p:txBody>
          <a:bodyPr wrap="square" rtlCol="0">
            <a:spAutoFit/>
          </a:bodyPr>
          <a:lstStyle/>
          <a:p>
            <a:pPr algn="ctr"/>
            <a:r>
              <a:rPr lang="en-US" sz="2000" dirty="0"/>
              <a:t>15</a:t>
            </a:r>
          </a:p>
        </p:txBody>
      </p:sp>
      <p:grpSp>
        <p:nvGrpSpPr>
          <p:cNvPr id="8" name="Group 7"/>
          <p:cNvGrpSpPr/>
          <p:nvPr/>
        </p:nvGrpSpPr>
        <p:grpSpPr>
          <a:xfrm>
            <a:off x="2209800" y="1269995"/>
            <a:ext cx="4572000" cy="551767"/>
            <a:chOff x="2133600" y="1608132"/>
            <a:chExt cx="4572000" cy="551766"/>
          </a:xfrm>
        </p:grpSpPr>
        <p:grpSp>
          <p:nvGrpSpPr>
            <p:cNvPr id="9" name="Group 8"/>
            <p:cNvGrpSpPr/>
            <p:nvPr/>
          </p:nvGrpSpPr>
          <p:grpSpPr>
            <a:xfrm>
              <a:off x="2590800" y="1608132"/>
              <a:ext cx="4114800" cy="551766"/>
              <a:chOff x="652462" y="1850885"/>
              <a:chExt cx="4114800" cy="551766"/>
            </a:xfrm>
          </p:grpSpPr>
          <p:sp>
            <p:nvSpPr>
              <p:cNvPr id="11" name="Rectangle 10"/>
              <p:cNvSpPr/>
              <p:nvPr/>
            </p:nvSpPr>
            <p:spPr>
              <a:xfrm>
                <a:off x="652462" y="1850886"/>
                <a:ext cx="1033462"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ADD</a:t>
                </a:r>
              </a:p>
            </p:txBody>
          </p:sp>
          <p:sp>
            <p:nvSpPr>
              <p:cNvPr id="12" name="Rectangle 11"/>
              <p:cNvSpPr/>
              <p:nvPr/>
            </p:nvSpPr>
            <p:spPr>
              <a:xfrm>
                <a:off x="1685924" y="1850885"/>
                <a:ext cx="3081338"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300</a:t>
                </a:r>
              </a:p>
            </p:txBody>
          </p:sp>
        </p:grpSp>
        <p:sp>
          <p:nvSpPr>
            <p:cNvPr id="10" name="Rectangle 9"/>
            <p:cNvSpPr/>
            <p:nvPr/>
          </p:nvSpPr>
          <p:spPr>
            <a:xfrm>
              <a:off x="2133600" y="1608132"/>
              <a:ext cx="457200" cy="551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grpSp>
      <p:sp>
        <p:nvSpPr>
          <p:cNvPr id="13" name="TextBox 12"/>
          <p:cNvSpPr txBox="1"/>
          <p:nvPr/>
        </p:nvSpPr>
        <p:spPr>
          <a:xfrm>
            <a:off x="2552702" y="881063"/>
            <a:ext cx="495299" cy="400110"/>
          </a:xfrm>
          <a:prstGeom prst="rect">
            <a:avLst/>
          </a:prstGeom>
          <a:noFill/>
        </p:spPr>
        <p:txBody>
          <a:bodyPr wrap="square" rtlCol="0">
            <a:spAutoFit/>
          </a:bodyPr>
          <a:lstStyle/>
          <a:p>
            <a:pPr algn="ctr"/>
            <a:r>
              <a:rPr lang="en-US" sz="2000" dirty="0"/>
              <a:t>14</a:t>
            </a:r>
          </a:p>
        </p:txBody>
      </p:sp>
      <p:sp>
        <p:nvSpPr>
          <p:cNvPr id="14" name="TextBox 13"/>
          <p:cNvSpPr txBox="1"/>
          <p:nvPr/>
        </p:nvSpPr>
        <p:spPr>
          <a:xfrm>
            <a:off x="1714499" y="1345821"/>
            <a:ext cx="457200" cy="400110"/>
          </a:xfrm>
          <a:prstGeom prst="rect">
            <a:avLst/>
          </a:prstGeom>
          <a:noFill/>
        </p:spPr>
        <p:txBody>
          <a:bodyPr wrap="square" rtlCol="0">
            <a:spAutoFit/>
          </a:bodyPr>
          <a:lstStyle/>
          <a:p>
            <a:pPr algn="ctr"/>
            <a:r>
              <a:rPr lang="en-US" sz="2000" dirty="0"/>
              <a:t>35</a:t>
            </a:r>
          </a:p>
        </p:txBody>
      </p:sp>
    </p:spTree>
    <p:extLst>
      <p:ext uri="{BB962C8B-B14F-4D97-AF65-F5344CB8AC3E}">
        <p14:creationId xmlns:p14="http://schemas.microsoft.com/office/powerpoint/2010/main" val="2701524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P spid="13"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Direct &amp; Indirect Addressing of Memory</a:t>
            </a:r>
          </a:p>
        </p:txBody>
      </p:sp>
      <p:sp>
        <p:nvSpPr>
          <p:cNvPr id="3" name="Content Placeholder 2"/>
          <p:cNvSpPr>
            <a:spLocks noGrp="1"/>
          </p:cNvSpPr>
          <p:nvPr>
            <p:ph idx="1"/>
          </p:nvPr>
        </p:nvSpPr>
        <p:spPr/>
        <p:txBody>
          <a:bodyPr/>
          <a:lstStyle/>
          <a:p>
            <a:pPr algn="just"/>
            <a:r>
              <a:rPr lang="en-US" dirty="0"/>
              <a:t>The indirect address instruction needs two references to memory to fetch an operand. </a:t>
            </a:r>
          </a:p>
          <a:p>
            <a:pPr lvl="0" algn="just"/>
            <a:r>
              <a:rPr lang="en-US" dirty="0"/>
              <a:t>The first reference is needed to read the address of the operand.</a:t>
            </a:r>
          </a:p>
          <a:p>
            <a:pPr lvl="0" algn="just"/>
            <a:r>
              <a:rPr lang="en-US" dirty="0"/>
              <a:t>Second reference is for the operand itself.</a:t>
            </a:r>
          </a:p>
          <a:p>
            <a:pPr algn="just"/>
            <a:r>
              <a:rPr lang="en-US" dirty="0"/>
              <a:t>The memory word that holds the address of the operand in an indirect address instruction is used as a pointer to an array of data.</a:t>
            </a:r>
          </a:p>
        </p:txBody>
      </p:sp>
    </p:spTree>
    <p:extLst>
      <p:ext uri="{BB962C8B-B14F-4D97-AF65-F5344CB8AC3E}">
        <p14:creationId xmlns:p14="http://schemas.microsoft.com/office/powerpoint/2010/main" val="2613901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77000"/>
          </a:xfrm>
        </p:spPr>
        <p:txBody>
          <a:bodyPr>
            <a:noAutofit/>
          </a:bodyPr>
          <a:lstStyle/>
          <a:p>
            <a:r>
              <a:rPr lang="en-US" sz="9600" dirty="0"/>
              <a:t>Computer Registers</a:t>
            </a:r>
          </a:p>
        </p:txBody>
      </p:sp>
    </p:spTree>
    <p:extLst>
      <p:ext uri="{BB962C8B-B14F-4D97-AF65-F5344CB8AC3E}">
        <p14:creationId xmlns:p14="http://schemas.microsoft.com/office/powerpoint/2010/main" val="2433404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Registers</a:t>
            </a:r>
          </a:p>
        </p:txBody>
      </p:sp>
      <p:sp>
        <p:nvSpPr>
          <p:cNvPr id="4" name="Rectangle 3"/>
          <p:cNvSpPr/>
          <p:nvPr/>
        </p:nvSpPr>
        <p:spPr>
          <a:xfrm>
            <a:off x="1476376" y="1300163"/>
            <a:ext cx="2714624"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t>PC</a:t>
            </a:r>
          </a:p>
        </p:txBody>
      </p:sp>
      <p:sp>
        <p:nvSpPr>
          <p:cNvPr id="5" name="TextBox 4"/>
          <p:cNvSpPr txBox="1"/>
          <p:nvPr/>
        </p:nvSpPr>
        <p:spPr>
          <a:xfrm>
            <a:off x="3895728" y="930340"/>
            <a:ext cx="271463" cy="400110"/>
          </a:xfrm>
          <a:prstGeom prst="rect">
            <a:avLst/>
          </a:prstGeom>
          <a:noFill/>
        </p:spPr>
        <p:txBody>
          <a:bodyPr wrap="square" rtlCol="0">
            <a:spAutoFit/>
          </a:bodyPr>
          <a:lstStyle/>
          <a:p>
            <a:pPr algn="ctr"/>
            <a:r>
              <a:rPr lang="en-US" sz="2000" dirty="0"/>
              <a:t>0</a:t>
            </a:r>
          </a:p>
        </p:txBody>
      </p:sp>
      <p:sp>
        <p:nvSpPr>
          <p:cNvPr id="6" name="TextBox 5"/>
          <p:cNvSpPr txBox="1"/>
          <p:nvPr/>
        </p:nvSpPr>
        <p:spPr>
          <a:xfrm>
            <a:off x="1385888" y="914400"/>
            <a:ext cx="457200" cy="400110"/>
          </a:xfrm>
          <a:prstGeom prst="rect">
            <a:avLst/>
          </a:prstGeom>
          <a:noFill/>
        </p:spPr>
        <p:txBody>
          <a:bodyPr wrap="square" rtlCol="0">
            <a:spAutoFit/>
          </a:bodyPr>
          <a:lstStyle/>
          <a:p>
            <a:pPr algn="ctr"/>
            <a:r>
              <a:rPr lang="en-US" sz="2000" dirty="0"/>
              <a:t>11</a:t>
            </a:r>
          </a:p>
        </p:txBody>
      </p:sp>
      <p:sp>
        <p:nvSpPr>
          <p:cNvPr id="7" name="Rectangle 6"/>
          <p:cNvSpPr/>
          <p:nvPr/>
        </p:nvSpPr>
        <p:spPr>
          <a:xfrm>
            <a:off x="280988" y="3429000"/>
            <a:ext cx="3910013"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t>IR</a:t>
            </a:r>
          </a:p>
        </p:txBody>
      </p:sp>
      <p:sp>
        <p:nvSpPr>
          <p:cNvPr id="8" name="TextBox 7"/>
          <p:cNvSpPr txBox="1"/>
          <p:nvPr/>
        </p:nvSpPr>
        <p:spPr>
          <a:xfrm>
            <a:off x="3919539" y="3059177"/>
            <a:ext cx="271463" cy="400110"/>
          </a:xfrm>
          <a:prstGeom prst="rect">
            <a:avLst/>
          </a:prstGeom>
          <a:noFill/>
        </p:spPr>
        <p:txBody>
          <a:bodyPr wrap="square" rtlCol="0">
            <a:spAutoFit/>
          </a:bodyPr>
          <a:lstStyle/>
          <a:p>
            <a:pPr algn="ctr"/>
            <a:r>
              <a:rPr lang="en-US" sz="2000" dirty="0"/>
              <a:t>0</a:t>
            </a:r>
          </a:p>
        </p:txBody>
      </p:sp>
      <p:sp>
        <p:nvSpPr>
          <p:cNvPr id="9" name="TextBox 8"/>
          <p:cNvSpPr txBox="1"/>
          <p:nvPr/>
        </p:nvSpPr>
        <p:spPr>
          <a:xfrm>
            <a:off x="166687" y="3048000"/>
            <a:ext cx="457200" cy="400110"/>
          </a:xfrm>
          <a:prstGeom prst="rect">
            <a:avLst/>
          </a:prstGeom>
          <a:noFill/>
        </p:spPr>
        <p:txBody>
          <a:bodyPr wrap="square" rtlCol="0">
            <a:spAutoFit/>
          </a:bodyPr>
          <a:lstStyle/>
          <a:p>
            <a:pPr algn="ctr"/>
            <a:r>
              <a:rPr lang="en-US" sz="2000" dirty="0"/>
              <a:t>15</a:t>
            </a:r>
          </a:p>
        </p:txBody>
      </p:sp>
      <p:sp>
        <p:nvSpPr>
          <p:cNvPr id="10" name="Rectangle 9"/>
          <p:cNvSpPr/>
          <p:nvPr/>
        </p:nvSpPr>
        <p:spPr>
          <a:xfrm>
            <a:off x="1476376" y="2366963"/>
            <a:ext cx="2714624"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t>AR</a:t>
            </a:r>
          </a:p>
        </p:txBody>
      </p:sp>
      <p:sp>
        <p:nvSpPr>
          <p:cNvPr id="11" name="TextBox 10"/>
          <p:cNvSpPr txBox="1"/>
          <p:nvPr/>
        </p:nvSpPr>
        <p:spPr>
          <a:xfrm>
            <a:off x="3895728" y="1997140"/>
            <a:ext cx="271463" cy="400110"/>
          </a:xfrm>
          <a:prstGeom prst="rect">
            <a:avLst/>
          </a:prstGeom>
          <a:noFill/>
        </p:spPr>
        <p:txBody>
          <a:bodyPr wrap="square" rtlCol="0">
            <a:spAutoFit/>
          </a:bodyPr>
          <a:lstStyle/>
          <a:p>
            <a:pPr algn="ctr"/>
            <a:r>
              <a:rPr lang="en-US" sz="2000" dirty="0"/>
              <a:t>0</a:t>
            </a:r>
          </a:p>
        </p:txBody>
      </p:sp>
      <p:sp>
        <p:nvSpPr>
          <p:cNvPr id="12" name="TextBox 11"/>
          <p:cNvSpPr txBox="1"/>
          <p:nvPr/>
        </p:nvSpPr>
        <p:spPr>
          <a:xfrm>
            <a:off x="1385888" y="1981200"/>
            <a:ext cx="457200" cy="400110"/>
          </a:xfrm>
          <a:prstGeom prst="rect">
            <a:avLst/>
          </a:prstGeom>
          <a:noFill/>
        </p:spPr>
        <p:txBody>
          <a:bodyPr wrap="square" rtlCol="0">
            <a:spAutoFit/>
          </a:bodyPr>
          <a:lstStyle/>
          <a:p>
            <a:pPr algn="ctr"/>
            <a:r>
              <a:rPr lang="en-US" sz="2000" dirty="0"/>
              <a:t>11</a:t>
            </a:r>
          </a:p>
        </p:txBody>
      </p:sp>
      <p:sp>
        <p:nvSpPr>
          <p:cNvPr id="13" name="TextBox 12"/>
          <p:cNvSpPr txBox="1"/>
          <p:nvPr/>
        </p:nvSpPr>
        <p:spPr>
          <a:xfrm>
            <a:off x="4383941" y="1143002"/>
            <a:ext cx="4008293" cy="461665"/>
          </a:xfrm>
          <a:prstGeom prst="rect">
            <a:avLst/>
          </a:prstGeom>
          <a:noFill/>
        </p:spPr>
        <p:txBody>
          <a:bodyPr wrap="square" rtlCol="0">
            <a:spAutoFit/>
          </a:bodyPr>
          <a:lstStyle/>
          <a:p>
            <a:r>
              <a:rPr lang="en-US" sz="2400" dirty="0"/>
              <a:t>Program Counter(12)</a:t>
            </a:r>
          </a:p>
        </p:txBody>
      </p:sp>
      <p:sp>
        <p:nvSpPr>
          <p:cNvPr id="14" name="TextBox 13"/>
          <p:cNvSpPr txBox="1"/>
          <p:nvPr/>
        </p:nvSpPr>
        <p:spPr>
          <a:xfrm>
            <a:off x="4388700" y="1549570"/>
            <a:ext cx="3671711" cy="461665"/>
          </a:xfrm>
          <a:prstGeom prst="rect">
            <a:avLst/>
          </a:prstGeom>
          <a:noFill/>
        </p:spPr>
        <p:txBody>
          <a:bodyPr wrap="none" rtlCol="0">
            <a:spAutoFit/>
          </a:bodyPr>
          <a:lstStyle/>
          <a:p>
            <a:r>
              <a:rPr lang="en-US" sz="2400" dirty="0"/>
              <a:t>Holds address of instruction</a:t>
            </a:r>
          </a:p>
        </p:txBody>
      </p:sp>
      <p:sp>
        <p:nvSpPr>
          <p:cNvPr id="15" name="TextBox 14"/>
          <p:cNvSpPr txBox="1"/>
          <p:nvPr/>
        </p:nvSpPr>
        <p:spPr>
          <a:xfrm>
            <a:off x="4376737" y="2133602"/>
            <a:ext cx="4008293" cy="461665"/>
          </a:xfrm>
          <a:prstGeom prst="rect">
            <a:avLst/>
          </a:prstGeom>
          <a:noFill/>
        </p:spPr>
        <p:txBody>
          <a:bodyPr wrap="square" rtlCol="0">
            <a:spAutoFit/>
          </a:bodyPr>
          <a:lstStyle/>
          <a:p>
            <a:r>
              <a:rPr lang="en-US" sz="2400" dirty="0"/>
              <a:t>Address Register(12)</a:t>
            </a:r>
          </a:p>
        </p:txBody>
      </p:sp>
      <p:sp>
        <p:nvSpPr>
          <p:cNvPr id="16" name="TextBox 15"/>
          <p:cNvSpPr txBox="1"/>
          <p:nvPr/>
        </p:nvSpPr>
        <p:spPr>
          <a:xfrm>
            <a:off x="4381498" y="2540170"/>
            <a:ext cx="3479414" cy="461665"/>
          </a:xfrm>
          <a:prstGeom prst="rect">
            <a:avLst/>
          </a:prstGeom>
          <a:noFill/>
        </p:spPr>
        <p:txBody>
          <a:bodyPr wrap="none" rtlCol="0">
            <a:spAutoFit/>
          </a:bodyPr>
          <a:lstStyle/>
          <a:p>
            <a:r>
              <a:rPr lang="en-US" sz="2400" dirty="0"/>
              <a:t>Holds address for memory</a:t>
            </a:r>
          </a:p>
        </p:txBody>
      </p:sp>
      <p:sp>
        <p:nvSpPr>
          <p:cNvPr id="17" name="TextBox 16"/>
          <p:cNvSpPr txBox="1"/>
          <p:nvPr/>
        </p:nvSpPr>
        <p:spPr>
          <a:xfrm>
            <a:off x="4373709" y="3195639"/>
            <a:ext cx="4008293" cy="461665"/>
          </a:xfrm>
          <a:prstGeom prst="rect">
            <a:avLst/>
          </a:prstGeom>
          <a:noFill/>
        </p:spPr>
        <p:txBody>
          <a:bodyPr wrap="square" rtlCol="0">
            <a:spAutoFit/>
          </a:bodyPr>
          <a:lstStyle/>
          <a:p>
            <a:r>
              <a:rPr lang="en-US" sz="2400" dirty="0"/>
              <a:t>Instruction Register(16)</a:t>
            </a:r>
          </a:p>
        </p:txBody>
      </p:sp>
      <p:sp>
        <p:nvSpPr>
          <p:cNvPr id="18" name="TextBox 17"/>
          <p:cNvSpPr txBox="1"/>
          <p:nvPr/>
        </p:nvSpPr>
        <p:spPr>
          <a:xfrm>
            <a:off x="4378471" y="3602209"/>
            <a:ext cx="2982291" cy="461665"/>
          </a:xfrm>
          <a:prstGeom prst="rect">
            <a:avLst/>
          </a:prstGeom>
          <a:noFill/>
        </p:spPr>
        <p:txBody>
          <a:bodyPr wrap="none" rtlCol="0">
            <a:spAutoFit/>
          </a:bodyPr>
          <a:lstStyle/>
          <a:p>
            <a:r>
              <a:rPr lang="en-US" sz="2400" dirty="0"/>
              <a:t>Holds instruction code</a:t>
            </a:r>
          </a:p>
        </p:txBody>
      </p:sp>
      <p:sp>
        <p:nvSpPr>
          <p:cNvPr id="19" name="Rectangle 18"/>
          <p:cNvSpPr/>
          <p:nvPr/>
        </p:nvSpPr>
        <p:spPr>
          <a:xfrm>
            <a:off x="280988" y="4572000"/>
            <a:ext cx="3910013"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t>TR</a:t>
            </a:r>
          </a:p>
        </p:txBody>
      </p:sp>
      <p:sp>
        <p:nvSpPr>
          <p:cNvPr id="20" name="TextBox 19"/>
          <p:cNvSpPr txBox="1"/>
          <p:nvPr/>
        </p:nvSpPr>
        <p:spPr>
          <a:xfrm>
            <a:off x="3919539" y="4202177"/>
            <a:ext cx="271463" cy="400110"/>
          </a:xfrm>
          <a:prstGeom prst="rect">
            <a:avLst/>
          </a:prstGeom>
          <a:noFill/>
        </p:spPr>
        <p:txBody>
          <a:bodyPr wrap="square" rtlCol="0">
            <a:spAutoFit/>
          </a:bodyPr>
          <a:lstStyle/>
          <a:p>
            <a:pPr algn="ctr"/>
            <a:r>
              <a:rPr lang="en-US" sz="2000" dirty="0"/>
              <a:t>0</a:t>
            </a:r>
          </a:p>
        </p:txBody>
      </p:sp>
      <p:sp>
        <p:nvSpPr>
          <p:cNvPr id="21" name="TextBox 20"/>
          <p:cNvSpPr txBox="1"/>
          <p:nvPr/>
        </p:nvSpPr>
        <p:spPr>
          <a:xfrm>
            <a:off x="166687" y="4191000"/>
            <a:ext cx="457200" cy="400110"/>
          </a:xfrm>
          <a:prstGeom prst="rect">
            <a:avLst/>
          </a:prstGeom>
          <a:noFill/>
        </p:spPr>
        <p:txBody>
          <a:bodyPr wrap="square" rtlCol="0">
            <a:spAutoFit/>
          </a:bodyPr>
          <a:lstStyle/>
          <a:p>
            <a:pPr algn="ctr"/>
            <a:r>
              <a:rPr lang="en-US" sz="2000" dirty="0"/>
              <a:t>15</a:t>
            </a:r>
          </a:p>
        </p:txBody>
      </p:sp>
      <p:sp>
        <p:nvSpPr>
          <p:cNvPr id="22" name="TextBox 21"/>
          <p:cNvSpPr txBox="1"/>
          <p:nvPr/>
        </p:nvSpPr>
        <p:spPr>
          <a:xfrm>
            <a:off x="4373709" y="4338639"/>
            <a:ext cx="4008293" cy="461665"/>
          </a:xfrm>
          <a:prstGeom prst="rect">
            <a:avLst/>
          </a:prstGeom>
          <a:noFill/>
        </p:spPr>
        <p:txBody>
          <a:bodyPr wrap="square" rtlCol="0">
            <a:spAutoFit/>
          </a:bodyPr>
          <a:lstStyle/>
          <a:p>
            <a:r>
              <a:rPr lang="en-US" sz="2400" dirty="0"/>
              <a:t>Temporary Register(16)</a:t>
            </a:r>
          </a:p>
        </p:txBody>
      </p:sp>
      <p:sp>
        <p:nvSpPr>
          <p:cNvPr id="23" name="TextBox 22"/>
          <p:cNvSpPr txBox="1"/>
          <p:nvPr/>
        </p:nvSpPr>
        <p:spPr>
          <a:xfrm>
            <a:off x="4378469" y="4745209"/>
            <a:ext cx="2901372" cy="461665"/>
          </a:xfrm>
          <a:prstGeom prst="rect">
            <a:avLst/>
          </a:prstGeom>
          <a:noFill/>
        </p:spPr>
        <p:txBody>
          <a:bodyPr wrap="none" rtlCol="0">
            <a:spAutoFit/>
          </a:bodyPr>
          <a:lstStyle/>
          <a:p>
            <a:r>
              <a:rPr lang="en-US" sz="2400" dirty="0"/>
              <a:t>Holds temporary data</a:t>
            </a:r>
          </a:p>
        </p:txBody>
      </p:sp>
      <p:sp>
        <p:nvSpPr>
          <p:cNvPr id="24" name="TextBox 23"/>
          <p:cNvSpPr txBox="1"/>
          <p:nvPr/>
        </p:nvSpPr>
        <p:spPr>
          <a:xfrm>
            <a:off x="3905254" y="5320977"/>
            <a:ext cx="271463" cy="400110"/>
          </a:xfrm>
          <a:prstGeom prst="rect">
            <a:avLst/>
          </a:prstGeom>
          <a:noFill/>
        </p:spPr>
        <p:txBody>
          <a:bodyPr wrap="square" rtlCol="0">
            <a:spAutoFit/>
          </a:bodyPr>
          <a:lstStyle/>
          <a:p>
            <a:pPr algn="ctr"/>
            <a:r>
              <a:rPr lang="en-US" sz="2000" dirty="0"/>
              <a:t>0</a:t>
            </a:r>
          </a:p>
        </p:txBody>
      </p:sp>
      <p:sp>
        <p:nvSpPr>
          <p:cNvPr id="25" name="Rectangle 24"/>
          <p:cNvSpPr/>
          <p:nvPr/>
        </p:nvSpPr>
        <p:spPr>
          <a:xfrm>
            <a:off x="290512" y="5698004"/>
            <a:ext cx="3910013"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t>DR</a:t>
            </a:r>
          </a:p>
        </p:txBody>
      </p:sp>
      <p:sp>
        <p:nvSpPr>
          <p:cNvPr id="26" name="TextBox 25"/>
          <p:cNvSpPr txBox="1"/>
          <p:nvPr/>
        </p:nvSpPr>
        <p:spPr>
          <a:xfrm>
            <a:off x="176212" y="5317004"/>
            <a:ext cx="457200" cy="400110"/>
          </a:xfrm>
          <a:prstGeom prst="rect">
            <a:avLst/>
          </a:prstGeom>
          <a:noFill/>
        </p:spPr>
        <p:txBody>
          <a:bodyPr wrap="square" rtlCol="0">
            <a:spAutoFit/>
          </a:bodyPr>
          <a:lstStyle/>
          <a:p>
            <a:pPr algn="ctr"/>
            <a:r>
              <a:rPr lang="en-US" sz="2000" dirty="0"/>
              <a:t>15</a:t>
            </a:r>
          </a:p>
        </p:txBody>
      </p:sp>
      <p:sp>
        <p:nvSpPr>
          <p:cNvPr id="27" name="TextBox 26"/>
          <p:cNvSpPr txBox="1"/>
          <p:nvPr/>
        </p:nvSpPr>
        <p:spPr>
          <a:xfrm>
            <a:off x="4383233" y="5464645"/>
            <a:ext cx="4008293" cy="461665"/>
          </a:xfrm>
          <a:prstGeom prst="rect">
            <a:avLst/>
          </a:prstGeom>
          <a:noFill/>
        </p:spPr>
        <p:txBody>
          <a:bodyPr wrap="square" rtlCol="0">
            <a:spAutoFit/>
          </a:bodyPr>
          <a:lstStyle/>
          <a:p>
            <a:r>
              <a:rPr lang="en-US" sz="2400" dirty="0"/>
              <a:t>Data Register(16)</a:t>
            </a:r>
          </a:p>
        </p:txBody>
      </p:sp>
      <p:sp>
        <p:nvSpPr>
          <p:cNvPr id="28" name="TextBox 27"/>
          <p:cNvSpPr txBox="1"/>
          <p:nvPr/>
        </p:nvSpPr>
        <p:spPr>
          <a:xfrm>
            <a:off x="4387995" y="5871213"/>
            <a:ext cx="3134191" cy="461665"/>
          </a:xfrm>
          <a:prstGeom prst="rect">
            <a:avLst/>
          </a:prstGeom>
          <a:noFill/>
        </p:spPr>
        <p:txBody>
          <a:bodyPr wrap="none" rtlCol="0">
            <a:spAutoFit/>
          </a:bodyPr>
          <a:lstStyle/>
          <a:p>
            <a:r>
              <a:rPr lang="en-US" sz="2400" dirty="0"/>
              <a:t>Holds memory operand</a:t>
            </a:r>
          </a:p>
        </p:txBody>
      </p:sp>
    </p:spTree>
    <p:extLst>
      <p:ext uri="{BB962C8B-B14F-4D97-AF65-F5344CB8AC3E}">
        <p14:creationId xmlns:p14="http://schemas.microsoft.com/office/powerpoint/2010/main" val="332665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down)">
                                      <p:cBhvr>
                                        <p:cTn id="29" dur="500"/>
                                        <p:tgtEl>
                                          <p:spTgt spid="11"/>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wipe(down)">
                                      <p:cBhvr>
                                        <p:cTn id="45" dur="500"/>
                                        <p:tgtEl>
                                          <p:spTgt spid="8"/>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down)">
                                      <p:cBhvr>
                                        <p:cTn id="48" dur="500"/>
                                        <p:tgtEl>
                                          <p:spTgt spid="9"/>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7"/>
                                        </p:tgtEl>
                                        <p:attrNameLst>
                                          <p:attrName>style.visibility</p:attrName>
                                        </p:attrNameLst>
                                      </p:cBhvr>
                                      <p:to>
                                        <p:strVal val="visible"/>
                                      </p:to>
                                    </p:set>
                                    <p:animEffect transition="in" filter="wipe(down)">
                                      <p:cBhvr>
                                        <p:cTn id="51" dur="500"/>
                                        <p:tgtEl>
                                          <p:spTgt spid="7"/>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7"/>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8"/>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down)">
                                      <p:cBhvr>
                                        <p:cTn id="64" dur="500"/>
                                        <p:tgtEl>
                                          <p:spTgt spid="19"/>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down)">
                                      <p:cBhvr>
                                        <p:cTn id="67" dur="500"/>
                                        <p:tgtEl>
                                          <p:spTgt spid="21"/>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wipe(down)">
                                      <p:cBhvr>
                                        <p:cTn id="70" dur="500"/>
                                        <p:tgtEl>
                                          <p:spTgt spid="20"/>
                                        </p:tgtEl>
                                      </p:cBhvr>
                                    </p:animEffec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grpId="0" nodeType="click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wipe(down)">
                                      <p:cBhvr>
                                        <p:cTn id="83" dur="500"/>
                                        <p:tgtEl>
                                          <p:spTgt spid="25"/>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24"/>
                                        </p:tgtEl>
                                        <p:attrNameLst>
                                          <p:attrName>style.visibility</p:attrName>
                                        </p:attrNameLst>
                                      </p:cBhvr>
                                      <p:to>
                                        <p:strVal val="visible"/>
                                      </p:to>
                                    </p:set>
                                    <p:animEffect transition="in" filter="wipe(down)">
                                      <p:cBhvr>
                                        <p:cTn id="86" dur="500"/>
                                        <p:tgtEl>
                                          <p:spTgt spid="24"/>
                                        </p:tgtEl>
                                      </p:cBhvr>
                                    </p:animEffect>
                                  </p:childTnLst>
                                </p:cTn>
                              </p:par>
                              <p:par>
                                <p:cTn id="87" presetID="22" presetClass="entr" presetSubtype="4" fill="hold" grpId="0" nodeType="with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wipe(down)">
                                      <p:cBhvr>
                                        <p:cTn id="89" dur="500"/>
                                        <p:tgtEl>
                                          <p:spTgt spid="26"/>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grpId="0" nodeType="clickEffect">
                                  <p:stCondLst>
                                    <p:cond delay="0"/>
                                  </p:stCondLst>
                                  <p:childTnLst>
                                    <p:set>
                                      <p:cBhvr>
                                        <p:cTn id="93" dur="1" fill="hold">
                                          <p:stCondLst>
                                            <p:cond delay="0"/>
                                          </p:stCondLst>
                                        </p:cTn>
                                        <p:tgtEl>
                                          <p:spTgt spid="27"/>
                                        </p:tgtEl>
                                        <p:attrNameLst>
                                          <p:attrName>style.visibility</p:attrName>
                                        </p:attrNameLst>
                                      </p:cBhvr>
                                      <p:to>
                                        <p:strVal val="visible"/>
                                      </p:to>
                                    </p:se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animBg="1"/>
      <p:bldP spid="8" grpId="0"/>
      <p:bldP spid="9" grpId="0"/>
      <p:bldP spid="10" grpId="0" animBg="1"/>
      <p:bldP spid="11" grpId="0"/>
      <p:bldP spid="12" grpId="0"/>
      <p:bldP spid="13" grpId="0"/>
      <p:bldP spid="14" grpId="0"/>
      <p:bldP spid="15" grpId="0"/>
      <p:bldP spid="16" grpId="0"/>
      <p:bldP spid="17" grpId="0"/>
      <p:bldP spid="18" grpId="0"/>
      <p:bldP spid="19" grpId="0" animBg="1"/>
      <p:bldP spid="20" grpId="0"/>
      <p:bldP spid="21" grpId="0"/>
      <p:bldP spid="22" grpId="0"/>
      <p:bldP spid="23" grpId="0"/>
      <p:bldP spid="24" grpId="0"/>
      <p:bldP spid="25" grpId="0" animBg="1"/>
      <p:bldP spid="26" grpId="0"/>
      <p:bldP spid="27" grpId="0"/>
      <p:bldP spid="2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Registers</a:t>
            </a:r>
          </a:p>
        </p:txBody>
      </p:sp>
      <p:sp>
        <p:nvSpPr>
          <p:cNvPr id="4" name="Rectangle 3"/>
          <p:cNvSpPr/>
          <p:nvPr/>
        </p:nvSpPr>
        <p:spPr>
          <a:xfrm>
            <a:off x="2052638" y="3479931"/>
            <a:ext cx="2138363"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t>INPR</a:t>
            </a:r>
          </a:p>
        </p:txBody>
      </p:sp>
      <p:sp>
        <p:nvSpPr>
          <p:cNvPr id="5" name="TextBox 4"/>
          <p:cNvSpPr txBox="1"/>
          <p:nvPr/>
        </p:nvSpPr>
        <p:spPr>
          <a:xfrm>
            <a:off x="3895728" y="3110107"/>
            <a:ext cx="271463" cy="400110"/>
          </a:xfrm>
          <a:prstGeom prst="rect">
            <a:avLst/>
          </a:prstGeom>
          <a:noFill/>
        </p:spPr>
        <p:txBody>
          <a:bodyPr wrap="square" rtlCol="0">
            <a:spAutoFit/>
          </a:bodyPr>
          <a:lstStyle/>
          <a:p>
            <a:pPr algn="ctr"/>
            <a:r>
              <a:rPr lang="en-US" sz="2000" dirty="0"/>
              <a:t>0</a:t>
            </a:r>
          </a:p>
        </p:txBody>
      </p:sp>
      <p:sp>
        <p:nvSpPr>
          <p:cNvPr id="6" name="TextBox 5"/>
          <p:cNvSpPr txBox="1"/>
          <p:nvPr/>
        </p:nvSpPr>
        <p:spPr>
          <a:xfrm>
            <a:off x="1943105" y="3122712"/>
            <a:ext cx="457200" cy="400110"/>
          </a:xfrm>
          <a:prstGeom prst="rect">
            <a:avLst/>
          </a:prstGeom>
          <a:noFill/>
        </p:spPr>
        <p:txBody>
          <a:bodyPr wrap="square" rtlCol="0">
            <a:spAutoFit/>
          </a:bodyPr>
          <a:lstStyle/>
          <a:p>
            <a:pPr algn="ctr"/>
            <a:r>
              <a:rPr lang="en-US" sz="2000" dirty="0"/>
              <a:t>7</a:t>
            </a:r>
          </a:p>
        </p:txBody>
      </p:sp>
      <p:sp>
        <p:nvSpPr>
          <p:cNvPr id="7" name="Rectangle 6"/>
          <p:cNvSpPr/>
          <p:nvPr/>
        </p:nvSpPr>
        <p:spPr>
          <a:xfrm>
            <a:off x="280988" y="1295400"/>
            <a:ext cx="3910013"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t>AC</a:t>
            </a:r>
          </a:p>
        </p:txBody>
      </p:sp>
      <p:sp>
        <p:nvSpPr>
          <p:cNvPr id="8" name="TextBox 7"/>
          <p:cNvSpPr txBox="1"/>
          <p:nvPr/>
        </p:nvSpPr>
        <p:spPr>
          <a:xfrm>
            <a:off x="3919539" y="925577"/>
            <a:ext cx="271463" cy="400110"/>
          </a:xfrm>
          <a:prstGeom prst="rect">
            <a:avLst/>
          </a:prstGeom>
          <a:noFill/>
        </p:spPr>
        <p:txBody>
          <a:bodyPr wrap="square" rtlCol="0">
            <a:spAutoFit/>
          </a:bodyPr>
          <a:lstStyle/>
          <a:p>
            <a:pPr algn="ctr"/>
            <a:r>
              <a:rPr lang="en-US" sz="2000" dirty="0"/>
              <a:t>0</a:t>
            </a:r>
          </a:p>
        </p:txBody>
      </p:sp>
      <p:sp>
        <p:nvSpPr>
          <p:cNvPr id="9" name="TextBox 8"/>
          <p:cNvSpPr txBox="1"/>
          <p:nvPr/>
        </p:nvSpPr>
        <p:spPr>
          <a:xfrm>
            <a:off x="166687" y="914400"/>
            <a:ext cx="457200" cy="400110"/>
          </a:xfrm>
          <a:prstGeom prst="rect">
            <a:avLst/>
          </a:prstGeom>
          <a:noFill/>
        </p:spPr>
        <p:txBody>
          <a:bodyPr wrap="square" rtlCol="0">
            <a:spAutoFit/>
          </a:bodyPr>
          <a:lstStyle/>
          <a:p>
            <a:pPr algn="ctr"/>
            <a:r>
              <a:rPr lang="en-US" sz="2000" dirty="0"/>
              <a:t>15</a:t>
            </a:r>
          </a:p>
        </p:txBody>
      </p:sp>
      <p:sp>
        <p:nvSpPr>
          <p:cNvPr id="10" name="Rectangle 9"/>
          <p:cNvSpPr/>
          <p:nvPr/>
        </p:nvSpPr>
        <p:spPr>
          <a:xfrm>
            <a:off x="2052638" y="2373804"/>
            <a:ext cx="2138363"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t>OUTR</a:t>
            </a:r>
          </a:p>
        </p:txBody>
      </p:sp>
      <p:sp>
        <p:nvSpPr>
          <p:cNvPr id="12" name="TextBox 11"/>
          <p:cNvSpPr txBox="1"/>
          <p:nvPr/>
        </p:nvSpPr>
        <p:spPr>
          <a:xfrm>
            <a:off x="1943105" y="1981200"/>
            <a:ext cx="457200" cy="400110"/>
          </a:xfrm>
          <a:prstGeom prst="rect">
            <a:avLst/>
          </a:prstGeom>
          <a:noFill/>
        </p:spPr>
        <p:txBody>
          <a:bodyPr wrap="square" rtlCol="0">
            <a:spAutoFit/>
          </a:bodyPr>
          <a:lstStyle/>
          <a:p>
            <a:pPr algn="ctr"/>
            <a:r>
              <a:rPr lang="en-US" sz="2000" dirty="0"/>
              <a:t>7</a:t>
            </a:r>
          </a:p>
        </p:txBody>
      </p:sp>
      <p:sp>
        <p:nvSpPr>
          <p:cNvPr id="13" name="TextBox 12"/>
          <p:cNvSpPr txBox="1"/>
          <p:nvPr/>
        </p:nvSpPr>
        <p:spPr>
          <a:xfrm>
            <a:off x="4383941" y="3322769"/>
            <a:ext cx="4008293" cy="461665"/>
          </a:xfrm>
          <a:prstGeom prst="rect">
            <a:avLst/>
          </a:prstGeom>
          <a:noFill/>
        </p:spPr>
        <p:txBody>
          <a:bodyPr wrap="square" rtlCol="0">
            <a:spAutoFit/>
          </a:bodyPr>
          <a:lstStyle/>
          <a:p>
            <a:r>
              <a:rPr lang="en-US" sz="2400" dirty="0"/>
              <a:t>Input Register(8)</a:t>
            </a:r>
          </a:p>
        </p:txBody>
      </p:sp>
      <p:sp>
        <p:nvSpPr>
          <p:cNvPr id="14" name="TextBox 13"/>
          <p:cNvSpPr txBox="1"/>
          <p:nvPr/>
        </p:nvSpPr>
        <p:spPr>
          <a:xfrm>
            <a:off x="4388701" y="3729337"/>
            <a:ext cx="2866490" cy="461665"/>
          </a:xfrm>
          <a:prstGeom prst="rect">
            <a:avLst/>
          </a:prstGeom>
          <a:noFill/>
        </p:spPr>
        <p:txBody>
          <a:bodyPr wrap="none" rtlCol="0">
            <a:spAutoFit/>
          </a:bodyPr>
          <a:lstStyle/>
          <a:p>
            <a:r>
              <a:rPr lang="en-US" sz="2400" dirty="0"/>
              <a:t>Holds input character</a:t>
            </a:r>
          </a:p>
        </p:txBody>
      </p:sp>
      <p:sp>
        <p:nvSpPr>
          <p:cNvPr id="15" name="TextBox 14"/>
          <p:cNvSpPr txBox="1"/>
          <p:nvPr/>
        </p:nvSpPr>
        <p:spPr>
          <a:xfrm>
            <a:off x="4376737" y="2140442"/>
            <a:ext cx="4008293" cy="461665"/>
          </a:xfrm>
          <a:prstGeom prst="rect">
            <a:avLst/>
          </a:prstGeom>
          <a:noFill/>
        </p:spPr>
        <p:txBody>
          <a:bodyPr wrap="square" rtlCol="0">
            <a:spAutoFit/>
          </a:bodyPr>
          <a:lstStyle/>
          <a:p>
            <a:r>
              <a:rPr lang="en-US" sz="2400" dirty="0"/>
              <a:t>Output Register(8)</a:t>
            </a:r>
          </a:p>
        </p:txBody>
      </p:sp>
      <p:sp>
        <p:nvSpPr>
          <p:cNvPr id="16" name="TextBox 15"/>
          <p:cNvSpPr txBox="1"/>
          <p:nvPr/>
        </p:nvSpPr>
        <p:spPr>
          <a:xfrm>
            <a:off x="4381498" y="2547010"/>
            <a:ext cx="3060453" cy="461665"/>
          </a:xfrm>
          <a:prstGeom prst="rect">
            <a:avLst/>
          </a:prstGeom>
          <a:noFill/>
        </p:spPr>
        <p:txBody>
          <a:bodyPr wrap="none" rtlCol="0">
            <a:spAutoFit/>
          </a:bodyPr>
          <a:lstStyle/>
          <a:p>
            <a:r>
              <a:rPr lang="en-US" sz="2400" dirty="0"/>
              <a:t>Holds output character</a:t>
            </a:r>
          </a:p>
        </p:txBody>
      </p:sp>
      <p:sp>
        <p:nvSpPr>
          <p:cNvPr id="17" name="TextBox 16"/>
          <p:cNvSpPr txBox="1"/>
          <p:nvPr/>
        </p:nvSpPr>
        <p:spPr>
          <a:xfrm>
            <a:off x="4373709" y="1062041"/>
            <a:ext cx="4008293" cy="461665"/>
          </a:xfrm>
          <a:prstGeom prst="rect">
            <a:avLst/>
          </a:prstGeom>
          <a:noFill/>
        </p:spPr>
        <p:txBody>
          <a:bodyPr wrap="square" rtlCol="0">
            <a:spAutoFit/>
          </a:bodyPr>
          <a:lstStyle/>
          <a:p>
            <a:r>
              <a:rPr lang="en-US" sz="2400" dirty="0"/>
              <a:t>Accumulator(16)</a:t>
            </a:r>
          </a:p>
        </p:txBody>
      </p:sp>
      <p:sp>
        <p:nvSpPr>
          <p:cNvPr id="18" name="TextBox 17"/>
          <p:cNvSpPr txBox="1"/>
          <p:nvPr/>
        </p:nvSpPr>
        <p:spPr>
          <a:xfrm>
            <a:off x="4378470" y="1468609"/>
            <a:ext cx="2477473" cy="461665"/>
          </a:xfrm>
          <a:prstGeom prst="rect">
            <a:avLst/>
          </a:prstGeom>
          <a:noFill/>
        </p:spPr>
        <p:txBody>
          <a:bodyPr wrap="none" rtlCol="0">
            <a:spAutoFit/>
          </a:bodyPr>
          <a:lstStyle/>
          <a:p>
            <a:r>
              <a:rPr lang="en-US" sz="2400" dirty="0"/>
              <a:t>Processor Register</a:t>
            </a:r>
          </a:p>
        </p:txBody>
      </p:sp>
      <p:sp>
        <p:nvSpPr>
          <p:cNvPr id="20" name="TextBox 19"/>
          <p:cNvSpPr txBox="1"/>
          <p:nvPr/>
        </p:nvSpPr>
        <p:spPr>
          <a:xfrm>
            <a:off x="3919539" y="1991344"/>
            <a:ext cx="271463" cy="400110"/>
          </a:xfrm>
          <a:prstGeom prst="rect">
            <a:avLst/>
          </a:prstGeom>
          <a:noFill/>
        </p:spPr>
        <p:txBody>
          <a:bodyPr wrap="square" rtlCol="0">
            <a:spAutoFit/>
          </a:bodyPr>
          <a:lstStyle/>
          <a:p>
            <a:pPr algn="ctr"/>
            <a:r>
              <a:rPr lang="en-US" sz="2000" dirty="0"/>
              <a:t>0</a:t>
            </a:r>
          </a:p>
        </p:txBody>
      </p:sp>
      <p:sp>
        <p:nvSpPr>
          <p:cNvPr id="25" name="Rectangle 24"/>
          <p:cNvSpPr/>
          <p:nvPr/>
        </p:nvSpPr>
        <p:spPr>
          <a:xfrm>
            <a:off x="2616995" y="4597569"/>
            <a:ext cx="3910013" cy="1738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t>Memory</a:t>
            </a:r>
          </a:p>
          <a:p>
            <a:pPr algn="ctr"/>
            <a:r>
              <a:rPr lang="en-US" sz="3200" dirty="0"/>
              <a:t>4096 words</a:t>
            </a:r>
          </a:p>
          <a:p>
            <a:pPr algn="ctr"/>
            <a:r>
              <a:rPr lang="en-US" sz="3200" dirty="0"/>
              <a:t>16 bits per word</a:t>
            </a:r>
          </a:p>
        </p:txBody>
      </p:sp>
    </p:spTree>
    <p:extLst>
      <p:ext uri="{BB962C8B-B14F-4D97-AF65-F5344CB8AC3E}">
        <p14:creationId xmlns:p14="http://schemas.microsoft.com/office/powerpoint/2010/main" val="250130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down)">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down)">
                                      <p:cBhvr>
                                        <p:cTn id="29" dur="500"/>
                                        <p:tgtEl>
                                          <p:spTgt spid="20"/>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wipe(down)">
                                      <p:cBhvr>
                                        <p:cTn id="45" dur="500"/>
                                        <p:tgtEl>
                                          <p:spTgt spid="4"/>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5"/>
                                        </p:tgtEl>
                                        <p:attrNameLst>
                                          <p:attrName>style.visibility</p:attrName>
                                        </p:attrNameLst>
                                      </p:cBhvr>
                                      <p:to>
                                        <p:strVal val="visible"/>
                                      </p:to>
                                    </p:set>
                                    <p:animEffect transition="in" filter="wipe(down)">
                                      <p:cBhvr>
                                        <p:cTn id="48" dur="500"/>
                                        <p:tgtEl>
                                          <p:spTgt spid="5"/>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6"/>
                                        </p:tgtEl>
                                        <p:attrNameLst>
                                          <p:attrName>style.visibility</p:attrName>
                                        </p:attrNameLst>
                                      </p:cBhvr>
                                      <p:to>
                                        <p:strVal val="visible"/>
                                      </p:to>
                                    </p:set>
                                    <p:animEffect transition="in" filter="wipe(down)">
                                      <p:cBhvr>
                                        <p:cTn id="51" dur="500"/>
                                        <p:tgtEl>
                                          <p:spTgt spid="6"/>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4"/>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wipe(down)">
                                      <p:cBhvr>
                                        <p:cTn id="6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p:bldP spid="7" grpId="0" animBg="1"/>
      <p:bldP spid="8" grpId="0"/>
      <p:bldP spid="9" grpId="0"/>
      <p:bldP spid="10" grpId="0" animBg="1"/>
      <p:bldP spid="12" grpId="0"/>
      <p:bldP spid="13" grpId="0"/>
      <p:bldP spid="14" grpId="0"/>
      <p:bldP spid="15" grpId="0"/>
      <p:bldP spid="16" grpId="0"/>
      <p:bldP spid="17" grpId="0"/>
      <p:bldP spid="18" grpId="0"/>
      <p:bldP spid="20" grpId="0"/>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to be covered</a:t>
            </a:r>
          </a:p>
        </p:txBody>
      </p:sp>
      <p:sp>
        <p:nvSpPr>
          <p:cNvPr id="3" name="Content Placeholder 2"/>
          <p:cNvSpPr>
            <a:spLocks noGrp="1"/>
          </p:cNvSpPr>
          <p:nvPr>
            <p:ph idx="1"/>
          </p:nvPr>
        </p:nvSpPr>
        <p:spPr/>
        <p:txBody>
          <a:bodyPr>
            <a:normAutofit/>
          </a:bodyPr>
          <a:lstStyle/>
          <a:p>
            <a:r>
              <a:rPr lang="en-US" dirty="0"/>
              <a:t>Instruction codes</a:t>
            </a:r>
          </a:p>
          <a:p>
            <a:r>
              <a:rPr lang="en-US" dirty="0"/>
              <a:t>Computer registers</a:t>
            </a:r>
          </a:p>
          <a:p>
            <a:r>
              <a:rPr lang="en-US" dirty="0"/>
              <a:t>Computer instructions</a:t>
            </a:r>
          </a:p>
          <a:p>
            <a:r>
              <a:rPr lang="en-US" dirty="0"/>
              <a:t>Timing and Control</a:t>
            </a:r>
          </a:p>
          <a:p>
            <a:r>
              <a:rPr lang="en-US" dirty="0"/>
              <a:t>Instruction cycle</a:t>
            </a:r>
          </a:p>
          <a:p>
            <a:r>
              <a:rPr lang="en-US" dirty="0"/>
              <a:t>Memory-Reference Instructions</a:t>
            </a:r>
          </a:p>
          <a:p>
            <a:r>
              <a:rPr lang="en-US" dirty="0"/>
              <a:t>Input-output and interrupt</a:t>
            </a:r>
          </a:p>
          <a:p>
            <a:r>
              <a:rPr lang="en-US" dirty="0"/>
              <a:t>Complete computer description</a:t>
            </a:r>
          </a:p>
          <a:p>
            <a:r>
              <a:rPr lang="en-US" dirty="0"/>
              <a:t>Design of Basic computer</a:t>
            </a:r>
          </a:p>
          <a:p>
            <a:r>
              <a:rPr lang="en-US" dirty="0"/>
              <a:t>Design of Accumulator Unit</a:t>
            </a:r>
          </a:p>
        </p:txBody>
      </p:sp>
    </p:spTree>
    <p:extLst>
      <p:ext uri="{BB962C8B-B14F-4D97-AF65-F5344CB8AC3E}">
        <p14:creationId xmlns:p14="http://schemas.microsoft.com/office/powerpoint/2010/main" val="2943974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hlinkClick r:id="rId2" action="ppaction://hlinkpres?slideindex=17&amp;slidetitle=Computer Registers"/>
          </p:cNvPr>
          <p:cNvSpPr/>
          <p:nvPr/>
        </p:nvSpPr>
        <p:spPr>
          <a:xfrm>
            <a:off x="4327078" y="5943600"/>
            <a:ext cx="1089422" cy="214884"/>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t>OUTR</a:t>
            </a:r>
            <a:endParaRPr lang="en-US" sz="1500" dirty="0"/>
          </a:p>
        </p:txBody>
      </p:sp>
      <p:sp>
        <p:nvSpPr>
          <p:cNvPr id="26" name="TextBox 25"/>
          <p:cNvSpPr txBox="1"/>
          <p:nvPr/>
        </p:nvSpPr>
        <p:spPr>
          <a:xfrm>
            <a:off x="4329406" y="6267426"/>
            <a:ext cx="362309" cy="300082"/>
          </a:xfrm>
          <a:prstGeom prst="rect">
            <a:avLst/>
          </a:prstGeom>
          <a:noFill/>
        </p:spPr>
        <p:txBody>
          <a:bodyPr wrap="square" rtlCol="0">
            <a:spAutoFit/>
          </a:bodyPr>
          <a:lstStyle/>
          <a:p>
            <a:pPr algn="ctr"/>
            <a:r>
              <a:rPr lang="en-US" sz="1350" dirty="0"/>
              <a:t>LD</a:t>
            </a:r>
          </a:p>
        </p:txBody>
      </p:sp>
      <p:cxnSp>
        <p:nvCxnSpPr>
          <p:cNvPr id="27" name="Straight Connector 26"/>
          <p:cNvCxnSpPr/>
          <p:nvPr/>
        </p:nvCxnSpPr>
        <p:spPr>
          <a:xfrm>
            <a:off x="4510561" y="6160406"/>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8" name="Rectangle 27">
            <a:hlinkClick r:id="rId2" action="ppaction://hlinkpres?slideindex=17&amp;slidetitle=Computer Registers"/>
          </p:cNvPr>
          <p:cNvSpPr/>
          <p:nvPr/>
        </p:nvSpPr>
        <p:spPr>
          <a:xfrm>
            <a:off x="4327077" y="5331472"/>
            <a:ext cx="1595023" cy="214884"/>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t>TR</a:t>
            </a:r>
            <a:endParaRPr lang="en-US" sz="1500" dirty="0"/>
          </a:p>
        </p:txBody>
      </p:sp>
      <p:sp>
        <p:nvSpPr>
          <p:cNvPr id="29" name="TextBox 28"/>
          <p:cNvSpPr txBox="1"/>
          <p:nvPr/>
        </p:nvSpPr>
        <p:spPr>
          <a:xfrm>
            <a:off x="4329406" y="5655298"/>
            <a:ext cx="362309" cy="300082"/>
          </a:xfrm>
          <a:prstGeom prst="rect">
            <a:avLst/>
          </a:prstGeom>
          <a:noFill/>
        </p:spPr>
        <p:txBody>
          <a:bodyPr wrap="square" rtlCol="0">
            <a:spAutoFit/>
          </a:bodyPr>
          <a:lstStyle/>
          <a:p>
            <a:pPr algn="ctr"/>
            <a:r>
              <a:rPr lang="en-US" sz="1350" dirty="0"/>
              <a:t>LD</a:t>
            </a:r>
          </a:p>
        </p:txBody>
      </p:sp>
      <p:cxnSp>
        <p:nvCxnSpPr>
          <p:cNvPr id="30" name="Straight Connector 29"/>
          <p:cNvCxnSpPr/>
          <p:nvPr/>
        </p:nvCxnSpPr>
        <p:spPr>
          <a:xfrm>
            <a:off x="4510561" y="5548277"/>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329406" y="5049211"/>
            <a:ext cx="362309" cy="300082"/>
          </a:xfrm>
          <a:prstGeom prst="rect">
            <a:avLst/>
          </a:prstGeom>
          <a:noFill/>
        </p:spPr>
        <p:txBody>
          <a:bodyPr wrap="square" rtlCol="0">
            <a:spAutoFit/>
          </a:bodyPr>
          <a:lstStyle/>
          <a:p>
            <a:pPr algn="ctr"/>
            <a:r>
              <a:rPr lang="en-US" sz="1350" dirty="0"/>
              <a:t>LD</a:t>
            </a:r>
          </a:p>
        </p:txBody>
      </p:sp>
      <p:cxnSp>
        <p:nvCxnSpPr>
          <p:cNvPr id="33" name="Straight Connector 32"/>
          <p:cNvCxnSpPr/>
          <p:nvPr/>
        </p:nvCxnSpPr>
        <p:spPr>
          <a:xfrm>
            <a:off x="4510561" y="4942190"/>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4" name="Rectangle 33">
            <a:hlinkClick r:id="rId2" action="ppaction://hlinkpres?slideindex=17&amp;slidetitle=Computer Registers"/>
          </p:cNvPr>
          <p:cNvSpPr/>
          <p:nvPr/>
        </p:nvSpPr>
        <p:spPr>
          <a:xfrm>
            <a:off x="4327078" y="4248286"/>
            <a:ext cx="1089422" cy="214884"/>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t>INPR</a:t>
            </a:r>
            <a:endParaRPr lang="en-US" sz="1500" dirty="0"/>
          </a:p>
        </p:txBody>
      </p:sp>
      <p:sp>
        <p:nvSpPr>
          <p:cNvPr id="57" name="Rectangle 56"/>
          <p:cNvSpPr/>
          <p:nvPr/>
        </p:nvSpPr>
        <p:spPr>
          <a:xfrm>
            <a:off x="4326608" y="308101"/>
            <a:ext cx="1595023" cy="729695"/>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t>Memory</a:t>
            </a:r>
          </a:p>
          <a:p>
            <a:pPr algn="ctr"/>
            <a:r>
              <a:rPr lang="en-US" sz="1350" dirty="0"/>
              <a:t>4096 x 16</a:t>
            </a:r>
          </a:p>
        </p:txBody>
      </p:sp>
      <p:grpSp>
        <p:nvGrpSpPr>
          <p:cNvPr id="3" name="Group 2"/>
          <p:cNvGrpSpPr/>
          <p:nvPr/>
        </p:nvGrpSpPr>
        <p:grpSpPr>
          <a:xfrm>
            <a:off x="2564572" y="82297"/>
            <a:ext cx="4826828" cy="6668840"/>
            <a:chOff x="344426" y="109728"/>
            <a:chExt cx="6435770" cy="8891786"/>
          </a:xfrm>
        </p:grpSpPr>
        <p:sp>
          <p:nvSpPr>
            <p:cNvPr id="2" name="Rectangle 1"/>
            <p:cNvSpPr/>
            <p:nvPr/>
          </p:nvSpPr>
          <p:spPr>
            <a:xfrm>
              <a:off x="5980176" y="109728"/>
              <a:ext cx="800020" cy="803871"/>
            </a:xfrm>
            <a:prstGeom prst="rect">
              <a:avLst/>
            </a:prstGeom>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4" name="Rectangle 3"/>
            <p:cNvSpPr/>
            <p:nvPr/>
          </p:nvSpPr>
          <p:spPr>
            <a:xfrm>
              <a:off x="344426" y="8698057"/>
              <a:ext cx="6218373" cy="303457"/>
            </a:xfrm>
            <a:prstGeom prst="rect">
              <a:avLst/>
            </a:prstGeom>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dirty="0"/>
            </a:p>
          </p:txBody>
        </p:sp>
        <p:sp>
          <p:nvSpPr>
            <p:cNvPr id="5" name="Rectangle 4"/>
            <p:cNvSpPr/>
            <p:nvPr/>
          </p:nvSpPr>
          <p:spPr>
            <a:xfrm>
              <a:off x="344426" y="410803"/>
              <a:ext cx="333667" cy="8570084"/>
            </a:xfrm>
            <a:prstGeom prst="rect">
              <a:avLst/>
            </a:prstGeom>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58" name="Rectangle 57"/>
            <p:cNvSpPr/>
            <p:nvPr/>
          </p:nvSpPr>
          <p:spPr>
            <a:xfrm>
              <a:off x="6223563" y="870891"/>
              <a:ext cx="339236" cy="8109995"/>
            </a:xfrm>
            <a:prstGeom prst="rect">
              <a:avLst/>
            </a:prstGeom>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grpSp>
      <p:sp>
        <p:nvSpPr>
          <p:cNvPr id="59" name="TextBox 58"/>
          <p:cNvSpPr txBox="1"/>
          <p:nvPr/>
        </p:nvSpPr>
        <p:spPr>
          <a:xfrm>
            <a:off x="4706213" y="5660560"/>
            <a:ext cx="487819" cy="300082"/>
          </a:xfrm>
          <a:prstGeom prst="rect">
            <a:avLst/>
          </a:prstGeom>
          <a:noFill/>
        </p:spPr>
        <p:txBody>
          <a:bodyPr wrap="square" rtlCol="0">
            <a:spAutoFit/>
          </a:bodyPr>
          <a:lstStyle/>
          <a:p>
            <a:pPr algn="ctr"/>
            <a:r>
              <a:rPr lang="en-US" sz="1350" dirty="0"/>
              <a:t>INR</a:t>
            </a:r>
          </a:p>
        </p:txBody>
      </p:sp>
      <p:cxnSp>
        <p:nvCxnSpPr>
          <p:cNvPr id="60" name="Straight Connector 59"/>
          <p:cNvCxnSpPr/>
          <p:nvPr/>
        </p:nvCxnSpPr>
        <p:spPr>
          <a:xfrm>
            <a:off x="4958013" y="5553539"/>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5149697" y="5651416"/>
            <a:ext cx="487819" cy="300082"/>
          </a:xfrm>
          <a:prstGeom prst="rect">
            <a:avLst/>
          </a:prstGeom>
          <a:noFill/>
        </p:spPr>
        <p:txBody>
          <a:bodyPr wrap="square" rtlCol="0">
            <a:spAutoFit/>
          </a:bodyPr>
          <a:lstStyle/>
          <a:p>
            <a:pPr algn="ctr"/>
            <a:r>
              <a:rPr lang="en-US" sz="1350" dirty="0"/>
              <a:t>CLR</a:t>
            </a:r>
          </a:p>
        </p:txBody>
      </p:sp>
      <p:cxnSp>
        <p:nvCxnSpPr>
          <p:cNvPr id="62" name="Straight Connector 61"/>
          <p:cNvCxnSpPr/>
          <p:nvPr/>
        </p:nvCxnSpPr>
        <p:spPr>
          <a:xfrm>
            <a:off x="5401497" y="5544395"/>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3" name="Rectangle 62">
            <a:hlinkClick r:id="rId2" action="ppaction://hlinkpres?slideindex=17&amp;slidetitle=Computer Registers"/>
          </p:cNvPr>
          <p:cNvSpPr/>
          <p:nvPr/>
        </p:nvSpPr>
        <p:spPr>
          <a:xfrm>
            <a:off x="4327077" y="4718689"/>
            <a:ext cx="1595023" cy="214884"/>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t>IR</a:t>
            </a:r>
            <a:endParaRPr lang="en-US" sz="1500" dirty="0"/>
          </a:p>
        </p:txBody>
      </p:sp>
      <p:sp>
        <p:nvSpPr>
          <p:cNvPr id="64" name="Rectangle 63">
            <a:hlinkClick r:id="rId2" action="ppaction://hlinkpres?slideindex=17&amp;slidetitle=Computer Registers"/>
          </p:cNvPr>
          <p:cNvSpPr/>
          <p:nvPr/>
        </p:nvSpPr>
        <p:spPr>
          <a:xfrm>
            <a:off x="4326609" y="3483427"/>
            <a:ext cx="1595023" cy="214884"/>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t>AC</a:t>
            </a:r>
            <a:endParaRPr lang="en-US" sz="1500" dirty="0"/>
          </a:p>
        </p:txBody>
      </p:sp>
      <p:sp>
        <p:nvSpPr>
          <p:cNvPr id="65" name="TextBox 64"/>
          <p:cNvSpPr txBox="1"/>
          <p:nvPr/>
        </p:nvSpPr>
        <p:spPr>
          <a:xfrm>
            <a:off x="4328938" y="3807253"/>
            <a:ext cx="362309" cy="300082"/>
          </a:xfrm>
          <a:prstGeom prst="rect">
            <a:avLst/>
          </a:prstGeom>
          <a:noFill/>
        </p:spPr>
        <p:txBody>
          <a:bodyPr wrap="square" rtlCol="0">
            <a:spAutoFit/>
          </a:bodyPr>
          <a:lstStyle/>
          <a:p>
            <a:pPr algn="ctr"/>
            <a:r>
              <a:rPr lang="en-US" sz="1350" dirty="0"/>
              <a:t>LD</a:t>
            </a:r>
          </a:p>
        </p:txBody>
      </p:sp>
      <p:cxnSp>
        <p:nvCxnSpPr>
          <p:cNvPr id="66" name="Straight Connector 65"/>
          <p:cNvCxnSpPr/>
          <p:nvPr/>
        </p:nvCxnSpPr>
        <p:spPr>
          <a:xfrm>
            <a:off x="4510092" y="3700232"/>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4705744" y="3812515"/>
            <a:ext cx="487819" cy="300082"/>
          </a:xfrm>
          <a:prstGeom prst="rect">
            <a:avLst/>
          </a:prstGeom>
          <a:noFill/>
        </p:spPr>
        <p:txBody>
          <a:bodyPr wrap="square" rtlCol="0">
            <a:spAutoFit/>
          </a:bodyPr>
          <a:lstStyle/>
          <a:p>
            <a:pPr algn="ctr"/>
            <a:r>
              <a:rPr lang="en-US" sz="1350" dirty="0"/>
              <a:t>INR</a:t>
            </a:r>
          </a:p>
        </p:txBody>
      </p:sp>
      <p:cxnSp>
        <p:nvCxnSpPr>
          <p:cNvPr id="68" name="Straight Connector 67"/>
          <p:cNvCxnSpPr/>
          <p:nvPr/>
        </p:nvCxnSpPr>
        <p:spPr>
          <a:xfrm>
            <a:off x="4957544" y="3705494"/>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149228" y="3803371"/>
            <a:ext cx="487819" cy="300082"/>
          </a:xfrm>
          <a:prstGeom prst="rect">
            <a:avLst/>
          </a:prstGeom>
          <a:noFill/>
        </p:spPr>
        <p:txBody>
          <a:bodyPr wrap="square" rtlCol="0">
            <a:spAutoFit/>
          </a:bodyPr>
          <a:lstStyle/>
          <a:p>
            <a:pPr algn="ctr"/>
            <a:r>
              <a:rPr lang="en-US" sz="1350" dirty="0"/>
              <a:t>CLR</a:t>
            </a:r>
          </a:p>
        </p:txBody>
      </p:sp>
      <p:cxnSp>
        <p:nvCxnSpPr>
          <p:cNvPr id="70" name="Straight Connector 69"/>
          <p:cNvCxnSpPr/>
          <p:nvPr/>
        </p:nvCxnSpPr>
        <p:spPr>
          <a:xfrm>
            <a:off x="5401028" y="3696350"/>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1" name="Rectangle 70">
            <a:hlinkClick r:id="rId2" action="ppaction://hlinkpres?slideindex=17&amp;slidetitle=Computer Registers"/>
          </p:cNvPr>
          <p:cNvSpPr/>
          <p:nvPr/>
        </p:nvSpPr>
        <p:spPr>
          <a:xfrm>
            <a:off x="4326609" y="2675084"/>
            <a:ext cx="1595023" cy="214884"/>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t>DR</a:t>
            </a:r>
            <a:endParaRPr lang="en-US" sz="1500" dirty="0"/>
          </a:p>
        </p:txBody>
      </p:sp>
      <p:sp>
        <p:nvSpPr>
          <p:cNvPr id="72" name="TextBox 71"/>
          <p:cNvSpPr txBox="1"/>
          <p:nvPr/>
        </p:nvSpPr>
        <p:spPr>
          <a:xfrm>
            <a:off x="4328938" y="2998910"/>
            <a:ext cx="362309" cy="300082"/>
          </a:xfrm>
          <a:prstGeom prst="rect">
            <a:avLst/>
          </a:prstGeom>
          <a:noFill/>
        </p:spPr>
        <p:txBody>
          <a:bodyPr wrap="square" rtlCol="0">
            <a:spAutoFit/>
          </a:bodyPr>
          <a:lstStyle/>
          <a:p>
            <a:pPr algn="ctr"/>
            <a:r>
              <a:rPr lang="en-US" sz="1350" dirty="0"/>
              <a:t>LD</a:t>
            </a:r>
          </a:p>
        </p:txBody>
      </p:sp>
      <p:cxnSp>
        <p:nvCxnSpPr>
          <p:cNvPr id="73" name="Straight Connector 72"/>
          <p:cNvCxnSpPr/>
          <p:nvPr/>
        </p:nvCxnSpPr>
        <p:spPr>
          <a:xfrm>
            <a:off x="4510092" y="2891890"/>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4705744" y="3004172"/>
            <a:ext cx="487819" cy="300082"/>
          </a:xfrm>
          <a:prstGeom prst="rect">
            <a:avLst/>
          </a:prstGeom>
          <a:noFill/>
        </p:spPr>
        <p:txBody>
          <a:bodyPr wrap="square" rtlCol="0">
            <a:spAutoFit/>
          </a:bodyPr>
          <a:lstStyle/>
          <a:p>
            <a:pPr algn="ctr"/>
            <a:r>
              <a:rPr lang="en-US" sz="1350" dirty="0"/>
              <a:t>INR</a:t>
            </a:r>
          </a:p>
        </p:txBody>
      </p:sp>
      <p:cxnSp>
        <p:nvCxnSpPr>
          <p:cNvPr id="75" name="Straight Connector 74"/>
          <p:cNvCxnSpPr/>
          <p:nvPr/>
        </p:nvCxnSpPr>
        <p:spPr>
          <a:xfrm>
            <a:off x="4957544" y="2897152"/>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5149228" y="2995028"/>
            <a:ext cx="487819" cy="300082"/>
          </a:xfrm>
          <a:prstGeom prst="rect">
            <a:avLst/>
          </a:prstGeom>
          <a:noFill/>
        </p:spPr>
        <p:txBody>
          <a:bodyPr wrap="square" rtlCol="0">
            <a:spAutoFit/>
          </a:bodyPr>
          <a:lstStyle/>
          <a:p>
            <a:pPr algn="ctr"/>
            <a:r>
              <a:rPr lang="en-US" sz="1350" dirty="0"/>
              <a:t>CLR</a:t>
            </a:r>
          </a:p>
        </p:txBody>
      </p:sp>
      <p:cxnSp>
        <p:nvCxnSpPr>
          <p:cNvPr id="77" name="Straight Connector 76"/>
          <p:cNvCxnSpPr/>
          <p:nvPr/>
        </p:nvCxnSpPr>
        <p:spPr>
          <a:xfrm>
            <a:off x="5401028" y="2888008"/>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78" name="Rectangle 77">
            <a:hlinkClick r:id="rId2" action="ppaction://hlinkpres?slideindex=17&amp;slidetitle=Computer Registers"/>
          </p:cNvPr>
          <p:cNvSpPr/>
          <p:nvPr/>
        </p:nvSpPr>
        <p:spPr>
          <a:xfrm>
            <a:off x="4611193" y="2056982"/>
            <a:ext cx="1310438" cy="230307"/>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t>PC</a:t>
            </a:r>
            <a:endParaRPr lang="en-US" sz="1500" dirty="0"/>
          </a:p>
        </p:txBody>
      </p:sp>
      <p:sp>
        <p:nvSpPr>
          <p:cNvPr id="79" name="TextBox 78"/>
          <p:cNvSpPr txBox="1"/>
          <p:nvPr/>
        </p:nvSpPr>
        <p:spPr>
          <a:xfrm>
            <a:off x="4613522" y="2396231"/>
            <a:ext cx="362309" cy="300082"/>
          </a:xfrm>
          <a:prstGeom prst="rect">
            <a:avLst/>
          </a:prstGeom>
          <a:noFill/>
        </p:spPr>
        <p:txBody>
          <a:bodyPr wrap="square" rtlCol="0">
            <a:spAutoFit/>
          </a:bodyPr>
          <a:lstStyle/>
          <a:p>
            <a:pPr algn="ctr"/>
            <a:r>
              <a:rPr lang="en-US" sz="1350" dirty="0"/>
              <a:t>LD</a:t>
            </a:r>
          </a:p>
        </p:txBody>
      </p:sp>
      <p:cxnSp>
        <p:nvCxnSpPr>
          <p:cNvPr id="80" name="Straight Connector 79"/>
          <p:cNvCxnSpPr/>
          <p:nvPr/>
        </p:nvCxnSpPr>
        <p:spPr>
          <a:xfrm>
            <a:off x="4794677" y="2289211"/>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4990329" y="2401493"/>
            <a:ext cx="487819" cy="300082"/>
          </a:xfrm>
          <a:prstGeom prst="rect">
            <a:avLst/>
          </a:prstGeom>
          <a:noFill/>
        </p:spPr>
        <p:txBody>
          <a:bodyPr wrap="square" rtlCol="0">
            <a:spAutoFit/>
          </a:bodyPr>
          <a:lstStyle/>
          <a:p>
            <a:pPr algn="ctr"/>
            <a:r>
              <a:rPr lang="en-US" sz="1350" dirty="0"/>
              <a:t>INR</a:t>
            </a:r>
          </a:p>
        </p:txBody>
      </p:sp>
      <p:cxnSp>
        <p:nvCxnSpPr>
          <p:cNvPr id="82" name="Straight Connector 81"/>
          <p:cNvCxnSpPr/>
          <p:nvPr/>
        </p:nvCxnSpPr>
        <p:spPr>
          <a:xfrm>
            <a:off x="5242129" y="2294473"/>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5392665" y="2392349"/>
            <a:ext cx="487819" cy="300082"/>
          </a:xfrm>
          <a:prstGeom prst="rect">
            <a:avLst/>
          </a:prstGeom>
          <a:noFill/>
        </p:spPr>
        <p:txBody>
          <a:bodyPr wrap="square" rtlCol="0">
            <a:spAutoFit/>
          </a:bodyPr>
          <a:lstStyle/>
          <a:p>
            <a:pPr algn="ctr"/>
            <a:r>
              <a:rPr lang="en-US" sz="1350" dirty="0"/>
              <a:t>CLR</a:t>
            </a:r>
          </a:p>
        </p:txBody>
      </p:sp>
      <p:cxnSp>
        <p:nvCxnSpPr>
          <p:cNvPr id="84" name="Straight Connector 83"/>
          <p:cNvCxnSpPr/>
          <p:nvPr/>
        </p:nvCxnSpPr>
        <p:spPr>
          <a:xfrm>
            <a:off x="5644465" y="2285329"/>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5" name="Rectangle 84">
            <a:hlinkClick r:id="rId2" action="ppaction://hlinkpres?slideindex=17&amp;slidetitle=Computer Registers"/>
          </p:cNvPr>
          <p:cNvSpPr/>
          <p:nvPr/>
        </p:nvSpPr>
        <p:spPr>
          <a:xfrm>
            <a:off x="4613522" y="1416925"/>
            <a:ext cx="1310438" cy="230307"/>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t>AR</a:t>
            </a:r>
            <a:endParaRPr lang="en-US" sz="1500" dirty="0"/>
          </a:p>
        </p:txBody>
      </p:sp>
      <p:sp>
        <p:nvSpPr>
          <p:cNvPr id="86" name="TextBox 85"/>
          <p:cNvSpPr txBox="1"/>
          <p:nvPr/>
        </p:nvSpPr>
        <p:spPr>
          <a:xfrm>
            <a:off x="4615851" y="1756174"/>
            <a:ext cx="362309" cy="300082"/>
          </a:xfrm>
          <a:prstGeom prst="rect">
            <a:avLst/>
          </a:prstGeom>
          <a:noFill/>
        </p:spPr>
        <p:txBody>
          <a:bodyPr wrap="square" rtlCol="0">
            <a:spAutoFit/>
          </a:bodyPr>
          <a:lstStyle/>
          <a:p>
            <a:pPr algn="ctr"/>
            <a:r>
              <a:rPr lang="en-US" sz="1350" dirty="0"/>
              <a:t>LD</a:t>
            </a:r>
          </a:p>
        </p:txBody>
      </p:sp>
      <p:cxnSp>
        <p:nvCxnSpPr>
          <p:cNvPr id="87" name="Straight Connector 86"/>
          <p:cNvCxnSpPr/>
          <p:nvPr/>
        </p:nvCxnSpPr>
        <p:spPr>
          <a:xfrm>
            <a:off x="4797005" y="1649153"/>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992657" y="1761436"/>
            <a:ext cx="487819" cy="300082"/>
          </a:xfrm>
          <a:prstGeom prst="rect">
            <a:avLst/>
          </a:prstGeom>
          <a:noFill/>
        </p:spPr>
        <p:txBody>
          <a:bodyPr wrap="square" rtlCol="0">
            <a:spAutoFit/>
          </a:bodyPr>
          <a:lstStyle/>
          <a:p>
            <a:pPr algn="ctr"/>
            <a:r>
              <a:rPr lang="en-US" sz="1350" dirty="0"/>
              <a:t>INR</a:t>
            </a:r>
          </a:p>
        </p:txBody>
      </p:sp>
      <p:cxnSp>
        <p:nvCxnSpPr>
          <p:cNvPr id="89" name="Straight Connector 88"/>
          <p:cNvCxnSpPr/>
          <p:nvPr/>
        </p:nvCxnSpPr>
        <p:spPr>
          <a:xfrm>
            <a:off x="5244458" y="1654415"/>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0" name="TextBox 89"/>
          <p:cNvSpPr txBox="1"/>
          <p:nvPr/>
        </p:nvSpPr>
        <p:spPr>
          <a:xfrm>
            <a:off x="5381277" y="1752292"/>
            <a:ext cx="487819" cy="300082"/>
          </a:xfrm>
          <a:prstGeom prst="rect">
            <a:avLst/>
          </a:prstGeom>
          <a:noFill/>
        </p:spPr>
        <p:txBody>
          <a:bodyPr wrap="square" rtlCol="0">
            <a:spAutoFit/>
          </a:bodyPr>
          <a:lstStyle/>
          <a:p>
            <a:pPr algn="ctr"/>
            <a:r>
              <a:rPr lang="en-US" sz="1350" dirty="0"/>
              <a:t>CLR</a:t>
            </a:r>
          </a:p>
        </p:txBody>
      </p:sp>
      <p:cxnSp>
        <p:nvCxnSpPr>
          <p:cNvPr id="91" name="Straight Connector 90"/>
          <p:cNvCxnSpPr/>
          <p:nvPr/>
        </p:nvCxnSpPr>
        <p:spPr>
          <a:xfrm>
            <a:off x="5633078" y="1645271"/>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4367524" y="1130104"/>
            <a:ext cx="584273" cy="300082"/>
          </a:xfrm>
          <a:prstGeom prst="rect">
            <a:avLst/>
          </a:prstGeom>
          <a:noFill/>
        </p:spPr>
        <p:txBody>
          <a:bodyPr wrap="square" rtlCol="0">
            <a:spAutoFit/>
          </a:bodyPr>
          <a:lstStyle/>
          <a:p>
            <a:pPr algn="ctr"/>
            <a:r>
              <a:rPr lang="en-US" sz="1350" dirty="0"/>
              <a:t>Write</a:t>
            </a:r>
          </a:p>
        </p:txBody>
      </p:sp>
      <p:cxnSp>
        <p:nvCxnSpPr>
          <p:cNvPr id="93" name="Straight Connector 92"/>
          <p:cNvCxnSpPr/>
          <p:nvPr/>
        </p:nvCxnSpPr>
        <p:spPr>
          <a:xfrm>
            <a:off x="4658407" y="1023084"/>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4" name="TextBox 93"/>
          <p:cNvSpPr txBox="1"/>
          <p:nvPr/>
        </p:nvSpPr>
        <p:spPr>
          <a:xfrm>
            <a:off x="5273152" y="1126222"/>
            <a:ext cx="536601" cy="507831"/>
          </a:xfrm>
          <a:prstGeom prst="rect">
            <a:avLst/>
          </a:prstGeom>
          <a:noFill/>
        </p:spPr>
        <p:txBody>
          <a:bodyPr wrap="square" rtlCol="0">
            <a:spAutoFit/>
          </a:bodyPr>
          <a:lstStyle/>
          <a:p>
            <a:pPr algn="ctr"/>
            <a:r>
              <a:rPr lang="en-US" sz="1350" dirty="0"/>
              <a:t>Read</a:t>
            </a:r>
          </a:p>
        </p:txBody>
      </p:sp>
      <p:cxnSp>
        <p:nvCxnSpPr>
          <p:cNvPr id="95" name="Straight Connector 94"/>
          <p:cNvCxnSpPr/>
          <p:nvPr/>
        </p:nvCxnSpPr>
        <p:spPr>
          <a:xfrm>
            <a:off x="5549343" y="1019202"/>
            <a:ext cx="0" cy="14892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6" name="Rectangle 95"/>
          <p:cNvSpPr/>
          <p:nvPr/>
        </p:nvSpPr>
        <p:spPr>
          <a:xfrm>
            <a:off x="3364574" y="3341673"/>
            <a:ext cx="528299" cy="4983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1350" dirty="0"/>
              <a:t>Adder &amp; Logic</a:t>
            </a:r>
          </a:p>
        </p:txBody>
      </p:sp>
      <p:sp>
        <p:nvSpPr>
          <p:cNvPr id="97" name="Rectangle 96"/>
          <p:cNvSpPr/>
          <p:nvPr/>
        </p:nvSpPr>
        <p:spPr>
          <a:xfrm>
            <a:off x="4043963" y="3338404"/>
            <a:ext cx="149301" cy="128044"/>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US" sz="1350" dirty="0"/>
              <a:t>E</a:t>
            </a:r>
          </a:p>
        </p:txBody>
      </p:sp>
      <p:grpSp>
        <p:nvGrpSpPr>
          <p:cNvPr id="6" name="Group 5"/>
          <p:cNvGrpSpPr/>
          <p:nvPr/>
        </p:nvGrpSpPr>
        <p:grpSpPr>
          <a:xfrm>
            <a:off x="5297542" y="1631618"/>
            <a:ext cx="1164659" cy="4680398"/>
            <a:chOff x="3988386" y="2189190"/>
            <a:chExt cx="1552878" cy="6240530"/>
          </a:xfrm>
        </p:grpSpPr>
        <p:cxnSp>
          <p:nvCxnSpPr>
            <p:cNvPr id="101" name="Straight Connector 100"/>
            <p:cNvCxnSpPr/>
            <p:nvPr/>
          </p:nvCxnSpPr>
          <p:spPr>
            <a:xfrm>
              <a:off x="5189203" y="2372033"/>
              <a:ext cx="0" cy="6039399"/>
            </a:xfrm>
            <a:prstGeom prst="line">
              <a:avLst/>
            </a:prstGeom>
            <a:ln w="19050">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3988386" y="8412442"/>
              <a:ext cx="155287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V="1">
              <a:off x="3988386" y="8229600"/>
              <a:ext cx="0" cy="20012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4620863" y="7609276"/>
              <a:ext cx="559230" cy="0"/>
            </a:xfrm>
            <a:prstGeom prst="line">
              <a:avLst/>
            </a:prstGeom>
            <a:ln w="19050">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V="1">
              <a:off x="4634562" y="7412736"/>
              <a:ext cx="0" cy="20012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4622370" y="6778714"/>
              <a:ext cx="559230" cy="0"/>
            </a:xfrm>
            <a:prstGeom prst="line">
              <a:avLst/>
            </a:prstGeom>
            <a:ln w="19050">
              <a:tailEnd type="ova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V="1">
              <a:off x="4622370" y="6595872"/>
              <a:ext cx="0" cy="20012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4622370" y="5132794"/>
              <a:ext cx="559230" cy="0"/>
            </a:xfrm>
            <a:prstGeom prst="line">
              <a:avLst/>
            </a:prstGeom>
            <a:ln w="19050">
              <a:tailEnd type="ova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4622370" y="4949952"/>
              <a:ext cx="0" cy="20012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4614841" y="4049245"/>
              <a:ext cx="559230" cy="0"/>
            </a:xfrm>
            <a:prstGeom prst="line">
              <a:avLst/>
            </a:prstGeom>
            <a:ln w="19050">
              <a:tailEnd type="ova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V="1">
              <a:off x="4614841" y="3866403"/>
              <a:ext cx="0" cy="20012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4622370" y="3229947"/>
              <a:ext cx="559230" cy="0"/>
            </a:xfrm>
            <a:prstGeom prst="line">
              <a:avLst/>
            </a:prstGeom>
            <a:ln w="19050">
              <a:tailEnd type="ova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4640658" y="3047105"/>
              <a:ext cx="0" cy="20012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4614841" y="2372032"/>
              <a:ext cx="578951" cy="0"/>
            </a:xfrm>
            <a:prstGeom prst="line">
              <a:avLst/>
            </a:prstGeom>
            <a:ln w="19050">
              <a:tailEnd type="none"/>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V="1">
              <a:off x="4633129" y="2189190"/>
              <a:ext cx="0" cy="200120"/>
            </a:xfrm>
            <a:prstGeom prst="line">
              <a:avLst/>
            </a:prstGeom>
            <a:ln w="19050"/>
          </p:spPr>
          <p:style>
            <a:lnRef idx="1">
              <a:schemeClr val="accent1"/>
            </a:lnRef>
            <a:fillRef idx="0">
              <a:schemeClr val="accent1"/>
            </a:fillRef>
            <a:effectRef idx="0">
              <a:schemeClr val="accent1"/>
            </a:effectRef>
            <a:fontRef idx="minor">
              <a:schemeClr val="tx1"/>
            </a:fontRef>
          </p:style>
        </p:cxnSp>
      </p:grpSp>
      <p:cxnSp>
        <p:nvCxnSpPr>
          <p:cNvPr id="126" name="Straight Arrow Connector 125"/>
          <p:cNvCxnSpPr/>
          <p:nvPr/>
        </p:nvCxnSpPr>
        <p:spPr>
          <a:xfrm flipH="1" flipV="1">
            <a:off x="2813745" y="6048756"/>
            <a:ext cx="1499617" cy="2286"/>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flipH="1" flipV="1">
            <a:off x="2815605" y="5446442"/>
            <a:ext cx="1499617" cy="2286"/>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28" name="Straight Arrow Connector 127"/>
          <p:cNvCxnSpPr/>
          <p:nvPr/>
        </p:nvCxnSpPr>
        <p:spPr>
          <a:xfrm flipH="1" flipV="1">
            <a:off x="2815605" y="4832526"/>
            <a:ext cx="1499617" cy="2286"/>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p:nvPr/>
        </p:nvCxnSpPr>
        <p:spPr>
          <a:xfrm flipH="1" flipV="1">
            <a:off x="2818385" y="2800142"/>
            <a:ext cx="1499617" cy="2286"/>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30" name="Straight Arrow Connector 129"/>
          <p:cNvCxnSpPr/>
          <p:nvPr/>
        </p:nvCxnSpPr>
        <p:spPr>
          <a:xfrm flipH="1">
            <a:off x="2810295" y="2198970"/>
            <a:ext cx="1789511"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32" name="Straight Arrow Connector 131"/>
          <p:cNvCxnSpPr/>
          <p:nvPr/>
        </p:nvCxnSpPr>
        <p:spPr>
          <a:xfrm flipH="1">
            <a:off x="2815604" y="1532078"/>
            <a:ext cx="1789511"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p:nvPr/>
        </p:nvCxnSpPr>
        <p:spPr>
          <a:xfrm flipH="1" flipV="1">
            <a:off x="2818385" y="682913"/>
            <a:ext cx="1499617" cy="2286"/>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34" name="Straight Arrow Connector 133"/>
          <p:cNvCxnSpPr/>
          <p:nvPr/>
        </p:nvCxnSpPr>
        <p:spPr>
          <a:xfrm flipH="1">
            <a:off x="5920241" y="5441329"/>
            <a:ext cx="1053684"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37" name="Straight Arrow Connector 136"/>
          <p:cNvCxnSpPr/>
          <p:nvPr/>
        </p:nvCxnSpPr>
        <p:spPr>
          <a:xfrm flipH="1">
            <a:off x="5920241" y="4832526"/>
            <a:ext cx="1053684"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flipH="1">
            <a:off x="5920241" y="3605234"/>
            <a:ext cx="1053684"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39" name="Straight Arrow Connector 138"/>
          <p:cNvCxnSpPr/>
          <p:nvPr/>
        </p:nvCxnSpPr>
        <p:spPr>
          <a:xfrm flipH="1">
            <a:off x="5920241" y="2800142"/>
            <a:ext cx="1053684"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p:nvPr/>
        </p:nvCxnSpPr>
        <p:spPr>
          <a:xfrm flipH="1">
            <a:off x="5920241" y="2198970"/>
            <a:ext cx="1053684"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p:nvPr/>
        </p:nvCxnSpPr>
        <p:spPr>
          <a:xfrm flipH="1">
            <a:off x="5920241" y="1532078"/>
            <a:ext cx="1053684"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flipH="1">
            <a:off x="5920241" y="823609"/>
            <a:ext cx="1053684"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5929664" y="916892"/>
            <a:ext cx="598805" cy="615187"/>
            <a:chOff x="4803817" y="1222522"/>
            <a:chExt cx="798407" cy="820249"/>
          </a:xfrm>
        </p:grpSpPr>
        <p:cxnSp>
          <p:nvCxnSpPr>
            <p:cNvPr id="143" name="Straight Connector 142"/>
            <p:cNvCxnSpPr/>
            <p:nvPr/>
          </p:nvCxnSpPr>
          <p:spPr>
            <a:xfrm>
              <a:off x="5588525" y="1222522"/>
              <a:ext cx="0" cy="820249"/>
            </a:xfrm>
            <a:prstGeom prst="line">
              <a:avLst/>
            </a:prstGeom>
            <a:ln w="19050">
              <a:tailEnd type="ova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4803817" y="1236221"/>
              <a:ext cx="798407" cy="0"/>
            </a:xfrm>
            <a:prstGeom prst="line">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grpSp>
      <p:sp>
        <p:nvSpPr>
          <p:cNvPr id="147" name="TextBox 146"/>
          <p:cNvSpPr txBox="1"/>
          <p:nvPr/>
        </p:nvSpPr>
        <p:spPr>
          <a:xfrm>
            <a:off x="5816265" y="966133"/>
            <a:ext cx="778732" cy="507831"/>
          </a:xfrm>
          <a:prstGeom prst="rect">
            <a:avLst/>
          </a:prstGeom>
          <a:noFill/>
        </p:spPr>
        <p:txBody>
          <a:bodyPr wrap="square" rtlCol="0">
            <a:spAutoFit/>
          </a:bodyPr>
          <a:lstStyle/>
          <a:p>
            <a:pPr algn="ctr"/>
            <a:r>
              <a:rPr lang="en-US" sz="1350" dirty="0"/>
              <a:t>Address</a:t>
            </a:r>
          </a:p>
        </p:txBody>
      </p:sp>
      <p:grpSp>
        <p:nvGrpSpPr>
          <p:cNvPr id="8" name="Group 7"/>
          <p:cNvGrpSpPr/>
          <p:nvPr/>
        </p:nvGrpSpPr>
        <p:grpSpPr>
          <a:xfrm>
            <a:off x="3015451" y="2800142"/>
            <a:ext cx="3387314" cy="666306"/>
            <a:chOff x="945598" y="3733522"/>
            <a:chExt cx="4516418" cy="888408"/>
          </a:xfrm>
        </p:grpSpPr>
        <p:cxnSp>
          <p:nvCxnSpPr>
            <p:cNvPr id="148" name="Straight Connector 147"/>
            <p:cNvCxnSpPr/>
            <p:nvPr/>
          </p:nvCxnSpPr>
          <p:spPr>
            <a:xfrm>
              <a:off x="5448317" y="3733522"/>
              <a:ext cx="0" cy="629181"/>
            </a:xfrm>
            <a:prstGeom prst="line">
              <a:avLst/>
            </a:prstGeom>
            <a:ln w="19050">
              <a:headEnd type="oval"/>
              <a:tailEnd type="none"/>
            </a:ln>
          </p:spPr>
          <p:style>
            <a:lnRef idx="1">
              <a:schemeClr val="accent1"/>
            </a:lnRef>
            <a:fillRef idx="0">
              <a:schemeClr val="accent1"/>
            </a:fillRef>
            <a:effectRef idx="0">
              <a:schemeClr val="accent1"/>
            </a:effectRef>
            <a:fontRef idx="minor">
              <a:schemeClr val="tx1"/>
            </a:fontRef>
          </p:style>
        </p:cxnSp>
        <p:cxnSp>
          <p:nvCxnSpPr>
            <p:cNvPr id="150" name="Straight Arrow Connector 149"/>
            <p:cNvCxnSpPr/>
            <p:nvPr/>
          </p:nvCxnSpPr>
          <p:spPr>
            <a:xfrm flipH="1">
              <a:off x="969266" y="4356607"/>
              <a:ext cx="4492750" cy="0"/>
            </a:xfrm>
            <a:prstGeom prst="straightConnector1">
              <a:avLst/>
            </a:prstGeom>
            <a:ln w="19050">
              <a:headEnd type="none" w="lg" len="lg"/>
              <a:tailEnd type="none"/>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964675" y="4344415"/>
              <a:ext cx="0" cy="277515"/>
            </a:xfrm>
            <a:prstGeom prst="line">
              <a:avLst/>
            </a:prstGeom>
            <a:ln w="19050">
              <a:headEnd type="none"/>
              <a:tailEnd type="none"/>
            </a:ln>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p:nvPr/>
          </p:nvCxnSpPr>
          <p:spPr>
            <a:xfrm flipH="1">
              <a:off x="945598" y="4616889"/>
              <a:ext cx="483735"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3001735" y="3605235"/>
            <a:ext cx="1315068" cy="742494"/>
            <a:chOff x="927310" y="4806978"/>
            <a:chExt cx="1753423" cy="989992"/>
          </a:xfrm>
        </p:grpSpPr>
        <p:cxnSp>
          <p:nvCxnSpPr>
            <p:cNvPr id="156" name="Straight Arrow Connector 155"/>
            <p:cNvCxnSpPr>
              <a:cxnSpLocks/>
            </p:cNvCxnSpPr>
            <p:nvPr/>
          </p:nvCxnSpPr>
          <p:spPr>
            <a:xfrm flipH="1" flipV="1">
              <a:off x="931899" y="5796970"/>
              <a:ext cx="1748834" cy="0"/>
            </a:xfrm>
            <a:prstGeom prst="straightConnector1">
              <a:avLst/>
            </a:prstGeom>
            <a:ln w="19050">
              <a:headEnd type="none" w="lg" len="lg"/>
              <a:tailEnd type="none"/>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933798" y="4806978"/>
              <a:ext cx="0" cy="989992"/>
            </a:xfrm>
            <a:prstGeom prst="line">
              <a:avLst/>
            </a:prstGeom>
            <a:ln w="19050">
              <a:headEnd type="none"/>
              <a:tailEnd type="none"/>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flipH="1">
              <a:off x="927310" y="4806978"/>
              <a:ext cx="483735"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3172276" y="3610494"/>
            <a:ext cx="3230489" cy="479020"/>
            <a:chOff x="1154697" y="4813992"/>
            <a:chExt cx="4307319" cy="638693"/>
          </a:xfrm>
        </p:grpSpPr>
        <p:cxnSp>
          <p:nvCxnSpPr>
            <p:cNvPr id="164" name="Straight Arrow Connector 163"/>
            <p:cNvCxnSpPr/>
            <p:nvPr/>
          </p:nvCxnSpPr>
          <p:spPr>
            <a:xfrm flipH="1">
              <a:off x="1169177" y="5027751"/>
              <a:ext cx="241868"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a:off x="1169177" y="5035391"/>
              <a:ext cx="0" cy="417294"/>
            </a:xfrm>
            <a:prstGeom prst="line">
              <a:avLst/>
            </a:prstGeom>
            <a:ln w="19050">
              <a:headEnd type="none"/>
              <a:tailEnd type="none"/>
            </a:ln>
          </p:spPr>
          <p:style>
            <a:lnRef idx="1">
              <a:schemeClr val="accent1"/>
            </a:lnRef>
            <a:fillRef idx="0">
              <a:schemeClr val="accent1"/>
            </a:fillRef>
            <a:effectRef idx="0">
              <a:schemeClr val="accent1"/>
            </a:effectRef>
            <a:fontRef idx="minor">
              <a:schemeClr val="tx1"/>
            </a:fontRef>
          </p:style>
        </p:cxnSp>
        <p:cxnSp>
          <p:nvCxnSpPr>
            <p:cNvPr id="168" name="Straight Arrow Connector 167"/>
            <p:cNvCxnSpPr/>
            <p:nvPr/>
          </p:nvCxnSpPr>
          <p:spPr>
            <a:xfrm flipH="1" flipV="1">
              <a:off x="1154697" y="5444556"/>
              <a:ext cx="4307319" cy="4283"/>
            </a:xfrm>
            <a:prstGeom prst="straightConnector1">
              <a:avLst/>
            </a:prstGeom>
            <a:ln w="19050">
              <a:headEnd type="none" w="lg" len="lg"/>
              <a:tailEnd type="none"/>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5439139" y="4813992"/>
              <a:ext cx="0" cy="629181"/>
            </a:xfrm>
            <a:prstGeom prst="line">
              <a:avLst/>
            </a:prstGeom>
            <a:ln w="19050">
              <a:headEnd type="oval"/>
              <a:tailEnd type="none"/>
            </a:ln>
          </p:spPr>
          <p:style>
            <a:lnRef idx="1">
              <a:schemeClr val="accent1"/>
            </a:lnRef>
            <a:fillRef idx="0">
              <a:schemeClr val="accent1"/>
            </a:fillRef>
            <a:effectRef idx="0">
              <a:schemeClr val="accent1"/>
            </a:effectRef>
            <a:fontRef idx="minor">
              <a:schemeClr val="tx1"/>
            </a:fontRef>
          </p:style>
        </p:cxnSp>
      </p:grpSp>
      <p:sp>
        <p:nvSpPr>
          <p:cNvPr id="186" name="TextBox 185"/>
          <p:cNvSpPr txBox="1"/>
          <p:nvPr/>
        </p:nvSpPr>
        <p:spPr>
          <a:xfrm>
            <a:off x="6336492" y="6170074"/>
            <a:ext cx="707938" cy="300082"/>
          </a:xfrm>
          <a:prstGeom prst="rect">
            <a:avLst/>
          </a:prstGeom>
          <a:noFill/>
        </p:spPr>
        <p:txBody>
          <a:bodyPr wrap="square" rtlCol="0">
            <a:spAutoFit/>
          </a:bodyPr>
          <a:lstStyle/>
          <a:p>
            <a:pPr algn="ctr"/>
            <a:r>
              <a:rPr lang="en-US" sz="1350" dirty="0"/>
              <a:t>Clock</a:t>
            </a:r>
          </a:p>
        </p:txBody>
      </p:sp>
      <p:sp>
        <p:nvSpPr>
          <p:cNvPr id="187" name="TextBox 186"/>
          <p:cNvSpPr txBox="1"/>
          <p:nvPr/>
        </p:nvSpPr>
        <p:spPr>
          <a:xfrm>
            <a:off x="7002214" y="673568"/>
            <a:ext cx="203597" cy="323165"/>
          </a:xfrm>
          <a:prstGeom prst="rect">
            <a:avLst/>
          </a:prstGeom>
          <a:noFill/>
        </p:spPr>
        <p:txBody>
          <a:bodyPr wrap="square" rtlCol="0">
            <a:spAutoFit/>
          </a:bodyPr>
          <a:lstStyle/>
          <a:p>
            <a:pPr algn="ctr"/>
            <a:r>
              <a:rPr lang="en-US" sz="1500" dirty="0">
                <a:solidFill>
                  <a:schemeClr val="bg1"/>
                </a:solidFill>
              </a:rPr>
              <a:t>7</a:t>
            </a:r>
          </a:p>
        </p:txBody>
      </p:sp>
      <p:sp>
        <p:nvSpPr>
          <p:cNvPr id="188" name="TextBox 187"/>
          <p:cNvSpPr txBox="1"/>
          <p:nvPr/>
        </p:nvSpPr>
        <p:spPr>
          <a:xfrm>
            <a:off x="6994441" y="1382037"/>
            <a:ext cx="203597" cy="323165"/>
          </a:xfrm>
          <a:prstGeom prst="rect">
            <a:avLst/>
          </a:prstGeom>
          <a:noFill/>
        </p:spPr>
        <p:txBody>
          <a:bodyPr wrap="square" rtlCol="0">
            <a:spAutoFit/>
          </a:bodyPr>
          <a:lstStyle/>
          <a:p>
            <a:pPr algn="ctr"/>
            <a:r>
              <a:rPr lang="en-US" sz="1500" dirty="0">
                <a:solidFill>
                  <a:schemeClr val="bg1"/>
                </a:solidFill>
              </a:rPr>
              <a:t>1</a:t>
            </a:r>
          </a:p>
        </p:txBody>
      </p:sp>
      <p:sp>
        <p:nvSpPr>
          <p:cNvPr id="189" name="TextBox 188"/>
          <p:cNvSpPr txBox="1"/>
          <p:nvPr/>
        </p:nvSpPr>
        <p:spPr>
          <a:xfrm>
            <a:off x="6996101" y="2038435"/>
            <a:ext cx="203597" cy="323165"/>
          </a:xfrm>
          <a:prstGeom prst="rect">
            <a:avLst/>
          </a:prstGeom>
          <a:noFill/>
        </p:spPr>
        <p:txBody>
          <a:bodyPr wrap="square" rtlCol="0">
            <a:spAutoFit/>
          </a:bodyPr>
          <a:lstStyle/>
          <a:p>
            <a:pPr algn="ctr"/>
            <a:r>
              <a:rPr lang="en-US" sz="1500" dirty="0">
                <a:solidFill>
                  <a:schemeClr val="bg1"/>
                </a:solidFill>
              </a:rPr>
              <a:t>2</a:t>
            </a:r>
          </a:p>
        </p:txBody>
      </p:sp>
      <p:sp>
        <p:nvSpPr>
          <p:cNvPr id="190" name="TextBox 189"/>
          <p:cNvSpPr txBox="1"/>
          <p:nvPr/>
        </p:nvSpPr>
        <p:spPr>
          <a:xfrm>
            <a:off x="6995486" y="2650101"/>
            <a:ext cx="203597" cy="323165"/>
          </a:xfrm>
          <a:prstGeom prst="rect">
            <a:avLst/>
          </a:prstGeom>
          <a:noFill/>
        </p:spPr>
        <p:txBody>
          <a:bodyPr wrap="square" rtlCol="0">
            <a:spAutoFit/>
          </a:bodyPr>
          <a:lstStyle/>
          <a:p>
            <a:pPr algn="ctr"/>
            <a:r>
              <a:rPr lang="en-US" sz="1500" dirty="0">
                <a:solidFill>
                  <a:schemeClr val="bg1"/>
                </a:solidFill>
              </a:rPr>
              <a:t>3</a:t>
            </a:r>
          </a:p>
        </p:txBody>
      </p:sp>
      <p:sp>
        <p:nvSpPr>
          <p:cNvPr id="191" name="TextBox 190"/>
          <p:cNvSpPr txBox="1"/>
          <p:nvPr/>
        </p:nvSpPr>
        <p:spPr>
          <a:xfrm>
            <a:off x="6995924" y="3441707"/>
            <a:ext cx="203597" cy="323165"/>
          </a:xfrm>
          <a:prstGeom prst="rect">
            <a:avLst/>
          </a:prstGeom>
          <a:noFill/>
        </p:spPr>
        <p:txBody>
          <a:bodyPr wrap="square" rtlCol="0">
            <a:spAutoFit/>
          </a:bodyPr>
          <a:lstStyle/>
          <a:p>
            <a:pPr algn="ctr"/>
            <a:r>
              <a:rPr lang="en-US" sz="1500" dirty="0">
                <a:solidFill>
                  <a:schemeClr val="bg1"/>
                </a:solidFill>
              </a:rPr>
              <a:t>4</a:t>
            </a:r>
          </a:p>
        </p:txBody>
      </p:sp>
      <p:sp>
        <p:nvSpPr>
          <p:cNvPr id="192" name="TextBox 191"/>
          <p:cNvSpPr txBox="1"/>
          <p:nvPr/>
        </p:nvSpPr>
        <p:spPr>
          <a:xfrm>
            <a:off x="7002214" y="4674218"/>
            <a:ext cx="203597" cy="323165"/>
          </a:xfrm>
          <a:prstGeom prst="rect">
            <a:avLst/>
          </a:prstGeom>
          <a:noFill/>
        </p:spPr>
        <p:txBody>
          <a:bodyPr wrap="square" rtlCol="0">
            <a:spAutoFit/>
          </a:bodyPr>
          <a:lstStyle/>
          <a:p>
            <a:pPr algn="ctr"/>
            <a:r>
              <a:rPr lang="en-US" sz="1500" dirty="0">
                <a:solidFill>
                  <a:schemeClr val="bg1"/>
                </a:solidFill>
              </a:rPr>
              <a:t>5</a:t>
            </a:r>
          </a:p>
        </p:txBody>
      </p:sp>
      <p:sp>
        <p:nvSpPr>
          <p:cNvPr id="193" name="TextBox 192"/>
          <p:cNvSpPr txBox="1"/>
          <p:nvPr/>
        </p:nvSpPr>
        <p:spPr>
          <a:xfrm>
            <a:off x="6994441" y="5287145"/>
            <a:ext cx="203597" cy="323165"/>
          </a:xfrm>
          <a:prstGeom prst="rect">
            <a:avLst/>
          </a:prstGeom>
          <a:noFill/>
        </p:spPr>
        <p:txBody>
          <a:bodyPr wrap="square" rtlCol="0">
            <a:spAutoFit/>
          </a:bodyPr>
          <a:lstStyle/>
          <a:p>
            <a:pPr algn="ctr"/>
            <a:r>
              <a:rPr lang="en-US" sz="1500" dirty="0">
                <a:solidFill>
                  <a:schemeClr val="bg1"/>
                </a:solidFill>
              </a:rPr>
              <a:t>6</a:t>
            </a:r>
          </a:p>
        </p:txBody>
      </p:sp>
      <p:sp>
        <p:nvSpPr>
          <p:cNvPr id="194" name="TextBox 193"/>
          <p:cNvSpPr txBox="1"/>
          <p:nvPr/>
        </p:nvSpPr>
        <p:spPr>
          <a:xfrm>
            <a:off x="6861283" y="238178"/>
            <a:ext cx="485459" cy="553998"/>
          </a:xfrm>
          <a:prstGeom prst="rect">
            <a:avLst/>
          </a:prstGeom>
          <a:noFill/>
        </p:spPr>
        <p:txBody>
          <a:bodyPr wrap="square" rtlCol="0">
            <a:spAutoFit/>
          </a:bodyPr>
          <a:lstStyle/>
          <a:p>
            <a:pPr algn="ctr"/>
            <a:r>
              <a:rPr lang="en-US" sz="1500" dirty="0">
                <a:solidFill>
                  <a:schemeClr val="bg1"/>
                </a:solidFill>
              </a:rPr>
              <a:t>Bus</a:t>
            </a:r>
          </a:p>
        </p:txBody>
      </p:sp>
      <p:cxnSp>
        <p:nvCxnSpPr>
          <p:cNvPr id="195" name="Straight Arrow Connector 194"/>
          <p:cNvCxnSpPr>
            <a:stCxn id="64" idx="1"/>
          </p:cNvCxnSpPr>
          <p:nvPr/>
        </p:nvCxnSpPr>
        <p:spPr>
          <a:xfrm flipH="1">
            <a:off x="3903712" y="3590869"/>
            <a:ext cx="422897" cy="2498"/>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97" name="Straight Arrow Connector 196"/>
          <p:cNvCxnSpPr/>
          <p:nvPr/>
        </p:nvCxnSpPr>
        <p:spPr>
          <a:xfrm flipH="1">
            <a:off x="3896718" y="3405911"/>
            <a:ext cx="181401"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198" name="Straight Arrow Connector 197"/>
          <p:cNvCxnSpPr/>
          <p:nvPr/>
        </p:nvCxnSpPr>
        <p:spPr>
          <a:xfrm flipH="1">
            <a:off x="6507922" y="238178"/>
            <a:ext cx="301412"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200" name="Straight Arrow Connector 199"/>
          <p:cNvCxnSpPr/>
          <p:nvPr/>
        </p:nvCxnSpPr>
        <p:spPr>
          <a:xfrm flipH="1">
            <a:off x="6503689" y="411179"/>
            <a:ext cx="301412"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H="1">
            <a:off x="6503689" y="584414"/>
            <a:ext cx="301412" cy="0"/>
          </a:xfrm>
          <a:prstGeom prst="straightConnector1">
            <a:avLst/>
          </a:prstGeom>
          <a:ln w="19050">
            <a:headEnd type="stealth" w="lg" len="lg"/>
            <a:tailEnd type="none"/>
          </a:ln>
        </p:spPr>
        <p:style>
          <a:lnRef idx="1">
            <a:schemeClr val="accent1"/>
          </a:lnRef>
          <a:fillRef idx="0">
            <a:schemeClr val="accent1"/>
          </a:fillRef>
          <a:effectRef idx="0">
            <a:schemeClr val="accent1"/>
          </a:effectRef>
          <a:fontRef idx="minor">
            <a:schemeClr val="tx1"/>
          </a:fontRef>
        </p:style>
      </p:cxnSp>
      <p:sp>
        <p:nvSpPr>
          <p:cNvPr id="202" name="TextBox 201"/>
          <p:cNvSpPr txBox="1"/>
          <p:nvPr/>
        </p:nvSpPr>
        <p:spPr>
          <a:xfrm>
            <a:off x="6236943" y="74178"/>
            <a:ext cx="329374" cy="438582"/>
          </a:xfrm>
          <a:prstGeom prst="rect">
            <a:avLst/>
          </a:prstGeom>
          <a:noFill/>
        </p:spPr>
        <p:txBody>
          <a:bodyPr wrap="square" rtlCol="0">
            <a:spAutoFit/>
          </a:bodyPr>
          <a:lstStyle/>
          <a:p>
            <a:pPr algn="ctr"/>
            <a:r>
              <a:rPr lang="en-US" sz="1350" dirty="0"/>
              <a:t>S</a:t>
            </a:r>
            <a:r>
              <a:rPr lang="en-US" sz="1350" baseline="-25000" dirty="0"/>
              <a:t>2</a:t>
            </a:r>
          </a:p>
        </p:txBody>
      </p:sp>
      <p:sp>
        <p:nvSpPr>
          <p:cNvPr id="203" name="TextBox 202"/>
          <p:cNvSpPr txBox="1"/>
          <p:nvPr/>
        </p:nvSpPr>
        <p:spPr>
          <a:xfrm>
            <a:off x="6241515" y="239899"/>
            <a:ext cx="329374" cy="438582"/>
          </a:xfrm>
          <a:prstGeom prst="rect">
            <a:avLst/>
          </a:prstGeom>
          <a:noFill/>
        </p:spPr>
        <p:txBody>
          <a:bodyPr wrap="square" rtlCol="0">
            <a:spAutoFit/>
          </a:bodyPr>
          <a:lstStyle/>
          <a:p>
            <a:pPr algn="ctr"/>
            <a:r>
              <a:rPr lang="en-US" sz="1350" dirty="0"/>
              <a:t>S</a:t>
            </a:r>
            <a:r>
              <a:rPr lang="en-US" sz="1350" baseline="-25000" dirty="0"/>
              <a:t>1</a:t>
            </a:r>
          </a:p>
        </p:txBody>
      </p:sp>
      <p:sp>
        <p:nvSpPr>
          <p:cNvPr id="204" name="TextBox 203"/>
          <p:cNvSpPr txBox="1"/>
          <p:nvPr/>
        </p:nvSpPr>
        <p:spPr>
          <a:xfrm>
            <a:off x="6240385" y="406803"/>
            <a:ext cx="329374" cy="438582"/>
          </a:xfrm>
          <a:prstGeom prst="rect">
            <a:avLst/>
          </a:prstGeom>
          <a:noFill/>
        </p:spPr>
        <p:txBody>
          <a:bodyPr wrap="square" rtlCol="0">
            <a:spAutoFit/>
          </a:bodyPr>
          <a:lstStyle/>
          <a:p>
            <a:pPr algn="ctr"/>
            <a:r>
              <a:rPr lang="en-US" sz="1350" dirty="0"/>
              <a:t>S</a:t>
            </a:r>
            <a:r>
              <a:rPr lang="en-US" sz="1350" baseline="-25000" dirty="0"/>
              <a:t>0</a:t>
            </a:r>
          </a:p>
        </p:txBody>
      </p:sp>
      <p:sp>
        <p:nvSpPr>
          <p:cNvPr id="121" name="Title 1">
            <a:extLst>
              <a:ext uri="{FF2B5EF4-FFF2-40B4-BE49-F238E27FC236}">
                <a16:creationId xmlns:a16="http://schemas.microsoft.com/office/drawing/2014/main" id="{8736B0B4-19B4-441A-8E7A-7BEE257CBBE2}"/>
              </a:ext>
            </a:extLst>
          </p:cNvPr>
          <p:cNvSpPr txBox="1">
            <a:spLocks/>
          </p:cNvSpPr>
          <p:nvPr/>
        </p:nvSpPr>
        <p:spPr>
          <a:xfrm>
            <a:off x="-37150" y="333688"/>
            <a:ext cx="2551750" cy="3478827"/>
          </a:xfrm>
          <a:prstGeom prst="rect">
            <a:avLst/>
          </a:prstGeom>
        </p:spPr>
        <p:txBody>
          <a:bodyPr vert="horz">
            <a:normAutofit/>
          </a:bodyPr>
          <a:lstStyle>
            <a:lvl1pPr algn="ctr" defTabSz="914354" rtl="0" eaLnBrk="1" latinLnBrk="0" hangingPunct="1">
              <a:spcBef>
                <a:spcPct val="0"/>
              </a:spcBef>
              <a:buNone/>
              <a:defRPr sz="4400" kern="1200">
                <a:solidFill>
                  <a:schemeClr val="tx1"/>
                </a:solidFill>
                <a:latin typeface="+mj-lt"/>
                <a:ea typeface="+mj-ea"/>
                <a:cs typeface="+mj-cs"/>
              </a:defRPr>
            </a:lvl1pPr>
          </a:lstStyle>
          <a:p>
            <a:r>
              <a:rPr lang="en-US" dirty="0"/>
              <a:t>Common Bus System of Basic Computer</a:t>
            </a:r>
          </a:p>
        </p:txBody>
      </p:sp>
    </p:spTree>
    <p:extLst>
      <p:ext uri="{BB962C8B-B14F-4D97-AF65-F5344CB8AC3E}">
        <p14:creationId xmlns:p14="http://schemas.microsoft.com/office/powerpoint/2010/main" val="3040649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down)">
                                      <p:cBhvr>
                                        <p:cTn id="7" dur="500"/>
                                        <p:tgtEl>
                                          <p:spTgt spid="6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wipe(down)">
                                      <p:cBhvr>
                                        <p:cTn id="10" dur="500"/>
                                        <p:tgtEl>
                                          <p:spTgt spid="3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3"/>
                                        </p:tgtEl>
                                        <p:attrNameLst>
                                          <p:attrName>style.visibility</p:attrName>
                                        </p:attrNameLst>
                                      </p:cBhvr>
                                      <p:to>
                                        <p:strVal val="visible"/>
                                      </p:to>
                                    </p:set>
                                    <p:animEffect transition="in" filter="wipe(down)">
                                      <p:cBhvr>
                                        <p:cTn id="13" dur="500"/>
                                        <p:tgtEl>
                                          <p:spTgt spid="63"/>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wipe(down)">
                                      <p:cBhvr>
                                        <p:cTn id="16" dur="500"/>
                                        <p:tgtEl>
                                          <p:spTgt spid="28"/>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down)">
                                      <p:cBhvr>
                                        <p:cTn id="19" dur="500"/>
                                        <p:tgtEl>
                                          <p:spTgt spid="25"/>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71"/>
                                        </p:tgtEl>
                                        <p:attrNameLst>
                                          <p:attrName>style.visibility</p:attrName>
                                        </p:attrNameLst>
                                      </p:cBhvr>
                                      <p:to>
                                        <p:strVal val="visible"/>
                                      </p:to>
                                    </p:set>
                                    <p:animEffect transition="in" filter="wipe(down)">
                                      <p:cBhvr>
                                        <p:cTn id="22" dur="500"/>
                                        <p:tgtEl>
                                          <p:spTgt spid="71"/>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78"/>
                                        </p:tgtEl>
                                        <p:attrNameLst>
                                          <p:attrName>style.visibility</p:attrName>
                                        </p:attrNameLst>
                                      </p:cBhvr>
                                      <p:to>
                                        <p:strVal val="visible"/>
                                      </p:to>
                                    </p:set>
                                    <p:animEffect transition="in" filter="wipe(down)">
                                      <p:cBhvr>
                                        <p:cTn id="25" dur="500"/>
                                        <p:tgtEl>
                                          <p:spTgt spid="78"/>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85"/>
                                        </p:tgtEl>
                                        <p:attrNameLst>
                                          <p:attrName>style.visibility</p:attrName>
                                        </p:attrNameLst>
                                      </p:cBhvr>
                                      <p:to>
                                        <p:strVal val="visible"/>
                                      </p:to>
                                    </p:set>
                                    <p:animEffect transition="in" filter="wipe(down)">
                                      <p:cBhvr>
                                        <p:cTn id="28" dur="500"/>
                                        <p:tgtEl>
                                          <p:spTgt spid="85"/>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wipe(down)">
                                      <p:cBhvr>
                                        <p:cTn id="31" dur="500"/>
                                        <p:tgtEl>
                                          <p:spTgt spid="57"/>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down)">
                                      <p:cBhvr>
                                        <p:cTn id="36" dur="500"/>
                                        <p:tgtEl>
                                          <p:spTgt spid="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93"/>
                                        </p:tgtEl>
                                        <p:attrNameLst>
                                          <p:attrName>style.visibility</p:attrName>
                                        </p:attrNameLst>
                                      </p:cBhvr>
                                      <p:to>
                                        <p:strVal val="visible"/>
                                      </p:to>
                                    </p:set>
                                    <p:animEffect transition="in" filter="wipe(down)">
                                      <p:cBhvr>
                                        <p:cTn id="41" dur="500"/>
                                        <p:tgtEl>
                                          <p:spTgt spid="93"/>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92"/>
                                        </p:tgtEl>
                                        <p:attrNameLst>
                                          <p:attrName>style.visibility</p:attrName>
                                        </p:attrNameLst>
                                      </p:cBhvr>
                                      <p:to>
                                        <p:strVal val="visible"/>
                                      </p:to>
                                    </p:set>
                                    <p:animEffect transition="in" filter="wipe(down)">
                                      <p:cBhvr>
                                        <p:cTn id="44" dur="500"/>
                                        <p:tgtEl>
                                          <p:spTgt spid="92"/>
                                        </p:tgtEl>
                                      </p:cBhvr>
                                    </p:animEffect>
                                  </p:childTnLst>
                                </p:cTn>
                              </p:par>
                              <p:par>
                                <p:cTn id="45" presetID="22" presetClass="entr" presetSubtype="4" fill="hold" nodeType="withEffect">
                                  <p:stCondLst>
                                    <p:cond delay="0"/>
                                  </p:stCondLst>
                                  <p:childTnLst>
                                    <p:set>
                                      <p:cBhvr>
                                        <p:cTn id="46" dur="1" fill="hold">
                                          <p:stCondLst>
                                            <p:cond delay="0"/>
                                          </p:stCondLst>
                                        </p:cTn>
                                        <p:tgtEl>
                                          <p:spTgt spid="95"/>
                                        </p:tgtEl>
                                        <p:attrNameLst>
                                          <p:attrName>style.visibility</p:attrName>
                                        </p:attrNameLst>
                                      </p:cBhvr>
                                      <p:to>
                                        <p:strVal val="visible"/>
                                      </p:to>
                                    </p:set>
                                    <p:animEffect transition="in" filter="wipe(down)">
                                      <p:cBhvr>
                                        <p:cTn id="47" dur="500"/>
                                        <p:tgtEl>
                                          <p:spTgt spid="95"/>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94"/>
                                        </p:tgtEl>
                                        <p:attrNameLst>
                                          <p:attrName>style.visibility</p:attrName>
                                        </p:attrNameLst>
                                      </p:cBhvr>
                                      <p:to>
                                        <p:strVal val="visible"/>
                                      </p:to>
                                    </p:set>
                                    <p:animEffect transition="in" filter="wipe(down)">
                                      <p:cBhvr>
                                        <p:cTn id="50" dur="500"/>
                                        <p:tgtEl>
                                          <p:spTgt spid="94"/>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nodeType="clickEffect">
                                  <p:stCondLst>
                                    <p:cond delay="0"/>
                                  </p:stCondLst>
                                  <p:childTnLst>
                                    <p:set>
                                      <p:cBhvr>
                                        <p:cTn id="54" dur="1" fill="hold">
                                          <p:stCondLst>
                                            <p:cond delay="0"/>
                                          </p:stCondLst>
                                        </p:cTn>
                                        <p:tgtEl>
                                          <p:spTgt spid="87"/>
                                        </p:tgtEl>
                                        <p:attrNameLst>
                                          <p:attrName>style.visibility</p:attrName>
                                        </p:attrNameLst>
                                      </p:cBhvr>
                                      <p:to>
                                        <p:strVal val="visible"/>
                                      </p:to>
                                    </p:set>
                                    <p:animEffect transition="in" filter="wipe(down)">
                                      <p:cBhvr>
                                        <p:cTn id="55" dur="500"/>
                                        <p:tgtEl>
                                          <p:spTgt spid="87"/>
                                        </p:tgtEl>
                                      </p:cBhvr>
                                    </p:animEffect>
                                  </p:childTnLst>
                                </p:cTn>
                              </p:par>
                              <p:par>
                                <p:cTn id="56" presetID="22" presetClass="entr" presetSubtype="4" fill="hold" nodeType="withEffect">
                                  <p:stCondLst>
                                    <p:cond delay="0"/>
                                  </p:stCondLst>
                                  <p:childTnLst>
                                    <p:set>
                                      <p:cBhvr>
                                        <p:cTn id="57" dur="1" fill="hold">
                                          <p:stCondLst>
                                            <p:cond delay="0"/>
                                          </p:stCondLst>
                                        </p:cTn>
                                        <p:tgtEl>
                                          <p:spTgt spid="89"/>
                                        </p:tgtEl>
                                        <p:attrNameLst>
                                          <p:attrName>style.visibility</p:attrName>
                                        </p:attrNameLst>
                                      </p:cBhvr>
                                      <p:to>
                                        <p:strVal val="visible"/>
                                      </p:to>
                                    </p:set>
                                    <p:animEffect transition="in" filter="wipe(down)">
                                      <p:cBhvr>
                                        <p:cTn id="58" dur="500"/>
                                        <p:tgtEl>
                                          <p:spTgt spid="89"/>
                                        </p:tgtEl>
                                      </p:cBhvr>
                                    </p:animEffect>
                                  </p:childTnLst>
                                </p:cTn>
                              </p:par>
                              <p:par>
                                <p:cTn id="59" presetID="22" presetClass="entr" presetSubtype="4" fill="hold" nodeType="withEffect">
                                  <p:stCondLst>
                                    <p:cond delay="0"/>
                                  </p:stCondLst>
                                  <p:childTnLst>
                                    <p:set>
                                      <p:cBhvr>
                                        <p:cTn id="60" dur="1" fill="hold">
                                          <p:stCondLst>
                                            <p:cond delay="0"/>
                                          </p:stCondLst>
                                        </p:cTn>
                                        <p:tgtEl>
                                          <p:spTgt spid="91"/>
                                        </p:tgtEl>
                                        <p:attrNameLst>
                                          <p:attrName>style.visibility</p:attrName>
                                        </p:attrNameLst>
                                      </p:cBhvr>
                                      <p:to>
                                        <p:strVal val="visible"/>
                                      </p:to>
                                    </p:set>
                                    <p:animEffect transition="in" filter="wipe(down)">
                                      <p:cBhvr>
                                        <p:cTn id="61" dur="500"/>
                                        <p:tgtEl>
                                          <p:spTgt spid="91"/>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86"/>
                                        </p:tgtEl>
                                        <p:attrNameLst>
                                          <p:attrName>style.visibility</p:attrName>
                                        </p:attrNameLst>
                                      </p:cBhvr>
                                      <p:to>
                                        <p:strVal val="visible"/>
                                      </p:to>
                                    </p:set>
                                    <p:animEffect transition="in" filter="wipe(down)">
                                      <p:cBhvr>
                                        <p:cTn id="64" dur="500"/>
                                        <p:tgtEl>
                                          <p:spTgt spid="86"/>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88"/>
                                        </p:tgtEl>
                                        <p:attrNameLst>
                                          <p:attrName>style.visibility</p:attrName>
                                        </p:attrNameLst>
                                      </p:cBhvr>
                                      <p:to>
                                        <p:strVal val="visible"/>
                                      </p:to>
                                    </p:set>
                                    <p:animEffect transition="in" filter="wipe(down)">
                                      <p:cBhvr>
                                        <p:cTn id="67" dur="500"/>
                                        <p:tgtEl>
                                          <p:spTgt spid="88"/>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90"/>
                                        </p:tgtEl>
                                        <p:attrNameLst>
                                          <p:attrName>style.visibility</p:attrName>
                                        </p:attrNameLst>
                                      </p:cBhvr>
                                      <p:to>
                                        <p:strVal val="visible"/>
                                      </p:to>
                                    </p:set>
                                    <p:animEffect transition="in" filter="wipe(down)">
                                      <p:cBhvr>
                                        <p:cTn id="70" dur="500"/>
                                        <p:tgtEl>
                                          <p:spTgt spid="90"/>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nodeType="clickEffect">
                                  <p:stCondLst>
                                    <p:cond delay="0"/>
                                  </p:stCondLst>
                                  <p:childTnLst>
                                    <p:set>
                                      <p:cBhvr>
                                        <p:cTn id="74" dur="1" fill="hold">
                                          <p:stCondLst>
                                            <p:cond delay="0"/>
                                          </p:stCondLst>
                                        </p:cTn>
                                        <p:tgtEl>
                                          <p:spTgt spid="80"/>
                                        </p:tgtEl>
                                        <p:attrNameLst>
                                          <p:attrName>style.visibility</p:attrName>
                                        </p:attrNameLst>
                                      </p:cBhvr>
                                      <p:to>
                                        <p:strVal val="visible"/>
                                      </p:to>
                                    </p:set>
                                    <p:animEffect transition="in" filter="wipe(down)">
                                      <p:cBhvr>
                                        <p:cTn id="75" dur="500"/>
                                        <p:tgtEl>
                                          <p:spTgt spid="80"/>
                                        </p:tgtEl>
                                      </p:cBhvr>
                                    </p:animEffect>
                                  </p:childTnLst>
                                </p:cTn>
                              </p:par>
                              <p:par>
                                <p:cTn id="76" presetID="22" presetClass="entr" presetSubtype="4" fill="hold" nodeType="withEffect">
                                  <p:stCondLst>
                                    <p:cond delay="0"/>
                                  </p:stCondLst>
                                  <p:childTnLst>
                                    <p:set>
                                      <p:cBhvr>
                                        <p:cTn id="77" dur="1" fill="hold">
                                          <p:stCondLst>
                                            <p:cond delay="0"/>
                                          </p:stCondLst>
                                        </p:cTn>
                                        <p:tgtEl>
                                          <p:spTgt spid="82"/>
                                        </p:tgtEl>
                                        <p:attrNameLst>
                                          <p:attrName>style.visibility</p:attrName>
                                        </p:attrNameLst>
                                      </p:cBhvr>
                                      <p:to>
                                        <p:strVal val="visible"/>
                                      </p:to>
                                    </p:set>
                                    <p:animEffect transition="in" filter="wipe(down)">
                                      <p:cBhvr>
                                        <p:cTn id="78" dur="500"/>
                                        <p:tgtEl>
                                          <p:spTgt spid="82"/>
                                        </p:tgtEl>
                                      </p:cBhvr>
                                    </p:animEffect>
                                  </p:childTnLst>
                                </p:cTn>
                              </p:par>
                              <p:par>
                                <p:cTn id="79" presetID="22" presetClass="entr" presetSubtype="4" fill="hold" nodeType="withEffect">
                                  <p:stCondLst>
                                    <p:cond delay="0"/>
                                  </p:stCondLst>
                                  <p:childTnLst>
                                    <p:set>
                                      <p:cBhvr>
                                        <p:cTn id="80" dur="1" fill="hold">
                                          <p:stCondLst>
                                            <p:cond delay="0"/>
                                          </p:stCondLst>
                                        </p:cTn>
                                        <p:tgtEl>
                                          <p:spTgt spid="84"/>
                                        </p:tgtEl>
                                        <p:attrNameLst>
                                          <p:attrName>style.visibility</p:attrName>
                                        </p:attrNameLst>
                                      </p:cBhvr>
                                      <p:to>
                                        <p:strVal val="visible"/>
                                      </p:to>
                                    </p:set>
                                    <p:animEffect transition="in" filter="wipe(down)">
                                      <p:cBhvr>
                                        <p:cTn id="81" dur="500"/>
                                        <p:tgtEl>
                                          <p:spTgt spid="84"/>
                                        </p:tgtEl>
                                      </p:cBhvr>
                                    </p:animEffect>
                                  </p:childTnLst>
                                </p:cTn>
                              </p:par>
                              <p:par>
                                <p:cTn id="82" presetID="22" presetClass="entr" presetSubtype="4" fill="hold" grpId="0" nodeType="withEffect">
                                  <p:stCondLst>
                                    <p:cond delay="0"/>
                                  </p:stCondLst>
                                  <p:childTnLst>
                                    <p:set>
                                      <p:cBhvr>
                                        <p:cTn id="83" dur="1" fill="hold">
                                          <p:stCondLst>
                                            <p:cond delay="0"/>
                                          </p:stCondLst>
                                        </p:cTn>
                                        <p:tgtEl>
                                          <p:spTgt spid="79"/>
                                        </p:tgtEl>
                                        <p:attrNameLst>
                                          <p:attrName>style.visibility</p:attrName>
                                        </p:attrNameLst>
                                      </p:cBhvr>
                                      <p:to>
                                        <p:strVal val="visible"/>
                                      </p:to>
                                    </p:set>
                                    <p:animEffect transition="in" filter="wipe(down)">
                                      <p:cBhvr>
                                        <p:cTn id="84" dur="500"/>
                                        <p:tgtEl>
                                          <p:spTgt spid="79"/>
                                        </p:tgtEl>
                                      </p:cBhvr>
                                    </p:animEffect>
                                  </p:childTnLst>
                                </p:cTn>
                              </p:par>
                              <p:par>
                                <p:cTn id="85" presetID="22" presetClass="entr" presetSubtype="4" fill="hold" grpId="0" nodeType="withEffect">
                                  <p:stCondLst>
                                    <p:cond delay="0"/>
                                  </p:stCondLst>
                                  <p:childTnLst>
                                    <p:set>
                                      <p:cBhvr>
                                        <p:cTn id="86" dur="1" fill="hold">
                                          <p:stCondLst>
                                            <p:cond delay="0"/>
                                          </p:stCondLst>
                                        </p:cTn>
                                        <p:tgtEl>
                                          <p:spTgt spid="81"/>
                                        </p:tgtEl>
                                        <p:attrNameLst>
                                          <p:attrName>style.visibility</p:attrName>
                                        </p:attrNameLst>
                                      </p:cBhvr>
                                      <p:to>
                                        <p:strVal val="visible"/>
                                      </p:to>
                                    </p:set>
                                    <p:animEffect transition="in" filter="wipe(down)">
                                      <p:cBhvr>
                                        <p:cTn id="87" dur="500"/>
                                        <p:tgtEl>
                                          <p:spTgt spid="81"/>
                                        </p:tgtEl>
                                      </p:cBhvr>
                                    </p:animEffect>
                                  </p:childTnLst>
                                </p:cTn>
                              </p:par>
                              <p:par>
                                <p:cTn id="88" presetID="22" presetClass="entr" presetSubtype="4" fill="hold" grpId="0" nodeType="withEffect">
                                  <p:stCondLst>
                                    <p:cond delay="0"/>
                                  </p:stCondLst>
                                  <p:childTnLst>
                                    <p:set>
                                      <p:cBhvr>
                                        <p:cTn id="89" dur="1" fill="hold">
                                          <p:stCondLst>
                                            <p:cond delay="0"/>
                                          </p:stCondLst>
                                        </p:cTn>
                                        <p:tgtEl>
                                          <p:spTgt spid="83"/>
                                        </p:tgtEl>
                                        <p:attrNameLst>
                                          <p:attrName>style.visibility</p:attrName>
                                        </p:attrNameLst>
                                      </p:cBhvr>
                                      <p:to>
                                        <p:strVal val="visible"/>
                                      </p:to>
                                    </p:set>
                                    <p:animEffect transition="in" filter="wipe(down)">
                                      <p:cBhvr>
                                        <p:cTn id="90" dur="500"/>
                                        <p:tgtEl>
                                          <p:spTgt spid="83"/>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4" fill="hold" nodeType="clickEffect">
                                  <p:stCondLst>
                                    <p:cond delay="0"/>
                                  </p:stCondLst>
                                  <p:childTnLst>
                                    <p:set>
                                      <p:cBhvr>
                                        <p:cTn id="94" dur="1" fill="hold">
                                          <p:stCondLst>
                                            <p:cond delay="0"/>
                                          </p:stCondLst>
                                        </p:cTn>
                                        <p:tgtEl>
                                          <p:spTgt spid="73"/>
                                        </p:tgtEl>
                                        <p:attrNameLst>
                                          <p:attrName>style.visibility</p:attrName>
                                        </p:attrNameLst>
                                      </p:cBhvr>
                                      <p:to>
                                        <p:strVal val="visible"/>
                                      </p:to>
                                    </p:set>
                                    <p:animEffect transition="in" filter="wipe(down)">
                                      <p:cBhvr>
                                        <p:cTn id="95" dur="500"/>
                                        <p:tgtEl>
                                          <p:spTgt spid="73"/>
                                        </p:tgtEl>
                                      </p:cBhvr>
                                    </p:animEffect>
                                  </p:childTnLst>
                                </p:cTn>
                              </p:par>
                              <p:par>
                                <p:cTn id="96" presetID="22" presetClass="entr" presetSubtype="4" fill="hold" nodeType="withEffect">
                                  <p:stCondLst>
                                    <p:cond delay="0"/>
                                  </p:stCondLst>
                                  <p:childTnLst>
                                    <p:set>
                                      <p:cBhvr>
                                        <p:cTn id="97" dur="1" fill="hold">
                                          <p:stCondLst>
                                            <p:cond delay="0"/>
                                          </p:stCondLst>
                                        </p:cTn>
                                        <p:tgtEl>
                                          <p:spTgt spid="75"/>
                                        </p:tgtEl>
                                        <p:attrNameLst>
                                          <p:attrName>style.visibility</p:attrName>
                                        </p:attrNameLst>
                                      </p:cBhvr>
                                      <p:to>
                                        <p:strVal val="visible"/>
                                      </p:to>
                                    </p:set>
                                    <p:animEffect transition="in" filter="wipe(down)">
                                      <p:cBhvr>
                                        <p:cTn id="98" dur="500"/>
                                        <p:tgtEl>
                                          <p:spTgt spid="75"/>
                                        </p:tgtEl>
                                      </p:cBhvr>
                                    </p:animEffect>
                                  </p:childTnLst>
                                </p:cTn>
                              </p:par>
                              <p:par>
                                <p:cTn id="99" presetID="22" presetClass="entr" presetSubtype="4" fill="hold" nodeType="withEffect">
                                  <p:stCondLst>
                                    <p:cond delay="0"/>
                                  </p:stCondLst>
                                  <p:childTnLst>
                                    <p:set>
                                      <p:cBhvr>
                                        <p:cTn id="100" dur="1" fill="hold">
                                          <p:stCondLst>
                                            <p:cond delay="0"/>
                                          </p:stCondLst>
                                        </p:cTn>
                                        <p:tgtEl>
                                          <p:spTgt spid="77"/>
                                        </p:tgtEl>
                                        <p:attrNameLst>
                                          <p:attrName>style.visibility</p:attrName>
                                        </p:attrNameLst>
                                      </p:cBhvr>
                                      <p:to>
                                        <p:strVal val="visible"/>
                                      </p:to>
                                    </p:set>
                                    <p:animEffect transition="in" filter="wipe(down)">
                                      <p:cBhvr>
                                        <p:cTn id="101" dur="500"/>
                                        <p:tgtEl>
                                          <p:spTgt spid="77"/>
                                        </p:tgtEl>
                                      </p:cBhvr>
                                    </p:animEffect>
                                  </p:childTnLst>
                                </p:cTn>
                              </p:par>
                              <p:par>
                                <p:cTn id="102" presetID="22" presetClass="entr" presetSubtype="4" fill="hold" grpId="0" nodeType="withEffect">
                                  <p:stCondLst>
                                    <p:cond delay="0"/>
                                  </p:stCondLst>
                                  <p:childTnLst>
                                    <p:set>
                                      <p:cBhvr>
                                        <p:cTn id="103" dur="1" fill="hold">
                                          <p:stCondLst>
                                            <p:cond delay="0"/>
                                          </p:stCondLst>
                                        </p:cTn>
                                        <p:tgtEl>
                                          <p:spTgt spid="72"/>
                                        </p:tgtEl>
                                        <p:attrNameLst>
                                          <p:attrName>style.visibility</p:attrName>
                                        </p:attrNameLst>
                                      </p:cBhvr>
                                      <p:to>
                                        <p:strVal val="visible"/>
                                      </p:to>
                                    </p:set>
                                    <p:animEffect transition="in" filter="wipe(down)">
                                      <p:cBhvr>
                                        <p:cTn id="104" dur="500"/>
                                        <p:tgtEl>
                                          <p:spTgt spid="72"/>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74"/>
                                        </p:tgtEl>
                                        <p:attrNameLst>
                                          <p:attrName>style.visibility</p:attrName>
                                        </p:attrNameLst>
                                      </p:cBhvr>
                                      <p:to>
                                        <p:strVal val="visible"/>
                                      </p:to>
                                    </p:set>
                                    <p:animEffect transition="in" filter="wipe(down)">
                                      <p:cBhvr>
                                        <p:cTn id="107" dur="500"/>
                                        <p:tgtEl>
                                          <p:spTgt spid="74"/>
                                        </p:tgtEl>
                                      </p:cBhvr>
                                    </p:animEffect>
                                  </p:childTnLst>
                                </p:cTn>
                              </p:par>
                              <p:par>
                                <p:cTn id="108" presetID="22" presetClass="entr" presetSubtype="4" fill="hold" grpId="0" nodeType="withEffect">
                                  <p:stCondLst>
                                    <p:cond delay="0"/>
                                  </p:stCondLst>
                                  <p:childTnLst>
                                    <p:set>
                                      <p:cBhvr>
                                        <p:cTn id="109" dur="1" fill="hold">
                                          <p:stCondLst>
                                            <p:cond delay="0"/>
                                          </p:stCondLst>
                                        </p:cTn>
                                        <p:tgtEl>
                                          <p:spTgt spid="76"/>
                                        </p:tgtEl>
                                        <p:attrNameLst>
                                          <p:attrName>style.visibility</p:attrName>
                                        </p:attrNameLst>
                                      </p:cBhvr>
                                      <p:to>
                                        <p:strVal val="visible"/>
                                      </p:to>
                                    </p:set>
                                    <p:animEffect transition="in" filter="wipe(down)">
                                      <p:cBhvr>
                                        <p:cTn id="110" dur="500"/>
                                        <p:tgtEl>
                                          <p:spTgt spid="76"/>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4" fill="hold" nodeType="clickEffect">
                                  <p:stCondLst>
                                    <p:cond delay="0"/>
                                  </p:stCondLst>
                                  <p:childTnLst>
                                    <p:set>
                                      <p:cBhvr>
                                        <p:cTn id="114" dur="1" fill="hold">
                                          <p:stCondLst>
                                            <p:cond delay="0"/>
                                          </p:stCondLst>
                                        </p:cTn>
                                        <p:tgtEl>
                                          <p:spTgt spid="66"/>
                                        </p:tgtEl>
                                        <p:attrNameLst>
                                          <p:attrName>style.visibility</p:attrName>
                                        </p:attrNameLst>
                                      </p:cBhvr>
                                      <p:to>
                                        <p:strVal val="visible"/>
                                      </p:to>
                                    </p:set>
                                    <p:animEffect transition="in" filter="wipe(down)">
                                      <p:cBhvr>
                                        <p:cTn id="115" dur="500"/>
                                        <p:tgtEl>
                                          <p:spTgt spid="66"/>
                                        </p:tgtEl>
                                      </p:cBhvr>
                                    </p:animEffect>
                                  </p:childTnLst>
                                </p:cTn>
                              </p:par>
                              <p:par>
                                <p:cTn id="116" presetID="22" presetClass="entr" presetSubtype="4" fill="hold" nodeType="withEffect">
                                  <p:stCondLst>
                                    <p:cond delay="0"/>
                                  </p:stCondLst>
                                  <p:childTnLst>
                                    <p:set>
                                      <p:cBhvr>
                                        <p:cTn id="117" dur="1" fill="hold">
                                          <p:stCondLst>
                                            <p:cond delay="0"/>
                                          </p:stCondLst>
                                        </p:cTn>
                                        <p:tgtEl>
                                          <p:spTgt spid="68"/>
                                        </p:tgtEl>
                                        <p:attrNameLst>
                                          <p:attrName>style.visibility</p:attrName>
                                        </p:attrNameLst>
                                      </p:cBhvr>
                                      <p:to>
                                        <p:strVal val="visible"/>
                                      </p:to>
                                    </p:set>
                                    <p:animEffect transition="in" filter="wipe(down)">
                                      <p:cBhvr>
                                        <p:cTn id="118" dur="500"/>
                                        <p:tgtEl>
                                          <p:spTgt spid="68"/>
                                        </p:tgtEl>
                                      </p:cBhvr>
                                    </p:animEffect>
                                  </p:childTnLst>
                                </p:cTn>
                              </p:par>
                              <p:par>
                                <p:cTn id="119" presetID="22" presetClass="entr" presetSubtype="4" fill="hold" nodeType="withEffect">
                                  <p:stCondLst>
                                    <p:cond delay="0"/>
                                  </p:stCondLst>
                                  <p:childTnLst>
                                    <p:set>
                                      <p:cBhvr>
                                        <p:cTn id="120" dur="1" fill="hold">
                                          <p:stCondLst>
                                            <p:cond delay="0"/>
                                          </p:stCondLst>
                                        </p:cTn>
                                        <p:tgtEl>
                                          <p:spTgt spid="70"/>
                                        </p:tgtEl>
                                        <p:attrNameLst>
                                          <p:attrName>style.visibility</p:attrName>
                                        </p:attrNameLst>
                                      </p:cBhvr>
                                      <p:to>
                                        <p:strVal val="visible"/>
                                      </p:to>
                                    </p:set>
                                    <p:animEffect transition="in" filter="wipe(down)">
                                      <p:cBhvr>
                                        <p:cTn id="121" dur="500"/>
                                        <p:tgtEl>
                                          <p:spTgt spid="70"/>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65"/>
                                        </p:tgtEl>
                                        <p:attrNameLst>
                                          <p:attrName>style.visibility</p:attrName>
                                        </p:attrNameLst>
                                      </p:cBhvr>
                                      <p:to>
                                        <p:strVal val="visible"/>
                                      </p:to>
                                    </p:set>
                                    <p:animEffect transition="in" filter="wipe(down)">
                                      <p:cBhvr>
                                        <p:cTn id="124" dur="500"/>
                                        <p:tgtEl>
                                          <p:spTgt spid="65"/>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67"/>
                                        </p:tgtEl>
                                        <p:attrNameLst>
                                          <p:attrName>style.visibility</p:attrName>
                                        </p:attrNameLst>
                                      </p:cBhvr>
                                      <p:to>
                                        <p:strVal val="visible"/>
                                      </p:to>
                                    </p:set>
                                    <p:animEffect transition="in" filter="wipe(down)">
                                      <p:cBhvr>
                                        <p:cTn id="127" dur="500"/>
                                        <p:tgtEl>
                                          <p:spTgt spid="67"/>
                                        </p:tgtEl>
                                      </p:cBhvr>
                                    </p:animEffect>
                                  </p:childTnLst>
                                </p:cTn>
                              </p:par>
                              <p:par>
                                <p:cTn id="128" presetID="22" presetClass="entr" presetSubtype="4" fill="hold" grpId="0" nodeType="withEffect">
                                  <p:stCondLst>
                                    <p:cond delay="0"/>
                                  </p:stCondLst>
                                  <p:childTnLst>
                                    <p:set>
                                      <p:cBhvr>
                                        <p:cTn id="129" dur="1" fill="hold">
                                          <p:stCondLst>
                                            <p:cond delay="0"/>
                                          </p:stCondLst>
                                        </p:cTn>
                                        <p:tgtEl>
                                          <p:spTgt spid="69"/>
                                        </p:tgtEl>
                                        <p:attrNameLst>
                                          <p:attrName>style.visibility</p:attrName>
                                        </p:attrNameLst>
                                      </p:cBhvr>
                                      <p:to>
                                        <p:strVal val="visible"/>
                                      </p:to>
                                    </p:set>
                                    <p:animEffect transition="in" filter="wipe(down)">
                                      <p:cBhvr>
                                        <p:cTn id="130" dur="500"/>
                                        <p:tgtEl>
                                          <p:spTgt spid="69"/>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4" fill="hold" nodeType="clickEffect">
                                  <p:stCondLst>
                                    <p:cond delay="0"/>
                                  </p:stCondLst>
                                  <p:childTnLst>
                                    <p:set>
                                      <p:cBhvr>
                                        <p:cTn id="134" dur="1" fill="hold">
                                          <p:stCondLst>
                                            <p:cond delay="0"/>
                                          </p:stCondLst>
                                        </p:cTn>
                                        <p:tgtEl>
                                          <p:spTgt spid="33"/>
                                        </p:tgtEl>
                                        <p:attrNameLst>
                                          <p:attrName>style.visibility</p:attrName>
                                        </p:attrNameLst>
                                      </p:cBhvr>
                                      <p:to>
                                        <p:strVal val="visible"/>
                                      </p:to>
                                    </p:set>
                                    <p:animEffect transition="in" filter="wipe(down)">
                                      <p:cBhvr>
                                        <p:cTn id="135" dur="500"/>
                                        <p:tgtEl>
                                          <p:spTgt spid="33"/>
                                        </p:tgtEl>
                                      </p:cBhvr>
                                    </p:animEffect>
                                  </p:childTnLst>
                                </p:cTn>
                              </p:par>
                              <p:par>
                                <p:cTn id="136" presetID="22" presetClass="entr" presetSubtype="4" fill="hold" grpId="0" nodeType="withEffect">
                                  <p:stCondLst>
                                    <p:cond delay="0"/>
                                  </p:stCondLst>
                                  <p:childTnLst>
                                    <p:set>
                                      <p:cBhvr>
                                        <p:cTn id="137" dur="1" fill="hold">
                                          <p:stCondLst>
                                            <p:cond delay="0"/>
                                          </p:stCondLst>
                                        </p:cTn>
                                        <p:tgtEl>
                                          <p:spTgt spid="32"/>
                                        </p:tgtEl>
                                        <p:attrNameLst>
                                          <p:attrName>style.visibility</p:attrName>
                                        </p:attrNameLst>
                                      </p:cBhvr>
                                      <p:to>
                                        <p:strVal val="visible"/>
                                      </p:to>
                                    </p:set>
                                    <p:animEffect transition="in" filter="wipe(down)">
                                      <p:cBhvr>
                                        <p:cTn id="138" dur="500"/>
                                        <p:tgtEl>
                                          <p:spTgt spid="32"/>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4" fill="hold" nodeType="clickEffect">
                                  <p:stCondLst>
                                    <p:cond delay="0"/>
                                  </p:stCondLst>
                                  <p:childTnLst>
                                    <p:set>
                                      <p:cBhvr>
                                        <p:cTn id="142" dur="1" fill="hold">
                                          <p:stCondLst>
                                            <p:cond delay="0"/>
                                          </p:stCondLst>
                                        </p:cTn>
                                        <p:tgtEl>
                                          <p:spTgt spid="30"/>
                                        </p:tgtEl>
                                        <p:attrNameLst>
                                          <p:attrName>style.visibility</p:attrName>
                                        </p:attrNameLst>
                                      </p:cBhvr>
                                      <p:to>
                                        <p:strVal val="visible"/>
                                      </p:to>
                                    </p:set>
                                    <p:animEffect transition="in" filter="wipe(down)">
                                      <p:cBhvr>
                                        <p:cTn id="143" dur="500"/>
                                        <p:tgtEl>
                                          <p:spTgt spid="30"/>
                                        </p:tgtEl>
                                      </p:cBhvr>
                                    </p:animEffect>
                                  </p:childTnLst>
                                </p:cTn>
                              </p:par>
                              <p:par>
                                <p:cTn id="144" presetID="22" presetClass="entr" presetSubtype="4" fill="hold" grpId="0" nodeType="withEffect">
                                  <p:stCondLst>
                                    <p:cond delay="0"/>
                                  </p:stCondLst>
                                  <p:childTnLst>
                                    <p:set>
                                      <p:cBhvr>
                                        <p:cTn id="145" dur="1" fill="hold">
                                          <p:stCondLst>
                                            <p:cond delay="0"/>
                                          </p:stCondLst>
                                        </p:cTn>
                                        <p:tgtEl>
                                          <p:spTgt spid="29"/>
                                        </p:tgtEl>
                                        <p:attrNameLst>
                                          <p:attrName>style.visibility</p:attrName>
                                        </p:attrNameLst>
                                      </p:cBhvr>
                                      <p:to>
                                        <p:strVal val="visible"/>
                                      </p:to>
                                    </p:set>
                                    <p:animEffect transition="in" filter="wipe(down)">
                                      <p:cBhvr>
                                        <p:cTn id="146" dur="500"/>
                                        <p:tgtEl>
                                          <p:spTgt spid="29"/>
                                        </p:tgtEl>
                                      </p:cBhvr>
                                    </p:animEffect>
                                  </p:childTnLst>
                                </p:cTn>
                              </p:par>
                              <p:par>
                                <p:cTn id="147" presetID="22" presetClass="entr" presetSubtype="4" fill="hold" nodeType="withEffect">
                                  <p:stCondLst>
                                    <p:cond delay="0"/>
                                  </p:stCondLst>
                                  <p:childTnLst>
                                    <p:set>
                                      <p:cBhvr>
                                        <p:cTn id="148" dur="1" fill="hold">
                                          <p:stCondLst>
                                            <p:cond delay="0"/>
                                          </p:stCondLst>
                                        </p:cTn>
                                        <p:tgtEl>
                                          <p:spTgt spid="60"/>
                                        </p:tgtEl>
                                        <p:attrNameLst>
                                          <p:attrName>style.visibility</p:attrName>
                                        </p:attrNameLst>
                                      </p:cBhvr>
                                      <p:to>
                                        <p:strVal val="visible"/>
                                      </p:to>
                                    </p:set>
                                    <p:animEffect transition="in" filter="wipe(down)">
                                      <p:cBhvr>
                                        <p:cTn id="149" dur="500"/>
                                        <p:tgtEl>
                                          <p:spTgt spid="60"/>
                                        </p:tgtEl>
                                      </p:cBhvr>
                                    </p:animEffect>
                                  </p:childTnLst>
                                </p:cTn>
                              </p:par>
                              <p:par>
                                <p:cTn id="150" presetID="22" presetClass="entr" presetSubtype="4" fill="hold" grpId="0" nodeType="withEffect">
                                  <p:stCondLst>
                                    <p:cond delay="0"/>
                                  </p:stCondLst>
                                  <p:childTnLst>
                                    <p:set>
                                      <p:cBhvr>
                                        <p:cTn id="151" dur="1" fill="hold">
                                          <p:stCondLst>
                                            <p:cond delay="0"/>
                                          </p:stCondLst>
                                        </p:cTn>
                                        <p:tgtEl>
                                          <p:spTgt spid="59"/>
                                        </p:tgtEl>
                                        <p:attrNameLst>
                                          <p:attrName>style.visibility</p:attrName>
                                        </p:attrNameLst>
                                      </p:cBhvr>
                                      <p:to>
                                        <p:strVal val="visible"/>
                                      </p:to>
                                    </p:set>
                                    <p:animEffect transition="in" filter="wipe(down)">
                                      <p:cBhvr>
                                        <p:cTn id="152" dur="500"/>
                                        <p:tgtEl>
                                          <p:spTgt spid="59"/>
                                        </p:tgtEl>
                                      </p:cBhvr>
                                    </p:animEffect>
                                  </p:childTnLst>
                                </p:cTn>
                              </p:par>
                              <p:par>
                                <p:cTn id="153" presetID="22" presetClass="entr" presetSubtype="4" fill="hold" nodeType="withEffect">
                                  <p:stCondLst>
                                    <p:cond delay="0"/>
                                  </p:stCondLst>
                                  <p:childTnLst>
                                    <p:set>
                                      <p:cBhvr>
                                        <p:cTn id="154" dur="1" fill="hold">
                                          <p:stCondLst>
                                            <p:cond delay="0"/>
                                          </p:stCondLst>
                                        </p:cTn>
                                        <p:tgtEl>
                                          <p:spTgt spid="62"/>
                                        </p:tgtEl>
                                        <p:attrNameLst>
                                          <p:attrName>style.visibility</p:attrName>
                                        </p:attrNameLst>
                                      </p:cBhvr>
                                      <p:to>
                                        <p:strVal val="visible"/>
                                      </p:to>
                                    </p:set>
                                    <p:animEffect transition="in" filter="wipe(down)">
                                      <p:cBhvr>
                                        <p:cTn id="155" dur="500"/>
                                        <p:tgtEl>
                                          <p:spTgt spid="62"/>
                                        </p:tgtEl>
                                      </p:cBhvr>
                                    </p:animEffect>
                                  </p:childTnLst>
                                </p:cTn>
                              </p:par>
                              <p:par>
                                <p:cTn id="156" presetID="22" presetClass="entr" presetSubtype="4" fill="hold" grpId="0" nodeType="withEffect">
                                  <p:stCondLst>
                                    <p:cond delay="0"/>
                                  </p:stCondLst>
                                  <p:childTnLst>
                                    <p:set>
                                      <p:cBhvr>
                                        <p:cTn id="157" dur="1" fill="hold">
                                          <p:stCondLst>
                                            <p:cond delay="0"/>
                                          </p:stCondLst>
                                        </p:cTn>
                                        <p:tgtEl>
                                          <p:spTgt spid="61"/>
                                        </p:tgtEl>
                                        <p:attrNameLst>
                                          <p:attrName>style.visibility</p:attrName>
                                        </p:attrNameLst>
                                      </p:cBhvr>
                                      <p:to>
                                        <p:strVal val="visible"/>
                                      </p:to>
                                    </p:set>
                                    <p:animEffect transition="in" filter="wipe(down)">
                                      <p:cBhvr>
                                        <p:cTn id="158" dur="500"/>
                                        <p:tgtEl>
                                          <p:spTgt spid="61"/>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4" fill="hold" nodeType="clickEffect">
                                  <p:stCondLst>
                                    <p:cond delay="0"/>
                                  </p:stCondLst>
                                  <p:childTnLst>
                                    <p:set>
                                      <p:cBhvr>
                                        <p:cTn id="162" dur="1" fill="hold">
                                          <p:stCondLst>
                                            <p:cond delay="0"/>
                                          </p:stCondLst>
                                        </p:cTn>
                                        <p:tgtEl>
                                          <p:spTgt spid="27"/>
                                        </p:tgtEl>
                                        <p:attrNameLst>
                                          <p:attrName>style.visibility</p:attrName>
                                        </p:attrNameLst>
                                      </p:cBhvr>
                                      <p:to>
                                        <p:strVal val="visible"/>
                                      </p:to>
                                    </p:set>
                                    <p:animEffect transition="in" filter="wipe(down)">
                                      <p:cBhvr>
                                        <p:cTn id="163" dur="500"/>
                                        <p:tgtEl>
                                          <p:spTgt spid="27"/>
                                        </p:tgtEl>
                                      </p:cBhvr>
                                    </p:animEffect>
                                  </p:childTnLst>
                                </p:cTn>
                              </p:par>
                              <p:par>
                                <p:cTn id="164" presetID="22" presetClass="entr" presetSubtype="4" fill="hold" grpId="0" nodeType="withEffect">
                                  <p:stCondLst>
                                    <p:cond delay="0"/>
                                  </p:stCondLst>
                                  <p:childTnLst>
                                    <p:set>
                                      <p:cBhvr>
                                        <p:cTn id="165" dur="1" fill="hold">
                                          <p:stCondLst>
                                            <p:cond delay="0"/>
                                          </p:stCondLst>
                                        </p:cTn>
                                        <p:tgtEl>
                                          <p:spTgt spid="26"/>
                                        </p:tgtEl>
                                        <p:attrNameLst>
                                          <p:attrName>style.visibility</p:attrName>
                                        </p:attrNameLst>
                                      </p:cBhvr>
                                      <p:to>
                                        <p:strVal val="visible"/>
                                      </p:to>
                                    </p:set>
                                    <p:animEffect transition="in" filter="wipe(down)">
                                      <p:cBhvr>
                                        <p:cTn id="166" dur="500"/>
                                        <p:tgtEl>
                                          <p:spTgt spid="26"/>
                                        </p:tgtEl>
                                      </p:cBhvr>
                                    </p:animEffect>
                                  </p:childTnLst>
                                </p:cTn>
                              </p:par>
                            </p:childTnLst>
                          </p:cTn>
                        </p:par>
                      </p:childTnLst>
                    </p:cTn>
                  </p:par>
                  <p:par>
                    <p:cTn id="167" fill="hold">
                      <p:stCondLst>
                        <p:cond delay="indefinite"/>
                      </p:stCondLst>
                      <p:childTnLst>
                        <p:par>
                          <p:cTn id="168" fill="hold">
                            <p:stCondLst>
                              <p:cond delay="0"/>
                            </p:stCondLst>
                            <p:childTnLst>
                              <p:par>
                                <p:cTn id="169" presetID="22" presetClass="entr" presetSubtype="4" fill="hold" nodeType="clickEffect">
                                  <p:stCondLst>
                                    <p:cond delay="0"/>
                                  </p:stCondLst>
                                  <p:childTnLst>
                                    <p:set>
                                      <p:cBhvr>
                                        <p:cTn id="170" dur="1" fill="hold">
                                          <p:stCondLst>
                                            <p:cond delay="0"/>
                                          </p:stCondLst>
                                        </p:cTn>
                                        <p:tgtEl>
                                          <p:spTgt spid="6"/>
                                        </p:tgtEl>
                                        <p:attrNameLst>
                                          <p:attrName>style.visibility</p:attrName>
                                        </p:attrNameLst>
                                      </p:cBhvr>
                                      <p:to>
                                        <p:strVal val="visible"/>
                                      </p:to>
                                    </p:set>
                                    <p:animEffect transition="in" filter="wipe(down)">
                                      <p:cBhvr>
                                        <p:cTn id="171" dur="500"/>
                                        <p:tgtEl>
                                          <p:spTgt spid="6"/>
                                        </p:tgtEl>
                                      </p:cBhvr>
                                    </p:animEffect>
                                  </p:childTnLst>
                                </p:cTn>
                              </p:par>
                              <p:par>
                                <p:cTn id="172" presetID="22" presetClass="entr" presetSubtype="4" fill="hold" grpId="0" nodeType="withEffect">
                                  <p:stCondLst>
                                    <p:cond delay="0"/>
                                  </p:stCondLst>
                                  <p:childTnLst>
                                    <p:set>
                                      <p:cBhvr>
                                        <p:cTn id="173" dur="1" fill="hold">
                                          <p:stCondLst>
                                            <p:cond delay="0"/>
                                          </p:stCondLst>
                                        </p:cTn>
                                        <p:tgtEl>
                                          <p:spTgt spid="186"/>
                                        </p:tgtEl>
                                        <p:attrNameLst>
                                          <p:attrName>style.visibility</p:attrName>
                                        </p:attrNameLst>
                                      </p:cBhvr>
                                      <p:to>
                                        <p:strVal val="visible"/>
                                      </p:to>
                                    </p:set>
                                    <p:animEffect transition="in" filter="wipe(down)">
                                      <p:cBhvr>
                                        <p:cTn id="174" dur="500"/>
                                        <p:tgtEl>
                                          <p:spTgt spid="186"/>
                                        </p:tgtEl>
                                      </p:cBhvr>
                                    </p:animEffect>
                                  </p:childTnLst>
                                </p:cTn>
                              </p:par>
                            </p:childTnLst>
                          </p:cTn>
                        </p:par>
                      </p:childTnLst>
                    </p:cTn>
                  </p:par>
                  <p:par>
                    <p:cTn id="175" fill="hold">
                      <p:stCondLst>
                        <p:cond delay="indefinite"/>
                      </p:stCondLst>
                      <p:childTnLst>
                        <p:par>
                          <p:cTn id="176" fill="hold">
                            <p:stCondLst>
                              <p:cond delay="0"/>
                            </p:stCondLst>
                            <p:childTnLst>
                              <p:par>
                                <p:cTn id="177" presetID="22" presetClass="entr" presetSubtype="8" fill="hold" nodeType="clickEffect">
                                  <p:stCondLst>
                                    <p:cond delay="0"/>
                                  </p:stCondLst>
                                  <p:childTnLst>
                                    <p:set>
                                      <p:cBhvr>
                                        <p:cTn id="178" dur="1" fill="hold">
                                          <p:stCondLst>
                                            <p:cond delay="0"/>
                                          </p:stCondLst>
                                        </p:cTn>
                                        <p:tgtEl>
                                          <p:spTgt spid="142"/>
                                        </p:tgtEl>
                                        <p:attrNameLst>
                                          <p:attrName>style.visibility</p:attrName>
                                        </p:attrNameLst>
                                      </p:cBhvr>
                                      <p:to>
                                        <p:strVal val="visible"/>
                                      </p:to>
                                    </p:set>
                                    <p:animEffect transition="in" filter="wipe(left)">
                                      <p:cBhvr>
                                        <p:cTn id="179" dur="500"/>
                                        <p:tgtEl>
                                          <p:spTgt spid="142"/>
                                        </p:tgtEl>
                                      </p:cBhvr>
                                    </p:animEffect>
                                  </p:childTnLst>
                                </p:cTn>
                              </p:par>
                              <p:par>
                                <p:cTn id="180" presetID="22" presetClass="entr" presetSubtype="8" fill="hold" nodeType="withEffect">
                                  <p:stCondLst>
                                    <p:cond delay="0"/>
                                  </p:stCondLst>
                                  <p:childTnLst>
                                    <p:set>
                                      <p:cBhvr>
                                        <p:cTn id="181" dur="1" fill="hold">
                                          <p:stCondLst>
                                            <p:cond delay="0"/>
                                          </p:stCondLst>
                                        </p:cTn>
                                        <p:tgtEl>
                                          <p:spTgt spid="141"/>
                                        </p:tgtEl>
                                        <p:attrNameLst>
                                          <p:attrName>style.visibility</p:attrName>
                                        </p:attrNameLst>
                                      </p:cBhvr>
                                      <p:to>
                                        <p:strVal val="visible"/>
                                      </p:to>
                                    </p:set>
                                    <p:animEffect transition="in" filter="wipe(left)">
                                      <p:cBhvr>
                                        <p:cTn id="182" dur="500"/>
                                        <p:tgtEl>
                                          <p:spTgt spid="141"/>
                                        </p:tgtEl>
                                      </p:cBhvr>
                                    </p:animEffect>
                                  </p:childTnLst>
                                </p:cTn>
                              </p:par>
                              <p:par>
                                <p:cTn id="183" presetID="22" presetClass="entr" presetSubtype="8" fill="hold" nodeType="withEffect">
                                  <p:stCondLst>
                                    <p:cond delay="0"/>
                                  </p:stCondLst>
                                  <p:childTnLst>
                                    <p:set>
                                      <p:cBhvr>
                                        <p:cTn id="184" dur="1" fill="hold">
                                          <p:stCondLst>
                                            <p:cond delay="0"/>
                                          </p:stCondLst>
                                        </p:cTn>
                                        <p:tgtEl>
                                          <p:spTgt spid="140"/>
                                        </p:tgtEl>
                                        <p:attrNameLst>
                                          <p:attrName>style.visibility</p:attrName>
                                        </p:attrNameLst>
                                      </p:cBhvr>
                                      <p:to>
                                        <p:strVal val="visible"/>
                                      </p:to>
                                    </p:set>
                                    <p:animEffect transition="in" filter="wipe(left)">
                                      <p:cBhvr>
                                        <p:cTn id="185" dur="500"/>
                                        <p:tgtEl>
                                          <p:spTgt spid="140"/>
                                        </p:tgtEl>
                                      </p:cBhvr>
                                    </p:animEffect>
                                  </p:childTnLst>
                                </p:cTn>
                              </p:par>
                              <p:par>
                                <p:cTn id="186" presetID="22" presetClass="entr" presetSubtype="8" fill="hold" nodeType="withEffect">
                                  <p:stCondLst>
                                    <p:cond delay="0"/>
                                  </p:stCondLst>
                                  <p:childTnLst>
                                    <p:set>
                                      <p:cBhvr>
                                        <p:cTn id="187" dur="1" fill="hold">
                                          <p:stCondLst>
                                            <p:cond delay="0"/>
                                          </p:stCondLst>
                                        </p:cTn>
                                        <p:tgtEl>
                                          <p:spTgt spid="139"/>
                                        </p:tgtEl>
                                        <p:attrNameLst>
                                          <p:attrName>style.visibility</p:attrName>
                                        </p:attrNameLst>
                                      </p:cBhvr>
                                      <p:to>
                                        <p:strVal val="visible"/>
                                      </p:to>
                                    </p:set>
                                    <p:animEffect transition="in" filter="wipe(left)">
                                      <p:cBhvr>
                                        <p:cTn id="188" dur="500"/>
                                        <p:tgtEl>
                                          <p:spTgt spid="139"/>
                                        </p:tgtEl>
                                      </p:cBhvr>
                                    </p:animEffect>
                                  </p:childTnLst>
                                </p:cTn>
                              </p:par>
                              <p:par>
                                <p:cTn id="189" presetID="22" presetClass="entr" presetSubtype="8" fill="hold" nodeType="withEffect">
                                  <p:stCondLst>
                                    <p:cond delay="0"/>
                                  </p:stCondLst>
                                  <p:childTnLst>
                                    <p:set>
                                      <p:cBhvr>
                                        <p:cTn id="190" dur="1" fill="hold">
                                          <p:stCondLst>
                                            <p:cond delay="0"/>
                                          </p:stCondLst>
                                        </p:cTn>
                                        <p:tgtEl>
                                          <p:spTgt spid="138"/>
                                        </p:tgtEl>
                                        <p:attrNameLst>
                                          <p:attrName>style.visibility</p:attrName>
                                        </p:attrNameLst>
                                      </p:cBhvr>
                                      <p:to>
                                        <p:strVal val="visible"/>
                                      </p:to>
                                    </p:set>
                                    <p:animEffect transition="in" filter="wipe(left)">
                                      <p:cBhvr>
                                        <p:cTn id="191" dur="500"/>
                                        <p:tgtEl>
                                          <p:spTgt spid="138"/>
                                        </p:tgtEl>
                                      </p:cBhvr>
                                    </p:animEffect>
                                  </p:childTnLst>
                                </p:cTn>
                              </p:par>
                              <p:par>
                                <p:cTn id="192" presetID="22" presetClass="entr" presetSubtype="8" fill="hold" nodeType="withEffect">
                                  <p:stCondLst>
                                    <p:cond delay="0"/>
                                  </p:stCondLst>
                                  <p:childTnLst>
                                    <p:set>
                                      <p:cBhvr>
                                        <p:cTn id="193" dur="1" fill="hold">
                                          <p:stCondLst>
                                            <p:cond delay="0"/>
                                          </p:stCondLst>
                                        </p:cTn>
                                        <p:tgtEl>
                                          <p:spTgt spid="137"/>
                                        </p:tgtEl>
                                        <p:attrNameLst>
                                          <p:attrName>style.visibility</p:attrName>
                                        </p:attrNameLst>
                                      </p:cBhvr>
                                      <p:to>
                                        <p:strVal val="visible"/>
                                      </p:to>
                                    </p:set>
                                    <p:animEffect transition="in" filter="wipe(left)">
                                      <p:cBhvr>
                                        <p:cTn id="194" dur="500"/>
                                        <p:tgtEl>
                                          <p:spTgt spid="137"/>
                                        </p:tgtEl>
                                      </p:cBhvr>
                                    </p:animEffect>
                                  </p:childTnLst>
                                </p:cTn>
                              </p:par>
                              <p:par>
                                <p:cTn id="195" presetID="22" presetClass="entr" presetSubtype="8" fill="hold" nodeType="withEffect">
                                  <p:stCondLst>
                                    <p:cond delay="0"/>
                                  </p:stCondLst>
                                  <p:childTnLst>
                                    <p:set>
                                      <p:cBhvr>
                                        <p:cTn id="196" dur="1" fill="hold">
                                          <p:stCondLst>
                                            <p:cond delay="0"/>
                                          </p:stCondLst>
                                        </p:cTn>
                                        <p:tgtEl>
                                          <p:spTgt spid="134"/>
                                        </p:tgtEl>
                                        <p:attrNameLst>
                                          <p:attrName>style.visibility</p:attrName>
                                        </p:attrNameLst>
                                      </p:cBhvr>
                                      <p:to>
                                        <p:strVal val="visible"/>
                                      </p:to>
                                    </p:set>
                                    <p:animEffect transition="in" filter="wipe(left)">
                                      <p:cBhvr>
                                        <p:cTn id="197" dur="500"/>
                                        <p:tgtEl>
                                          <p:spTgt spid="134"/>
                                        </p:tgtEl>
                                      </p:cBhvr>
                                    </p:animEffect>
                                  </p:childTnLst>
                                </p:cTn>
                              </p:par>
                            </p:childTnLst>
                          </p:cTn>
                        </p:par>
                      </p:childTnLst>
                    </p:cTn>
                  </p:par>
                  <p:par>
                    <p:cTn id="198" fill="hold">
                      <p:stCondLst>
                        <p:cond delay="indefinite"/>
                      </p:stCondLst>
                      <p:childTnLst>
                        <p:par>
                          <p:cTn id="199" fill="hold">
                            <p:stCondLst>
                              <p:cond delay="0"/>
                            </p:stCondLst>
                            <p:childTnLst>
                              <p:par>
                                <p:cTn id="200" presetID="22" presetClass="entr" presetSubtype="4" fill="hold" grpId="0" nodeType="clickEffect">
                                  <p:stCondLst>
                                    <p:cond delay="0"/>
                                  </p:stCondLst>
                                  <p:childTnLst>
                                    <p:set>
                                      <p:cBhvr>
                                        <p:cTn id="201" dur="1" fill="hold">
                                          <p:stCondLst>
                                            <p:cond delay="0"/>
                                          </p:stCondLst>
                                        </p:cTn>
                                        <p:tgtEl>
                                          <p:spTgt spid="147"/>
                                        </p:tgtEl>
                                        <p:attrNameLst>
                                          <p:attrName>style.visibility</p:attrName>
                                        </p:attrNameLst>
                                      </p:cBhvr>
                                      <p:to>
                                        <p:strVal val="visible"/>
                                      </p:to>
                                    </p:set>
                                    <p:animEffect transition="in" filter="wipe(down)">
                                      <p:cBhvr>
                                        <p:cTn id="202" dur="500"/>
                                        <p:tgtEl>
                                          <p:spTgt spid="147"/>
                                        </p:tgtEl>
                                      </p:cBhvr>
                                    </p:animEffect>
                                  </p:childTnLst>
                                </p:cTn>
                              </p:par>
                              <p:par>
                                <p:cTn id="203" presetID="22" presetClass="entr" presetSubtype="4" fill="hold" nodeType="withEffect">
                                  <p:stCondLst>
                                    <p:cond delay="0"/>
                                  </p:stCondLst>
                                  <p:childTnLst>
                                    <p:set>
                                      <p:cBhvr>
                                        <p:cTn id="204" dur="1" fill="hold">
                                          <p:stCondLst>
                                            <p:cond delay="0"/>
                                          </p:stCondLst>
                                        </p:cTn>
                                        <p:tgtEl>
                                          <p:spTgt spid="7"/>
                                        </p:tgtEl>
                                        <p:attrNameLst>
                                          <p:attrName>style.visibility</p:attrName>
                                        </p:attrNameLst>
                                      </p:cBhvr>
                                      <p:to>
                                        <p:strVal val="visible"/>
                                      </p:to>
                                    </p:set>
                                    <p:animEffect transition="in" filter="wipe(down)">
                                      <p:cBhvr>
                                        <p:cTn id="205" dur="500"/>
                                        <p:tgtEl>
                                          <p:spTgt spid="7"/>
                                        </p:tgtEl>
                                      </p:cBhvr>
                                    </p:animEffect>
                                  </p:childTnLst>
                                </p:cTn>
                              </p:par>
                            </p:childTnLst>
                          </p:cTn>
                        </p:par>
                      </p:childTnLst>
                    </p:cTn>
                  </p:par>
                  <p:par>
                    <p:cTn id="206" fill="hold">
                      <p:stCondLst>
                        <p:cond delay="indefinite"/>
                      </p:stCondLst>
                      <p:childTnLst>
                        <p:par>
                          <p:cTn id="207" fill="hold">
                            <p:stCondLst>
                              <p:cond delay="0"/>
                            </p:stCondLst>
                            <p:childTnLst>
                              <p:par>
                                <p:cTn id="208" presetID="22" presetClass="entr" presetSubtype="8" fill="hold" nodeType="clickEffect">
                                  <p:stCondLst>
                                    <p:cond delay="0"/>
                                  </p:stCondLst>
                                  <p:childTnLst>
                                    <p:set>
                                      <p:cBhvr>
                                        <p:cTn id="209" dur="1" fill="hold">
                                          <p:stCondLst>
                                            <p:cond delay="0"/>
                                          </p:stCondLst>
                                        </p:cTn>
                                        <p:tgtEl>
                                          <p:spTgt spid="126"/>
                                        </p:tgtEl>
                                        <p:attrNameLst>
                                          <p:attrName>style.visibility</p:attrName>
                                        </p:attrNameLst>
                                      </p:cBhvr>
                                      <p:to>
                                        <p:strVal val="visible"/>
                                      </p:to>
                                    </p:set>
                                    <p:animEffect transition="in" filter="wipe(left)">
                                      <p:cBhvr>
                                        <p:cTn id="210" dur="500"/>
                                        <p:tgtEl>
                                          <p:spTgt spid="126"/>
                                        </p:tgtEl>
                                      </p:cBhvr>
                                    </p:animEffect>
                                  </p:childTnLst>
                                </p:cTn>
                              </p:par>
                              <p:par>
                                <p:cTn id="211" presetID="22" presetClass="entr" presetSubtype="8" fill="hold" nodeType="withEffect">
                                  <p:stCondLst>
                                    <p:cond delay="0"/>
                                  </p:stCondLst>
                                  <p:childTnLst>
                                    <p:set>
                                      <p:cBhvr>
                                        <p:cTn id="212" dur="1" fill="hold">
                                          <p:stCondLst>
                                            <p:cond delay="0"/>
                                          </p:stCondLst>
                                        </p:cTn>
                                        <p:tgtEl>
                                          <p:spTgt spid="127"/>
                                        </p:tgtEl>
                                        <p:attrNameLst>
                                          <p:attrName>style.visibility</p:attrName>
                                        </p:attrNameLst>
                                      </p:cBhvr>
                                      <p:to>
                                        <p:strVal val="visible"/>
                                      </p:to>
                                    </p:set>
                                    <p:animEffect transition="in" filter="wipe(left)">
                                      <p:cBhvr>
                                        <p:cTn id="213" dur="500"/>
                                        <p:tgtEl>
                                          <p:spTgt spid="127"/>
                                        </p:tgtEl>
                                      </p:cBhvr>
                                    </p:animEffect>
                                  </p:childTnLst>
                                </p:cTn>
                              </p:par>
                              <p:par>
                                <p:cTn id="214" presetID="22" presetClass="entr" presetSubtype="8" fill="hold" nodeType="withEffect">
                                  <p:stCondLst>
                                    <p:cond delay="0"/>
                                  </p:stCondLst>
                                  <p:childTnLst>
                                    <p:set>
                                      <p:cBhvr>
                                        <p:cTn id="215" dur="1" fill="hold">
                                          <p:stCondLst>
                                            <p:cond delay="0"/>
                                          </p:stCondLst>
                                        </p:cTn>
                                        <p:tgtEl>
                                          <p:spTgt spid="128"/>
                                        </p:tgtEl>
                                        <p:attrNameLst>
                                          <p:attrName>style.visibility</p:attrName>
                                        </p:attrNameLst>
                                      </p:cBhvr>
                                      <p:to>
                                        <p:strVal val="visible"/>
                                      </p:to>
                                    </p:set>
                                    <p:animEffect transition="in" filter="wipe(left)">
                                      <p:cBhvr>
                                        <p:cTn id="216" dur="500"/>
                                        <p:tgtEl>
                                          <p:spTgt spid="128"/>
                                        </p:tgtEl>
                                      </p:cBhvr>
                                    </p:animEffect>
                                  </p:childTnLst>
                                </p:cTn>
                              </p:par>
                              <p:par>
                                <p:cTn id="217" presetID="22" presetClass="entr" presetSubtype="8" fill="hold" nodeType="withEffect">
                                  <p:stCondLst>
                                    <p:cond delay="0"/>
                                  </p:stCondLst>
                                  <p:childTnLst>
                                    <p:set>
                                      <p:cBhvr>
                                        <p:cTn id="218" dur="1" fill="hold">
                                          <p:stCondLst>
                                            <p:cond delay="0"/>
                                          </p:stCondLst>
                                        </p:cTn>
                                        <p:tgtEl>
                                          <p:spTgt spid="129"/>
                                        </p:tgtEl>
                                        <p:attrNameLst>
                                          <p:attrName>style.visibility</p:attrName>
                                        </p:attrNameLst>
                                      </p:cBhvr>
                                      <p:to>
                                        <p:strVal val="visible"/>
                                      </p:to>
                                    </p:set>
                                    <p:animEffect transition="in" filter="wipe(left)">
                                      <p:cBhvr>
                                        <p:cTn id="219" dur="500"/>
                                        <p:tgtEl>
                                          <p:spTgt spid="129"/>
                                        </p:tgtEl>
                                      </p:cBhvr>
                                    </p:animEffect>
                                  </p:childTnLst>
                                </p:cTn>
                              </p:par>
                              <p:par>
                                <p:cTn id="220" presetID="22" presetClass="entr" presetSubtype="8" fill="hold" nodeType="withEffect">
                                  <p:stCondLst>
                                    <p:cond delay="0"/>
                                  </p:stCondLst>
                                  <p:childTnLst>
                                    <p:set>
                                      <p:cBhvr>
                                        <p:cTn id="221" dur="1" fill="hold">
                                          <p:stCondLst>
                                            <p:cond delay="0"/>
                                          </p:stCondLst>
                                        </p:cTn>
                                        <p:tgtEl>
                                          <p:spTgt spid="130"/>
                                        </p:tgtEl>
                                        <p:attrNameLst>
                                          <p:attrName>style.visibility</p:attrName>
                                        </p:attrNameLst>
                                      </p:cBhvr>
                                      <p:to>
                                        <p:strVal val="visible"/>
                                      </p:to>
                                    </p:set>
                                    <p:animEffect transition="in" filter="wipe(left)">
                                      <p:cBhvr>
                                        <p:cTn id="222" dur="500"/>
                                        <p:tgtEl>
                                          <p:spTgt spid="130"/>
                                        </p:tgtEl>
                                      </p:cBhvr>
                                    </p:animEffect>
                                  </p:childTnLst>
                                </p:cTn>
                              </p:par>
                              <p:par>
                                <p:cTn id="223" presetID="22" presetClass="entr" presetSubtype="8" fill="hold" nodeType="withEffect">
                                  <p:stCondLst>
                                    <p:cond delay="0"/>
                                  </p:stCondLst>
                                  <p:childTnLst>
                                    <p:set>
                                      <p:cBhvr>
                                        <p:cTn id="224" dur="1" fill="hold">
                                          <p:stCondLst>
                                            <p:cond delay="0"/>
                                          </p:stCondLst>
                                        </p:cTn>
                                        <p:tgtEl>
                                          <p:spTgt spid="132"/>
                                        </p:tgtEl>
                                        <p:attrNameLst>
                                          <p:attrName>style.visibility</p:attrName>
                                        </p:attrNameLst>
                                      </p:cBhvr>
                                      <p:to>
                                        <p:strVal val="visible"/>
                                      </p:to>
                                    </p:set>
                                    <p:animEffect transition="in" filter="wipe(left)">
                                      <p:cBhvr>
                                        <p:cTn id="225" dur="500"/>
                                        <p:tgtEl>
                                          <p:spTgt spid="132"/>
                                        </p:tgtEl>
                                      </p:cBhvr>
                                    </p:animEffect>
                                  </p:childTnLst>
                                </p:cTn>
                              </p:par>
                              <p:par>
                                <p:cTn id="226" presetID="22" presetClass="entr" presetSubtype="8" fill="hold" nodeType="withEffect">
                                  <p:stCondLst>
                                    <p:cond delay="0"/>
                                  </p:stCondLst>
                                  <p:childTnLst>
                                    <p:set>
                                      <p:cBhvr>
                                        <p:cTn id="227" dur="1" fill="hold">
                                          <p:stCondLst>
                                            <p:cond delay="0"/>
                                          </p:stCondLst>
                                        </p:cTn>
                                        <p:tgtEl>
                                          <p:spTgt spid="133"/>
                                        </p:tgtEl>
                                        <p:attrNameLst>
                                          <p:attrName>style.visibility</p:attrName>
                                        </p:attrNameLst>
                                      </p:cBhvr>
                                      <p:to>
                                        <p:strVal val="visible"/>
                                      </p:to>
                                    </p:set>
                                    <p:animEffect transition="in" filter="wipe(left)">
                                      <p:cBhvr>
                                        <p:cTn id="228" dur="500"/>
                                        <p:tgtEl>
                                          <p:spTgt spid="133"/>
                                        </p:tgtEl>
                                      </p:cBhvr>
                                    </p:animEffect>
                                  </p:childTnLst>
                                </p:cTn>
                              </p:par>
                            </p:childTnLst>
                          </p:cTn>
                        </p:par>
                      </p:childTnLst>
                    </p:cTn>
                  </p:par>
                  <p:par>
                    <p:cTn id="229" fill="hold">
                      <p:stCondLst>
                        <p:cond delay="indefinite"/>
                      </p:stCondLst>
                      <p:childTnLst>
                        <p:par>
                          <p:cTn id="230" fill="hold">
                            <p:stCondLst>
                              <p:cond delay="0"/>
                            </p:stCondLst>
                            <p:childTnLst>
                              <p:par>
                                <p:cTn id="231" presetID="22" presetClass="entr" presetSubtype="4" fill="hold" grpId="0" nodeType="clickEffect">
                                  <p:stCondLst>
                                    <p:cond delay="0"/>
                                  </p:stCondLst>
                                  <p:childTnLst>
                                    <p:set>
                                      <p:cBhvr>
                                        <p:cTn id="232" dur="1" fill="hold">
                                          <p:stCondLst>
                                            <p:cond delay="0"/>
                                          </p:stCondLst>
                                        </p:cTn>
                                        <p:tgtEl>
                                          <p:spTgt spid="96"/>
                                        </p:tgtEl>
                                        <p:attrNameLst>
                                          <p:attrName>style.visibility</p:attrName>
                                        </p:attrNameLst>
                                      </p:cBhvr>
                                      <p:to>
                                        <p:strVal val="visible"/>
                                      </p:to>
                                    </p:set>
                                    <p:animEffect transition="in" filter="wipe(down)">
                                      <p:cBhvr>
                                        <p:cTn id="233" dur="500"/>
                                        <p:tgtEl>
                                          <p:spTgt spid="96"/>
                                        </p:tgtEl>
                                      </p:cBhvr>
                                    </p:animEffect>
                                  </p:childTnLst>
                                </p:cTn>
                              </p:par>
                            </p:childTnLst>
                          </p:cTn>
                        </p:par>
                      </p:childTnLst>
                    </p:cTn>
                  </p:par>
                  <p:par>
                    <p:cTn id="234" fill="hold">
                      <p:stCondLst>
                        <p:cond delay="indefinite"/>
                      </p:stCondLst>
                      <p:childTnLst>
                        <p:par>
                          <p:cTn id="235" fill="hold">
                            <p:stCondLst>
                              <p:cond delay="0"/>
                            </p:stCondLst>
                            <p:childTnLst>
                              <p:par>
                                <p:cTn id="236" presetID="22" presetClass="entr" presetSubtype="4" fill="hold" nodeType="clickEffect">
                                  <p:stCondLst>
                                    <p:cond delay="0"/>
                                  </p:stCondLst>
                                  <p:childTnLst>
                                    <p:set>
                                      <p:cBhvr>
                                        <p:cTn id="237" dur="1" fill="hold">
                                          <p:stCondLst>
                                            <p:cond delay="0"/>
                                          </p:stCondLst>
                                        </p:cTn>
                                        <p:tgtEl>
                                          <p:spTgt spid="8"/>
                                        </p:tgtEl>
                                        <p:attrNameLst>
                                          <p:attrName>style.visibility</p:attrName>
                                        </p:attrNameLst>
                                      </p:cBhvr>
                                      <p:to>
                                        <p:strVal val="visible"/>
                                      </p:to>
                                    </p:set>
                                    <p:animEffect transition="in" filter="wipe(down)">
                                      <p:cBhvr>
                                        <p:cTn id="238" dur="500"/>
                                        <p:tgtEl>
                                          <p:spTgt spid="8"/>
                                        </p:tgtEl>
                                      </p:cBhvr>
                                    </p:animEffect>
                                  </p:childTnLst>
                                </p:cTn>
                              </p:par>
                            </p:childTnLst>
                          </p:cTn>
                        </p:par>
                      </p:childTnLst>
                    </p:cTn>
                  </p:par>
                  <p:par>
                    <p:cTn id="239" fill="hold">
                      <p:stCondLst>
                        <p:cond delay="indefinite"/>
                      </p:stCondLst>
                      <p:childTnLst>
                        <p:par>
                          <p:cTn id="240" fill="hold">
                            <p:stCondLst>
                              <p:cond delay="0"/>
                            </p:stCondLst>
                            <p:childTnLst>
                              <p:par>
                                <p:cTn id="241" presetID="22" presetClass="entr" presetSubtype="4" fill="hold" nodeType="clickEffect">
                                  <p:stCondLst>
                                    <p:cond delay="0"/>
                                  </p:stCondLst>
                                  <p:childTnLst>
                                    <p:set>
                                      <p:cBhvr>
                                        <p:cTn id="242" dur="1" fill="hold">
                                          <p:stCondLst>
                                            <p:cond delay="0"/>
                                          </p:stCondLst>
                                        </p:cTn>
                                        <p:tgtEl>
                                          <p:spTgt spid="9"/>
                                        </p:tgtEl>
                                        <p:attrNameLst>
                                          <p:attrName>style.visibility</p:attrName>
                                        </p:attrNameLst>
                                      </p:cBhvr>
                                      <p:to>
                                        <p:strVal val="visible"/>
                                      </p:to>
                                    </p:set>
                                    <p:animEffect transition="in" filter="wipe(down)">
                                      <p:cBhvr>
                                        <p:cTn id="243" dur="500"/>
                                        <p:tgtEl>
                                          <p:spTgt spid="9"/>
                                        </p:tgtEl>
                                      </p:cBhvr>
                                    </p:animEffect>
                                  </p:childTnLst>
                                </p:cTn>
                              </p:par>
                            </p:childTnLst>
                          </p:cTn>
                        </p:par>
                      </p:childTnLst>
                    </p:cTn>
                  </p:par>
                  <p:par>
                    <p:cTn id="244" fill="hold">
                      <p:stCondLst>
                        <p:cond delay="indefinite"/>
                      </p:stCondLst>
                      <p:childTnLst>
                        <p:par>
                          <p:cTn id="245" fill="hold">
                            <p:stCondLst>
                              <p:cond delay="0"/>
                            </p:stCondLst>
                            <p:childTnLst>
                              <p:par>
                                <p:cTn id="246" presetID="22" presetClass="entr" presetSubtype="4" fill="hold" nodeType="clickEffect">
                                  <p:stCondLst>
                                    <p:cond delay="0"/>
                                  </p:stCondLst>
                                  <p:childTnLst>
                                    <p:set>
                                      <p:cBhvr>
                                        <p:cTn id="247" dur="1" fill="hold">
                                          <p:stCondLst>
                                            <p:cond delay="0"/>
                                          </p:stCondLst>
                                        </p:cTn>
                                        <p:tgtEl>
                                          <p:spTgt spid="10"/>
                                        </p:tgtEl>
                                        <p:attrNameLst>
                                          <p:attrName>style.visibility</p:attrName>
                                        </p:attrNameLst>
                                      </p:cBhvr>
                                      <p:to>
                                        <p:strVal val="visible"/>
                                      </p:to>
                                    </p:set>
                                    <p:animEffect transition="in" filter="wipe(down)">
                                      <p:cBhvr>
                                        <p:cTn id="248" dur="500"/>
                                        <p:tgtEl>
                                          <p:spTgt spid="10"/>
                                        </p:tgtEl>
                                      </p:cBhvr>
                                    </p:animEffect>
                                  </p:childTnLst>
                                </p:cTn>
                              </p:par>
                            </p:childTnLst>
                          </p:cTn>
                        </p:par>
                      </p:childTnLst>
                    </p:cTn>
                  </p:par>
                  <p:par>
                    <p:cTn id="249" fill="hold">
                      <p:stCondLst>
                        <p:cond delay="indefinite"/>
                      </p:stCondLst>
                      <p:childTnLst>
                        <p:par>
                          <p:cTn id="250" fill="hold">
                            <p:stCondLst>
                              <p:cond delay="0"/>
                            </p:stCondLst>
                            <p:childTnLst>
                              <p:par>
                                <p:cTn id="251" presetID="22" presetClass="entr" presetSubtype="8" fill="hold" nodeType="clickEffect">
                                  <p:stCondLst>
                                    <p:cond delay="0"/>
                                  </p:stCondLst>
                                  <p:childTnLst>
                                    <p:set>
                                      <p:cBhvr>
                                        <p:cTn id="252" dur="1" fill="hold">
                                          <p:stCondLst>
                                            <p:cond delay="0"/>
                                          </p:stCondLst>
                                        </p:cTn>
                                        <p:tgtEl>
                                          <p:spTgt spid="195"/>
                                        </p:tgtEl>
                                        <p:attrNameLst>
                                          <p:attrName>style.visibility</p:attrName>
                                        </p:attrNameLst>
                                      </p:cBhvr>
                                      <p:to>
                                        <p:strVal val="visible"/>
                                      </p:to>
                                    </p:set>
                                    <p:animEffect transition="in" filter="wipe(left)">
                                      <p:cBhvr>
                                        <p:cTn id="253" dur="500"/>
                                        <p:tgtEl>
                                          <p:spTgt spid="195"/>
                                        </p:tgtEl>
                                      </p:cBhvr>
                                    </p:animEffect>
                                  </p:childTnLst>
                                </p:cTn>
                              </p:par>
                            </p:childTnLst>
                          </p:cTn>
                        </p:par>
                      </p:childTnLst>
                    </p:cTn>
                  </p:par>
                  <p:par>
                    <p:cTn id="254" fill="hold">
                      <p:stCondLst>
                        <p:cond delay="indefinite"/>
                      </p:stCondLst>
                      <p:childTnLst>
                        <p:par>
                          <p:cTn id="255" fill="hold">
                            <p:stCondLst>
                              <p:cond delay="0"/>
                            </p:stCondLst>
                            <p:childTnLst>
                              <p:par>
                                <p:cTn id="256" presetID="22" presetClass="entr" presetSubtype="8" fill="hold" nodeType="clickEffect">
                                  <p:stCondLst>
                                    <p:cond delay="0"/>
                                  </p:stCondLst>
                                  <p:childTnLst>
                                    <p:set>
                                      <p:cBhvr>
                                        <p:cTn id="257" dur="1" fill="hold">
                                          <p:stCondLst>
                                            <p:cond delay="0"/>
                                          </p:stCondLst>
                                        </p:cTn>
                                        <p:tgtEl>
                                          <p:spTgt spid="197"/>
                                        </p:tgtEl>
                                        <p:attrNameLst>
                                          <p:attrName>style.visibility</p:attrName>
                                        </p:attrNameLst>
                                      </p:cBhvr>
                                      <p:to>
                                        <p:strVal val="visible"/>
                                      </p:to>
                                    </p:set>
                                    <p:animEffect transition="in" filter="wipe(left)">
                                      <p:cBhvr>
                                        <p:cTn id="258" dur="500"/>
                                        <p:tgtEl>
                                          <p:spTgt spid="197"/>
                                        </p:tgtEl>
                                      </p:cBhvr>
                                    </p:animEffect>
                                  </p:childTnLst>
                                </p:cTn>
                              </p:par>
                              <p:par>
                                <p:cTn id="259" presetID="22" presetClass="entr" presetSubtype="8" fill="hold" grpId="0" nodeType="withEffect">
                                  <p:stCondLst>
                                    <p:cond delay="0"/>
                                  </p:stCondLst>
                                  <p:childTnLst>
                                    <p:set>
                                      <p:cBhvr>
                                        <p:cTn id="260" dur="1" fill="hold">
                                          <p:stCondLst>
                                            <p:cond delay="0"/>
                                          </p:stCondLst>
                                        </p:cTn>
                                        <p:tgtEl>
                                          <p:spTgt spid="97"/>
                                        </p:tgtEl>
                                        <p:attrNameLst>
                                          <p:attrName>style.visibility</p:attrName>
                                        </p:attrNameLst>
                                      </p:cBhvr>
                                      <p:to>
                                        <p:strVal val="visible"/>
                                      </p:to>
                                    </p:set>
                                    <p:animEffect transition="in" filter="wipe(left)">
                                      <p:cBhvr>
                                        <p:cTn id="261" dur="500"/>
                                        <p:tgtEl>
                                          <p:spTgt spid="97"/>
                                        </p:tgtEl>
                                      </p:cBhvr>
                                    </p:animEffect>
                                  </p:childTnLst>
                                </p:cTn>
                              </p:par>
                            </p:childTnLst>
                          </p:cTn>
                        </p:par>
                      </p:childTnLst>
                    </p:cTn>
                  </p:par>
                  <p:par>
                    <p:cTn id="262" fill="hold">
                      <p:stCondLst>
                        <p:cond delay="indefinite"/>
                      </p:stCondLst>
                      <p:childTnLst>
                        <p:par>
                          <p:cTn id="263" fill="hold">
                            <p:stCondLst>
                              <p:cond delay="0"/>
                            </p:stCondLst>
                            <p:childTnLst>
                              <p:par>
                                <p:cTn id="264" presetID="22" presetClass="entr" presetSubtype="4" fill="hold" grpId="0" nodeType="clickEffect">
                                  <p:stCondLst>
                                    <p:cond delay="0"/>
                                  </p:stCondLst>
                                  <p:childTnLst>
                                    <p:set>
                                      <p:cBhvr>
                                        <p:cTn id="265" dur="1" fill="hold">
                                          <p:stCondLst>
                                            <p:cond delay="0"/>
                                          </p:stCondLst>
                                        </p:cTn>
                                        <p:tgtEl>
                                          <p:spTgt spid="202"/>
                                        </p:tgtEl>
                                        <p:attrNameLst>
                                          <p:attrName>style.visibility</p:attrName>
                                        </p:attrNameLst>
                                      </p:cBhvr>
                                      <p:to>
                                        <p:strVal val="visible"/>
                                      </p:to>
                                    </p:set>
                                    <p:animEffect transition="in" filter="wipe(down)">
                                      <p:cBhvr>
                                        <p:cTn id="266" dur="500"/>
                                        <p:tgtEl>
                                          <p:spTgt spid="202"/>
                                        </p:tgtEl>
                                      </p:cBhvr>
                                    </p:animEffect>
                                  </p:childTnLst>
                                </p:cTn>
                              </p:par>
                              <p:par>
                                <p:cTn id="267" presetID="22" presetClass="entr" presetSubtype="4" fill="hold" grpId="0" nodeType="withEffect">
                                  <p:stCondLst>
                                    <p:cond delay="0"/>
                                  </p:stCondLst>
                                  <p:childTnLst>
                                    <p:set>
                                      <p:cBhvr>
                                        <p:cTn id="268" dur="1" fill="hold">
                                          <p:stCondLst>
                                            <p:cond delay="0"/>
                                          </p:stCondLst>
                                        </p:cTn>
                                        <p:tgtEl>
                                          <p:spTgt spid="203"/>
                                        </p:tgtEl>
                                        <p:attrNameLst>
                                          <p:attrName>style.visibility</p:attrName>
                                        </p:attrNameLst>
                                      </p:cBhvr>
                                      <p:to>
                                        <p:strVal val="visible"/>
                                      </p:to>
                                    </p:set>
                                    <p:animEffect transition="in" filter="wipe(down)">
                                      <p:cBhvr>
                                        <p:cTn id="269" dur="500"/>
                                        <p:tgtEl>
                                          <p:spTgt spid="203"/>
                                        </p:tgtEl>
                                      </p:cBhvr>
                                    </p:animEffect>
                                  </p:childTnLst>
                                </p:cTn>
                              </p:par>
                              <p:par>
                                <p:cTn id="270" presetID="22" presetClass="entr" presetSubtype="4" fill="hold" grpId="0" nodeType="withEffect">
                                  <p:stCondLst>
                                    <p:cond delay="0"/>
                                  </p:stCondLst>
                                  <p:childTnLst>
                                    <p:set>
                                      <p:cBhvr>
                                        <p:cTn id="271" dur="1" fill="hold">
                                          <p:stCondLst>
                                            <p:cond delay="0"/>
                                          </p:stCondLst>
                                        </p:cTn>
                                        <p:tgtEl>
                                          <p:spTgt spid="204"/>
                                        </p:tgtEl>
                                        <p:attrNameLst>
                                          <p:attrName>style.visibility</p:attrName>
                                        </p:attrNameLst>
                                      </p:cBhvr>
                                      <p:to>
                                        <p:strVal val="visible"/>
                                      </p:to>
                                    </p:set>
                                    <p:animEffect transition="in" filter="wipe(down)">
                                      <p:cBhvr>
                                        <p:cTn id="272" dur="500"/>
                                        <p:tgtEl>
                                          <p:spTgt spid="204"/>
                                        </p:tgtEl>
                                      </p:cBhvr>
                                    </p:animEffect>
                                  </p:childTnLst>
                                </p:cTn>
                              </p:par>
                              <p:par>
                                <p:cTn id="273" presetID="22" presetClass="entr" presetSubtype="4" fill="hold" nodeType="withEffect">
                                  <p:stCondLst>
                                    <p:cond delay="0"/>
                                  </p:stCondLst>
                                  <p:childTnLst>
                                    <p:set>
                                      <p:cBhvr>
                                        <p:cTn id="274" dur="1" fill="hold">
                                          <p:stCondLst>
                                            <p:cond delay="0"/>
                                          </p:stCondLst>
                                        </p:cTn>
                                        <p:tgtEl>
                                          <p:spTgt spid="198"/>
                                        </p:tgtEl>
                                        <p:attrNameLst>
                                          <p:attrName>style.visibility</p:attrName>
                                        </p:attrNameLst>
                                      </p:cBhvr>
                                      <p:to>
                                        <p:strVal val="visible"/>
                                      </p:to>
                                    </p:set>
                                    <p:animEffect transition="in" filter="wipe(down)">
                                      <p:cBhvr>
                                        <p:cTn id="275" dur="500"/>
                                        <p:tgtEl>
                                          <p:spTgt spid="198"/>
                                        </p:tgtEl>
                                      </p:cBhvr>
                                    </p:animEffect>
                                  </p:childTnLst>
                                </p:cTn>
                              </p:par>
                              <p:par>
                                <p:cTn id="276" presetID="22" presetClass="entr" presetSubtype="4" fill="hold" nodeType="withEffect">
                                  <p:stCondLst>
                                    <p:cond delay="0"/>
                                  </p:stCondLst>
                                  <p:childTnLst>
                                    <p:set>
                                      <p:cBhvr>
                                        <p:cTn id="277" dur="1" fill="hold">
                                          <p:stCondLst>
                                            <p:cond delay="0"/>
                                          </p:stCondLst>
                                        </p:cTn>
                                        <p:tgtEl>
                                          <p:spTgt spid="200"/>
                                        </p:tgtEl>
                                        <p:attrNameLst>
                                          <p:attrName>style.visibility</p:attrName>
                                        </p:attrNameLst>
                                      </p:cBhvr>
                                      <p:to>
                                        <p:strVal val="visible"/>
                                      </p:to>
                                    </p:set>
                                    <p:animEffect transition="in" filter="wipe(down)">
                                      <p:cBhvr>
                                        <p:cTn id="278" dur="500"/>
                                        <p:tgtEl>
                                          <p:spTgt spid="200"/>
                                        </p:tgtEl>
                                      </p:cBhvr>
                                    </p:animEffect>
                                  </p:childTnLst>
                                </p:cTn>
                              </p:par>
                              <p:par>
                                <p:cTn id="279" presetID="22" presetClass="entr" presetSubtype="4" fill="hold" nodeType="withEffect">
                                  <p:stCondLst>
                                    <p:cond delay="0"/>
                                  </p:stCondLst>
                                  <p:childTnLst>
                                    <p:set>
                                      <p:cBhvr>
                                        <p:cTn id="280" dur="1" fill="hold">
                                          <p:stCondLst>
                                            <p:cond delay="0"/>
                                          </p:stCondLst>
                                        </p:cTn>
                                        <p:tgtEl>
                                          <p:spTgt spid="201"/>
                                        </p:tgtEl>
                                        <p:attrNameLst>
                                          <p:attrName>style.visibility</p:attrName>
                                        </p:attrNameLst>
                                      </p:cBhvr>
                                      <p:to>
                                        <p:strVal val="visible"/>
                                      </p:to>
                                    </p:set>
                                    <p:animEffect transition="in" filter="wipe(down)">
                                      <p:cBhvr>
                                        <p:cTn id="281" dur="500"/>
                                        <p:tgtEl>
                                          <p:spTgt spid="201"/>
                                        </p:tgtEl>
                                      </p:cBhvr>
                                    </p:animEffect>
                                  </p:childTnLst>
                                </p:cTn>
                              </p:par>
                            </p:childTnLst>
                          </p:cTn>
                        </p:par>
                      </p:childTnLst>
                    </p:cTn>
                  </p:par>
                  <p:par>
                    <p:cTn id="282" fill="hold">
                      <p:stCondLst>
                        <p:cond delay="indefinite"/>
                      </p:stCondLst>
                      <p:childTnLst>
                        <p:par>
                          <p:cTn id="283" fill="hold">
                            <p:stCondLst>
                              <p:cond delay="0"/>
                            </p:stCondLst>
                            <p:childTnLst>
                              <p:par>
                                <p:cTn id="284" presetID="22" presetClass="entr" presetSubtype="4" fill="hold" grpId="0" nodeType="clickEffect">
                                  <p:stCondLst>
                                    <p:cond delay="0"/>
                                  </p:stCondLst>
                                  <p:childTnLst>
                                    <p:set>
                                      <p:cBhvr>
                                        <p:cTn id="285" dur="1" fill="hold">
                                          <p:stCondLst>
                                            <p:cond delay="0"/>
                                          </p:stCondLst>
                                        </p:cTn>
                                        <p:tgtEl>
                                          <p:spTgt spid="190"/>
                                        </p:tgtEl>
                                        <p:attrNameLst>
                                          <p:attrName>style.visibility</p:attrName>
                                        </p:attrNameLst>
                                      </p:cBhvr>
                                      <p:to>
                                        <p:strVal val="visible"/>
                                      </p:to>
                                    </p:set>
                                    <p:animEffect transition="in" filter="wipe(down)">
                                      <p:cBhvr>
                                        <p:cTn id="286" dur="500"/>
                                        <p:tgtEl>
                                          <p:spTgt spid="190"/>
                                        </p:tgtEl>
                                      </p:cBhvr>
                                    </p:animEffect>
                                  </p:childTnLst>
                                </p:cTn>
                              </p:par>
                            </p:childTnLst>
                          </p:cTn>
                        </p:par>
                      </p:childTnLst>
                    </p:cTn>
                  </p:par>
                  <p:par>
                    <p:cTn id="287" fill="hold">
                      <p:stCondLst>
                        <p:cond delay="indefinite"/>
                      </p:stCondLst>
                      <p:childTnLst>
                        <p:par>
                          <p:cTn id="288" fill="hold">
                            <p:stCondLst>
                              <p:cond delay="0"/>
                            </p:stCondLst>
                            <p:childTnLst>
                              <p:par>
                                <p:cTn id="289" presetID="22" presetClass="entr" presetSubtype="4" fill="hold" grpId="0" nodeType="clickEffect">
                                  <p:stCondLst>
                                    <p:cond delay="0"/>
                                  </p:stCondLst>
                                  <p:childTnLst>
                                    <p:set>
                                      <p:cBhvr>
                                        <p:cTn id="290" dur="1" fill="hold">
                                          <p:stCondLst>
                                            <p:cond delay="0"/>
                                          </p:stCondLst>
                                        </p:cTn>
                                        <p:tgtEl>
                                          <p:spTgt spid="187"/>
                                        </p:tgtEl>
                                        <p:attrNameLst>
                                          <p:attrName>style.visibility</p:attrName>
                                        </p:attrNameLst>
                                      </p:cBhvr>
                                      <p:to>
                                        <p:strVal val="visible"/>
                                      </p:to>
                                    </p:set>
                                    <p:animEffect transition="in" filter="wipe(down)">
                                      <p:cBhvr>
                                        <p:cTn id="291" dur="500"/>
                                        <p:tgtEl>
                                          <p:spTgt spid="187"/>
                                        </p:tgtEl>
                                      </p:cBhvr>
                                    </p:animEffect>
                                  </p:childTnLst>
                                </p:cTn>
                              </p:par>
                            </p:childTnLst>
                          </p:cTn>
                        </p:par>
                      </p:childTnLst>
                    </p:cTn>
                  </p:par>
                  <p:par>
                    <p:cTn id="292" fill="hold">
                      <p:stCondLst>
                        <p:cond delay="indefinite"/>
                      </p:stCondLst>
                      <p:childTnLst>
                        <p:par>
                          <p:cTn id="293" fill="hold">
                            <p:stCondLst>
                              <p:cond delay="0"/>
                            </p:stCondLst>
                            <p:childTnLst>
                              <p:par>
                                <p:cTn id="294" presetID="22" presetClass="entr" presetSubtype="4" fill="hold" grpId="0" nodeType="clickEffect">
                                  <p:stCondLst>
                                    <p:cond delay="0"/>
                                  </p:stCondLst>
                                  <p:childTnLst>
                                    <p:set>
                                      <p:cBhvr>
                                        <p:cTn id="295" dur="1" fill="hold">
                                          <p:stCondLst>
                                            <p:cond delay="0"/>
                                          </p:stCondLst>
                                        </p:cTn>
                                        <p:tgtEl>
                                          <p:spTgt spid="188"/>
                                        </p:tgtEl>
                                        <p:attrNameLst>
                                          <p:attrName>style.visibility</p:attrName>
                                        </p:attrNameLst>
                                      </p:cBhvr>
                                      <p:to>
                                        <p:strVal val="visible"/>
                                      </p:to>
                                    </p:set>
                                    <p:animEffect transition="in" filter="wipe(down)">
                                      <p:cBhvr>
                                        <p:cTn id="296" dur="500"/>
                                        <p:tgtEl>
                                          <p:spTgt spid="188"/>
                                        </p:tgtEl>
                                      </p:cBhvr>
                                    </p:animEffect>
                                  </p:childTnLst>
                                </p:cTn>
                              </p:par>
                            </p:childTnLst>
                          </p:cTn>
                        </p:par>
                      </p:childTnLst>
                    </p:cTn>
                  </p:par>
                  <p:par>
                    <p:cTn id="297" fill="hold">
                      <p:stCondLst>
                        <p:cond delay="indefinite"/>
                      </p:stCondLst>
                      <p:childTnLst>
                        <p:par>
                          <p:cTn id="298" fill="hold">
                            <p:stCondLst>
                              <p:cond delay="0"/>
                            </p:stCondLst>
                            <p:childTnLst>
                              <p:par>
                                <p:cTn id="299" presetID="22" presetClass="entr" presetSubtype="4" fill="hold" grpId="0" nodeType="clickEffect">
                                  <p:stCondLst>
                                    <p:cond delay="0"/>
                                  </p:stCondLst>
                                  <p:childTnLst>
                                    <p:set>
                                      <p:cBhvr>
                                        <p:cTn id="300" dur="1" fill="hold">
                                          <p:stCondLst>
                                            <p:cond delay="0"/>
                                          </p:stCondLst>
                                        </p:cTn>
                                        <p:tgtEl>
                                          <p:spTgt spid="189"/>
                                        </p:tgtEl>
                                        <p:attrNameLst>
                                          <p:attrName>style.visibility</p:attrName>
                                        </p:attrNameLst>
                                      </p:cBhvr>
                                      <p:to>
                                        <p:strVal val="visible"/>
                                      </p:to>
                                    </p:set>
                                    <p:animEffect transition="in" filter="wipe(down)">
                                      <p:cBhvr>
                                        <p:cTn id="301" dur="500"/>
                                        <p:tgtEl>
                                          <p:spTgt spid="189"/>
                                        </p:tgtEl>
                                      </p:cBhvr>
                                    </p:animEffect>
                                  </p:childTnLst>
                                </p:cTn>
                              </p:par>
                            </p:childTnLst>
                          </p:cTn>
                        </p:par>
                      </p:childTnLst>
                    </p:cTn>
                  </p:par>
                  <p:par>
                    <p:cTn id="302" fill="hold">
                      <p:stCondLst>
                        <p:cond delay="indefinite"/>
                      </p:stCondLst>
                      <p:childTnLst>
                        <p:par>
                          <p:cTn id="303" fill="hold">
                            <p:stCondLst>
                              <p:cond delay="0"/>
                            </p:stCondLst>
                            <p:childTnLst>
                              <p:par>
                                <p:cTn id="304" presetID="22" presetClass="entr" presetSubtype="4" fill="hold" grpId="0" nodeType="clickEffect">
                                  <p:stCondLst>
                                    <p:cond delay="0"/>
                                  </p:stCondLst>
                                  <p:childTnLst>
                                    <p:set>
                                      <p:cBhvr>
                                        <p:cTn id="305" dur="1" fill="hold">
                                          <p:stCondLst>
                                            <p:cond delay="0"/>
                                          </p:stCondLst>
                                        </p:cTn>
                                        <p:tgtEl>
                                          <p:spTgt spid="191"/>
                                        </p:tgtEl>
                                        <p:attrNameLst>
                                          <p:attrName>style.visibility</p:attrName>
                                        </p:attrNameLst>
                                      </p:cBhvr>
                                      <p:to>
                                        <p:strVal val="visible"/>
                                      </p:to>
                                    </p:set>
                                    <p:animEffect transition="in" filter="wipe(down)">
                                      <p:cBhvr>
                                        <p:cTn id="306" dur="500"/>
                                        <p:tgtEl>
                                          <p:spTgt spid="191"/>
                                        </p:tgtEl>
                                      </p:cBhvr>
                                    </p:animEffect>
                                  </p:childTnLst>
                                </p:cTn>
                              </p:par>
                            </p:childTnLst>
                          </p:cTn>
                        </p:par>
                      </p:childTnLst>
                    </p:cTn>
                  </p:par>
                  <p:par>
                    <p:cTn id="307" fill="hold">
                      <p:stCondLst>
                        <p:cond delay="indefinite"/>
                      </p:stCondLst>
                      <p:childTnLst>
                        <p:par>
                          <p:cTn id="308" fill="hold">
                            <p:stCondLst>
                              <p:cond delay="0"/>
                            </p:stCondLst>
                            <p:childTnLst>
                              <p:par>
                                <p:cTn id="309" presetID="22" presetClass="entr" presetSubtype="4" fill="hold" grpId="0" nodeType="clickEffect">
                                  <p:stCondLst>
                                    <p:cond delay="0"/>
                                  </p:stCondLst>
                                  <p:childTnLst>
                                    <p:set>
                                      <p:cBhvr>
                                        <p:cTn id="310" dur="1" fill="hold">
                                          <p:stCondLst>
                                            <p:cond delay="0"/>
                                          </p:stCondLst>
                                        </p:cTn>
                                        <p:tgtEl>
                                          <p:spTgt spid="192"/>
                                        </p:tgtEl>
                                        <p:attrNameLst>
                                          <p:attrName>style.visibility</p:attrName>
                                        </p:attrNameLst>
                                      </p:cBhvr>
                                      <p:to>
                                        <p:strVal val="visible"/>
                                      </p:to>
                                    </p:set>
                                    <p:animEffect transition="in" filter="wipe(down)">
                                      <p:cBhvr>
                                        <p:cTn id="311" dur="500"/>
                                        <p:tgtEl>
                                          <p:spTgt spid="192"/>
                                        </p:tgtEl>
                                      </p:cBhvr>
                                    </p:animEffect>
                                  </p:childTnLst>
                                </p:cTn>
                              </p:par>
                            </p:childTnLst>
                          </p:cTn>
                        </p:par>
                      </p:childTnLst>
                    </p:cTn>
                  </p:par>
                  <p:par>
                    <p:cTn id="312" fill="hold">
                      <p:stCondLst>
                        <p:cond delay="indefinite"/>
                      </p:stCondLst>
                      <p:childTnLst>
                        <p:par>
                          <p:cTn id="313" fill="hold">
                            <p:stCondLst>
                              <p:cond delay="0"/>
                            </p:stCondLst>
                            <p:childTnLst>
                              <p:par>
                                <p:cTn id="314" presetID="22" presetClass="entr" presetSubtype="4" fill="hold" grpId="0" nodeType="clickEffect">
                                  <p:stCondLst>
                                    <p:cond delay="0"/>
                                  </p:stCondLst>
                                  <p:childTnLst>
                                    <p:set>
                                      <p:cBhvr>
                                        <p:cTn id="315" dur="1" fill="hold">
                                          <p:stCondLst>
                                            <p:cond delay="0"/>
                                          </p:stCondLst>
                                        </p:cTn>
                                        <p:tgtEl>
                                          <p:spTgt spid="193"/>
                                        </p:tgtEl>
                                        <p:attrNameLst>
                                          <p:attrName>style.visibility</p:attrName>
                                        </p:attrNameLst>
                                      </p:cBhvr>
                                      <p:to>
                                        <p:strVal val="visible"/>
                                      </p:to>
                                    </p:set>
                                    <p:animEffect transition="in" filter="wipe(down)">
                                      <p:cBhvr>
                                        <p:cTn id="316" dur="500"/>
                                        <p:tgtEl>
                                          <p:spTgt spid="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p:bldP spid="28" grpId="0" animBg="1"/>
      <p:bldP spid="29" grpId="0"/>
      <p:bldP spid="32" grpId="0"/>
      <p:bldP spid="34" grpId="0" animBg="1"/>
      <p:bldP spid="57" grpId="0" animBg="1"/>
      <p:bldP spid="59" grpId="0"/>
      <p:bldP spid="61" grpId="0"/>
      <p:bldP spid="63" grpId="0" animBg="1"/>
      <p:bldP spid="64" grpId="0" animBg="1"/>
      <p:bldP spid="65" grpId="0"/>
      <p:bldP spid="67" grpId="0"/>
      <p:bldP spid="69" grpId="0"/>
      <p:bldP spid="71" grpId="0" animBg="1"/>
      <p:bldP spid="72" grpId="0"/>
      <p:bldP spid="74" grpId="0"/>
      <p:bldP spid="76" grpId="0"/>
      <p:bldP spid="78" grpId="0" animBg="1"/>
      <p:bldP spid="79" grpId="0"/>
      <p:bldP spid="81" grpId="0"/>
      <p:bldP spid="83" grpId="0"/>
      <p:bldP spid="85" grpId="0" animBg="1"/>
      <p:bldP spid="86" grpId="0"/>
      <p:bldP spid="88" grpId="0"/>
      <p:bldP spid="90" grpId="0"/>
      <p:bldP spid="92" grpId="0"/>
      <p:bldP spid="94" grpId="0"/>
      <p:bldP spid="96" grpId="0" animBg="1"/>
      <p:bldP spid="97" grpId="0" animBg="1"/>
      <p:bldP spid="147" grpId="0"/>
      <p:bldP spid="186" grpId="0"/>
      <p:bldP spid="187" grpId="0"/>
      <p:bldP spid="188" grpId="0"/>
      <p:bldP spid="189" grpId="0"/>
      <p:bldP spid="190" grpId="0"/>
      <p:bldP spid="191" grpId="0"/>
      <p:bldP spid="192" grpId="0"/>
      <p:bldP spid="193" grpId="0"/>
      <p:bldP spid="202" grpId="0"/>
      <p:bldP spid="203" grpId="0"/>
      <p:bldP spid="20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77000"/>
          </a:xfrm>
        </p:spPr>
        <p:txBody>
          <a:bodyPr>
            <a:noAutofit/>
          </a:bodyPr>
          <a:lstStyle/>
          <a:p>
            <a:r>
              <a:rPr lang="en-US" sz="9600" dirty="0"/>
              <a:t>Computer Instructions</a:t>
            </a:r>
          </a:p>
        </p:txBody>
      </p:sp>
    </p:spTree>
    <p:extLst>
      <p:ext uri="{BB962C8B-B14F-4D97-AF65-F5344CB8AC3E}">
        <p14:creationId xmlns:p14="http://schemas.microsoft.com/office/powerpoint/2010/main" val="586347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Computer Instructions</a:t>
            </a:r>
          </a:p>
        </p:txBody>
      </p:sp>
      <p:sp>
        <p:nvSpPr>
          <p:cNvPr id="3" name="Content Placeholder 2"/>
          <p:cNvSpPr>
            <a:spLocks noGrp="1"/>
          </p:cNvSpPr>
          <p:nvPr>
            <p:ph idx="1"/>
          </p:nvPr>
        </p:nvSpPr>
        <p:spPr>
          <a:xfrm>
            <a:off x="190500" y="990600"/>
            <a:ext cx="8763000" cy="609600"/>
          </a:xfrm>
        </p:spPr>
        <p:txBody>
          <a:bodyPr/>
          <a:lstStyle/>
          <a:p>
            <a:pPr marL="457200" indent="-457200">
              <a:buFont typeface="+mj-lt"/>
              <a:buAutoNum type="arabicPeriod"/>
            </a:pPr>
            <a:r>
              <a:rPr lang="en-US" dirty="0"/>
              <a:t>Memory Reference Instruction</a:t>
            </a:r>
          </a:p>
        </p:txBody>
      </p:sp>
      <p:sp>
        <p:nvSpPr>
          <p:cNvPr id="4" name="TextBox 3"/>
          <p:cNvSpPr txBox="1"/>
          <p:nvPr/>
        </p:nvSpPr>
        <p:spPr>
          <a:xfrm>
            <a:off x="6829427" y="1432678"/>
            <a:ext cx="271463" cy="400110"/>
          </a:xfrm>
          <a:prstGeom prst="rect">
            <a:avLst/>
          </a:prstGeom>
          <a:noFill/>
        </p:spPr>
        <p:txBody>
          <a:bodyPr wrap="square" rtlCol="0">
            <a:spAutoFit/>
          </a:bodyPr>
          <a:lstStyle/>
          <a:p>
            <a:pPr algn="ctr"/>
            <a:r>
              <a:rPr lang="en-US" sz="2000" dirty="0"/>
              <a:t>0</a:t>
            </a:r>
          </a:p>
        </p:txBody>
      </p:sp>
      <p:sp>
        <p:nvSpPr>
          <p:cNvPr id="5" name="TextBox 4"/>
          <p:cNvSpPr txBox="1"/>
          <p:nvPr/>
        </p:nvSpPr>
        <p:spPr>
          <a:xfrm>
            <a:off x="3933825" y="1435789"/>
            <a:ext cx="457200" cy="400110"/>
          </a:xfrm>
          <a:prstGeom prst="rect">
            <a:avLst/>
          </a:prstGeom>
          <a:noFill/>
        </p:spPr>
        <p:txBody>
          <a:bodyPr wrap="square" rtlCol="0">
            <a:spAutoFit/>
          </a:bodyPr>
          <a:lstStyle/>
          <a:p>
            <a:pPr algn="ctr"/>
            <a:r>
              <a:rPr lang="en-US" sz="2000" dirty="0"/>
              <a:t>11</a:t>
            </a:r>
          </a:p>
        </p:txBody>
      </p:sp>
      <p:sp>
        <p:nvSpPr>
          <p:cNvPr id="6" name="TextBox 5"/>
          <p:cNvSpPr txBox="1"/>
          <p:nvPr/>
        </p:nvSpPr>
        <p:spPr>
          <a:xfrm>
            <a:off x="3590929" y="1432678"/>
            <a:ext cx="495299" cy="400110"/>
          </a:xfrm>
          <a:prstGeom prst="rect">
            <a:avLst/>
          </a:prstGeom>
          <a:noFill/>
        </p:spPr>
        <p:txBody>
          <a:bodyPr wrap="square" rtlCol="0">
            <a:spAutoFit/>
          </a:bodyPr>
          <a:lstStyle/>
          <a:p>
            <a:pPr algn="ctr"/>
            <a:r>
              <a:rPr lang="en-US" sz="2000" dirty="0"/>
              <a:t>12</a:t>
            </a:r>
          </a:p>
        </p:txBody>
      </p:sp>
      <p:sp>
        <p:nvSpPr>
          <p:cNvPr id="7" name="TextBox 6"/>
          <p:cNvSpPr txBox="1"/>
          <p:nvPr/>
        </p:nvSpPr>
        <p:spPr>
          <a:xfrm>
            <a:off x="2514600" y="1421502"/>
            <a:ext cx="457200" cy="400110"/>
          </a:xfrm>
          <a:prstGeom prst="rect">
            <a:avLst/>
          </a:prstGeom>
          <a:noFill/>
        </p:spPr>
        <p:txBody>
          <a:bodyPr wrap="square" rtlCol="0">
            <a:spAutoFit/>
          </a:bodyPr>
          <a:lstStyle/>
          <a:p>
            <a:pPr algn="ctr"/>
            <a:r>
              <a:rPr lang="en-US" sz="2000" dirty="0"/>
              <a:t>15</a:t>
            </a:r>
          </a:p>
        </p:txBody>
      </p:sp>
      <p:sp>
        <p:nvSpPr>
          <p:cNvPr id="8" name="Rectangle 7"/>
          <p:cNvSpPr/>
          <p:nvPr/>
        </p:nvSpPr>
        <p:spPr>
          <a:xfrm>
            <a:off x="2986088" y="1810434"/>
            <a:ext cx="1033462" cy="551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Opcode</a:t>
            </a:r>
          </a:p>
        </p:txBody>
      </p:sp>
      <p:sp>
        <p:nvSpPr>
          <p:cNvPr id="9" name="Rectangle 8"/>
          <p:cNvSpPr/>
          <p:nvPr/>
        </p:nvSpPr>
        <p:spPr>
          <a:xfrm>
            <a:off x="4019550" y="1810433"/>
            <a:ext cx="3081338" cy="551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Address</a:t>
            </a:r>
          </a:p>
        </p:txBody>
      </p:sp>
      <p:sp>
        <p:nvSpPr>
          <p:cNvPr id="10" name="Rectangle 9"/>
          <p:cNvSpPr/>
          <p:nvPr/>
        </p:nvSpPr>
        <p:spPr>
          <a:xfrm>
            <a:off x="2528888" y="18104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I</a:t>
            </a:r>
          </a:p>
        </p:txBody>
      </p:sp>
      <p:sp>
        <p:nvSpPr>
          <p:cNvPr id="11" name="TextBox 10"/>
          <p:cNvSpPr txBox="1"/>
          <p:nvPr/>
        </p:nvSpPr>
        <p:spPr>
          <a:xfrm>
            <a:off x="2871790" y="1421502"/>
            <a:ext cx="495299" cy="400110"/>
          </a:xfrm>
          <a:prstGeom prst="rect">
            <a:avLst/>
          </a:prstGeom>
          <a:noFill/>
        </p:spPr>
        <p:txBody>
          <a:bodyPr wrap="square" rtlCol="0">
            <a:spAutoFit/>
          </a:bodyPr>
          <a:lstStyle/>
          <a:p>
            <a:pPr algn="ctr"/>
            <a:r>
              <a:rPr lang="en-US" sz="2000" dirty="0"/>
              <a:t>14</a:t>
            </a:r>
          </a:p>
        </p:txBody>
      </p:sp>
      <p:graphicFrame>
        <p:nvGraphicFramePr>
          <p:cNvPr id="12" name="Table 11"/>
          <p:cNvGraphicFramePr>
            <a:graphicFrameLocks noGrp="1"/>
          </p:cNvGraphicFramePr>
          <p:nvPr>
            <p:extLst>
              <p:ext uri="{D42A27DB-BD31-4B8C-83A1-F6EECF244321}">
                <p14:modId xmlns:p14="http://schemas.microsoft.com/office/powerpoint/2010/main" val="1647223709"/>
              </p:ext>
            </p:extLst>
          </p:nvPr>
        </p:nvGraphicFramePr>
        <p:xfrm>
          <a:off x="457200" y="2514600"/>
          <a:ext cx="4586290" cy="579120"/>
        </p:xfrm>
        <a:graphic>
          <a:graphicData uri="http://schemas.openxmlformats.org/drawingml/2006/table">
            <a:tbl>
              <a:tblPr firstRow="1" bandRow="1">
                <a:tableStyleId>{5C22544A-7EE6-4342-B048-85BDC9FD1C3A}</a:tableStyleId>
              </a:tblPr>
              <a:tblGrid>
                <a:gridCol w="528027">
                  <a:extLst>
                    <a:ext uri="{9D8B030D-6E8A-4147-A177-3AD203B41FA5}">
                      <a16:colId xmlns:a16="http://schemas.microsoft.com/office/drawing/2014/main" val="20000"/>
                    </a:ext>
                  </a:extLst>
                </a:gridCol>
                <a:gridCol w="528027">
                  <a:extLst>
                    <a:ext uri="{9D8B030D-6E8A-4147-A177-3AD203B41FA5}">
                      <a16:colId xmlns:a16="http://schemas.microsoft.com/office/drawing/2014/main" val="20001"/>
                    </a:ext>
                  </a:extLst>
                </a:gridCol>
                <a:gridCol w="528027">
                  <a:extLst>
                    <a:ext uri="{9D8B030D-6E8A-4147-A177-3AD203B41FA5}">
                      <a16:colId xmlns:a16="http://schemas.microsoft.com/office/drawing/2014/main" val="20002"/>
                    </a:ext>
                  </a:extLst>
                </a:gridCol>
                <a:gridCol w="528027">
                  <a:extLst>
                    <a:ext uri="{9D8B030D-6E8A-4147-A177-3AD203B41FA5}">
                      <a16:colId xmlns:a16="http://schemas.microsoft.com/office/drawing/2014/main" val="20003"/>
                    </a:ext>
                  </a:extLst>
                </a:gridCol>
                <a:gridCol w="2474182">
                  <a:extLst>
                    <a:ext uri="{9D8B030D-6E8A-4147-A177-3AD203B41FA5}">
                      <a16:colId xmlns:a16="http://schemas.microsoft.com/office/drawing/2014/main" val="20004"/>
                    </a:ext>
                  </a:extLst>
                </a:gridCol>
              </a:tblGrid>
              <a:tr h="579120">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Address</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13" name="TextBox 12"/>
          <p:cNvSpPr txBox="1"/>
          <p:nvPr/>
        </p:nvSpPr>
        <p:spPr>
          <a:xfrm>
            <a:off x="457200" y="3383622"/>
            <a:ext cx="833883" cy="523220"/>
          </a:xfrm>
          <a:prstGeom prst="rect">
            <a:avLst/>
          </a:prstGeom>
          <a:noFill/>
        </p:spPr>
        <p:txBody>
          <a:bodyPr wrap="none" rtlCol="0">
            <a:spAutoFit/>
          </a:bodyPr>
          <a:lstStyle/>
          <a:p>
            <a:r>
              <a:rPr lang="en-US" sz="2800" dirty="0"/>
              <a:t>0xxx</a:t>
            </a:r>
          </a:p>
        </p:txBody>
      </p:sp>
      <p:sp>
        <p:nvSpPr>
          <p:cNvPr id="17" name="Right Brace 16"/>
          <p:cNvSpPr/>
          <p:nvPr/>
        </p:nvSpPr>
        <p:spPr>
          <a:xfrm rot="5400000">
            <a:off x="1335554" y="2220668"/>
            <a:ext cx="376892" cy="2133600"/>
          </a:xfrm>
          <a:prstGeom prst="rightBrace">
            <a:avLst>
              <a:gd name="adj1" fmla="val 8333"/>
              <a:gd name="adj2" fmla="val 9215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2662482" y="3383622"/>
            <a:ext cx="846707" cy="523220"/>
          </a:xfrm>
          <a:prstGeom prst="rect">
            <a:avLst/>
          </a:prstGeom>
          <a:noFill/>
        </p:spPr>
        <p:txBody>
          <a:bodyPr wrap="none" rtlCol="0">
            <a:spAutoFit/>
          </a:bodyPr>
          <a:lstStyle/>
          <a:p>
            <a:r>
              <a:rPr lang="en-US" sz="2800" dirty="0"/>
              <a:t>AND</a:t>
            </a:r>
          </a:p>
        </p:txBody>
      </p:sp>
      <p:sp>
        <p:nvSpPr>
          <p:cNvPr id="19" name="TextBox 18"/>
          <p:cNvSpPr txBox="1"/>
          <p:nvPr/>
        </p:nvSpPr>
        <p:spPr>
          <a:xfrm>
            <a:off x="3777947" y="3383622"/>
            <a:ext cx="5261120" cy="523220"/>
          </a:xfrm>
          <a:prstGeom prst="rect">
            <a:avLst/>
          </a:prstGeom>
          <a:noFill/>
        </p:spPr>
        <p:txBody>
          <a:bodyPr wrap="none" rtlCol="0">
            <a:spAutoFit/>
          </a:bodyPr>
          <a:lstStyle/>
          <a:p>
            <a:r>
              <a:rPr lang="en-US" sz="2800" dirty="0"/>
              <a:t>AND the content of memory to AC</a:t>
            </a:r>
          </a:p>
        </p:txBody>
      </p:sp>
      <p:sp>
        <p:nvSpPr>
          <p:cNvPr id="21" name="Rectangle 20"/>
          <p:cNvSpPr/>
          <p:nvPr/>
        </p:nvSpPr>
        <p:spPr>
          <a:xfrm>
            <a:off x="521179" y="2555200"/>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22" name="TextBox 21"/>
          <p:cNvSpPr txBox="1"/>
          <p:nvPr/>
        </p:nvSpPr>
        <p:spPr>
          <a:xfrm>
            <a:off x="1559841" y="3383622"/>
            <a:ext cx="833883" cy="523220"/>
          </a:xfrm>
          <a:prstGeom prst="rect">
            <a:avLst/>
          </a:prstGeom>
          <a:noFill/>
        </p:spPr>
        <p:txBody>
          <a:bodyPr wrap="none" rtlCol="0">
            <a:spAutoFit/>
          </a:bodyPr>
          <a:lstStyle/>
          <a:p>
            <a:r>
              <a:rPr lang="en-US" sz="2800" dirty="0"/>
              <a:t>8xxx</a:t>
            </a:r>
          </a:p>
        </p:txBody>
      </p:sp>
      <p:sp>
        <p:nvSpPr>
          <p:cNvPr id="23" name="Right Brace 22"/>
          <p:cNvSpPr/>
          <p:nvPr/>
        </p:nvSpPr>
        <p:spPr>
          <a:xfrm rot="5400000">
            <a:off x="1335554" y="2223698"/>
            <a:ext cx="376892" cy="2133600"/>
          </a:xfrm>
          <a:prstGeom prst="rightBrace">
            <a:avLst>
              <a:gd name="adj1" fmla="val 8333"/>
              <a:gd name="adj2" fmla="val 4086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Rectangle 25"/>
          <p:cNvSpPr/>
          <p:nvPr/>
        </p:nvSpPr>
        <p:spPr>
          <a:xfrm>
            <a:off x="1038101" y="2563108"/>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27" name="Rectangle 26"/>
          <p:cNvSpPr/>
          <p:nvPr/>
        </p:nvSpPr>
        <p:spPr>
          <a:xfrm>
            <a:off x="1566864" y="2563108"/>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28" name="Rectangle 27"/>
          <p:cNvSpPr/>
          <p:nvPr/>
        </p:nvSpPr>
        <p:spPr>
          <a:xfrm>
            <a:off x="2090140" y="2563704"/>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29" name="TextBox 28"/>
          <p:cNvSpPr txBox="1"/>
          <p:nvPr/>
        </p:nvSpPr>
        <p:spPr>
          <a:xfrm>
            <a:off x="461962" y="3795444"/>
            <a:ext cx="833883" cy="523220"/>
          </a:xfrm>
          <a:prstGeom prst="rect">
            <a:avLst/>
          </a:prstGeom>
          <a:noFill/>
        </p:spPr>
        <p:txBody>
          <a:bodyPr wrap="none" rtlCol="0">
            <a:spAutoFit/>
          </a:bodyPr>
          <a:lstStyle/>
          <a:p>
            <a:r>
              <a:rPr lang="en-US" sz="2800" dirty="0"/>
              <a:t>1xxx</a:t>
            </a:r>
          </a:p>
        </p:txBody>
      </p:sp>
      <p:sp>
        <p:nvSpPr>
          <p:cNvPr id="30" name="TextBox 29"/>
          <p:cNvSpPr txBox="1"/>
          <p:nvPr/>
        </p:nvSpPr>
        <p:spPr>
          <a:xfrm>
            <a:off x="2667244" y="3795444"/>
            <a:ext cx="846707" cy="523220"/>
          </a:xfrm>
          <a:prstGeom prst="rect">
            <a:avLst/>
          </a:prstGeom>
          <a:noFill/>
        </p:spPr>
        <p:txBody>
          <a:bodyPr wrap="none" rtlCol="0">
            <a:spAutoFit/>
          </a:bodyPr>
          <a:lstStyle/>
          <a:p>
            <a:r>
              <a:rPr lang="en-US" sz="2800" dirty="0"/>
              <a:t>ADD</a:t>
            </a:r>
          </a:p>
        </p:txBody>
      </p:sp>
      <p:sp>
        <p:nvSpPr>
          <p:cNvPr id="31" name="TextBox 30"/>
          <p:cNvSpPr txBox="1"/>
          <p:nvPr/>
        </p:nvSpPr>
        <p:spPr>
          <a:xfrm>
            <a:off x="3782709" y="3795444"/>
            <a:ext cx="5104026" cy="523220"/>
          </a:xfrm>
          <a:prstGeom prst="rect">
            <a:avLst/>
          </a:prstGeom>
          <a:noFill/>
        </p:spPr>
        <p:txBody>
          <a:bodyPr wrap="none" rtlCol="0">
            <a:spAutoFit/>
          </a:bodyPr>
          <a:lstStyle/>
          <a:p>
            <a:r>
              <a:rPr lang="en-US" sz="2800" dirty="0"/>
              <a:t>Add the content of memory to AC</a:t>
            </a:r>
          </a:p>
        </p:txBody>
      </p:sp>
      <p:sp>
        <p:nvSpPr>
          <p:cNvPr id="32" name="TextBox 31"/>
          <p:cNvSpPr txBox="1"/>
          <p:nvPr/>
        </p:nvSpPr>
        <p:spPr>
          <a:xfrm>
            <a:off x="1564603" y="3795444"/>
            <a:ext cx="833883" cy="523220"/>
          </a:xfrm>
          <a:prstGeom prst="rect">
            <a:avLst/>
          </a:prstGeom>
          <a:noFill/>
        </p:spPr>
        <p:txBody>
          <a:bodyPr wrap="none" rtlCol="0">
            <a:spAutoFit/>
          </a:bodyPr>
          <a:lstStyle/>
          <a:p>
            <a:r>
              <a:rPr lang="en-US" sz="2800" dirty="0"/>
              <a:t>9xxx</a:t>
            </a:r>
          </a:p>
        </p:txBody>
      </p:sp>
      <p:sp>
        <p:nvSpPr>
          <p:cNvPr id="33" name="TextBox 32"/>
          <p:cNvSpPr txBox="1"/>
          <p:nvPr/>
        </p:nvSpPr>
        <p:spPr>
          <a:xfrm>
            <a:off x="452437" y="4185066"/>
            <a:ext cx="833883" cy="523220"/>
          </a:xfrm>
          <a:prstGeom prst="rect">
            <a:avLst/>
          </a:prstGeom>
          <a:noFill/>
        </p:spPr>
        <p:txBody>
          <a:bodyPr wrap="none" rtlCol="0">
            <a:spAutoFit/>
          </a:bodyPr>
          <a:lstStyle/>
          <a:p>
            <a:r>
              <a:rPr lang="en-US" sz="2800" dirty="0"/>
              <a:t>2xxx</a:t>
            </a:r>
          </a:p>
        </p:txBody>
      </p:sp>
      <p:sp>
        <p:nvSpPr>
          <p:cNvPr id="34" name="TextBox 33"/>
          <p:cNvSpPr txBox="1"/>
          <p:nvPr/>
        </p:nvSpPr>
        <p:spPr>
          <a:xfrm>
            <a:off x="2657719" y="4185066"/>
            <a:ext cx="759695" cy="523220"/>
          </a:xfrm>
          <a:prstGeom prst="rect">
            <a:avLst/>
          </a:prstGeom>
          <a:noFill/>
        </p:spPr>
        <p:txBody>
          <a:bodyPr wrap="none" rtlCol="0">
            <a:spAutoFit/>
          </a:bodyPr>
          <a:lstStyle/>
          <a:p>
            <a:r>
              <a:rPr lang="en-US" sz="2800" dirty="0"/>
              <a:t>LDA</a:t>
            </a:r>
          </a:p>
        </p:txBody>
      </p:sp>
      <p:sp>
        <p:nvSpPr>
          <p:cNvPr id="35" name="TextBox 34"/>
          <p:cNvSpPr txBox="1"/>
          <p:nvPr/>
        </p:nvSpPr>
        <p:spPr>
          <a:xfrm>
            <a:off x="3773184" y="4185066"/>
            <a:ext cx="3895746" cy="523220"/>
          </a:xfrm>
          <a:prstGeom prst="rect">
            <a:avLst/>
          </a:prstGeom>
          <a:noFill/>
        </p:spPr>
        <p:txBody>
          <a:bodyPr wrap="none" rtlCol="0">
            <a:spAutoFit/>
          </a:bodyPr>
          <a:lstStyle/>
          <a:p>
            <a:r>
              <a:rPr lang="en-US" sz="2800" dirty="0"/>
              <a:t>Load memory word to AC</a:t>
            </a:r>
          </a:p>
        </p:txBody>
      </p:sp>
      <p:sp>
        <p:nvSpPr>
          <p:cNvPr id="36" name="TextBox 35"/>
          <p:cNvSpPr txBox="1"/>
          <p:nvPr/>
        </p:nvSpPr>
        <p:spPr>
          <a:xfrm>
            <a:off x="1555078" y="4185066"/>
            <a:ext cx="859531" cy="523220"/>
          </a:xfrm>
          <a:prstGeom prst="rect">
            <a:avLst/>
          </a:prstGeom>
          <a:noFill/>
        </p:spPr>
        <p:txBody>
          <a:bodyPr wrap="none" rtlCol="0">
            <a:spAutoFit/>
          </a:bodyPr>
          <a:lstStyle/>
          <a:p>
            <a:r>
              <a:rPr lang="en-US" sz="2800" dirty="0" err="1"/>
              <a:t>Axxx</a:t>
            </a:r>
            <a:endParaRPr lang="en-US" sz="2800" dirty="0"/>
          </a:p>
        </p:txBody>
      </p:sp>
      <p:sp>
        <p:nvSpPr>
          <p:cNvPr id="37" name="TextBox 36"/>
          <p:cNvSpPr txBox="1"/>
          <p:nvPr/>
        </p:nvSpPr>
        <p:spPr>
          <a:xfrm>
            <a:off x="452437" y="4625806"/>
            <a:ext cx="833883" cy="523220"/>
          </a:xfrm>
          <a:prstGeom prst="rect">
            <a:avLst/>
          </a:prstGeom>
          <a:noFill/>
        </p:spPr>
        <p:txBody>
          <a:bodyPr wrap="none" rtlCol="0">
            <a:spAutoFit/>
          </a:bodyPr>
          <a:lstStyle/>
          <a:p>
            <a:r>
              <a:rPr lang="en-US" sz="2800" dirty="0"/>
              <a:t>3xxx</a:t>
            </a:r>
          </a:p>
        </p:txBody>
      </p:sp>
      <p:sp>
        <p:nvSpPr>
          <p:cNvPr id="38" name="TextBox 37"/>
          <p:cNvSpPr txBox="1"/>
          <p:nvPr/>
        </p:nvSpPr>
        <p:spPr>
          <a:xfrm>
            <a:off x="2657719" y="4625806"/>
            <a:ext cx="702372" cy="523220"/>
          </a:xfrm>
          <a:prstGeom prst="rect">
            <a:avLst/>
          </a:prstGeom>
          <a:noFill/>
        </p:spPr>
        <p:txBody>
          <a:bodyPr wrap="none" rtlCol="0">
            <a:spAutoFit/>
          </a:bodyPr>
          <a:lstStyle/>
          <a:p>
            <a:r>
              <a:rPr lang="en-US" sz="2800" dirty="0"/>
              <a:t>STA</a:t>
            </a:r>
          </a:p>
        </p:txBody>
      </p:sp>
      <p:sp>
        <p:nvSpPr>
          <p:cNvPr id="39" name="TextBox 38"/>
          <p:cNvSpPr txBox="1"/>
          <p:nvPr/>
        </p:nvSpPr>
        <p:spPr>
          <a:xfrm>
            <a:off x="3773184" y="4625806"/>
            <a:ext cx="4682500" cy="523220"/>
          </a:xfrm>
          <a:prstGeom prst="rect">
            <a:avLst/>
          </a:prstGeom>
          <a:noFill/>
        </p:spPr>
        <p:txBody>
          <a:bodyPr wrap="none" rtlCol="0">
            <a:spAutoFit/>
          </a:bodyPr>
          <a:lstStyle/>
          <a:p>
            <a:r>
              <a:rPr lang="en-US" sz="2800" dirty="0"/>
              <a:t>Store content of AC in memory</a:t>
            </a:r>
          </a:p>
        </p:txBody>
      </p:sp>
      <p:sp>
        <p:nvSpPr>
          <p:cNvPr id="40" name="TextBox 39"/>
          <p:cNvSpPr txBox="1"/>
          <p:nvPr/>
        </p:nvSpPr>
        <p:spPr>
          <a:xfrm>
            <a:off x="1555078" y="4625806"/>
            <a:ext cx="844077" cy="523220"/>
          </a:xfrm>
          <a:prstGeom prst="rect">
            <a:avLst/>
          </a:prstGeom>
          <a:noFill/>
        </p:spPr>
        <p:txBody>
          <a:bodyPr wrap="none" rtlCol="0">
            <a:spAutoFit/>
          </a:bodyPr>
          <a:lstStyle/>
          <a:p>
            <a:r>
              <a:rPr lang="en-US" sz="2800" dirty="0" err="1"/>
              <a:t>Bxxx</a:t>
            </a:r>
            <a:endParaRPr lang="en-US" sz="2800" dirty="0"/>
          </a:p>
        </p:txBody>
      </p:sp>
      <p:sp>
        <p:nvSpPr>
          <p:cNvPr id="41" name="TextBox 40"/>
          <p:cNvSpPr txBox="1"/>
          <p:nvPr/>
        </p:nvSpPr>
        <p:spPr>
          <a:xfrm>
            <a:off x="452437" y="5057883"/>
            <a:ext cx="833883" cy="523220"/>
          </a:xfrm>
          <a:prstGeom prst="rect">
            <a:avLst/>
          </a:prstGeom>
          <a:noFill/>
        </p:spPr>
        <p:txBody>
          <a:bodyPr wrap="none" rtlCol="0">
            <a:spAutoFit/>
          </a:bodyPr>
          <a:lstStyle/>
          <a:p>
            <a:r>
              <a:rPr lang="en-US" sz="2800" dirty="0"/>
              <a:t>4xxx</a:t>
            </a:r>
          </a:p>
        </p:txBody>
      </p:sp>
      <p:sp>
        <p:nvSpPr>
          <p:cNvPr id="42" name="TextBox 41"/>
          <p:cNvSpPr txBox="1"/>
          <p:nvPr/>
        </p:nvSpPr>
        <p:spPr>
          <a:xfrm>
            <a:off x="2657719" y="5057883"/>
            <a:ext cx="843501" cy="523220"/>
          </a:xfrm>
          <a:prstGeom prst="rect">
            <a:avLst/>
          </a:prstGeom>
          <a:noFill/>
        </p:spPr>
        <p:txBody>
          <a:bodyPr wrap="none" rtlCol="0">
            <a:spAutoFit/>
          </a:bodyPr>
          <a:lstStyle/>
          <a:p>
            <a:r>
              <a:rPr lang="en-US" sz="2800" dirty="0"/>
              <a:t>BUN</a:t>
            </a:r>
          </a:p>
        </p:txBody>
      </p:sp>
      <p:sp>
        <p:nvSpPr>
          <p:cNvPr id="43" name="TextBox 42"/>
          <p:cNvSpPr txBox="1"/>
          <p:nvPr/>
        </p:nvSpPr>
        <p:spPr>
          <a:xfrm>
            <a:off x="3773184" y="5057883"/>
            <a:ext cx="3535840" cy="523220"/>
          </a:xfrm>
          <a:prstGeom prst="rect">
            <a:avLst/>
          </a:prstGeom>
          <a:noFill/>
        </p:spPr>
        <p:txBody>
          <a:bodyPr wrap="none" rtlCol="0">
            <a:spAutoFit/>
          </a:bodyPr>
          <a:lstStyle/>
          <a:p>
            <a:r>
              <a:rPr lang="en-US" sz="2800" dirty="0"/>
              <a:t>Branch unconditionally</a:t>
            </a:r>
          </a:p>
        </p:txBody>
      </p:sp>
      <p:sp>
        <p:nvSpPr>
          <p:cNvPr id="44" name="TextBox 43"/>
          <p:cNvSpPr txBox="1"/>
          <p:nvPr/>
        </p:nvSpPr>
        <p:spPr>
          <a:xfrm>
            <a:off x="1555078" y="5057883"/>
            <a:ext cx="859531" cy="523220"/>
          </a:xfrm>
          <a:prstGeom prst="rect">
            <a:avLst/>
          </a:prstGeom>
          <a:noFill/>
        </p:spPr>
        <p:txBody>
          <a:bodyPr wrap="none" rtlCol="0">
            <a:spAutoFit/>
          </a:bodyPr>
          <a:lstStyle/>
          <a:p>
            <a:r>
              <a:rPr lang="en-US" sz="2800" dirty="0" err="1"/>
              <a:t>Cxxx</a:t>
            </a:r>
            <a:endParaRPr lang="en-US" sz="2800" dirty="0"/>
          </a:p>
        </p:txBody>
      </p:sp>
      <p:sp>
        <p:nvSpPr>
          <p:cNvPr id="45" name="TextBox 44"/>
          <p:cNvSpPr txBox="1"/>
          <p:nvPr/>
        </p:nvSpPr>
        <p:spPr>
          <a:xfrm>
            <a:off x="452437" y="5476716"/>
            <a:ext cx="833883" cy="523220"/>
          </a:xfrm>
          <a:prstGeom prst="rect">
            <a:avLst/>
          </a:prstGeom>
          <a:noFill/>
        </p:spPr>
        <p:txBody>
          <a:bodyPr wrap="none" rtlCol="0">
            <a:spAutoFit/>
          </a:bodyPr>
          <a:lstStyle/>
          <a:p>
            <a:r>
              <a:rPr lang="en-US" sz="2800" dirty="0"/>
              <a:t>5xxx</a:t>
            </a:r>
          </a:p>
        </p:txBody>
      </p:sp>
      <p:sp>
        <p:nvSpPr>
          <p:cNvPr id="46" name="TextBox 45"/>
          <p:cNvSpPr txBox="1"/>
          <p:nvPr/>
        </p:nvSpPr>
        <p:spPr>
          <a:xfrm>
            <a:off x="2657719" y="5476716"/>
            <a:ext cx="751103" cy="523220"/>
          </a:xfrm>
          <a:prstGeom prst="rect">
            <a:avLst/>
          </a:prstGeom>
          <a:noFill/>
        </p:spPr>
        <p:txBody>
          <a:bodyPr wrap="none" rtlCol="0">
            <a:spAutoFit/>
          </a:bodyPr>
          <a:lstStyle/>
          <a:p>
            <a:r>
              <a:rPr lang="en-US" sz="2800" dirty="0"/>
              <a:t>BSA</a:t>
            </a:r>
          </a:p>
        </p:txBody>
      </p:sp>
      <p:sp>
        <p:nvSpPr>
          <p:cNvPr id="47" name="TextBox 46"/>
          <p:cNvSpPr txBox="1"/>
          <p:nvPr/>
        </p:nvSpPr>
        <p:spPr>
          <a:xfrm>
            <a:off x="3773184" y="5476716"/>
            <a:ext cx="4769832" cy="523220"/>
          </a:xfrm>
          <a:prstGeom prst="rect">
            <a:avLst/>
          </a:prstGeom>
          <a:noFill/>
        </p:spPr>
        <p:txBody>
          <a:bodyPr wrap="none" rtlCol="0">
            <a:spAutoFit/>
          </a:bodyPr>
          <a:lstStyle/>
          <a:p>
            <a:r>
              <a:rPr lang="en-US" sz="2800" dirty="0"/>
              <a:t>Branch and save return address</a:t>
            </a:r>
          </a:p>
        </p:txBody>
      </p:sp>
      <p:sp>
        <p:nvSpPr>
          <p:cNvPr id="48" name="TextBox 47"/>
          <p:cNvSpPr txBox="1"/>
          <p:nvPr/>
        </p:nvSpPr>
        <p:spPr>
          <a:xfrm>
            <a:off x="1555078" y="5476716"/>
            <a:ext cx="872355" cy="523220"/>
          </a:xfrm>
          <a:prstGeom prst="rect">
            <a:avLst/>
          </a:prstGeom>
          <a:noFill/>
        </p:spPr>
        <p:txBody>
          <a:bodyPr wrap="none" rtlCol="0">
            <a:spAutoFit/>
          </a:bodyPr>
          <a:lstStyle/>
          <a:p>
            <a:r>
              <a:rPr lang="en-US" sz="2800" dirty="0" err="1"/>
              <a:t>Dxxx</a:t>
            </a:r>
            <a:endParaRPr lang="en-US" sz="2800" dirty="0"/>
          </a:p>
        </p:txBody>
      </p:sp>
      <p:sp>
        <p:nvSpPr>
          <p:cNvPr id="49" name="TextBox 48"/>
          <p:cNvSpPr txBox="1"/>
          <p:nvPr/>
        </p:nvSpPr>
        <p:spPr>
          <a:xfrm>
            <a:off x="452437" y="5918614"/>
            <a:ext cx="833883" cy="523220"/>
          </a:xfrm>
          <a:prstGeom prst="rect">
            <a:avLst/>
          </a:prstGeom>
          <a:noFill/>
        </p:spPr>
        <p:txBody>
          <a:bodyPr wrap="none" rtlCol="0">
            <a:spAutoFit/>
          </a:bodyPr>
          <a:lstStyle/>
          <a:p>
            <a:r>
              <a:rPr lang="en-US" sz="2800" dirty="0"/>
              <a:t>6xxx</a:t>
            </a:r>
          </a:p>
        </p:txBody>
      </p:sp>
      <p:sp>
        <p:nvSpPr>
          <p:cNvPr id="50" name="TextBox 49"/>
          <p:cNvSpPr txBox="1"/>
          <p:nvPr/>
        </p:nvSpPr>
        <p:spPr>
          <a:xfrm>
            <a:off x="2657719" y="5918614"/>
            <a:ext cx="607859" cy="523220"/>
          </a:xfrm>
          <a:prstGeom prst="rect">
            <a:avLst/>
          </a:prstGeom>
          <a:noFill/>
        </p:spPr>
        <p:txBody>
          <a:bodyPr wrap="none" rtlCol="0">
            <a:spAutoFit/>
          </a:bodyPr>
          <a:lstStyle/>
          <a:p>
            <a:r>
              <a:rPr lang="en-US" sz="2800" dirty="0"/>
              <a:t>ISZ</a:t>
            </a:r>
          </a:p>
        </p:txBody>
      </p:sp>
      <p:sp>
        <p:nvSpPr>
          <p:cNvPr id="51" name="TextBox 50"/>
          <p:cNvSpPr txBox="1"/>
          <p:nvPr/>
        </p:nvSpPr>
        <p:spPr>
          <a:xfrm>
            <a:off x="3773184" y="5918614"/>
            <a:ext cx="3947427" cy="523220"/>
          </a:xfrm>
          <a:prstGeom prst="rect">
            <a:avLst/>
          </a:prstGeom>
          <a:noFill/>
        </p:spPr>
        <p:txBody>
          <a:bodyPr wrap="none" rtlCol="0">
            <a:spAutoFit/>
          </a:bodyPr>
          <a:lstStyle/>
          <a:p>
            <a:r>
              <a:rPr lang="en-US" sz="2800" dirty="0"/>
              <a:t>Increment and skip if zero</a:t>
            </a:r>
          </a:p>
        </p:txBody>
      </p:sp>
      <p:sp>
        <p:nvSpPr>
          <p:cNvPr id="52" name="TextBox 51"/>
          <p:cNvSpPr txBox="1"/>
          <p:nvPr/>
        </p:nvSpPr>
        <p:spPr>
          <a:xfrm>
            <a:off x="1555078" y="5918614"/>
            <a:ext cx="833883" cy="523220"/>
          </a:xfrm>
          <a:prstGeom prst="rect">
            <a:avLst/>
          </a:prstGeom>
          <a:noFill/>
        </p:spPr>
        <p:txBody>
          <a:bodyPr wrap="none" rtlCol="0">
            <a:spAutoFit/>
          </a:bodyPr>
          <a:lstStyle/>
          <a:p>
            <a:r>
              <a:rPr lang="en-US" sz="2800" dirty="0" err="1"/>
              <a:t>Exxx</a:t>
            </a:r>
            <a:endParaRPr lang="en-US" sz="2800" dirty="0"/>
          </a:p>
        </p:txBody>
      </p:sp>
    </p:spTree>
    <p:extLst>
      <p:ext uri="{BB962C8B-B14F-4D97-AF65-F5344CB8AC3E}">
        <p14:creationId xmlns:p14="http://schemas.microsoft.com/office/powerpoint/2010/main" val="208944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wipe(down)">
                                      <p:cBhvr>
                                        <p:cTn id="32" dur="500"/>
                                        <p:tgtEl>
                                          <p:spTgt spid="2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ipe(down)">
                                      <p:cBhvr>
                                        <p:cTn id="37" dur="5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wipe(down)">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wipe(down)">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wipe(down)">
                                      <p:cBhvr>
                                        <p:cTn id="52" dur="500"/>
                                        <p:tgtEl>
                                          <p:spTgt spid="27"/>
                                        </p:tgtEl>
                                      </p:cBhvr>
                                    </p:animEffect>
                                  </p:childTnLst>
                                </p:cTn>
                              </p:par>
                              <p:par>
                                <p:cTn id="53" presetID="22" presetClass="exit" presetSubtype="4" fill="hold" grpId="1" nodeType="withEffect">
                                  <p:stCondLst>
                                    <p:cond delay="0"/>
                                  </p:stCondLst>
                                  <p:childTnLst>
                                    <p:animEffect transition="out" filter="wipe(down)">
                                      <p:cBhvr>
                                        <p:cTn id="54" dur="500"/>
                                        <p:tgtEl>
                                          <p:spTgt spid="28"/>
                                        </p:tgtEl>
                                      </p:cBhvr>
                                    </p:animEffect>
                                    <p:set>
                                      <p:cBhvr>
                                        <p:cTn id="55" dur="1" fill="hold">
                                          <p:stCondLst>
                                            <p:cond delay="499"/>
                                          </p:stCondLst>
                                        </p:cTn>
                                        <p:tgtEl>
                                          <p:spTgt spid="28"/>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wipe(down)">
                                      <p:cBhvr>
                                        <p:cTn id="60" dur="500"/>
                                        <p:tgtEl>
                                          <p:spTgt spid="33"/>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wipe(down)">
                                      <p:cBhvr>
                                        <p:cTn id="65" dur="500"/>
                                        <p:tgtEl>
                                          <p:spTgt spid="34"/>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grpId="0" nodeType="click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wipe(down)">
                                      <p:cBhvr>
                                        <p:cTn id="70" dur="500"/>
                                        <p:tgtEl>
                                          <p:spTgt spid="35"/>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2" nodeType="clickEffect">
                                  <p:stCondLst>
                                    <p:cond delay="0"/>
                                  </p:stCondLst>
                                  <p:childTnLst>
                                    <p:set>
                                      <p:cBhvr>
                                        <p:cTn id="74" dur="1" fill="hold">
                                          <p:stCondLst>
                                            <p:cond delay="0"/>
                                          </p:stCondLst>
                                        </p:cTn>
                                        <p:tgtEl>
                                          <p:spTgt spid="28"/>
                                        </p:tgtEl>
                                        <p:attrNameLst>
                                          <p:attrName>style.visibility</p:attrName>
                                        </p:attrNameLst>
                                      </p:cBhvr>
                                      <p:to>
                                        <p:strVal val="visible"/>
                                      </p:to>
                                    </p:set>
                                    <p:animEffect transition="in" filter="wipe(down)">
                                      <p:cBhvr>
                                        <p:cTn id="75" dur="500"/>
                                        <p:tgtEl>
                                          <p:spTgt spid="28"/>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wipe(down)">
                                      <p:cBhvr>
                                        <p:cTn id="80" dur="500"/>
                                        <p:tgtEl>
                                          <p:spTgt spid="37"/>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wipe(down)">
                                      <p:cBhvr>
                                        <p:cTn id="85" dur="500"/>
                                        <p:tgtEl>
                                          <p:spTgt spid="38"/>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39"/>
                                        </p:tgtEl>
                                        <p:attrNameLst>
                                          <p:attrName>style.visibility</p:attrName>
                                        </p:attrNameLst>
                                      </p:cBhvr>
                                      <p:to>
                                        <p:strVal val="visible"/>
                                      </p:to>
                                    </p:set>
                                    <p:animEffect transition="in" filter="wipe(down)">
                                      <p:cBhvr>
                                        <p:cTn id="90" dur="500"/>
                                        <p:tgtEl>
                                          <p:spTgt spid="39"/>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4"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wipe(down)">
                                      <p:cBhvr>
                                        <p:cTn id="95" dur="500"/>
                                        <p:tgtEl>
                                          <p:spTgt spid="26"/>
                                        </p:tgtEl>
                                      </p:cBhvr>
                                    </p:animEffect>
                                  </p:childTnLst>
                                </p:cTn>
                              </p:par>
                              <p:par>
                                <p:cTn id="96" presetID="22" presetClass="exit" presetSubtype="4" fill="hold" grpId="3" nodeType="withEffect">
                                  <p:stCondLst>
                                    <p:cond delay="0"/>
                                  </p:stCondLst>
                                  <p:childTnLst>
                                    <p:animEffect transition="out" filter="wipe(down)">
                                      <p:cBhvr>
                                        <p:cTn id="97" dur="500"/>
                                        <p:tgtEl>
                                          <p:spTgt spid="28"/>
                                        </p:tgtEl>
                                      </p:cBhvr>
                                    </p:animEffect>
                                    <p:set>
                                      <p:cBhvr>
                                        <p:cTn id="98" dur="1" fill="hold">
                                          <p:stCondLst>
                                            <p:cond delay="499"/>
                                          </p:stCondLst>
                                        </p:cTn>
                                        <p:tgtEl>
                                          <p:spTgt spid="28"/>
                                        </p:tgtEl>
                                        <p:attrNameLst>
                                          <p:attrName>style.visibility</p:attrName>
                                        </p:attrNameLst>
                                      </p:cBhvr>
                                      <p:to>
                                        <p:strVal val="hidden"/>
                                      </p:to>
                                    </p:set>
                                  </p:childTnLst>
                                </p:cTn>
                              </p:par>
                              <p:par>
                                <p:cTn id="99" presetID="22" presetClass="exit" presetSubtype="4" fill="hold" grpId="1" nodeType="withEffect">
                                  <p:stCondLst>
                                    <p:cond delay="0"/>
                                  </p:stCondLst>
                                  <p:childTnLst>
                                    <p:animEffect transition="out" filter="wipe(down)">
                                      <p:cBhvr>
                                        <p:cTn id="100" dur="500"/>
                                        <p:tgtEl>
                                          <p:spTgt spid="27"/>
                                        </p:tgtEl>
                                      </p:cBhvr>
                                    </p:animEffect>
                                    <p:set>
                                      <p:cBhvr>
                                        <p:cTn id="101" dur="1" fill="hold">
                                          <p:stCondLst>
                                            <p:cond delay="499"/>
                                          </p:stCondLst>
                                        </p:cTn>
                                        <p:tgtEl>
                                          <p:spTgt spid="27"/>
                                        </p:tgtEl>
                                        <p:attrNameLst>
                                          <p:attrName>style.visibility</p:attrName>
                                        </p:attrNameLst>
                                      </p:cBhvr>
                                      <p:to>
                                        <p:strVal val="hidden"/>
                                      </p:to>
                                    </p:set>
                                  </p:childTnLst>
                                </p:cTn>
                              </p:par>
                            </p:childTnLst>
                          </p:cTn>
                        </p:par>
                      </p:childTnLst>
                    </p:cTn>
                  </p:par>
                  <p:par>
                    <p:cTn id="102" fill="hold">
                      <p:stCondLst>
                        <p:cond delay="indefinite"/>
                      </p:stCondLst>
                      <p:childTnLst>
                        <p:par>
                          <p:cTn id="103" fill="hold">
                            <p:stCondLst>
                              <p:cond delay="0"/>
                            </p:stCondLst>
                            <p:childTnLst>
                              <p:par>
                                <p:cTn id="104" presetID="22" presetClass="entr" presetSubtype="4" fill="hold" grpId="0" nodeType="click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wipe(down)">
                                      <p:cBhvr>
                                        <p:cTn id="106" dur="500"/>
                                        <p:tgtEl>
                                          <p:spTgt spid="41"/>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4" fill="hold" grpId="0" nodeType="clickEffect">
                                  <p:stCondLst>
                                    <p:cond delay="0"/>
                                  </p:stCondLst>
                                  <p:childTnLst>
                                    <p:set>
                                      <p:cBhvr>
                                        <p:cTn id="110" dur="1" fill="hold">
                                          <p:stCondLst>
                                            <p:cond delay="0"/>
                                          </p:stCondLst>
                                        </p:cTn>
                                        <p:tgtEl>
                                          <p:spTgt spid="42"/>
                                        </p:tgtEl>
                                        <p:attrNameLst>
                                          <p:attrName>style.visibility</p:attrName>
                                        </p:attrNameLst>
                                      </p:cBhvr>
                                      <p:to>
                                        <p:strVal val="visible"/>
                                      </p:to>
                                    </p:set>
                                    <p:animEffect transition="in" filter="wipe(down)">
                                      <p:cBhvr>
                                        <p:cTn id="111" dur="500"/>
                                        <p:tgtEl>
                                          <p:spTgt spid="42"/>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4" fill="hold" grpId="0" nodeType="clickEffect">
                                  <p:stCondLst>
                                    <p:cond delay="0"/>
                                  </p:stCondLst>
                                  <p:childTnLst>
                                    <p:set>
                                      <p:cBhvr>
                                        <p:cTn id="115" dur="1" fill="hold">
                                          <p:stCondLst>
                                            <p:cond delay="0"/>
                                          </p:stCondLst>
                                        </p:cTn>
                                        <p:tgtEl>
                                          <p:spTgt spid="43"/>
                                        </p:tgtEl>
                                        <p:attrNameLst>
                                          <p:attrName>style.visibility</p:attrName>
                                        </p:attrNameLst>
                                      </p:cBhvr>
                                      <p:to>
                                        <p:strVal val="visible"/>
                                      </p:to>
                                    </p:set>
                                    <p:animEffect transition="in" filter="wipe(down)">
                                      <p:cBhvr>
                                        <p:cTn id="116" dur="500"/>
                                        <p:tgtEl>
                                          <p:spTgt spid="43"/>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4" fill="hold" grpId="4" nodeType="clickEffect">
                                  <p:stCondLst>
                                    <p:cond delay="0"/>
                                  </p:stCondLst>
                                  <p:childTnLst>
                                    <p:set>
                                      <p:cBhvr>
                                        <p:cTn id="120" dur="1" fill="hold">
                                          <p:stCondLst>
                                            <p:cond delay="0"/>
                                          </p:stCondLst>
                                        </p:cTn>
                                        <p:tgtEl>
                                          <p:spTgt spid="28"/>
                                        </p:tgtEl>
                                        <p:attrNameLst>
                                          <p:attrName>style.visibility</p:attrName>
                                        </p:attrNameLst>
                                      </p:cBhvr>
                                      <p:to>
                                        <p:strVal val="visible"/>
                                      </p:to>
                                    </p:set>
                                    <p:animEffect transition="in" filter="wipe(down)">
                                      <p:cBhvr>
                                        <p:cTn id="121" dur="500"/>
                                        <p:tgtEl>
                                          <p:spTgt spid="28"/>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4" fill="hold" grpId="0" nodeType="clickEffect">
                                  <p:stCondLst>
                                    <p:cond delay="0"/>
                                  </p:stCondLst>
                                  <p:childTnLst>
                                    <p:set>
                                      <p:cBhvr>
                                        <p:cTn id="125" dur="1" fill="hold">
                                          <p:stCondLst>
                                            <p:cond delay="0"/>
                                          </p:stCondLst>
                                        </p:cTn>
                                        <p:tgtEl>
                                          <p:spTgt spid="45"/>
                                        </p:tgtEl>
                                        <p:attrNameLst>
                                          <p:attrName>style.visibility</p:attrName>
                                        </p:attrNameLst>
                                      </p:cBhvr>
                                      <p:to>
                                        <p:strVal val="visible"/>
                                      </p:to>
                                    </p:set>
                                    <p:animEffect transition="in" filter="wipe(down)">
                                      <p:cBhvr>
                                        <p:cTn id="126" dur="500"/>
                                        <p:tgtEl>
                                          <p:spTgt spid="45"/>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4" fill="hold" grpId="0" nodeType="click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wipe(down)">
                                      <p:cBhvr>
                                        <p:cTn id="131" dur="500"/>
                                        <p:tgtEl>
                                          <p:spTgt spid="46"/>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4" fill="hold" grpId="0" nodeType="clickEffect">
                                  <p:stCondLst>
                                    <p:cond delay="0"/>
                                  </p:stCondLst>
                                  <p:childTnLst>
                                    <p:set>
                                      <p:cBhvr>
                                        <p:cTn id="135" dur="1" fill="hold">
                                          <p:stCondLst>
                                            <p:cond delay="0"/>
                                          </p:stCondLst>
                                        </p:cTn>
                                        <p:tgtEl>
                                          <p:spTgt spid="47"/>
                                        </p:tgtEl>
                                        <p:attrNameLst>
                                          <p:attrName>style.visibility</p:attrName>
                                        </p:attrNameLst>
                                      </p:cBhvr>
                                      <p:to>
                                        <p:strVal val="visible"/>
                                      </p:to>
                                    </p:set>
                                    <p:animEffect transition="in" filter="wipe(down)">
                                      <p:cBhvr>
                                        <p:cTn id="136" dur="500"/>
                                        <p:tgtEl>
                                          <p:spTgt spid="47"/>
                                        </p:tgtEl>
                                      </p:cBhvr>
                                    </p:animEffect>
                                  </p:childTnLst>
                                </p:cTn>
                              </p:par>
                            </p:childTnLst>
                          </p:cTn>
                        </p:par>
                      </p:childTnLst>
                    </p:cTn>
                  </p:par>
                  <p:par>
                    <p:cTn id="137" fill="hold">
                      <p:stCondLst>
                        <p:cond delay="indefinite"/>
                      </p:stCondLst>
                      <p:childTnLst>
                        <p:par>
                          <p:cTn id="138" fill="hold">
                            <p:stCondLst>
                              <p:cond delay="0"/>
                            </p:stCondLst>
                            <p:childTnLst>
                              <p:par>
                                <p:cTn id="139" presetID="22" presetClass="entr" presetSubtype="4" fill="hold" grpId="2" nodeType="clickEffect">
                                  <p:stCondLst>
                                    <p:cond delay="0"/>
                                  </p:stCondLst>
                                  <p:childTnLst>
                                    <p:set>
                                      <p:cBhvr>
                                        <p:cTn id="140" dur="1" fill="hold">
                                          <p:stCondLst>
                                            <p:cond delay="0"/>
                                          </p:stCondLst>
                                        </p:cTn>
                                        <p:tgtEl>
                                          <p:spTgt spid="27"/>
                                        </p:tgtEl>
                                        <p:attrNameLst>
                                          <p:attrName>style.visibility</p:attrName>
                                        </p:attrNameLst>
                                      </p:cBhvr>
                                      <p:to>
                                        <p:strVal val="visible"/>
                                      </p:to>
                                    </p:set>
                                    <p:animEffect transition="in" filter="wipe(down)">
                                      <p:cBhvr>
                                        <p:cTn id="141" dur="500"/>
                                        <p:tgtEl>
                                          <p:spTgt spid="27"/>
                                        </p:tgtEl>
                                      </p:cBhvr>
                                    </p:animEffect>
                                  </p:childTnLst>
                                </p:cTn>
                              </p:par>
                              <p:par>
                                <p:cTn id="142" presetID="22" presetClass="exit" presetSubtype="4" fill="hold" grpId="5" nodeType="withEffect">
                                  <p:stCondLst>
                                    <p:cond delay="0"/>
                                  </p:stCondLst>
                                  <p:childTnLst>
                                    <p:animEffect transition="out" filter="wipe(down)">
                                      <p:cBhvr>
                                        <p:cTn id="143" dur="500"/>
                                        <p:tgtEl>
                                          <p:spTgt spid="28"/>
                                        </p:tgtEl>
                                      </p:cBhvr>
                                    </p:animEffect>
                                    <p:set>
                                      <p:cBhvr>
                                        <p:cTn id="144" dur="1" fill="hold">
                                          <p:stCondLst>
                                            <p:cond delay="499"/>
                                          </p:stCondLst>
                                        </p:cTn>
                                        <p:tgtEl>
                                          <p:spTgt spid="28"/>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22" presetClass="entr" presetSubtype="4" fill="hold" grpId="0" nodeType="clickEffect">
                                  <p:stCondLst>
                                    <p:cond delay="0"/>
                                  </p:stCondLst>
                                  <p:childTnLst>
                                    <p:set>
                                      <p:cBhvr>
                                        <p:cTn id="148" dur="1" fill="hold">
                                          <p:stCondLst>
                                            <p:cond delay="0"/>
                                          </p:stCondLst>
                                        </p:cTn>
                                        <p:tgtEl>
                                          <p:spTgt spid="49"/>
                                        </p:tgtEl>
                                        <p:attrNameLst>
                                          <p:attrName>style.visibility</p:attrName>
                                        </p:attrNameLst>
                                      </p:cBhvr>
                                      <p:to>
                                        <p:strVal val="visible"/>
                                      </p:to>
                                    </p:set>
                                    <p:animEffect transition="in" filter="wipe(down)">
                                      <p:cBhvr>
                                        <p:cTn id="149" dur="500"/>
                                        <p:tgtEl>
                                          <p:spTgt spid="49"/>
                                        </p:tgtEl>
                                      </p:cBhvr>
                                    </p:animEffect>
                                  </p:childTnLst>
                                </p:cTn>
                              </p:par>
                            </p:childTnLst>
                          </p:cTn>
                        </p:par>
                      </p:childTnLst>
                    </p:cTn>
                  </p:par>
                  <p:par>
                    <p:cTn id="150" fill="hold">
                      <p:stCondLst>
                        <p:cond delay="indefinite"/>
                      </p:stCondLst>
                      <p:childTnLst>
                        <p:par>
                          <p:cTn id="151" fill="hold">
                            <p:stCondLst>
                              <p:cond delay="0"/>
                            </p:stCondLst>
                            <p:childTnLst>
                              <p:par>
                                <p:cTn id="152" presetID="22" presetClass="entr" presetSubtype="4" fill="hold" grpId="0" nodeType="clickEffect">
                                  <p:stCondLst>
                                    <p:cond delay="0"/>
                                  </p:stCondLst>
                                  <p:childTnLst>
                                    <p:set>
                                      <p:cBhvr>
                                        <p:cTn id="153" dur="1" fill="hold">
                                          <p:stCondLst>
                                            <p:cond delay="0"/>
                                          </p:stCondLst>
                                        </p:cTn>
                                        <p:tgtEl>
                                          <p:spTgt spid="50"/>
                                        </p:tgtEl>
                                        <p:attrNameLst>
                                          <p:attrName>style.visibility</p:attrName>
                                        </p:attrNameLst>
                                      </p:cBhvr>
                                      <p:to>
                                        <p:strVal val="visible"/>
                                      </p:to>
                                    </p:set>
                                    <p:animEffect transition="in" filter="wipe(down)">
                                      <p:cBhvr>
                                        <p:cTn id="154" dur="500"/>
                                        <p:tgtEl>
                                          <p:spTgt spid="50"/>
                                        </p:tgtEl>
                                      </p:cBhvr>
                                    </p:animEffect>
                                  </p:childTnLst>
                                </p:cTn>
                              </p:par>
                            </p:childTnLst>
                          </p:cTn>
                        </p:par>
                      </p:childTnLst>
                    </p:cTn>
                  </p:par>
                  <p:par>
                    <p:cTn id="155" fill="hold">
                      <p:stCondLst>
                        <p:cond delay="indefinite"/>
                      </p:stCondLst>
                      <p:childTnLst>
                        <p:par>
                          <p:cTn id="156" fill="hold">
                            <p:stCondLst>
                              <p:cond delay="0"/>
                            </p:stCondLst>
                            <p:childTnLst>
                              <p:par>
                                <p:cTn id="157" presetID="22" presetClass="entr" presetSubtype="4" fill="hold" grpId="0" nodeType="clickEffect">
                                  <p:stCondLst>
                                    <p:cond delay="0"/>
                                  </p:stCondLst>
                                  <p:childTnLst>
                                    <p:set>
                                      <p:cBhvr>
                                        <p:cTn id="158" dur="1" fill="hold">
                                          <p:stCondLst>
                                            <p:cond delay="0"/>
                                          </p:stCondLst>
                                        </p:cTn>
                                        <p:tgtEl>
                                          <p:spTgt spid="51"/>
                                        </p:tgtEl>
                                        <p:attrNameLst>
                                          <p:attrName>style.visibility</p:attrName>
                                        </p:attrNameLst>
                                      </p:cBhvr>
                                      <p:to>
                                        <p:strVal val="visible"/>
                                      </p:to>
                                    </p:set>
                                    <p:animEffect transition="in" filter="wipe(down)">
                                      <p:cBhvr>
                                        <p:cTn id="159" dur="500"/>
                                        <p:tgtEl>
                                          <p:spTgt spid="51"/>
                                        </p:tgtEl>
                                      </p:cBhvr>
                                    </p:animEffect>
                                  </p:childTnLst>
                                </p:cTn>
                              </p:par>
                            </p:childTnLst>
                          </p:cTn>
                        </p:par>
                      </p:childTnLst>
                    </p:cTn>
                  </p:par>
                  <p:par>
                    <p:cTn id="160" fill="hold">
                      <p:stCondLst>
                        <p:cond delay="indefinite"/>
                      </p:stCondLst>
                      <p:childTnLst>
                        <p:par>
                          <p:cTn id="161" fill="hold">
                            <p:stCondLst>
                              <p:cond delay="0"/>
                            </p:stCondLst>
                            <p:childTnLst>
                              <p:par>
                                <p:cTn id="162" presetID="22" presetClass="entr" presetSubtype="4" fill="hold" grpId="0" nodeType="clickEffect">
                                  <p:stCondLst>
                                    <p:cond delay="0"/>
                                  </p:stCondLst>
                                  <p:childTnLst>
                                    <p:set>
                                      <p:cBhvr>
                                        <p:cTn id="163" dur="1" fill="hold">
                                          <p:stCondLst>
                                            <p:cond delay="0"/>
                                          </p:stCondLst>
                                        </p:cTn>
                                        <p:tgtEl>
                                          <p:spTgt spid="21"/>
                                        </p:tgtEl>
                                        <p:attrNameLst>
                                          <p:attrName>style.visibility</p:attrName>
                                        </p:attrNameLst>
                                      </p:cBhvr>
                                      <p:to>
                                        <p:strVal val="visible"/>
                                      </p:to>
                                    </p:set>
                                    <p:animEffect transition="in" filter="wipe(down)">
                                      <p:cBhvr>
                                        <p:cTn id="164" dur="500"/>
                                        <p:tgtEl>
                                          <p:spTgt spid="21"/>
                                        </p:tgtEl>
                                      </p:cBhvr>
                                    </p:animEffect>
                                  </p:childTnLst>
                                </p:cTn>
                              </p:par>
                              <p:par>
                                <p:cTn id="165" presetID="22" presetClass="exit" presetSubtype="4" fill="hold" grpId="6" nodeType="withEffect">
                                  <p:stCondLst>
                                    <p:cond delay="0"/>
                                  </p:stCondLst>
                                  <p:childTnLst>
                                    <p:animEffect transition="out" filter="wipe(down)">
                                      <p:cBhvr>
                                        <p:cTn id="166" dur="500"/>
                                        <p:tgtEl>
                                          <p:spTgt spid="28"/>
                                        </p:tgtEl>
                                      </p:cBhvr>
                                    </p:animEffect>
                                    <p:set>
                                      <p:cBhvr>
                                        <p:cTn id="167" dur="1" fill="hold">
                                          <p:stCondLst>
                                            <p:cond delay="499"/>
                                          </p:stCondLst>
                                        </p:cTn>
                                        <p:tgtEl>
                                          <p:spTgt spid="28"/>
                                        </p:tgtEl>
                                        <p:attrNameLst>
                                          <p:attrName>style.visibility</p:attrName>
                                        </p:attrNameLst>
                                      </p:cBhvr>
                                      <p:to>
                                        <p:strVal val="hidden"/>
                                      </p:to>
                                    </p:set>
                                  </p:childTnLst>
                                </p:cTn>
                              </p:par>
                              <p:par>
                                <p:cTn id="168" presetID="22" presetClass="exit" presetSubtype="4" fill="hold" grpId="3" nodeType="withEffect">
                                  <p:stCondLst>
                                    <p:cond delay="0"/>
                                  </p:stCondLst>
                                  <p:childTnLst>
                                    <p:animEffect transition="out" filter="wipe(down)">
                                      <p:cBhvr>
                                        <p:cTn id="169" dur="500"/>
                                        <p:tgtEl>
                                          <p:spTgt spid="27"/>
                                        </p:tgtEl>
                                      </p:cBhvr>
                                    </p:animEffect>
                                    <p:set>
                                      <p:cBhvr>
                                        <p:cTn id="170" dur="1" fill="hold">
                                          <p:stCondLst>
                                            <p:cond delay="499"/>
                                          </p:stCondLst>
                                        </p:cTn>
                                        <p:tgtEl>
                                          <p:spTgt spid="27"/>
                                        </p:tgtEl>
                                        <p:attrNameLst>
                                          <p:attrName>style.visibility</p:attrName>
                                        </p:attrNameLst>
                                      </p:cBhvr>
                                      <p:to>
                                        <p:strVal val="hidden"/>
                                      </p:to>
                                    </p:set>
                                  </p:childTnLst>
                                </p:cTn>
                              </p:par>
                              <p:par>
                                <p:cTn id="171" presetID="22" presetClass="exit" presetSubtype="4" fill="hold" grpId="1" nodeType="withEffect">
                                  <p:stCondLst>
                                    <p:cond delay="0"/>
                                  </p:stCondLst>
                                  <p:childTnLst>
                                    <p:animEffect transition="out" filter="wipe(down)">
                                      <p:cBhvr>
                                        <p:cTn id="172" dur="500"/>
                                        <p:tgtEl>
                                          <p:spTgt spid="26"/>
                                        </p:tgtEl>
                                      </p:cBhvr>
                                    </p:animEffect>
                                    <p:set>
                                      <p:cBhvr>
                                        <p:cTn id="173" dur="1" fill="hold">
                                          <p:stCondLst>
                                            <p:cond delay="499"/>
                                          </p:stCondLst>
                                        </p:cTn>
                                        <p:tgtEl>
                                          <p:spTgt spid="26"/>
                                        </p:tgtEl>
                                        <p:attrNameLst>
                                          <p:attrName>style.visibility</p:attrName>
                                        </p:attrNameLst>
                                      </p:cBhvr>
                                      <p:to>
                                        <p:strVal val="hidden"/>
                                      </p:to>
                                    </p:set>
                                  </p:childTnLst>
                                </p:cTn>
                              </p:par>
                            </p:childTnLst>
                          </p:cTn>
                        </p:par>
                      </p:childTnLst>
                    </p:cTn>
                  </p:par>
                  <p:par>
                    <p:cTn id="174" fill="hold">
                      <p:stCondLst>
                        <p:cond delay="indefinite"/>
                      </p:stCondLst>
                      <p:childTnLst>
                        <p:par>
                          <p:cTn id="175" fill="hold">
                            <p:stCondLst>
                              <p:cond delay="0"/>
                            </p:stCondLst>
                            <p:childTnLst>
                              <p:par>
                                <p:cTn id="176" presetID="22" presetClass="entr" presetSubtype="4" fill="hold" grpId="0" nodeType="clickEffect">
                                  <p:stCondLst>
                                    <p:cond delay="0"/>
                                  </p:stCondLst>
                                  <p:childTnLst>
                                    <p:set>
                                      <p:cBhvr>
                                        <p:cTn id="177" dur="1" fill="hold">
                                          <p:stCondLst>
                                            <p:cond delay="0"/>
                                          </p:stCondLst>
                                        </p:cTn>
                                        <p:tgtEl>
                                          <p:spTgt spid="23"/>
                                        </p:tgtEl>
                                        <p:attrNameLst>
                                          <p:attrName>style.visibility</p:attrName>
                                        </p:attrNameLst>
                                      </p:cBhvr>
                                      <p:to>
                                        <p:strVal val="visible"/>
                                      </p:to>
                                    </p:set>
                                    <p:animEffect transition="in" filter="wipe(down)">
                                      <p:cBhvr>
                                        <p:cTn id="178" dur="500"/>
                                        <p:tgtEl>
                                          <p:spTgt spid="23"/>
                                        </p:tgtEl>
                                      </p:cBhvr>
                                    </p:animEffect>
                                  </p:childTnLst>
                                </p:cTn>
                              </p:par>
                            </p:childTnLst>
                          </p:cTn>
                        </p:par>
                      </p:childTnLst>
                    </p:cTn>
                  </p:par>
                  <p:par>
                    <p:cTn id="179" fill="hold">
                      <p:stCondLst>
                        <p:cond delay="indefinite"/>
                      </p:stCondLst>
                      <p:childTnLst>
                        <p:par>
                          <p:cTn id="180" fill="hold">
                            <p:stCondLst>
                              <p:cond delay="0"/>
                            </p:stCondLst>
                            <p:childTnLst>
                              <p:par>
                                <p:cTn id="181" presetID="22" presetClass="entr" presetSubtype="4" fill="hold" grpId="0" nodeType="clickEffect">
                                  <p:stCondLst>
                                    <p:cond delay="0"/>
                                  </p:stCondLst>
                                  <p:childTnLst>
                                    <p:set>
                                      <p:cBhvr>
                                        <p:cTn id="182" dur="1" fill="hold">
                                          <p:stCondLst>
                                            <p:cond delay="0"/>
                                          </p:stCondLst>
                                        </p:cTn>
                                        <p:tgtEl>
                                          <p:spTgt spid="22"/>
                                        </p:tgtEl>
                                        <p:attrNameLst>
                                          <p:attrName>style.visibility</p:attrName>
                                        </p:attrNameLst>
                                      </p:cBhvr>
                                      <p:to>
                                        <p:strVal val="visible"/>
                                      </p:to>
                                    </p:set>
                                    <p:animEffect transition="in" filter="wipe(down)">
                                      <p:cBhvr>
                                        <p:cTn id="183" dur="500"/>
                                        <p:tgtEl>
                                          <p:spTgt spid="22"/>
                                        </p:tgtEl>
                                      </p:cBhvr>
                                    </p:animEffect>
                                  </p:childTnLst>
                                </p:cTn>
                              </p:par>
                            </p:childTnLst>
                          </p:cTn>
                        </p:par>
                      </p:childTnLst>
                    </p:cTn>
                  </p:par>
                  <p:par>
                    <p:cTn id="184" fill="hold">
                      <p:stCondLst>
                        <p:cond delay="indefinite"/>
                      </p:stCondLst>
                      <p:childTnLst>
                        <p:par>
                          <p:cTn id="185" fill="hold">
                            <p:stCondLst>
                              <p:cond delay="0"/>
                            </p:stCondLst>
                            <p:childTnLst>
                              <p:par>
                                <p:cTn id="186" presetID="22" presetClass="entr" presetSubtype="4" fill="hold" grpId="7" nodeType="clickEffect">
                                  <p:stCondLst>
                                    <p:cond delay="0"/>
                                  </p:stCondLst>
                                  <p:childTnLst>
                                    <p:set>
                                      <p:cBhvr>
                                        <p:cTn id="187" dur="1" fill="hold">
                                          <p:stCondLst>
                                            <p:cond delay="0"/>
                                          </p:stCondLst>
                                        </p:cTn>
                                        <p:tgtEl>
                                          <p:spTgt spid="28"/>
                                        </p:tgtEl>
                                        <p:attrNameLst>
                                          <p:attrName>style.visibility</p:attrName>
                                        </p:attrNameLst>
                                      </p:cBhvr>
                                      <p:to>
                                        <p:strVal val="visible"/>
                                      </p:to>
                                    </p:set>
                                    <p:animEffect transition="in" filter="wipe(down)">
                                      <p:cBhvr>
                                        <p:cTn id="188" dur="500"/>
                                        <p:tgtEl>
                                          <p:spTgt spid="28"/>
                                        </p:tgtEl>
                                      </p:cBhvr>
                                    </p:animEffect>
                                  </p:childTnLst>
                                </p:cTn>
                              </p:par>
                            </p:childTnLst>
                          </p:cTn>
                        </p:par>
                      </p:childTnLst>
                    </p:cTn>
                  </p:par>
                  <p:par>
                    <p:cTn id="189" fill="hold">
                      <p:stCondLst>
                        <p:cond delay="indefinite"/>
                      </p:stCondLst>
                      <p:childTnLst>
                        <p:par>
                          <p:cTn id="190" fill="hold">
                            <p:stCondLst>
                              <p:cond delay="0"/>
                            </p:stCondLst>
                            <p:childTnLst>
                              <p:par>
                                <p:cTn id="191" presetID="22" presetClass="entr" presetSubtype="4" fill="hold" grpId="0" nodeType="clickEffect">
                                  <p:stCondLst>
                                    <p:cond delay="0"/>
                                  </p:stCondLst>
                                  <p:childTnLst>
                                    <p:set>
                                      <p:cBhvr>
                                        <p:cTn id="192" dur="1" fill="hold">
                                          <p:stCondLst>
                                            <p:cond delay="0"/>
                                          </p:stCondLst>
                                        </p:cTn>
                                        <p:tgtEl>
                                          <p:spTgt spid="32"/>
                                        </p:tgtEl>
                                        <p:attrNameLst>
                                          <p:attrName>style.visibility</p:attrName>
                                        </p:attrNameLst>
                                      </p:cBhvr>
                                      <p:to>
                                        <p:strVal val="visible"/>
                                      </p:to>
                                    </p:set>
                                    <p:animEffect transition="in" filter="wipe(down)">
                                      <p:cBhvr>
                                        <p:cTn id="193" dur="500"/>
                                        <p:tgtEl>
                                          <p:spTgt spid="32"/>
                                        </p:tgtEl>
                                      </p:cBhvr>
                                    </p:animEffect>
                                  </p:childTnLst>
                                </p:cTn>
                              </p:par>
                            </p:childTnLst>
                          </p:cTn>
                        </p:par>
                      </p:childTnLst>
                    </p:cTn>
                  </p:par>
                  <p:par>
                    <p:cTn id="194" fill="hold">
                      <p:stCondLst>
                        <p:cond delay="indefinite"/>
                      </p:stCondLst>
                      <p:childTnLst>
                        <p:par>
                          <p:cTn id="195" fill="hold">
                            <p:stCondLst>
                              <p:cond delay="0"/>
                            </p:stCondLst>
                            <p:childTnLst>
                              <p:par>
                                <p:cTn id="196" presetID="22" presetClass="entr" presetSubtype="4" fill="hold" grpId="4" nodeType="clickEffect">
                                  <p:stCondLst>
                                    <p:cond delay="0"/>
                                  </p:stCondLst>
                                  <p:childTnLst>
                                    <p:set>
                                      <p:cBhvr>
                                        <p:cTn id="197" dur="1" fill="hold">
                                          <p:stCondLst>
                                            <p:cond delay="0"/>
                                          </p:stCondLst>
                                        </p:cTn>
                                        <p:tgtEl>
                                          <p:spTgt spid="27"/>
                                        </p:tgtEl>
                                        <p:attrNameLst>
                                          <p:attrName>style.visibility</p:attrName>
                                        </p:attrNameLst>
                                      </p:cBhvr>
                                      <p:to>
                                        <p:strVal val="visible"/>
                                      </p:to>
                                    </p:set>
                                    <p:animEffect transition="in" filter="wipe(down)">
                                      <p:cBhvr>
                                        <p:cTn id="198" dur="500"/>
                                        <p:tgtEl>
                                          <p:spTgt spid="27"/>
                                        </p:tgtEl>
                                      </p:cBhvr>
                                    </p:animEffect>
                                  </p:childTnLst>
                                </p:cTn>
                              </p:par>
                              <p:par>
                                <p:cTn id="199" presetID="22" presetClass="exit" presetSubtype="4" fill="hold" grpId="8" nodeType="withEffect">
                                  <p:stCondLst>
                                    <p:cond delay="0"/>
                                  </p:stCondLst>
                                  <p:childTnLst>
                                    <p:animEffect transition="out" filter="wipe(down)">
                                      <p:cBhvr>
                                        <p:cTn id="200" dur="500"/>
                                        <p:tgtEl>
                                          <p:spTgt spid="28"/>
                                        </p:tgtEl>
                                      </p:cBhvr>
                                    </p:animEffect>
                                    <p:set>
                                      <p:cBhvr>
                                        <p:cTn id="201" dur="1" fill="hold">
                                          <p:stCondLst>
                                            <p:cond delay="499"/>
                                          </p:stCondLst>
                                        </p:cTn>
                                        <p:tgtEl>
                                          <p:spTgt spid="28"/>
                                        </p:tgtEl>
                                        <p:attrNameLst>
                                          <p:attrName>style.visibility</p:attrName>
                                        </p:attrNameLst>
                                      </p:cBhvr>
                                      <p:to>
                                        <p:strVal val="hidden"/>
                                      </p:to>
                                    </p:set>
                                  </p:childTnLst>
                                </p:cTn>
                              </p:par>
                            </p:childTnLst>
                          </p:cTn>
                        </p:par>
                      </p:childTnLst>
                    </p:cTn>
                  </p:par>
                  <p:par>
                    <p:cTn id="202" fill="hold">
                      <p:stCondLst>
                        <p:cond delay="indefinite"/>
                      </p:stCondLst>
                      <p:childTnLst>
                        <p:par>
                          <p:cTn id="203" fill="hold">
                            <p:stCondLst>
                              <p:cond delay="0"/>
                            </p:stCondLst>
                            <p:childTnLst>
                              <p:par>
                                <p:cTn id="204" presetID="22" presetClass="entr" presetSubtype="4" fill="hold" grpId="0" nodeType="clickEffect">
                                  <p:stCondLst>
                                    <p:cond delay="0"/>
                                  </p:stCondLst>
                                  <p:childTnLst>
                                    <p:set>
                                      <p:cBhvr>
                                        <p:cTn id="205" dur="1" fill="hold">
                                          <p:stCondLst>
                                            <p:cond delay="0"/>
                                          </p:stCondLst>
                                        </p:cTn>
                                        <p:tgtEl>
                                          <p:spTgt spid="36"/>
                                        </p:tgtEl>
                                        <p:attrNameLst>
                                          <p:attrName>style.visibility</p:attrName>
                                        </p:attrNameLst>
                                      </p:cBhvr>
                                      <p:to>
                                        <p:strVal val="visible"/>
                                      </p:to>
                                    </p:set>
                                    <p:animEffect transition="in" filter="wipe(down)">
                                      <p:cBhvr>
                                        <p:cTn id="206" dur="500"/>
                                        <p:tgtEl>
                                          <p:spTgt spid="36"/>
                                        </p:tgtEl>
                                      </p:cBhvr>
                                    </p:animEffect>
                                  </p:childTnLst>
                                </p:cTn>
                              </p:par>
                            </p:childTnLst>
                          </p:cTn>
                        </p:par>
                      </p:childTnLst>
                    </p:cTn>
                  </p:par>
                  <p:par>
                    <p:cTn id="207" fill="hold">
                      <p:stCondLst>
                        <p:cond delay="indefinite"/>
                      </p:stCondLst>
                      <p:childTnLst>
                        <p:par>
                          <p:cTn id="208" fill="hold">
                            <p:stCondLst>
                              <p:cond delay="0"/>
                            </p:stCondLst>
                            <p:childTnLst>
                              <p:par>
                                <p:cTn id="209" presetID="22" presetClass="entr" presetSubtype="4" fill="hold" grpId="9" nodeType="clickEffect">
                                  <p:stCondLst>
                                    <p:cond delay="0"/>
                                  </p:stCondLst>
                                  <p:childTnLst>
                                    <p:set>
                                      <p:cBhvr>
                                        <p:cTn id="210" dur="1" fill="hold">
                                          <p:stCondLst>
                                            <p:cond delay="0"/>
                                          </p:stCondLst>
                                        </p:cTn>
                                        <p:tgtEl>
                                          <p:spTgt spid="28"/>
                                        </p:tgtEl>
                                        <p:attrNameLst>
                                          <p:attrName>style.visibility</p:attrName>
                                        </p:attrNameLst>
                                      </p:cBhvr>
                                      <p:to>
                                        <p:strVal val="visible"/>
                                      </p:to>
                                    </p:set>
                                    <p:animEffect transition="in" filter="wipe(down)">
                                      <p:cBhvr>
                                        <p:cTn id="211" dur="500"/>
                                        <p:tgtEl>
                                          <p:spTgt spid="28"/>
                                        </p:tgtEl>
                                      </p:cBhvr>
                                    </p:animEffect>
                                  </p:childTnLst>
                                </p:cTn>
                              </p:par>
                            </p:childTnLst>
                          </p:cTn>
                        </p:par>
                      </p:childTnLst>
                    </p:cTn>
                  </p:par>
                  <p:par>
                    <p:cTn id="212" fill="hold">
                      <p:stCondLst>
                        <p:cond delay="indefinite"/>
                      </p:stCondLst>
                      <p:childTnLst>
                        <p:par>
                          <p:cTn id="213" fill="hold">
                            <p:stCondLst>
                              <p:cond delay="0"/>
                            </p:stCondLst>
                            <p:childTnLst>
                              <p:par>
                                <p:cTn id="214" presetID="22" presetClass="entr" presetSubtype="4" fill="hold" grpId="0" nodeType="clickEffect">
                                  <p:stCondLst>
                                    <p:cond delay="0"/>
                                  </p:stCondLst>
                                  <p:childTnLst>
                                    <p:set>
                                      <p:cBhvr>
                                        <p:cTn id="215" dur="1" fill="hold">
                                          <p:stCondLst>
                                            <p:cond delay="0"/>
                                          </p:stCondLst>
                                        </p:cTn>
                                        <p:tgtEl>
                                          <p:spTgt spid="40"/>
                                        </p:tgtEl>
                                        <p:attrNameLst>
                                          <p:attrName>style.visibility</p:attrName>
                                        </p:attrNameLst>
                                      </p:cBhvr>
                                      <p:to>
                                        <p:strVal val="visible"/>
                                      </p:to>
                                    </p:set>
                                    <p:animEffect transition="in" filter="wipe(down)">
                                      <p:cBhvr>
                                        <p:cTn id="216" dur="500"/>
                                        <p:tgtEl>
                                          <p:spTgt spid="40"/>
                                        </p:tgtEl>
                                      </p:cBhvr>
                                    </p:animEffect>
                                  </p:childTnLst>
                                </p:cTn>
                              </p:par>
                            </p:childTnLst>
                          </p:cTn>
                        </p:par>
                      </p:childTnLst>
                    </p:cTn>
                  </p:par>
                  <p:par>
                    <p:cTn id="217" fill="hold">
                      <p:stCondLst>
                        <p:cond delay="indefinite"/>
                      </p:stCondLst>
                      <p:childTnLst>
                        <p:par>
                          <p:cTn id="218" fill="hold">
                            <p:stCondLst>
                              <p:cond delay="0"/>
                            </p:stCondLst>
                            <p:childTnLst>
                              <p:par>
                                <p:cTn id="219" presetID="22" presetClass="entr" presetSubtype="4" fill="hold" grpId="2" nodeType="clickEffect">
                                  <p:stCondLst>
                                    <p:cond delay="0"/>
                                  </p:stCondLst>
                                  <p:childTnLst>
                                    <p:set>
                                      <p:cBhvr>
                                        <p:cTn id="220" dur="1" fill="hold">
                                          <p:stCondLst>
                                            <p:cond delay="0"/>
                                          </p:stCondLst>
                                        </p:cTn>
                                        <p:tgtEl>
                                          <p:spTgt spid="26"/>
                                        </p:tgtEl>
                                        <p:attrNameLst>
                                          <p:attrName>style.visibility</p:attrName>
                                        </p:attrNameLst>
                                      </p:cBhvr>
                                      <p:to>
                                        <p:strVal val="visible"/>
                                      </p:to>
                                    </p:set>
                                    <p:animEffect transition="in" filter="wipe(down)">
                                      <p:cBhvr>
                                        <p:cTn id="221" dur="500"/>
                                        <p:tgtEl>
                                          <p:spTgt spid="26"/>
                                        </p:tgtEl>
                                      </p:cBhvr>
                                    </p:animEffect>
                                  </p:childTnLst>
                                </p:cTn>
                              </p:par>
                              <p:par>
                                <p:cTn id="222" presetID="22" presetClass="exit" presetSubtype="4" fill="hold" grpId="10" nodeType="withEffect">
                                  <p:stCondLst>
                                    <p:cond delay="0"/>
                                  </p:stCondLst>
                                  <p:childTnLst>
                                    <p:animEffect transition="out" filter="wipe(down)">
                                      <p:cBhvr>
                                        <p:cTn id="223" dur="500"/>
                                        <p:tgtEl>
                                          <p:spTgt spid="28"/>
                                        </p:tgtEl>
                                      </p:cBhvr>
                                    </p:animEffect>
                                    <p:set>
                                      <p:cBhvr>
                                        <p:cTn id="224" dur="1" fill="hold">
                                          <p:stCondLst>
                                            <p:cond delay="499"/>
                                          </p:stCondLst>
                                        </p:cTn>
                                        <p:tgtEl>
                                          <p:spTgt spid="28"/>
                                        </p:tgtEl>
                                        <p:attrNameLst>
                                          <p:attrName>style.visibility</p:attrName>
                                        </p:attrNameLst>
                                      </p:cBhvr>
                                      <p:to>
                                        <p:strVal val="hidden"/>
                                      </p:to>
                                    </p:set>
                                  </p:childTnLst>
                                </p:cTn>
                              </p:par>
                              <p:par>
                                <p:cTn id="225" presetID="22" presetClass="exit" presetSubtype="4" fill="hold" grpId="5" nodeType="withEffect">
                                  <p:stCondLst>
                                    <p:cond delay="0"/>
                                  </p:stCondLst>
                                  <p:childTnLst>
                                    <p:animEffect transition="out" filter="wipe(down)">
                                      <p:cBhvr>
                                        <p:cTn id="226" dur="500"/>
                                        <p:tgtEl>
                                          <p:spTgt spid="27"/>
                                        </p:tgtEl>
                                      </p:cBhvr>
                                    </p:animEffect>
                                    <p:set>
                                      <p:cBhvr>
                                        <p:cTn id="227" dur="1" fill="hold">
                                          <p:stCondLst>
                                            <p:cond delay="499"/>
                                          </p:stCondLst>
                                        </p:cTn>
                                        <p:tgtEl>
                                          <p:spTgt spid="27"/>
                                        </p:tgtEl>
                                        <p:attrNameLst>
                                          <p:attrName>style.visibility</p:attrName>
                                        </p:attrNameLst>
                                      </p:cBhvr>
                                      <p:to>
                                        <p:strVal val="hidden"/>
                                      </p:to>
                                    </p:set>
                                  </p:childTnLst>
                                </p:cTn>
                              </p:par>
                            </p:childTnLst>
                          </p:cTn>
                        </p:par>
                      </p:childTnLst>
                    </p:cTn>
                  </p:par>
                  <p:par>
                    <p:cTn id="228" fill="hold">
                      <p:stCondLst>
                        <p:cond delay="indefinite"/>
                      </p:stCondLst>
                      <p:childTnLst>
                        <p:par>
                          <p:cTn id="229" fill="hold">
                            <p:stCondLst>
                              <p:cond delay="0"/>
                            </p:stCondLst>
                            <p:childTnLst>
                              <p:par>
                                <p:cTn id="230" presetID="22" presetClass="entr" presetSubtype="4" fill="hold" grpId="0" nodeType="clickEffect">
                                  <p:stCondLst>
                                    <p:cond delay="0"/>
                                  </p:stCondLst>
                                  <p:childTnLst>
                                    <p:set>
                                      <p:cBhvr>
                                        <p:cTn id="231" dur="1" fill="hold">
                                          <p:stCondLst>
                                            <p:cond delay="0"/>
                                          </p:stCondLst>
                                        </p:cTn>
                                        <p:tgtEl>
                                          <p:spTgt spid="44"/>
                                        </p:tgtEl>
                                        <p:attrNameLst>
                                          <p:attrName>style.visibility</p:attrName>
                                        </p:attrNameLst>
                                      </p:cBhvr>
                                      <p:to>
                                        <p:strVal val="visible"/>
                                      </p:to>
                                    </p:set>
                                    <p:animEffect transition="in" filter="wipe(down)">
                                      <p:cBhvr>
                                        <p:cTn id="232" dur="500"/>
                                        <p:tgtEl>
                                          <p:spTgt spid="44"/>
                                        </p:tgtEl>
                                      </p:cBhvr>
                                    </p:animEffect>
                                  </p:childTnLst>
                                </p:cTn>
                              </p:par>
                            </p:childTnLst>
                          </p:cTn>
                        </p:par>
                      </p:childTnLst>
                    </p:cTn>
                  </p:par>
                  <p:par>
                    <p:cTn id="233" fill="hold">
                      <p:stCondLst>
                        <p:cond delay="indefinite"/>
                      </p:stCondLst>
                      <p:childTnLst>
                        <p:par>
                          <p:cTn id="234" fill="hold">
                            <p:stCondLst>
                              <p:cond delay="0"/>
                            </p:stCondLst>
                            <p:childTnLst>
                              <p:par>
                                <p:cTn id="235" presetID="22" presetClass="entr" presetSubtype="4" fill="hold" grpId="11" nodeType="clickEffect">
                                  <p:stCondLst>
                                    <p:cond delay="0"/>
                                  </p:stCondLst>
                                  <p:childTnLst>
                                    <p:set>
                                      <p:cBhvr>
                                        <p:cTn id="236" dur="1" fill="hold">
                                          <p:stCondLst>
                                            <p:cond delay="0"/>
                                          </p:stCondLst>
                                        </p:cTn>
                                        <p:tgtEl>
                                          <p:spTgt spid="28"/>
                                        </p:tgtEl>
                                        <p:attrNameLst>
                                          <p:attrName>style.visibility</p:attrName>
                                        </p:attrNameLst>
                                      </p:cBhvr>
                                      <p:to>
                                        <p:strVal val="visible"/>
                                      </p:to>
                                    </p:set>
                                    <p:animEffect transition="in" filter="wipe(down)">
                                      <p:cBhvr>
                                        <p:cTn id="237" dur="500"/>
                                        <p:tgtEl>
                                          <p:spTgt spid="28"/>
                                        </p:tgtEl>
                                      </p:cBhvr>
                                    </p:animEffect>
                                  </p:childTnLst>
                                </p:cTn>
                              </p:par>
                            </p:childTnLst>
                          </p:cTn>
                        </p:par>
                      </p:childTnLst>
                    </p:cTn>
                  </p:par>
                  <p:par>
                    <p:cTn id="238" fill="hold">
                      <p:stCondLst>
                        <p:cond delay="indefinite"/>
                      </p:stCondLst>
                      <p:childTnLst>
                        <p:par>
                          <p:cTn id="239" fill="hold">
                            <p:stCondLst>
                              <p:cond delay="0"/>
                            </p:stCondLst>
                            <p:childTnLst>
                              <p:par>
                                <p:cTn id="240" presetID="22" presetClass="entr" presetSubtype="4" fill="hold" grpId="0" nodeType="clickEffect">
                                  <p:stCondLst>
                                    <p:cond delay="0"/>
                                  </p:stCondLst>
                                  <p:childTnLst>
                                    <p:set>
                                      <p:cBhvr>
                                        <p:cTn id="241" dur="1" fill="hold">
                                          <p:stCondLst>
                                            <p:cond delay="0"/>
                                          </p:stCondLst>
                                        </p:cTn>
                                        <p:tgtEl>
                                          <p:spTgt spid="48"/>
                                        </p:tgtEl>
                                        <p:attrNameLst>
                                          <p:attrName>style.visibility</p:attrName>
                                        </p:attrNameLst>
                                      </p:cBhvr>
                                      <p:to>
                                        <p:strVal val="visible"/>
                                      </p:to>
                                    </p:set>
                                    <p:animEffect transition="in" filter="wipe(down)">
                                      <p:cBhvr>
                                        <p:cTn id="242" dur="500"/>
                                        <p:tgtEl>
                                          <p:spTgt spid="48"/>
                                        </p:tgtEl>
                                      </p:cBhvr>
                                    </p:animEffect>
                                  </p:childTnLst>
                                </p:cTn>
                              </p:par>
                            </p:childTnLst>
                          </p:cTn>
                        </p:par>
                      </p:childTnLst>
                    </p:cTn>
                  </p:par>
                  <p:par>
                    <p:cTn id="243" fill="hold">
                      <p:stCondLst>
                        <p:cond delay="indefinite"/>
                      </p:stCondLst>
                      <p:childTnLst>
                        <p:par>
                          <p:cTn id="244" fill="hold">
                            <p:stCondLst>
                              <p:cond delay="0"/>
                            </p:stCondLst>
                            <p:childTnLst>
                              <p:par>
                                <p:cTn id="245" presetID="22" presetClass="entr" presetSubtype="4" fill="hold" grpId="6" nodeType="clickEffect">
                                  <p:stCondLst>
                                    <p:cond delay="0"/>
                                  </p:stCondLst>
                                  <p:childTnLst>
                                    <p:set>
                                      <p:cBhvr>
                                        <p:cTn id="246" dur="1" fill="hold">
                                          <p:stCondLst>
                                            <p:cond delay="0"/>
                                          </p:stCondLst>
                                        </p:cTn>
                                        <p:tgtEl>
                                          <p:spTgt spid="27"/>
                                        </p:tgtEl>
                                        <p:attrNameLst>
                                          <p:attrName>style.visibility</p:attrName>
                                        </p:attrNameLst>
                                      </p:cBhvr>
                                      <p:to>
                                        <p:strVal val="visible"/>
                                      </p:to>
                                    </p:set>
                                    <p:animEffect transition="in" filter="wipe(down)">
                                      <p:cBhvr>
                                        <p:cTn id="247" dur="500"/>
                                        <p:tgtEl>
                                          <p:spTgt spid="27"/>
                                        </p:tgtEl>
                                      </p:cBhvr>
                                    </p:animEffect>
                                  </p:childTnLst>
                                </p:cTn>
                              </p:par>
                              <p:par>
                                <p:cTn id="248" presetID="22" presetClass="exit" presetSubtype="4" fill="hold" grpId="12" nodeType="withEffect">
                                  <p:stCondLst>
                                    <p:cond delay="0"/>
                                  </p:stCondLst>
                                  <p:childTnLst>
                                    <p:animEffect transition="out" filter="wipe(down)">
                                      <p:cBhvr>
                                        <p:cTn id="249" dur="500"/>
                                        <p:tgtEl>
                                          <p:spTgt spid="28"/>
                                        </p:tgtEl>
                                      </p:cBhvr>
                                    </p:animEffect>
                                    <p:set>
                                      <p:cBhvr>
                                        <p:cTn id="250" dur="1" fill="hold">
                                          <p:stCondLst>
                                            <p:cond delay="499"/>
                                          </p:stCondLst>
                                        </p:cTn>
                                        <p:tgtEl>
                                          <p:spTgt spid="28"/>
                                        </p:tgtEl>
                                        <p:attrNameLst>
                                          <p:attrName>style.visibility</p:attrName>
                                        </p:attrNameLst>
                                      </p:cBhvr>
                                      <p:to>
                                        <p:strVal val="hidden"/>
                                      </p:to>
                                    </p:set>
                                  </p:childTnLst>
                                </p:cTn>
                              </p:par>
                            </p:childTnLst>
                          </p:cTn>
                        </p:par>
                      </p:childTnLst>
                    </p:cTn>
                  </p:par>
                  <p:par>
                    <p:cTn id="251" fill="hold">
                      <p:stCondLst>
                        <p:cond delay="indefinite"/>
                      </p:stCondLst>
                      <p:childTnLst>
                        <p:par>
                          <p:cTn id="252" fill="hold">
                            <p:stCondLst>
                              <p:cond delay="0"/>
                            </p:stCondLst>
                            <p:childTnLst>
                              <p:par>
                                <p:cTn id="253" presetID="22" presetClass="entr" presetSubtype="4" fill="hold" grpId="0" nodeType="clickEffect">
                                  <p:stCondLst>
                                    <p:cond delay="0"/>
                                  </p:stCondLst>
                                  <p:childTnLst>
                                    <p:set>
                                      <p:cBhvr>
                                        <p:cTn id="254" dur="1" fill="hold">
                                          <p:stCondLst>
                                            <p:cond delay="0"/>
                                          </p:stCondLst>
                                        </p:cTn>
                                        <p:tgtEl>
                                          <p:spTgt spid="52"/>
                                        </p:tgtEl>
                                        <p:attrNameLst>
                                          <p:attrName>style.visibility</p:attrName>
                                        </p:attrNameLst>
                                      </p:cBhvr>
                                      <p:to>
                                        <p:strVal val="visible"/>
                                      </p:to>
                                    </p:set>
                                    <p:animEffect transition="in" filter="wipe(down)">
                                      <p:cBhvr>
                                        <p:cTn id="255"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7" grpId="0" animBg="1"/>
      <p:bldP spid="18" grpId="0"/>
      <p:bldP spid="19" grpId="0"/>
      <p:bldP spid="21" grpId="0" animBg="1"/>
      <p:bldP spid="22" grpId="0"/>
      <p:bldP spid="23" grpId="0" animBg="1"/>
      <p:bldP spid="26" grpId="0" animBg="1"/>
      <p:bldP spid="26" grpId="1" animBg="1"/>
      <p:bldP spid="26" grpId="2" animBg="1"/>
      <p:bldP spid="27" grpId="0" animBg="1"/>
      <p:bldP spid="27" grpId="1" animBg="1"/>
      <p:bldP spid="27" grpId="2" animBg="1"/>
      <p:bldP spid="27" grpId="3" animBg="1"/>
      <p:bldP spid="27" grpId="4" animBg="1"/>
      <p:bldP spid="27" grpId="5" animBg="1"/>
      <p:bldP spid="27" grpId="6" animBg="1"/>
      <p:bldP spid="28" grpId="0" animBg="1"/>
      <p:bldP spid="28" grpId="1" animBg="1"/>
      <p:bldP spid="28" grpId="2" animBg="1"/>
      <p:bldP spid="28" grpId="3" animBg="1"/>
      <p:bldP spid="28" grpId="4" animBg="1"/>
      <p:bldP spid="28" grpId="5" animBg="1"/>
      <p:bldP spid="28" grpId="6" animBg="1"/>
      <p:bldP spid="28" grpId="7" animBg="1"/>
      <p:bldP spid="28" grpId="8" animBg="1"/>
      <p:bldP spid="28" grpId="9" animBg="1"/>
      <p:bldP spid="28" grpId="10" animBg="1"/>
      <p:bldP spid="28" grpId="11" animBg="1"/>
      <p:bldP spid="28" grpId="12" animBg="1"/>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Computer Instructions</a:t>
            </a:r>
          </a:p>
        </p:txBody>
      </p:sp>
      <p:sp>
        <p:nvSpPr>
          <p:cNvPr id="3" name="Content Placeholder 2"/>
          <p:cNvSpPr>
            <a:spLocks noGrp="1"/>
          </p:cNvSpPr>
          <p:nvPr>
            <p:ph idx="1"/>
          </p:nvPr>
        </p:nvSpPr>
        <p:spPr>
          <a:xfrm>
            <a:off x="190500" y="990600"/>
            <a:ext cx="8763000" cy="609600"/>
          </a:xfrm>
        </p:spPr>
        <p:txBody>
          <a:bodyPr/>
          <a:lstStyle/>
          <a:p>
            <a:pPr marL="457200" indent="-457200">
              <a:buFont typeface="+mj-lt"/>
              <a:buAutoNum type="arabicPeriod" startAt="2"/>
            </a:pPr>
            <a:r>
              <a:rPr lang="en-US" dirty="0"/>
              <a:t>Register Reference Instruction</a:t>
            </a:r>
          </a:p>
        </p:txBody>
      </p:sp>
      <p:sp>
        <p:nvSpPr>
          <p:cNvPr id="13" name="TextBox 12"/>
          <p:cNvSpPr txBox="1"/>
          <p:nvPr/>
        </p:nvSpPr>
        <p:spPr>
          <a:xfrm>
            <a:off x="457200" y="3332252"/>
            <a:ext cx="915635" cy="523220"/>
          </a:xfrm>
          <a:prstGeom prst="rect">
            <a:avLst/>
          </a:prstGeom>
          <a:noFill/>
        </p:spPr>
        <p:txBody>
          <a:bodyPr wrap="none" rtlCol="0">
            <a:spAutoFit/>
          </a:bodyPr>
          <a:lstStyle/>
          <a:p>
            <a:r>
              <a:rPr lang="en-US" sz="2800" dirty="0"/>
              <a:t>7800</a:t>
            </a:r>
          </a:p>
        </p:txBody>
      </p:sp>
      <p:sp>
        <p:nvSpPr>
          <p:cNvPr id="18" name="TextBox 17"/>
          <p:cNvSpPr txBox="1"/>
          <p:nvPr/>
        </p:nvSpPr>
        <p:spPr>
          <a:xfrm>
            <a:off x="1528763" y="3332252"/>
            <a:ext cx="734496" cy="523220"/>
          </a:xfrm>
          <a:prstGeom prst="rect">
            <a:avLst/>
          </a:prstGeom>
          <a:noFill/>
        </p:spPr>
        <p:txBody>
          <a:bodyPr wrap="none" rtlCol="0">
            <a:spAutoFit/>
          </a:bodyPr>
          <a:lstStyle/>
          <a:p>
            <a:r>
              <a:rPr lang="en-US" sz="2800" dirty="0"/>
              <a:t>CLA</a:t>
            </a:r>
          </a:p>
        </p:txBody>
      </p:sp>
      <p:sp>
        <p:nvSpPr>
          <p:cNvPr id="19" name="TextBox 18"/>
          <p:cNvSpPr txBox="1"/>
          <p:nvPr/>
        </p:nvSpPr>
        <p:spPr>
          <a:xfrm>
            <a:off x="2644228" y="3332252"/>
            <a:ext cx="1409938" cy="523220"/>
          </a:xfrm>
          <a:prstGeom prst="rect">
            <a:avLst/>
          </a:prstGeom>
          <a:noFill/>
        </p:spPr>
        <p:txBody>
          <a:bodyPr wrap="none" rtlCol="0">
            <a:spAutoFit/>
          </a:bodyPr>
          <a:lstStyle/>
          <a:p>
            <a:r>
              <a:rPr lang="en-US" sz="2800" dirty="0"/>
              <a:t>Clear AC</a:t>
            </a:r>
          </a:p>
        </p:txBody>
      </p:sp>
      <p:sp>
        <p:nvSpPr>
          <p:cNvPr id="29" name="TextBox 28"/>
          <p:cNvSpPr txBox="1"/>
          <p:nvPr/>
        </p:nvSpPr>
        <p:spPr>
          <a:xfrm>
            <a:off x="461962" y="3733800"/>
            <a:ext cx="915635" cy="523220"/>
          </a:xfrm>
          <a:prstGeom prst="rect">
            <a:avLst/>
          </a:prstGeom>
          <a:noFill/>
        </p:spPr>
        <p:txBody>
          <a:bodyPr wrap="none" rtlCol="0">
            <a:spAutoFit/>
          </a:bodyPr>
          <a:lstStyle/>
          <a:p>
            <a:r>
              <a:rPr lang="en-US" sz="2800" dirty="0"/>
              <a:t>7400</a:t>
            </a:r>
          </a:p>
        </p:txBody>
      </p:sp>
      <p:sp>
        <p:nvSpPr>
          <p:cNvPr id="30" name="TextBox 29"/>
          <p:cNvSpPr txBox="1"/>
          <p:nvPr/>
        </p:nvSpPr>
        <p:spPr>
          <a:xfrm>
            <a:off x="1533525" y="3733800"/>
            <a:ext cx="700833" cy="523220"/>
          </a:xfrm>
          <a:prstGeom prst="rect">
            <a:avLst/>
          </a:prstGeom>
          <a:noFill/>
        </p:spPr>
        <p:txBody>
          <a:bodyPr wrap="none" rtlCol="0">
            <a:spAutoFit/>
          </a:bodyPr>
          <a:lstStyle/>
          <a:p>
            <a:r>
              <a:rPr lang="en-US" sz="2800" dirty="0"/>
              <a:t>CLE</a:t>
            </a:r>
          </a:p>
        </p:txBody>
      </p:sp>
      <p:sp>
        <p:nvSpPr>
          <p:cNvPr id="31" name="TextBox 30"/>
          <p:cNvSpPr txBox="1"/>
          <p:nvPr/>
        </p:nvSpPr>
        <p:spPr>
          <a:xfrm>
            <a:off x="2648990" y="3733800"/>
            <a:ext cx="1188146" cy="523220"/>
          </a:xfrm>
          <a:prstGeom prst="rect">
            <a:avLst/>
          </a:prstGeom>
          <a:noFill/>
        </p:spPr>
        <p:txBody>
          <a:bodyPr wrap="none" rtlCol="0">
            <a:spAutoFit/>
          </a:bodyPr>
          <a:lstStyle/>
          <a:p>
            <a:r>
              <a:rPr lang="en-US" sz="2800" dirty="0"/>
              <a:t>Clear E</a:t>
            </a:r>
          </a:p>
        </p:txBody>
      </p:sp>
      <p:sp>
        <p:nvSpPr>
          <p:cNvPr id="33" name="TextBox 32"/>
          <p:cNvSpPr txBox="1"/>
          <p:nvPr/>
        </p:nvSpPr>
        <p:spPr>
          <a:xfrm>
            <a:off x="452437" y="4143970"/>
            <a:ext cx="915635" cy="523220"/>
          </a:xfrm>
          <a:prstGeom prst="rect">
            <a:avLst/>
          </a:prstGeom>
          <a:noFill/>
        </p:spPr>
        <p:txBody>
          <a:bodyPr wrap="none" rtlCol="0">
            <a:spAutoFit/>
          </a:bodyPr>
          <a:lstStyle/>
          <a:p>
            <a:r>
              <a:rPr lang="en-US" sz="2800" dirty="0"/>
              <a:t>7200</a:t>
            </a:r>
          </a:p>
        </p:txBody>
      </p:sp>
      <p:sp>
        <p:nvSpPr>
          <p:cNvPr id="34" name="TextBox 33"/>
          <p:cNvSpPr txBox="1"/>
          <p:nvPr/>
        </p:nvSpPr>
        <p:spPr>
          <a:xfrm>
            <a:off x="1524000" y="4143970"/>
            <a:ext cx="891591" cy="523220"/>
          </a:xfrm>
          <a:prstGeom prst="rect">
            <a:avLst/>
          </a:prstGeom>
          <a:noFill/>
        </p:spPr>
        <p:txBody>
          <a:bodyPr wrap="none" rtlCol="0">
            <a:spAutoFit/>
          </a:bodyPr>
          <a:lstStyle/>
          <a:p>
            <a:r>
              <a:rPr lang="en-US" sz="2800" dirty="0"/>
              <a:t>CMA</a:t>
            </a:r>
          </a:p>
        </p:txBody>
      </p:sp>
      <p:sp>
        <p:nvSpPr>
          <p:cNvPr id="35" name="TextBox 34"/>
          <p:cNvSpPr txBox="1"/>
          <p:nvPr/>
        </p:nvSpPr>
        <p:spPr>
          <a:xfrm>
            <a:off x="2639465" y="4143970"/>
            <a:ext cx="2549544" cy="523220"/>
          </a:xfrm>
          <a:prstGeom prst="rect">
            <a:avLst/>
          </a:prstGeom>
          <a:noFill/>
        </p:spPr>
        <p:txBody>
          <a:bodyPr wrap="none" rtlCol="0">
            <a:spAutoFit/>
          </a:bodyPr>
          <a:lstStyle/>
          <a:p>
            <a:r>
              <a:rPr lang="en-US" sz="2800" dirty="0"/>
              <a:t>Complement AC</a:t>
            </a:r>
          </a:p>
        </p:txBody>
      </p:sp>
      <p:sp>
        <p:nvSpPr>
          <p:cNvPr id="37" name="TextBox 36"/>
          <p:cNvSpPr txBox="1"/>
          <p:nvPr/>
        </p:nvSpPr>
        <p:spPr>
          <a:xfrm>
            <a:off x="452437" y="4584710"/>
            <a:ext cx="915635" cy="523220"/>
          </a:xfrm>
          <a:prstGeom prst="rect">
            <a:avLst/>
          </a:prstGeom>
          <a:noFill/>
        </p:spPr>
        <p:txBody>
          <a:bodyPr wrap="none" rtlCol="0">
            <a:spAutoFit/>
          </a:bodyPr>
          <a:lstStyle/>
          <a:p>
            <a:r>
              <a:rPr lang="en-US" sz="2800" dirty="0"/>
              <a:t>7100</a:t>
            </a:r>
          </a:p>
        </p:txBody>
      </p:sp>
      <p:sp>
        <p:nvSpPr>
          <p:cNvPr id="38" name="TextBox 37"/>
          <p:cNvSpPr txBox="1"/>
          <p:nvPr/>
        </p:nvSpPr>
        <p:spPr>
          <a:xfrm>
            <a:off x="1524000" y="4584710"/>
            <a:ext cx="857927" cy="523220"/>
          </a:xfrm>
          <a:prstGeom prst="rect">
            <a:avLst/>
          </a:prstGeom>
          <a:noFill/>
        </p:spPr>
        <p:txBody>
          <a:bodyPr wrap="none" rtlCol="0">
            <a:spAutoFit/>
          </a:bodyPr>
          <a:lstStyle/>
          <a:p>
            <a:r>
              <a:rPr lang="en-US" sz="2800" dirty="0"/>
              <a:t>CME</a:t>
            </a:r>
          </a:p>
        </p:txBody>
      </p:sp>
      <p:sp>
        <p:nvSpPr>
          <p:cNvPr id="39" name="TextBox 38"/>
          <p:cNvSpPr txBox="1"/>
          <p:nvPr/>
        </p:nvSpPr>
        <p:spPr>
          <a:xfrm>
            <a:off x="2639465" y="4584710"/>
            <a:ext cx="2327753" cy="523220"/>
          </a:xfrm>
          <a:prstGeom prst="rect">
            <a:avLst/>
          </a:prstGeom>
          <a:noFill/>
        </p:spPr>
        <p:txBody>
          <a:bodyPr wrap="none" rtlCol="0">
            <a:spAutoFit/>
          </a:bodyPr>
          <a:lstStyle/>
          <a:p>
            <a:r>
              <a:rPr lang="en-US" sz="2800" dirty="0"/>
              <a:t>Complement E</a:t>
            </a:r>
          </a:p>
        </p:txBody>
      </p:sp>
      <p:sp>
        <p:nvSpPr>
          <p:cNvPr id="41" name="TextBox 40"/>
          <p:cNvSpPr txBox="1"/>
          <p:nvPr/>
        </p:nvSpPr>
        <p:spPr>
          <a:xfrm>
            <a:off x="452437" y="5016787"/>
            <a:ext cx="915635" cy="523220"/>
          </a:xfrm>
          <a:prstGeom prst="rect">
            <a:avLst/>
          </a:prstGeom>
          <a:noFill/>
        </p:spPr>
        <p:txBody>
          <a:bodyPr wrap="none" rtlCol="0">
            <a:spAutoFit/>
          </a:bodyPr>
          <a:lstStyle/>
          <a:p>
            <a:r>
              <a:rPr lang="en-US" sz="2800" dirty="0"/>
              <a:t>7080</a:t>
            </a:r>
          </a:p>
        </p:txBody>
      </p:sp>
      <p:sp>
        <p:nvSpPr>
          <p:cNvPr id="42" name="TextBox 41"/>
          <p:cNvSpPr txBox="1"/>
          <p:nvPr/>
        </p:nvSpPr>
        <p:spPr>
          <a:xfrm>
            <a:off x="1524000" y="5016787"/>
            <a:ext cx="660758" cy="523220"/>
          </a:xfrm>
          <a:prstGeom prst="rect">
            <a:avLst/>
          </a:prstGeom>
          <a:noFill/>
        </p:spPr>
        <p:txBody>
          <a:bodyPr wrap="none" rtlCol="0">
            <a:spAutoFit/>
          </a:bodyPr>
          <a:lstStyle/>
          <a:p>
            <a:r>
              <a:rPr lang="en-US" sz="2800" dirty="0"/>
              <a:t>CIR</a:t>
            </a:r>
          </a:p>
        </p:txBody>
      </p:sp>
      <p:sp>
        <p:nvSpPr>
          <p:cNvPr id="43" name="TextBox 42"/>
          <p:cNvSpPr txBox="1"/>
          <p:nvPr/>
        </p:nvSpPr>
        <p:spPr>
          <a:xfrm>
            <a:off x="2639465" y="5016787"/>
            <a:ext cx="3591881" cy="523220"/>
          </a:xfrm>
          <a:prstGeom prst="rect">
            <a:avLst/>
          </a:prstGeom>
          <a:noFill/>
        </p:spPr>
        <p:txBody>
          <a:bodyPr wrap="none" rtlCol="0">
            <a:spAutoFit/>
          </a:bodyPr>
          <a:lstStyle/>
          <a:p>
            <a:r>
              <a:rPr lang="en-US" sz="2800" dirty="0"/>
              <a:t>Circulate right AC and E</a:t>
            </a:r>
          </a:p>
        </p:txBody>
      </p:sp>
      <p:sp>
        <p:nvSpPr>
          <p:cNvPr id="45" name="TextBox 44"/>
          <p:cNvSpPr txBox="1"/>
          <p:nvPr/>
        </p:nvSpPr>
        <p:spPr>
          <a:xfrm>
            <a:off x="452437" y="5435620"/>
            <a:ext cx="915635" cy="523220"/>
          </a:xfrm>
          <a:prstGeom prst="rect">
            <a:avLst/>
          </a:prstGeom>
          <a:noFill/>
        </p:spPr>
        <p:txBody>
          <a:bodyPr wrap="none" rtlCol="0">
            <a:spAutoFit/>
          </a:bodyPr>
          <a:lstStyle/>
          <a:p>
            <a:r>
              <a:rPr lang="en-US" sz="2800" dirty="0"/>
              <a:t>7040</a:t>
            </a:r>
          </a:p>
        </p:txBody>
      </p:sp>
      <p:sp>
        <p:nvSpPr>
          <p:cNvPr id="46" name="TextBox 45"/>
          <p:cNvSpPr txBox="1"/>
          <p:nvPr/>
        </p:nvSpPr>
        <p:spPr>
          <a:xfrm>
            <a:off x="1524000" y="5435620"/>
            <a:ext cx="615874" cy="523220"/>
          </a:xfrm>
          <a:prstGeom prst="rect">
            <a:avLst/>
          </a:prstGeom>
          <a:noFill/>
        </p:spPr>
        <p:txBody>
          <a:bodyPr wrap="none" rtlCol="0">
            <a:spAutoFit/>
          </a:bodyPr>
          <a:lstStyle/>
          <a:p>
            <a:r>
              <a:rPr lang="en-US" sz="2800" dirty="0"/>
              <a:t>CIL</a:t>
            </a:r>
          </a:p>
        </p:txBody>
      </p:sp>
      <p:sp>
        <p:nvSpPr>
          <p:cNvPr id="47" name="TextBox 46"/>
          <p:cNvSpPr txBox="1"/>
          <p:nvPr/>
        </p:nvSpPr>
        <p:spPr>
          <a:xfrm>
            <a:off x="2639465" y="5435620"/>
            <a:ext cx="3396507" cy="523220"/>
          </a:xfrm>
          <a:prstGeom prst="rect">
            <a:avLst/>
          </a:prstGeom>
          <a:noFill/>
        </p:spPr>
        <p:txBody>
          <a:bodyPr wrap="none" rtlCol="0">
            <a:spAutoFit/>
          </a:bodyPr>
          <a:lstStyle/>
          <a:p>
            <a:r>
              <a:rPr lang="en-US" sz="2800" dirty="0"/>
              <a:t>Circulate left AC and E</a:t>
            </a:r>
          </a:p>
        </p:txBody>
      </p:sp>
      <p:sp>
        <p:nvSpPr>
          <p:cNvPr id="49" name="TextBox 48"/>
          <p:cNvSpPr txBox="1"/>
          <p:nvPr/>
        </p:nvSpPr>
        <p:spPr>
          <a:xfrm>
            <a:off x="452437" y="5877518"/>
            <a:ext cx="915635" cy="523220"/>
          </a:xfrm>
          <a:prstGeom prst="rect">
            <a:avLst/>
          </a:prstGeom>
          <a:noFill/>
        </p:spPr>
        <p:txBody>
          <a:bodyPr wrap="none" rtlCol="0">
            <a:spAutoFit/>
          </a:bodyPr>
          <a:lstStyle/>
          <a:p>
            <a:r>
              <a:rPr lang="en-US" sz="2800" dirty="0"/>
              <a:t>7020</a:t>
            </a:r>
          </a:p>
        </p:txBody>
      </p:sp>
      <p:sp>
        <p:nvSpPr>
          <p:cNvPr id="50" name="TextBox 49"/>
          <p:cNvSpPr txBox="1"/>
          <p:nvPr/>
        </p:nvSpPr>
        <p:spPr>
          <a:xfrm>
            <a:off x="1524000" y="5877518"/>
            <a:ext cx="697627" cy="523220"/>
          </a:xfrm>
          <a:prstGeom prst="rect">
            <a:avLst/>
          </a:prstGeom>
          <a:noFill/>
        </p:spPr>
        <p:txBody>
          <a:bodyPr wrap="none" rtlCol="0">
            <a:spAutoFit/>
          </a:bodyPr>
          <a:lstStyle/>
          <a:p>
            <a:r>
              <a:rPr lang="en-US" sz="2800" dirty="0"/>
              <a:t>INC</a:t>
            </a:r>
          </a:p>
        </p:txBody>
      </p:sp>
      <p:sp>
        <p:nvSpPr>
          <p:cNvPr id="51" name="TextBox 50"/>
          <p:cNvSpPr txBox="1"/>
          <p:nvPr/>
        </p:nvSpPr>
        <p:spPr>
          <a:xfrm>
            <a:off x="2639465" y="5877518"/>
            <a:ext cx="2163285" cy="523220"/>
          </a:xfrm>
          <a:prstGeom prst="rect">
            <a:avLst/>
          </a:prstGeom>
          <a:noFill/>
        </p:spPr>
        <p:txBody>
          <a:bodyPr wrap="none" rtlCol="0">
            <a:spAutoFit/>
          </a:bodyPr>
          <a:lstStyle/>
          <a:p>
            <a:r>
              <a:rPr lang="en-US" sz="2800" dirty="0"/>
              <a:t>Increment AC</a:t>
            </a:r>
          </a:p>
        </p:txBody>
      </p:sp>
      <p:graphicFrame>
        <p:nvGraphicFramePr>
          <p:cNvPr id="53" name="Table 52"/>
          <p:cNvGraphicFramePr>
            <a:graphicFrameLocks noGrp="1"/>
          </p:cNvGraphicFramePr>
          <p:nvPr>
            <p:extLst>
              <p:ext uri="{D42A27DB-BD31-4B8C-83A1-F6EECF244321}">
                <p14:modId xmlns:p14="http://schemas.microsoft.com/office/powerpoint/2010/main" val="4239068138"/>
              </p:ext>
            </p:extLst>
          </p:nvPr>
        </p:nvGraphicFramePr>
        <p:xfrm>
          <a:off x="588760" y="2468880"/>
          <a:ext cx="8021840" cy="579120"/>
        </p:xfrm>
        <a:graphic>
          <a:graphicData uri="http://schemas.openxmlformats.org/drawingml/2006/table">
            <a:tbl>
              <a:tblPr firstRow="1" bandRow="1">
                <a:tableStyleId>{5C22544A-7EE6-4342-B048-85BDC9FD1C3A}</a:tableStyleId>
              </a:tblPr>
              <a:tblGrid>
                <a:gridCol w="501365">
                  <a:extLst>
                    <a:ext uri="{9D8B030D-6E8A-4147-A177-3AD203B41FA5}">
                      <a16:colId xmlns:a16="http://schemas.microsoft.com/office/drawing/2014/main" val="20000"/>
                    </a:ext>
                  </a:extLst>
                </a:gridCol>
                <a:gridCol w="501365">
                  <a:extLst>
                    <a:ext uri="{9D8B030D-6E8A-4147-A177-3AD203B41FA5}">
                      <a16:colId xmlns:a16="http://schemas.microsoft.com/office/drawing/2014/main" val="20001"/>
                    </a:ext>
                  </a:extLst>
                </a:gridCol>
                <a:gridCol w="501365">
                  <a:extLst>
                    <a:ext uri="{9D8B030D-6E8A-4147-A177-3AD203B41FA5}">
                      <a16:colId xmlns:a16="http://schemas.microsoft.com/office/drawing/2014/main" val="20002"/>
                    </a:ext>
                  </a:extLst>
                </a:gridCol>
                <a:gridCol w="501365">
                  <a:extLst>
                    <a:ext uri="{9D8B030D-6E8A-4147-A177-3AD203B41FA5}">
                      <a16:colId xmlns:a16="http://schemas.microsoft.com/office/drawing/2014/main" val="20003"/>
                    </a:ext>
                  </a:extLst>
                </a:gridCol>
                <a:gridCol w="501365">
                  <a:extLst>
                    <a:ext uri="{9D8B030D-6E8A-4147-A177-3AD203B41FA5}">
                      <a16:colId xmlns:a16="http://schemas.microsoft.com/office/drawing/2014/main" val="20004"/>
                    </a:ext>
                  </a:extLst>
                </a:gridCol>
                <a:gridCol w="501365">
                  <a:extLst>
                    <a:ext uri="{9D8B030D-6E8A-4147-A177-3AD203B41FA5}">
                      <a16:colId xmlns:a16="http://schemas.microsoft.com/office/drawing/2014/main" val="20005"/>
                    </a:ext>
                  </a:extLst>
                </a:gridCol>
                <a:gridCol w="501365">
                  <a:extLst>
                    <a:ext uri="{9D8B030D-6E8A-4147-A177-3AD203B41FA5}">
                      <a16:colId xmlns:a16="http://schemas.microsoft.com/office/drawing/2014/main" val="20006"/>
                    </a:ext>
                  </a:extLst>
                </a:gridCol>
                <a:gridCol w="501365">
                  <a:extLst>
                    <a:ext uri="{9D8B030D-6E8A-4147-A177-3AD203B41FA5}">
                      <a16:colId xmlns:a16="http://schemas.microsoft.com/office/drawing/2014/main" val="20007"/>
                    </a:ext>
                  </a:extLst>
                </a:gridCol>
                <a:gridCol w="501365">
                  <a:extLst>
                    <a:ext uri="{9D8B030D-6E8A-4147-A177-3AD203B41FA5}">
                      <a16:colId xmlns:a16="http://schemas.microsoft.com/office/drawing/2014/main" val="20008"/>
                    </a:ext>
                  </a:extLst>
                </a:gridCol>
                <a:gridCol w="501365">
                  <a:extLst>
                    <a:ext uri="{9D8B030D-6E8A-4147-A177-3AD203B41FA5}">
                      <a16:colId xmlns:a16="http://schemas.microsoft.com/office/drawing/2014/main" val="20009"/>
                    </a:ext>
                  </a:extLst>
                </a:gridCol>
                <a:gridCol w="501365">
                  <a:extLst>
                    <a:ext uri="{9D8B030D-6E8A-4147-A177-3AD203B41FA5}">
                      <a16:colId xmlns:a16="http://schemas.microsoft.com/office/drawing/2014/main" val="20010"/>
                    </a:ext>
                  </a:extLst>
                </a:gridCol>
                <a:gridCol w="501365">
                  <a:extLst>
                    <a:ext uri="{9D8B030D-6E8A-4147-A177-3AD203B41FA5}">
                      <a16:colId xmlns:a16="http://schemas.microsoft.com/office/drawing/2014/main" val="20011"/>
                    </a:ext>
                  </a:extLst>
                </a:gridCol>
                <a:gridCol w="501365">
                  <a:extLst>
                    <a:ext uri="{9D8B030D-6E8A-4147-A177-3AD203B41FA5}">
                      <a16:colId xmlns:a16="http://schemas.microsoft.com/office/drawing/2014/main" val="20012"/>
                    </a:ext>
                  </a:extLst>
                </a:gridCol>
                <a:gridCol w="501365">
                  <a:extLst>
                    <a:ext uri="{9D8B030D-6E8A-4147-A177-3AD203B41FA5}">
                      <a16:colId xmlns:a16="http://schemas.microsoft.com/office/drawing/2014/main" val="20013"/>
                    </a:ext>
                  </a:extLst>
                </a:gridCol>
                <a:gridCol w="501365">
                  <a:extLst>
                    <a:ext uri="{9D8B030D-6E8A-4147-A177-3AD203B41FA5}">
                      <a16:colId xmlns:a16="http://schemas.microsoft.com/office/drawing/2014/main" val="20014"/>
                    </a:ext>
                  </a:extLst>
                </a:gridCol>
                <a:gridCol w="501365">
                  <a:extLst>
                    <a:ext uri="{9D8B030D-6E8A-4147-A177-3AD203B41FA5}">
                      <a16:colId xmlns:a16="http://schemas.microsoft.com/office/drawing/2014/main" val="20015"/>
                    </a:ext>
                  </a:extLst>
                </a:gridCol>
              </a:tblGrid>
              <a:tr h="579120">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4" name="TextBox 53"/>
          <p:cNvSpPr txBox="1"/>
          <p:nvPr/>
        </p:nvSpPr>
        <p:spPr>
          <a:xfrm>
            <a:off x="6829427" y="1356478"/>
            <a:ext cx="271463" cy="400110"/>
          </a:xfrm>
          <a:prstGeom prst="rect">
            <a:avLst/>
          </a:prstGeom>
          <a:noFill/>
        </p:spPr>
        <p:txBody>
          <a:bodyPr wrap="square" rtlCol="0">
            <a:spAutoFit/>
          </a:bodyPr>
          <a:lstStyle/>
          <a:p>
            <a:pPr algn="ctr"/>
            <a:r>
              <a:rPr lang="en-US" sz="2000" dirty="0"/>
              <a:t>0</a:t>
            </a:r>
          </a:p>
        </p:txBody>
      </p:sp>
      <p:sp>
        <p:nvSpPr>
          <p:cNvPr id="55" name="TextBox 54"/>
          <p:cNvSpPr txBox="1"/>
          <p:nvPr/>
        </p:nvSpPr>
        <p:spPr>
          <a:xfrm>
            <a:off x="3964647" y="1359589"/>
            <a:ext cx="457200" cy="400110"/>
          </a:xfrm>
          <a:prstGeom prst="rect">
            <a:avLst/>
          </a:prstGeom>
          <a:noFill/>
        </p:spPr>
        <p:txBody>
          <a:bodyPr wrap="square" rtlCol="0">
            <a:spAutoFit/>
          </a:bodyPr>
          <a:lstStyle/>
          <a:p>
            <a:pPr algn="ctr"/>
            <a:r>
              <a:rPr lang="en-US" sz="2000" dirty="0"/>
              <a:t>11</a:t>
            </a:r>
          </a:p>
        </p:txBody>
      </p:sp>
      <p:sp>
        <p:nvSpPr>
          <p:cNvPr id="56" name="TextBox 55"/>
          <p:cNvSpPr txBox="1"/>
          <p:nvPr/>
        </p:nvSpPr>
        <p:spPr>
          <a:xfrm>
            <a:off x="3574123" y="1366752"/>
            <a:ext cx="495299" cy="400110"/>
          </a:xfrm>
          <a:prstGeom prst="rect">
            <a:avLst/>
          </a:prstGeom>
          <a:noFill/>
        </p:spPr>
        <p:txBody>
          <a:bodyPr wrap="square" rtlCol="0">
            <a:spAutoFit/>
          </a:bodyPr>
          <a:lstStyle/>
          <a:p>
            <a:pPr algn="ctr"/>
            <a:r>
              <a:rPr lang="en-US" sz="2000" dirty="0"/>
              <a:t>12</a:t>
            </a:r>
          </a:p>
        </p:txBody>
      </p:sp>
      <p:sp>
        <p:nvSpPr>
          <p:cNvPr id="57" name="TextBox 56"/>
          <p:cNvSpPr txBox="1"/>
          <p:nvPr/>
        </p:nvSpPr>
        <p:spPr>
          <a:xfrm>
            <a:off x="2209800" y="1365850"/>
            <a:ext cx="457200" cy="400110"/>
          </a:xfrm>
          <a:prstGeom prst="rect">
            <a:avLst/>
          </a:prstGeom>
          <a:noFill/>
        </p:spPr>
        <p:txBody>
          <a:bodyPr wrap="square" rtlCol="0">
            <a:spAutoFit/>
          </a:bodyPr>
          <a:lstStyle/>
          <a:p>
            <a:pPr algn="ctr"/>
            <a:r>
              <a:rPr lang="en-US" sz="2000" dirty="0"/>
              <a:t>15</a:t>
            </a:r>
          </a:p>
        </p:txBody>
      </p:sp>
      <p:sp>
        <p:nvSpPr>
          <p:cNvPr id="59" name="Rectangle 58"/>
          <p:cNvSpPr/>
          <p:nvPr/>
        </p:nvSpPr>
        <p:spPr>
          <a:xfrm>
            <a:off x="4019550" y="1734233"/>
            <a:ext cx="3081338" cy="551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Register Operation</a:t>
            </a:r>
          </a:p>
        </p:txBody>
      </p:sp>
      <p:sp>
        <p:nvSpPr>
          <p:cNvPr id="60" name="Rectangle 59"/>
          <p:cNvSpPr/>
          <p:nvPr/>
        </p:nvSpPr>
        <p:spPr>
          <a:xfrm>
            <a:off x="22098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0</a:t>
            </a:r>
          </a:p>
        </p:txBody>
      </p:sp>
      <p:sp>
        <p:nvSpPr>
          <p:cNvPr id="61" name="TextBox 60"/>
          <p:cNvSpPr txBox="1"/>
          <p:nvPr/>
        </p:nvSpPr>
        <p:spPr>
          <a:xfrm>
            <a:off x="2652444" y="1365850"/>
            <a:ext cx="495299" cy="400110"/>
          </a:xfrm>
          <a:prstGeom prst="rect">
            <a:avLst/>
          </a:prstGeom>
          <a:noFill/>
        </p:spPr>
        <p:txBody>
          <a:bodyPr wrap="square" rtlCol="0">
            <a:spAutoFit/>
          </a:bodyPr>
          <a:lstStyle/>
          <a:p>
            <a:pPr algn="ctr"/>
            <a:r>
              <a:rPr lang="en-US" sz="2000" dirty="0"/>
              <a:t>14</a:t>
            </a:r>
          </a:p>
        </p:txBody>
      </p:sp>
      <p:sp>
        <p:nvSpPr>
          <p:cNvPr id="62" name="Rectangle 61"/>
          <p:cNvSpPr/>
          <p:nvPr/>
        </p:nvSpPr>
        <p:spPr>
          <a:xfrm>
            <a:off x="35814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sp>
        <p:nvSpPr>
          <p:cNvPr id="63" name="Rectangle 62"/>
          <p:cNvSpPr/>
          <p:nvPr/>
        </p:nvSpPr>
        <p:spPr>
          <a:xfrm>
            <a:off x="31242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sp>
        <p:nvSpPr>
          <p:cNvPr id="64" name="Rectangle 63"/>
          <p:cNvSpPr/>
          <p:nvPr/>
        </p:nvSpPr>
        <p:spPr>
          <a:xfrm>
            <a:off x="26670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sp>
        <p:nvSpPr>
          <p:cNvPr id="65" name="TextBox 64"/>
          <p:cNvSpPr txBox="1"/>
          <p:nvPr/>
        </p:nvSpPr>
        <p:spPr>
          <a:xfrm>
            <a:off x="3106649" y="1362764"/>
            <a:ext cx="495299" cy="400110"/>
          </a:xfrm>
          <a:prstGeom prst="rect">
            <a:avLst/>
          </a:prstGeom>
          <a:noFill/>
        </p:spPr>
        <p:txBody>
          <a:bodyPr wrap="square" rtlCol="0">
            <a:spAutoFit/>
          </a:bodyPr>
          <a:lstStyle/>
          <a:p>
            <a:pPr algn="ctr"/>
            <a:r>
              <a:rPr lang="en-US" sz="2000" dirty="0"/>
              <a:t>13</a:t>
            </a:r>
          </a:p>
        </p:txBody>
      </p:sp>
      <p:sp>
        <p:nvSpPr>
          <p:cNvPr id="21" name="Rectangle 20"/>
          <p:cNvSpPr/>
          <p:nvPr/>
        </p:nvSpPr>
        <p:spPr>
          <a:xfrm>
            <a:off x="2624139" y="2516482"/>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26" name="Rectangle 25"/>
          <p:cNvSpPr/>
          <p:nvPr/>
        </p:nvSpPr>
        <p:spPr>
          <a:xfrm>
            <a:off x="3114376" y="2514600"/>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69" name="Rectangle 68"/>
          <p:cNvSpPr/>
          <p:nvPr/>
        </p:nvSpPr>
        <p:spPr>
          <a:xfrm>
            <a:off x="3628425" y="2514651"/>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0" name="Rectangle 69"/>
          <p:cNvSpPr/>
          <p:nvPr/>
        </p:nvSpPr>
        <p:spPr>
          <a:xfrm>
            <a:off x="4118662" y="2512769"/>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1" name="Rectangle 70"/>
          <p:cNvSpPr/>
          <p:nvPr/>
        </p:nvSpPr>
        <p:spPr>
          <a:xfrm>
            <a:off x="4632711" y="2509910"/>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2" name="Rectangle 71"/>
          <p:cNvSpPr/>
          <p:nvPr/>
        </p:nvSpPr>
        <p:spPr>
          <a:xfrm>
            <a:off x="5122948" y="2508028"/>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3" name="Rectangle 72"/>
          <p:cNvSpPr/>
          <p:nvPr/>
        </p:nvSpPr>
        <p:spPr>
          <a:xfrm>
            <a:off x="5636997" y="2508079"/>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Tree>
    <p:extLst>
      <p:ext uri="{BB962C8B-B14F-4D97-AF65-F5344CB8AC3E}">
        <p14:creationId xmlns:p14="http://schemas.microsoft.com/office/powerpoint/2010/main" val="4191991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wipe(down)">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down)">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down)">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down)">
                                      <p:cBhvr>
                                        <p:cTn id="32" dur="500"/>
                                        <p:tgtEl>
                                          <p:spTgt spid="26"/>
                                        </p:tgtEl>
                                      </p:cBhvr>
                                    </p:animEffect>
                                  </p:childTnLst>
                                </p:cTn>
                              </p:par>
                              <p:par>
                                <p:cTn id="33" presetID="22" presetClass="exit" presetSubtype="4" fill="hold" grpId="1" nodeType="withEffect">
                                  <p:stCondLst>
                                    <p:cond delay="0"/>
                                  </p:stCondLst>
                                  <p:childTnLst>
                                    <p:animEffect transition="out" filter="wipe(down)">
                                      <p:cBhvr>
                                        <p:cTn id="34" dur="500"/>
                                        <p:tgtEl>
                                          <p:spTgt spid="21"/>
                                        </p:tgtEl>
                                      </p:cBhvr>
                                    </p:animEffect>
                                    <p:set>
                                      <p:cBhvr>
                                        <p:cTn id="35" dur="1" fill="hold">
                                          <p:stCondLst>
                                            <p:cond delay="499"/>
                                          </p:stCondLst>
                                        </p:cTn>
                                        <p:tgtEl>
                                          <p:spTgt spid="21"/>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wipe(down)">
                                      <p:cBhvr>
                                        <p:cTn id="40" dur="500"/>
                                        <p:tgtEl>
                                          <p:spTgt spid="29"/>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wipe(down)">
                                      <p:cBhvr>
                                        <p:cTn id="45" dur="500"/>
                                        <p:tgtEl>
                                          <p:spTgt spid="30"/>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wipe(down)">
                                      <p:cBhvr>
                                        <p:cTn id="50" dur="500"/>
                                        <p:tgtEl>
                                          <p:spTgt spid="31"/>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69"/>
                                        </p:tgtEl>
                                        <p:attrNameLst>
                                          <p:attrName>style.visibility</p:attrName>
                                        </p:attrNameLst>
                                      </p:cBhvr>
                                      <p:to>
                                        <p:strVal val="visible"/>
                                      </p:to>
                                    </p:set>
                                    <p:animEffect transition="in" filter="wipe(down)">
                                      <p:cBhvr>
                                        <p:cTn id="55" dur="500"/>
                                        <p:tgtEl>
                                          <p:spTgt spid="69"/>
                                        </p:tgtEl>
                                      </p:cBhvr>
                                    </p:animEffect>
                                  </p:childTnLst>
                                </p:cTn>
                              </p:par>
                              <p:par>
                                <p:cTn id="56" presetID="22" presetClass="exit" presetSubtype="4" fill="hold" grpId="1" nodeType="withEffect">
                                  <p:stCondLst>
                                    <p:cond delay="0"/>
                                  </p:stCondLst>
                                  <p:childTnLst>
                                    <p:animEffect transition="out" filter="wipe(down)">
                                      <p:cBhvr>
                                        <p:cTn id="57" dur="500"/>
                                        <p:tgtEl>
                                          <p:spTgt spid="26"/>
                                        </p:tgtEl>
                                      </p:cBhvr>
                                    </p:animEffect>
                                    <p:set>
                                      <p:cBhvr>
                                        <p:cTn id="58" dur="1" fill="hold">
                                          <p:stCondLst>
                                            <p:cond delay="499"/>
                                          </p:stCondLst>
                                        </p:cTn>
                                        <p:tgtEl>
                                          <p:spTgt spid="26"/>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33"/>
                                        </p:tgtEl>
                                        <p:attrNameLst>
                                          <p:attrName>style.visibility</p:attrName>
                                        </p:attrNameLst>
                                      </p:cBhvr>
                                      <p:to>
                                        <p:strVal val="visible"/>
                                      </p:to>
                                    </p:set>
                                    <p:animEffect transition="in" filter="wipe(down)">
                                      <p:cBhvr>
                                        <p:cTn id="63" dur="500"/>
                                        <p:tgtEl>
                                          <p:spTgt spid="33"/>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wipe(down)">
                                      <p:cBhvr>
                                        <p:cTn id="68" dur="500"/>
                                        <p:tgtEl>
                                          <p:spTgt spid="34"/>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35"/>
                                        </p:tgtEl>
                                        <p:attrNameLst>
                                          <p:attrName>style.visibility</p:attrName>
                                        </p:attrNameLst>
                                      </p:cBhvr>
                                      <p:to>
                                        <p:strVal val="visible"/>
                                      </p:to>
                                    </p:set>
                                    <p:animEffect transition="in" filter="wipe(down)">
                                      <p:cBhvr>
                                        <p:cTn id="73" dur="500"/>
                                        <p:tgtEl>
                                          <p:spTgt spid="35"/>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grpId="0" nodeType="clickEffect">
                                  <p:stCondLst>
                                    <p:cond delay="0"/>
                                  </p:stCondLst>
                                  <p:childTnLst>
                                    <p:set>
                                      <p:cBhvr>
                                        <p:cTn id="77" dur="1" fill="hold">
                                          <p:stCondLst>
                                            <p:cond delay="0"/>
                                          </p:stCondLst>
                                        </p:cTn>
                                        <p:tgtEl>
                                          <p:spTgt spid="70"/>
                                        </p:tgtEl>
                                        <p:attrNameLst>
                                          <p:attrName>style.visibility</p:attrName>
                                        </p:attrNameLst>
                                      </p:cBhvr>
                                      <p:to>
                                        <p:strVal val="visible"/>
                                      </p:to>
                                    </p:set>
                                    <p:animEffect transition="in" filter="wipe(down)">
                                      <p:cBhvr>
                                        <p:cTn id="78" dur="500"/>
                                        <p:tgtEl>
                                          <p:spTgt spid="70"/>
                                        </p:tgtEl>
                                      </p:cBhvr>
                                    </p:animEffect>
                                  </p:childTnLst>
                                </p:cTn>
                              </p:par>
                              <p:par>
                                <p:cTn id="79" presetID="22" presetClass="exit" presetSubtype="4" fill="hold" grpId="1" nodeType="withEffect">
                                  <p:stCondLst>
                                    <p:cond delay="0"/>
                                  </p:stCondLst>
                                  <p:childTnLst>
                                    <p:animEffect transition="out" filter="wipe(down)">
                                      <p:cBhvr>
                                        <p:cTn id="80" dur="500"/>
                                        <p:tgtEl>
                                          <p:spTgt spid="69"/>
                                        </p:tgtEl>
                                      </p:cBhvr>
                                    </p:animEffect>
                                    <p:set>
                                      <p:cBhvr>
                                        <p:cTn id="81" dur="1" fill="hold">
                                          <p:stCondLst>
                                            <p:cond delay="499"/>
                                          </p:stCondLst>
                                        </p:cTn>
                                        <p:tgtEl>
                                          <p:spTgt spid="69"/>
                                        </p:tgtEl>
                                        <p:attrNameLst>
                                          <p:attrName>style.visibility</p:attrName>
                                        </p:attrNameLst>
                                      </p:cBhvr>
                                      <p:to>
                                        <p:strVal val="hidden"/>
                                      </p:to>
                                    </p:se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grpId="0" nodeType="click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wipe(down)">
                                      <p:cBhvr>
                                        <p:cTn id="86" dur="500"/>
                                        <p:tgtEl>
                                          <p:spTgt spid="37"/>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38"/>
                                        </p:tgtEl>
                                        <p:attrNameLst>
                                          <p:attrName>style.visibility</p:attrName>
                                        </p:attrNameLst>
                                      </p:cBhvr>
                                      <p:to>
                                        <p:strVal val="visible"/>
                                      </p:to>
                                    </p:set>
                                    <p:animEffect transition="in" filter="wipe(down)">
                                      <p:cBhvr>
                                        <p:cTn id="91" dur="500"/>
                                        <p:tgtEl>
                                          <p:spTgt spid="38"/>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grpId="0" nodeType="clickEffect">
                                  <p:stCondLst>
                                    <p:cond delay="0"/>
                                  </p:stCondLst>
                                  <p:childTnLst>
                                    <p:set>
                                      <p:cBhvr>
                                        <p:cTn id="95" dur="1" fill="hold">
                                          <p:stCondLst>
                                            <p:cond delay="0"/>
                                          </p:stCondLst>
                                        </p:cTn>
                                        <p:tgtEl>
                                          <p:spTgt spid="39"/>
                                        </p:tgtEl>
                                        <p:attrNameLst>
                                          <p:attrName>style.visibility</p:attrName>
                                        </p:attrNameLst>
                                      </p:cBhvr>
                                      <p:to>
                                        <p:strVal val="visible"/>
                                      </p:to>
                                    </p:set>
                                    <p:animEffect transition="in" filter="wipe(down)">
                                      <p:cBhvr>
                                        <p:cTn id="96" dur="500"/>
                                        <p:tgtEl>
                                          <p:spTgt spid="39"/>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4" fill="hold" grpId="0" nodeType="clickEffect">
                                  <p:stCondLst>
                                    <p:cond delay="0"/>
                                  </p:stCondLst>
                                  <p:childTnLst>
                                    <p:set>
                                      <p:cBhvr>
                                        <p:cTn id="100" dur="1" fill="hold">
                                          <p:stCondLst>
                                            <p:cond delay="0"/>
                                          </p:stCondLst>
                                        </p:cTn>
                                        <p:tgtEl>
                                          <p:spTgt spid="71"/>
                                        </p:tgtEl>
                                        <p:attrNameLst>
                                          <p:attrName>style.visibility</p:attrName>
                                        </p:attrNameLst>
                                      </p:cBhvr>
                                      <p:to>
                                        <p:strVal val="visible"/>
                                      </p:to>
                                    </p:set>
                                    <p:animEffect transition="in" filter="wipe(down)">
                                      <p:cBhvr>
                                        <p:cTn id="101" dur="500"/>
                                        <p:tgtEl>
                                          <p:spTgt spid="71"/>
                                        </p:tgtEl>
                                      </p:cBhvr>
                                    </p:animEffect>
                                  </p:childTnLst>
                                </p:cTn>
                              </p:par>
                              <p:par>
                                <p:cTn id="102" presetID="22" presetClass="exit" presetSubtype="4" fill="hold" grpId="1" nodeType="withEffect">
                                  <p:stCondLst>
                                    <p:cond delay="0"/>
                                  </p:stCondLst>
                                  <p:childTnLst>
                                    <p:animEffect transition="out" filter="wipe(down)">
                                      <p:cBhvr>
                                        <p:cTn id="103" dur="500"/>
                                        <p:tgtEl>
                                          <p:spTgt spid="70"/>
                                        </p:tgtEl>
                                      </p:cBhvr>
                                    </p:animEffect>
                                    <p:set>
                                      <p:cBhvr>
                                        <p:cTn id="104" dur="1" fill="hold">
                                          <p:stCondLst>
                                            <p:cond delay="499"/>
                                          </p:stCondLst>
                                        </p:cTn>
                                        <p:tgtEl>
                                          <p:spTgt spid="70"/>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grpId="0" nodeType="clickEffect">
                                  <p:stCondLst>
                                    <p:cond delay="0"/>
                                  </p:stCondLst>
                                  <p:childTnLst>
                                    <p:set>
                                      <p:cBhvr>
                                        <p:cTn id="108" dur="1" fill="hold">
                                          <p:stCondLst>
                                            <p:cond delay="0"/>
                                          </p:stCondLst>
                                        </p:cTn>
                                        <p:tgtEl>
                                          <p:spTgt spid="41"/>
                                        </p:tgtEl>
                                        <p:attrNameLst>
                                          <p:attrName>style.visibility</p:attrName>
                                        </p:attrNameLst>
                                      </p:cBhvr>
                                      <p:to>
                                        <p:strVal val="visible"/>
                                      </p:to>
                                    </p:set>
                                    <p:animEffect transition="in" filter="wipe(down)">
                                      <p:cBhvr>
                                        <p:cTn id="109" dur="500"/>
                                        <p:tgtEl>
                                          <p:spTgt spid="41"/>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4" fill="hold" grpId="0" nodeType="clickEffect">
                                  <p:stCondLst>
                                    <p:cond delay="0"/>
                                  </p:stCondLst>
                                  <p:childTnLst>
                                    <p:set>
                                      <p:cBhvr>
                                        <p:cTn id="113" dur="1" fill="hold">
                                          <p:stCondLst>
                                            <p:cond delay="0"/>
                                          </p:stCondLst>
                                        </p:cTn>
                                        <p:tgtEl>
                                          <p:spTgt spid="42"/>
                                        </p:tgtEl>
                                        <p:attrNameLst>
                                          <p:attrName>style.visibility</p:attrName>
                                        </p:attrNameLst>
                                      </p:cBhvr>
                                      <p:to>
                                        <p:strVal val="visible"/>
                                      </p:to>
                                    </p:set>
                                    <p:animEffect transition="in" filter="wipe(down)">
                                      <p:cBhvr>
                                        <p:cTn id="114" dur="500"/>
                                        <p:tgtEl>
                                          <p:spTgt spid="42"/>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4" fill="hold" grpId="0" nodeType="clickEffect">
                                  <p:stCondLst>
                                    <p:cond delay="0"/>
                                  </p:stCondLst>
                                  <p:childTnLst>
                                    <p:set>
                                      <p:cBhvr>
                                        <p:cTn id="118" dur="1" fill="hold">
                                          <p:stCondLst>
                                            <p:cond delay="0"/>
                                          </p:stCondLst>
                                        </p:cTn>
                                        <p:tgtEl>
                                          <p:spTgt spid="43"/>
                                        </p:tgtEl>
                                        <p:attrNameLst>
                                          <p:attrName>style.visibility</p:attrName>
                                        </p:attrNameLst>
                                      </p:cBhvr>
                                      <p:to>
                                        <p:strVal val="visible"/>
                                      </p:to>
                                    </p:set>
                                    <p:animEffect transition="in" filter="wipe(down)">
                                      <p:cBhvr>
                                        <p:cTn id="119" dur="500"/>
                                        <p:tgtEl>
                                          <p:spTgt spid="43"/>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grpId="0" nodeType="clickEffect">
                                  <p:stCondLst>
                                    <p:cond delay="0"/>
                                  </p:stCondLst>
                                  <p:childTnLst>
                                    <p:set>
                                      <p:cBhvr>
                                        <p:cTn id="123" dur="1" fill="hold">
                                          <p:stCondLst>
                                            <p:cond delay="0"/>
                                          </p:stCondLst>
                                        </p:cTn>
                                        <p:tgtEl>
                                          <p:spTgt spid="72"/>
                                        </p:tgtEl>
                                        <p:attrNameLst>
                                          <p:attrName>style.visibility</p:attrName>
                                        </p:attrNameLst>
                                      </p:cBhvr>
                                      <p:to>
                                        <p:strVal val="visible"/>
                                      </p:to>
                                    </p:set>
                                    <p:animEffect transition="in" filter="wipe(down)">
                                      <p:cBhvr>
                                        <p:cTn id="124" dur="500"/>
                                        <p:tgtEl>
                                          <p:spTgt spid="72"/>
                                        </p:tgtEl>
                                      </p:cBhvr>
                                    </p:animEffect>
                                  </p:childTnLst>
                                </p:cTn>
                              </p:par>
                              <p:par>
                                <p:cTn id="125" presetID="22" presetClass="exit" presetSubtype="4" fill="hold" grpId="1" nodeType="withEffect">
                                  <p:stCondLst>
                                    <p:cond delay="0"/>
                                  </p:stCondLst>
                                  <p:childTnLst>
                                    <p:animEffect transition="out" filter="wipe(down)">
                                      <p:cBhvr>
                                        <p:cTn id="126" dur="500"/>
                                        <p:tgtEl>
                                          <p:spTgt spid="71"/>
                                        </p:tgtEl>
                                      </p:cBhvr>
                                    </p:animEffect>
                                    <p:set>
                                      <p:cBhvr>
                                        <p:cTn id="127" dur="1" fill="hold">
                                          <p:stCondLst>
                                            <p:cond delay="499"/>
                                          </p:stCondLst>
                                        </p:cTn>
                                        <p:tgtEl>
                                          <p:spTgt spid="71"/>
                                        </p:tgtEl>
                                        <p:attrNameLst>
                                          <p:attrName>style.visibility</p:attrName>
                                        </p:attrNameLst>
                                      </p:cBhvr>
                                      <p:to>
                                        <p:strVal val="hidden"/>
                                      </p:to>
                                    </p:set>
                                  </p:childTnLst>
                                </p:cTn>
                              </p:par>
                            </p:childTnLst>
                          </p:cTn>
                        </p:par>
                      </p:childTnLst>
                    </p:cTn>
                  </p:par>
                  <p:par>
                    <p:cTn id="128" fill="hold">
                      <p:stCondLst>
                        <p:cond delay="indefinite"/>
                      </p:stCondLst>
                      <p:childTnLst>
                        <p:par>
                          <p:cTn id="129" fill="hold">
                            <p:stCondLst>
                              <p:cond delay="0"/>
                            </p:stCondLst>
                            <p:childTnLst>
                              <p:par>
                                <p:cTn id="130" presetID="22" presetClass="entr" presetSubtype="4" fill="hold" grpId="0" nodeType="clickEffect">
                                  <p:stCondLst>
                                    <p:cond delay="0"/>
                                  </p:stCondLst>
                                  <p:childTnLst>
                                    <p:set>
                                      <p:cBhvr>
                                        <p:cTn id="131" dur="1" fill="hold">
                                          <p:stCondLst>
                                            <p:cond delay="0"/>
                                          </p:stCondLst>
                                        </p:cTn>
                                        <p:tgtEl>
                                          <p:spTgt spid="45"/>
                                        </p:tgtEl>
                                        <p:attrNameLst>
                                          <p:attrName>style.visibility</p:attrName>
                                        </p:attrNameLst>
                                      </p:cBhvr>
                                      <p:to>
                                        <p:strVal val="visible"/>
                                      </p:to>
                                    </p:set>
                                    <p:animEffect transition="in" filter="wipe(down)">
                                      <p:cBhvr>
                                        <p:cTn id="132" dur="500"/>
                                        <p:tgtEl>
                                          <p:spTgt spid="45"/>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4" fill="hold" grpId="0" nodeType="clickEffect">
                                  <p:stCondLst>
                                    <p:cond delay="0"/>
                                  </p:stCondLst>
                                  <p:childTnLst>
                                    <p:set>
                                      <p:cBhvr>
                                        <p:cTn id="136" dur="1" fill="hold">
                                          <p:stCondLst>
                                            <p:cond delay="0"/>
                                          </p:stCondLst>
                                        </p:cTn>
                                        <p:tgtEl>
                                          <p:spTgt spid="46"/>
                                        </p:tgtEl>
                                        <p:attrNameLst>
                                          <p:attrName>style.visibility</p:attrName>
                                        </p:attrNameLst>
                                      </p:cBhvr>
                                      <p:to>
                                        <p:strVal val="visible"/>
                                      </p:to>
                                    </p:set>
                                    <p:animEffect transition="in" filter="wipe(down)">
                                      <p:cBhvr>
                                        <p:cTn id="137" dur="500"/>
                                        <p:tgtEl>
                                          <p:spTgt spid="46"/>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4" fill="hold" grpId="0" nodeType="clickEffect">
                                  <p:stCondLst>
                                    <p:cond delay="0"/>
                                  </p:stCondLst>
                                  <p:childTnLst>
                                    <p:set>
                                      <p:cBhvr>
                                        <p:cTn id="141" dur="1" fill="hold">
                                          <p:stCondLst>
                                            <p:cond delay="0"/>
                                          </p:stCondLst>
                                        </p:cTn>
                                        <p:tgtEl>
                                          <p:spTgt spid="47"/>
                                        </p:tgtEl>
                                        <p:attrNameLst>
                                          <p:attrName>style.visibility</p:attrName>
                                        </p:attrNameLst>
                                      </p:cBhvr>
                                      <p:to>
                                        <p:strVal val="visible"/>
                                      </p:to>
                                    </p:set>
                                    <p:animEffect transition="in" filter="wipe(down)">
                                      <p:cBhvr>
                                        <p:cTn id="142" dur="500"/>
                                        <p:tgtEl>
                                          <p:spTgt spid="47"/>
                                        </p:tgtEl>
                                      </p:cBhvr>
                                    </p:animEffect>
                                  </p:childTnLst>
                                </p:cTn>
                              </p:par>
                            </p:childTnLst>
                          </p:cTn>
                        </p:par>
                      </p:childTnLst>
                    </p:cTn>
                  </p:par>
                  <p:par>
                    <p:cTn id="143" fill="hold">
                      <p:stCondLst>
                        <p:cond delay="indefinite"/>
                      </p:stCondLst>
                      <p:childTnLst>
                        <p:par>
                          <p:cTn id="144" fill="hold">
                            <p:stCondLst>
                              <p:cond delay="0"/>
                            </p:stCondLst>
                            <p:childTnLst>
                              <p:par>
                                <p:cTn id="145" presetID="22" presetClass="entr" presetSubtype="4" fill="hold" grpId="0" nodeType="clickEffect">
                                  <p:stCondLst>
                                    <p:cond delay="0"/>
                                  </p:stCondLst>
                                  <p:childTnLst>
                                    <p:set>
                                      <p:cBhvr>
                                        <p:cTn id="146" dur="1" fill="hold">
                                          <p:stCondLst>
                                            <p:cond delay="0"/>
                                          </p:stCondLst>
                                        </p:cTn>
                                        <p:tgtEl>
                                          <p:spTgt spid="73"/>
                                        </p:tgtEl>
                                        <p:attrNameLst>
                                          <p:attrName>style.visibility</p:attrName>
                                        </p:attrNameLst>
                                      </p:cBhvr>
                                      <p:to>
                                        <p:strVal val="visible"/>
                                      </p:to>
                                    </p:set>
                                    <p:animEffect transition="in" filter="wipe(down)">
                                      <p:cBhvr>
                                        <p:cTn id="147" dur="500"/>
                                        <p:tgtEl>
                                          <p:spTgt spid="73"/>
                                        </p:tgtEl>
                                      </p:cBhvr>
                                    </p:animEffect>
                                  </p:childTnLst>
                                </p:cTn>
                              </p:par>
                              <p:par>
                                <p:cTn id="148" presetID="22" presetClass="exit" presetSubtype="4" fill="hold" grpId="1" nodeType="withEffect">
                                  <p:stCondLst>
                                    <p:cond delay="0"/>
                                  </p:stCondLst>
                                  <p:childTnLst>
                                    <p:animEffect transition="out" filter="wipe(down)">
                                      <p:cBhvr>
                                        <p:cTn id="149" dur="500"/>
                                        <p:tgtEl>
                                          <p:spTgt spid="72"/>
                                        </p:tgtEl>
                                      </p:cBhvr>
                                    </p:animEffect>
                                    <p:set>
                                      <p:cBhvr>
                                        <p:cTn id="150" dur="1" fill="hold">
                                          <p:stCondLst>
                                            <p:cond delay="499"/>
                                          </p:stCondLst>
                                        </p:cTn>
                                        <p:tgtEl>
                                          <p:spTgt spid="72"/>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22" presetClass="entr" presetSubtype="4" fill="hold" grpId="0" nodeType="clickEffect">
                                  <p:stCondLst>
                                    <p:cond delay="0"/>
                                  </p:stCondLst>
                                  <p:childTnLst>
                                    <p:set>
                                      <p:cBhvr>
                                        <p:cTn id="154" dur="1" fill="hold">
                                          <p:stCondLst>
                                            <p:cond delay="0"/>
                                          </p:stCondLst>
                                        </p:cTn>
                                        <p:tgtEl>
                                          <p:spTgt spid="49"/>
                                        </p:tgtEl>
                                        <p:attrNameLst>
                                          <p:attrName>style.visibility</p:attrName>
                                        </p:attrNameLst>
                                      </p:cBhvr>
                                      <p:to>
                                        <p:strVal val="visible"/>
                                      </p:to>
                                    </p:set>
                                    <p:animEffect transition="in" filter="wipe(down)">
                                      <p:cBhvr>
                                        <p:cTn id="155" dur="500"/>
                                        <p:tgtEl>
                                          <p:spTgt spid="49"/>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4" fill="hold" grpId="0" nodeType="clickEffect">
                                  <p:stCondLst>
                                    <p:cond delay="0"/>
                                  </p:stCondLst>
                                  <p:childTnLst>
                                    <p:set>
                                      <p:cBhvr>
                                        <p:cTn id="159" dur="1" fill="hold">
                                          <p:stCondLst>
                                            <p:cond delay="0"/>
                                          </p:stCondLst>
                                        </p:cTn>
                                        <p:tgtEl>
                                          <p:spTgt spid="50"/>
                                        </p:tgtEl>
                                        <p:attrNameLst>
                                          <p:attrName>style.visibility</p:attrName>
                                        </p:attrNameLst>
                                      </p:cBhvr>
                                      <p:to>
                                        <p:strVal val="visible"/>
                                      </p:to>
                                    </p:set>
                                    <p:animEffect transition="in" filter="wipe(down)">
                                      <p:cBhvr>
                                        <p:cTn id="160" dur="500"/>
                                        <p:tgtEl>
                                          <p:spTgt spid="50"/>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4" fill="hold" grpId="0" nodeType="clickEffect">
                                  <p:stCondLst>
                                    <p:cond delay="0"/>
                                  </p:stCondLst>
                                  <p:childTnLst>
                                    <p:set>
                                      <p:cBhvr>
                                        <p:cTn id="164" dur="1" fill="hold">
                                          <p:stCondLst>
                                            <p:cond delay="0"/>
                                          </p:stCondLst>
                                        </p:cTn>
                                        <p:tgtEl>
                                          <p:spTgt spid="51"/>
                                        </p:tgtEl>
                                        <p:attrNameLst>
                                          <p:attrName>style.visibility</p:attrName>
                                        </p:attrNameLst>
                                      </p:cBhvr>
                                      <p:to>
                                        <p:strVal val="visible"/>
                                      </p:to>
                                    </p:set>
                                    <p:animEffect transition="in" filter="wipe(down)">
                                      <p:cBhvr>
                                        <p:cTn id="165"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P spid="19" grpId="0"/>
      <p:bldP spid="29" grpId="0"/>
      <p:bldP spid="30" grpId="0"/>
      <p:bldP spid="31" grpId="0"/>
      <p:bldP spid="33" grpId="0"/>
      <p:bldP spid="34" grpId="0"/>
      <p:bldP spid="35" grpId="0"/>
      <p:bldP spid="37" grpId="0"/>
      <p:bldP spid="38" grpId="0"/>
      <p:bldP spid="39" grpId="0"/>
      <p:bldP spid="41" grpId="0"/>
      <p:bldP spid="42" grpId="0"/>
      <p:bldP spid="43" grpId="0"/>
      <p:bldP spid="45" grpId="0"/>
      <p:bldP spid="46" grpId="0"/>
      <p:bldP spid="47" grpId="0"/>
      <p:bldP spid="49" grpId="0"/>
      <p:bldP spid="50" grpId="0"/>
      <p:bldP spid="51" grpId="0"/>
      <p:bldP spid="21" grpId="0" animBg="1"/>
      <p:bldP spid="21" grpId="1" animBg="1"/>
      <p:bldP spid="26" grpId="0" animBg="1"/>
      <p:bldP spid="26" grpId="1" animBg="1"/>
      <p:bldP spid="69" grpId="0" animBg="1"/>
      <p:bldP spid="69" grpId="1" animBg="1"/>
      <p:bldP spid="70" grpId="0" animBg="1"/>
      <p:bldP spid="70" grpId="1" animBg="1"/>
      <p:bldP spid="71" grpId="0" animBg="1"/>
      <p:bldP spid="71" grpId="1" animBg="1"/>
      <p:bldP spid="72" grpId="0" animBg="1"/>
      <p:bldP spid="72" grpId="1" animBg="1"/>
      <p:bldP spid="7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Computer Instructions</a:t>
            </a:r>
          </a:p>
        </p:txBody>
      </p:sp>
      <p:sp>
        <p:nvSpPr>
          <p:cNvPr id="3" name="Content Placeholder 2"/>
          <p:cNvSpPr>
            <a:spLocks noGrp="1"/>
          </p:cNvSpPr>
          <p:nvPr>
            <p:ph idx="1"/>
          </p:nvPr>
        </p:nvSpPr>
        <p:spPr>
          <a:xfrm>
            <a:off x="190500" y="990600"/>
            <a:ext cx="8763000" cy="609600"/>
          </a:xfrm>
        </p:spPr>
        <p:txBody>
          <a:bodyPr/>
          <a:lstStyle/>
          <a:p>
            <a:pPr marL="457200" indent="-457200">
              <a:buFont typeface="+mj-lt"/>
              <a:buAutoNum type="arabicPeriod" startAt="2"/>
            </a:pPr>
            <a:r>
              <a:rPr lang="en-US" dirty="0"/>
              <a:t>Register Reference Instruction</a:t>
            </a:r>
          </a:p>
        </p:txBody>
      </p:sp>
      <p:sp>
        <p:nvSpPr>
          <p:cNvPr id="13" name="TextBox 12"/>
          <p:cNvSpPr txBox="1"/>
          <p:nvPr/>
        </p:nvSpPr>
        <p:spPr>
          <a:xfrm>
            <a:off x="457200" y="3342526"/>
            <a:ext cx="915635" cy="523220"/>
          </a:xfrm>
          <a:prstGeom prst="rect">
            <a:avLst/>
          </a:prstGeom>
          <a:noFill/>
        </p:spPr>
        <p:txBody>
          <a:bodyPr wrap="none" rtlCol="0">
            <a:spAutoFit/>
          </a:bodyPr>
          <a:lstStyle/>
          <a:p>
            <a:r>
              <a:rPr lang="en-US" sz="2800" dirty="0"/>
              <a:t>7010</a:t>
            </a:r>
          </a:p>
        </p:txBody>
      </p:sp>
      <p:sp>
        <p:nvSpPr>
          <p:cNvPr id="18" name="TextBox 17"/>
          <p:cNvSpPr txBox="1"/>
          <p:nvPr/>
        </p:nvSpPr>
        <p:spPr>
          <a:xfrm>
            <a:off x="1528763" y="3342526"/>
            <a:ext cx="717632" cy="523220"/>
          </a:xfrm>
          <a:prstGeom prst="rect">
            <a:avLst/>
          </a:prstGeom>
          <a:noFill/>
        </p:spPr>
        <p:txBody>
          <a:bodyPr wrap="none" rtlCol="0">
            <a:spAutoFit/>
          </a:bodyPr>
          <a:lstStyle/>
          <a:p>
            <a:r>
              <a:rPr lang="en-US" sz="2800" dirty="0"/>
              <a:t>SPA</a:t>
            </a:r>
          </a:p>
        </p:txBody>
      </p:sp>
      <p:sp>
        <p:nvSpPr>
          <p:cNvPr id="19" name="TextBox 18"/>
          <p:cNvSpPr txBox="1"/>
          <p:nvPr/>
        </p:nvSpPr>
        <p:spPr>
          <a:xfrm>
            <a:off x="2644228" y="3342526"/>
            <a:ext cx="5437514" cy="523220"/>
          </a:xfrm>
          <a:prstGeom prst="rect">
            <a:avLst/>
          </a:prstGeom>
          <a:noFill/>
        </p:spPr>
        <p:txBody>
          <a:bodyPr wrap="none" rtlCol="0">
            <a:spAutoFit/>
          </a:bodyPr>
          <a:lstStyle/>
          <a:p>
            <a:r>
              <a:rPr lang="en-US" sz="2800" dirty="0"/>
              <a:t>Skip next instruction if AC is positive</a:t>
            </a:r>
          </a:p>
        </p:txBody>
      </p:sp>
      <p:sp>
        <p:nvSpPr>
          <p:cNvPr id="29" name="TextBox 28"/>
          <p:cNvSpPr txBox="1"/>
          <p:nvPr/>
        </p:nvSpPr>
        <p:spPr>
          <a:xfrm>
            <a:off x="461962" y="3733800"/>
            <a:ext cx="915635" cy="523220"/>
          </a:xfrm>
          <a:prstGeom prst="rect">
            <a:avLst/>
          </a:prstGeom>
          <a:noFill/>
        </p:spPr>
        <p:txBody>
          <a:bodyPr wrap="none" rtlCol="0">
            <a:spAutoFit/>
          </a:bodyPr>
          <a:lstStyle/>
          <a:p>
            <a:r>
              <a:rPr lang="en-US" sz="2800" dirty="0"/>
              <a:t>7008</a:t>
            </a:r>
          </a:p>
        </p:txBody>
      </p:sp>
      <p:sp>
        <p:nvSpPr>
          <p:cNvPr id="30" name="TextBox 29"/>
          <p:cNvSpPr txBox="1"/>
          <p:nvPr/>
        </p:nvSpPr>
        <p:spPr>
          <a:xfrm>
            <a:off x="1533525" y="3733800"/>
            <a:ext cx="790601" cy="523220"/>
          </a:xfrm>
          <a:prstGeom prst="rect">
            <a:avLst/>
          </a:prstGeom>
          <a:noFill/>
        </p:spPr>
        <p:txBody>
          <a:bodyPr wrap="none" rtlCol="0">
            <a:spAutoFit/>
          </a:bodyPr>
          <a:lstStyle/>
          <a:p>
            <a:r>
              <a:rPr lang="en-US" sz="2800" dirty="0"/>
              <a:t>SNA</a:t>
            </a:r>
          </a:p>
        </p:txBody>
      </p:sp>
      <p:sp>
        <p:nvSpPr>
          <p:cNvPr id="31" name="TextBox 30"/>
          <p:cNvSpPr txBox="1"/>
          <p:nvPr/>
        </p:nvSpPr>
        <p:spPr>
          <a:xfrm>
            <a:off x="2648990" y="3733800"/>
            <a:ext cx="5533310" cy="523220"/>
          </a:xfrm>
          <a:prstGeom prst="rect">
            <a:avLst/>
          </a:prstGeom>
          <a:noFill/>
        </p:spPr>
        <p:txBody>
          <a:bodyPr wrap="none" rtlCol="0">
            <a:spAutoFit/>
          </a:bodyPr>
          <a:lstStyle/>
          <a:p>
            <a:r>
              <a:rPr lang="en-US" sz="2800" dirty="0"/>
              <a:t>Skip next instruction if AC is negative</a:t>
            </a:r>
          </a:p>
        </p:txBody>
      </p:sp>
      <p:sp>
        <p:nvSpPr>
          <p:cNvPr id="33" name="TextBox 32"/>
          <p:cNvSpPr txBox="1"/>
          <p:nvPr/>
        </p:nvSpPr>
        <p:spPr>
          <a:xfrm>
            <a:off x="452437" y="4143970"/>
            <a:ext cx="915635" cy="523220"/>
          </a:xfrm>
          <a:prstGeom prst="rect">
            <a:avLst/>
          </a:prstGeom>
          <a:noFill/>
        </p:spPr>
        <p:txBody>
          <a:bodyPr wrap="none" rtlCol="0">
            <a:spAutoFit/>
          </a:bodyPr>
          <a:lstStyle/>
          <a:p>
            <a:r>
              <a:rPr lang="en-US" sz="2800" dirty="0"/>
              <a:t>7004</a:t>
            </a:r>
          </a:p>
        </p:txBody>
      </p:sp>
      <p:sp>
        <p:nvSpPr>
          <p:cNvPr id="34" name="TextBox 33"/>
          <p:cNvSpPr txBox="1"/>
          <p:nvPr/>
        </p:nvSpPr>
        <p:spPr>
          <a:xfrm>
            <a:off x="1524000" y="4143970"/>
            <a:ext cx="724557" cy="523220"/>
          </a:xfrm>
          <a:prstGeom prst="rect">
            <a:avLst/>
          </a:prstGeom>
          <a:noFill/>
        </p:spPr>
        <p:txBody>
          <a:bodyPr wrap="none" rtlCol="0">
            <a:spAutoFit/>
          </a:bodyPr>
          <a:lstStyle/>
          <a:p>
            <a:r>
              <a:rPr lang="en-US" sz="2800" dirty="0"/>
              <a:t>SZA</a:t>
            </a:r>
          </a:p>
        </p:txBody>
      </p:sp>
      <p:sp>
        <p:nvSpPr>
          <p:cNvPr id="35" name="TextBox 34"/>
          <p:cNvSpPr txBox="1"/>
          <p:nvPr/>
        </p:nvSpPr>
        <p:spPr>
          <a:xfrm>
            <a:off x="2639465" y="4143970"/>
            <a:ext cx="4917436" cy="523220"/>
          </a:xfrm>
          <a:prstGeom prst="rect">
            <a:avLst/>
          </a:prstGeom>
          <a:noFill/>
        </p:spPr>
        <p:txBody>
          <a:bodyPr wrap="none" rtlCol="0">
            <a:spAutoFit/>
          </a:bodyPr>
          <a:lstStyle/>
          <a:p>
            <a:r>
              <a:rPr lang="en-US" sz="2800" dirty="0"/>
              <a:t>Skip next instruction if AC is zero</a:t>
            </a:r>
          </a:p>
        </p:txBody>
      </p:sp>
      <p:sp>
        <p:nvSpPr>
          <p:cNvPr id="37" name="TextBox 36"/>
          <p:cNvSpPr txBox="1"/>
          <p:nvPr/>
        </p:nvSpPr>
        <p:spPr>
          <a:xfrm>
            <a:off x="452437" y="4584710"/>
            <a:ext cx="915635" cy="523220"/>
          </a:xfrm>
          <a:prstGeom prst="rect">
            <a:avLst/>
          </a:prstGeom>
          <a:noFill/>
        </p:spPr>
        <p:txBody>
          <a:bodyPr wrap="none" rtlCol="0">
            <a:spAutoFit/>
          </a:bodyPr>
          <a:lstStyle/>
          <a:p>
            <a:r>
              <a:rPr lang="en-US" sz="2800" dirty="0"/>
              <a:t>7002</a:t>
            </a:r>
          </a:p>
        </p:txBody>
      </p:sp>
      <p:sp>
        <p:nvSpPr>
          <p:cNvPr id="38" name="TextBox 37"/>
          <p:cNvSpPr txBox="1"/>
          <p:nvPr/>
        </p:nvSpPr>
        <p:spPr>
          <a:xfrm>
            <a:off x="1524000" y="4584710"/>
            <a:ext cx="692818" cy="523220"/>
          </a:xfrm>
          <a:prstGeom prst="rect">
            <a:avLst/>
          </a:prstGeom>
          <a:noFill/>
        </p:spPr>
        <p:txBody>
          <a:bodyPr wrap="none" rtlCol="0">
            <a:spAutoFit/>
          </a:bodyPr>
          <a:lstStyle/>
          <a:p>
            <a:r>
              <a:rPr lang="en-US" sz="2800" dirty="0"/>
              <a:t>SZE</a:t>
            </a:r>
          </a:p>
        </p:txBody>
      </p:sp>
      <p:sp>
        <p:nvSpPr>
          <p:cNvPr id="39" name="TextBox 38"/>
          <p:cNvSpPr txBox="1"/>
          <p:nvPr/>
        </p:nvSpPr>
        <p:spPr>
          <a:xfrm>
            <a:off x="2639465" y="4584710"/>
            <a:ext cx="4695644" cy="523220"/>
          </a:xfrm>
          <a:prstGeom prst="rect">
            <a:avLst/>
          </a:prstGeom>
          <a:noFill/>
        </p:spPr>
        <p:txBody>
          <a:bodyPr wrap="none" rtlCol="0">
            <a:spAutoFit/>
          </a:bodyPr>
          <a:lstStyle/>
          <a:p>
            <a:r>
              <a:rPr lang="en-US" sz="2800" dirty="0"/>
              <a:t>Skip next instruction if E is zero</a:t>
            </a:r>
          </a:p>
        </p:txBody>
      </p:sp>
      <p:sp>
        <p:nvSpPr>
          <p:cNvPr id="41" name="TextBox 40"/>
          <p:cNvSpPr txBox="1"/>
          <p:nvPr/>
        </p:nvSpPr>
        <p:spPr>
          <a:xfrm>
            <a:off x="452437" y="5016787"/>
            <a:ext cx="915635" cy="523220"/>
          </a:xfrm>
          <a:prstGeom prst="rect">
            <a:avLst/>
          </a:prstGeom>
          <a:noFill/>
        </p:spPr>
        <p:txBody>
          <a:bodyPr wrap="none" rtlCol="0">
            <a:spAutoFit/>
          </a:bodyPr>
          <a:lstStyle/>
          <a:p>
            <a:r>
              <a:rPr lang="en-US" sz="2800" dirty="0"/>
              <a:t>7001</a:t>
            </a:r>
          </a:p>
        </p:txBody>
      </p:sp>
      <p:sp>
        <p:nvSpPr>
          <p:cNvPr id="42" name="TextBox 41"/>
          <p:cNvSpPr txBox="1"/>
          <p:nvPr/>
        </p:nvSpPr>
        <p:spPr>
          <a:xfrm>
            <a:off x="1524000" y="5016787"/>
            <a:ext cx="708207" cy="523220"/>
          </a:xfrm>
          <a:prstGeom prst="rect">
            <a:avLst/>
          </a:prstGeom>
          <a:noFill/>
        </p:spPr>
        <p:txBody>
          <a:bodyPr wrap="none" rtlCol="0">
            <a:spAutoFit/>
          </a:bodyPr>
          <a:lstStyle/>
          <a:p>
            <a:r>
              <a:rPr lang="en-US" sz="2800" dirty="0"/>
              <a:t>HLT</a:t>
            </a:r>
          </a:p>
        </p:txBody>
      </p:sp>
      <p:sp>
        <p:nvSpPr>
          <p:cNvPr id="43" name="TextBox 42"/>
          <p:cNvSpPr txBox="1"/>
          <p:nvPr/>
        </p:nvSpPr>
        <p:spPr>
          <a:xfrm>
            <a:off x="2639465" y="5016787"/>
            <a:ext cx="2287421" cy="523220"/>
          </a:xfrm>
          <a:prstGeom prst="rect">
            <a:avLst/>
          </a:prstGeom>
          <a:noFill/>
        </p:spPr>
        <p:txBody>
          <a:bodyPr wrap="none" rtlCol="0">
            <a:spAutoFit/>
          </a:bodyPr>
          <a:lstStyle/>
          <a:p>
            <a:r>
              <a:rPr lang="en-US" sz="2800" dirty="0"/>
              <a:t>Halt computer</a:t>
            </a:r>
          </a:p>
        </p:txBody>
      </p:sp>
      <p:graphicFrame>
        <p:nvGraphicFramePr>
          <p:cNvPr id="53" name="Table 52"/>
          <p:cNvGraphicFramePr>
            <a:graphicFrameLocks noGrp="1"/>
          </p:cNvGraphicFramePr>
          <p:nvPr>
            <p:extLst>
              <p:ext uri="{D42A27DB-BD31-4B8C-83A1-F6EECF244321}">
                <p14:modId xmlns:p14="http://schemas.microsoft.com/office/powerpoint/2010/main" val="4239068138"/>
              </p:ext>
            </p:extLst>
          </p:nvPr>
        </p:nvGraphicFramePr>
        <p:xfrm>
          <a:off x="588760" y="2468880"/>
          <a:ext cx="8021840" cy="579120"/>
        </p:xfrm>
        <a:graphic>
          <a:graphicData uri="http://schemas.openxmlformats.org/drawingml/2006/table">
            <a:tbl>
              <a:tblPr firstRow="1" bandRow="1">
                <a:tableStyleId>{5C22544A-7EE6-4342-B048-85BDC9FD1C3A}</a:tableStyleId>
              </a:tblPr>
              <a:tblGrid>
                <a:gridCol w="501365">
                  <a:extLst>
                    <a:ext uri="{9D8B030D-6E8A-4147-A177-3AD203B41FA5}">
                      <a16:colId xmlns:a16="http://schemas.microsoft.com/office/drawing/2014/main" val="20000"/>
                    </a:ext>
                  </a:extLst>
                </a:gridCol>
                <a:gridCol w="501365">
                  <a:extLst>
                    <a:ext uri="{9D8B030D-6E8A-4147-A177-3AD203B41FA5}">
                      <a16:colId xmlns:a16="http://schemas.microsoft.com/office/drawing/2014/main" val="20001"/>
                    </a:ext>
                  </a:extLst>
                </a:gridCol>
                <a:gridCol w="501365">
                  <a:extLst>
                    <a:ext uri="{9D8B030D-6E8A-4147-A177-3AD203B41FA5}">
                      <a16:colId xmlns:a16="http://schemas.microsoft.com/office/drawing/2014/main" val="20002"/>
                    </a:ext>
                  </a:extLst>
                </a:gridCol>
                <a:gridCol w="501365">
                  <a:extLst>
                    <a:ext uri="{9D8B030D-6E8A-4147-A177-3AD203B41FA5}">
                      <a16:colId xmlns:a16="http://schemas.microsoft.com/office/drawing/2014/main" val="20003"/>
                    </a:ext>
                  </a:extLst>
                </a:gridCol>
                <a:gridCol w="501365">
                  <a:extLst>
                    <a:ext uri="{9D8B030D-6E8A-4147-A177-3AD203B41FA5}">
                      <a16:colId xmlns:a16="http://schemas.microsoft.com/office/drawing/2014/main" val="20004"/>
                    </a:ext>
                  </a:extLst>
                </a:gridCol>
                <a:gridCol w="501365">
                  <a:extLst>
                    <a:ext uri="{9D8B030D-6E8A-4147-A177-3AD203B41FA5}">
                      <a16:colId xmlns:a16="http://schemas.microsoft.com/office/drawing/2014/main" val="20005"/>
                    </a:ext>
                  </a:extLst>
                </a:gridCol>
                <a:gridCol w="501365">
                  <a:extLst>
                    <a:ext uri="{9D8B030D-6E8A-4147-A177-3AD203B41FA5}">
                      <a16:colId xmlns:a16="http://schemas.microsoft.com/office/drawing/2014/main" val="20006"/>
                    </a:ext>
                  </a:extLst>
                </a:gridCol>
                <a:gridCol w="501365">
                  <a:extLst>
                    <a:ext uri="{9D8B030D-6E8A-4147-A177-3AD203B41FA5}">
                      <a16:colId xmlns:a16="http://schemas.microsoft.com/office/drawing/2014/main" val="20007"/>
                    </a:ext>
                  </a:extLst>
                </a:gridCol>
                <a:gridCol w="501365">
                  <a:extLst>
                    <a:ext uri="{9D8B030D-6E8A-4147-A177-3AD203B41FA5}">
                      <a16:colId xmlns:a16="http://schemas.microsoft.com/office/drawing/2014/main" val="20008"/>
                    </a:ext>
                  </a:extLst>
                </a:gridCol>
                <a:gridCol w="501365">
                  <a:extLst>
                    <a:ext uri="{9D8B030D-6E8A-4147-A177-3AD203B41FA5}">
                      <a16:colId xmlns:a16="http://schemas.microsoft.com/office/drawing/2014/main" val="20009"/>
                    </a:ext>
                  </a:extLst>
                </a:gridCol>
                <a:gridCol w="501365">
                  <a:extLst>
                    <a:ext uri="{9D8B030D-6E8A-4147-A177-3AD203B41FA5}">
                      <a16:colId xmlns:a16="http://schemas.microsoft.com/office/drawing/2014/main" val="20010"/>
                    </a:ext>
                  </a:extLst>
                </a:gridCol>
                <a:gridCol w="501365">
                  <a:extLst>
                    <a:ext uri="{9D8B030D-6E8A-4147-A177-3AD203B41FA5}">
                      <a16:colId xmlns:a16="http://schemas.microsoft.com/office/drawing/2014/main" val="20011"/>
                    </a:ext>
                  </a:extLst>
                </a:gridCol>
                <a:gridCol w="501365">
                  <a:extLst>
                    <a:ext uri="{9D8B030D-6E8A-4147-A177-3AD203B41FA5}">
                      <a16:colId xmlns:a16="http://schemas.microsoft.com/office/drawing/2014/main" val="20012"/>
                    </a:ext>
                  </a:extLst>
                </a:gridCol>
                <a:gridCol w="501365">
                  <a:extLst>
                    <a:ext uri="{9D8B030D-6E8A-4147-A177-3AD203B41FA5}">
                      <a16:colId xmlns:a16="http://schemas.microsoft.com/office/drawing/2014/main" val="20013"/>
                    </a:ext>
                  </a:extLst>
                </a:gridCol>
                <a:gridCol w="501365">
                  <a:extLst>
                    <a:ext uri="{9D8B030D-6E8A-4147-A177-3AD203B41FA5}">
                      <a16:colId xmlns:a16="http://schemas.microsoft.com/office/drawing/2014/main" val="20014"/>
                    </a:ext>
                  </a:extLst>
                </a:gridCol>
                <a:gridCol w="501365">
                  <a:extLst>
                    <a:ext uri="{9D8B030D-6E8A-4147-A177-3AD203B41FA5}">
                      <a16:colId xmlns:a16="http://schemas.microsoft.com/office/drawing/2014/main" val="20015"/>
                    </a:ext>
                  </a:extLst>
                </a:gridCol>
              </a:tblGrid>
              <a:tr h="579120">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4" name="TextBox 53"/>
          <p:cNvSpPr txBox="1"/>
          <p:nvPr/>
        </p:nvSpPr>
        <p:spPr>
          <a:xfrm>
            <a:off x="6829427" y="1356478"/>
            <a:ext cx="271463" cy="400110"/>
          </a:xfrm>
          <a:prstGeom prst="rect">
            <a:avLst/>
          </a:prstGeom>
          <a:noFill/>
        </p:spPr>
        <p:txBody>
          <a:bodyPr wrap="square" rtlCol="0">
            <a:spAutoFit/>
          </a:bodyPr>
          <a:lstStyle/>
          <a:p>
            <a:pPr algn="ctr"/>
            <a:r>
              <a:rPr lang="en-US" sz="2000" dirty="0"/>
              <a:t>0</a:t>
            </a:r>
          </a:p>
        </p:txBody>
      </p:sp>
      <p:sp>
        <p:nvSpPr>
          <p:cNvPr id="55" name="TextBox 54"/>
          <p:cNvSpPr txBox="1"/>
          <p:nvPr/>
        </p:nvSpPr>
        <p:spPr>
          <a:xfrm>
            <a:off x="3974921" y="1359589"/>
            <a:ext cx="457200" cy="400110"/>
          </a:xfrm>
          <a:prstGeom prst="rect">
            <a:avLst/>
          </a:prstGeom>
          <a:noFill/>
        </p:spPr>
        <p:txBody>
          <a:bodyPr wrap="square" rtlCol="0">
            <a:spAutoFit/>
          </a:bodyPr>
          <a:lstStyle/>
          <a:p>
            <a:pPr algn="ctr"/>
            <a:r>
              <a:rPr lang="en-US" sz="2000" dirty="0"/>
              <a:t>11</a:t>
            </a:r>
          </a:p>
        </p:txBody>
      </p:sp>
      <p:sp>
        <p:nvSpPr>
          <p:cNvPr id="56" name="TextBox 55"/>
          <p:cNvSpPr txBox="1"/>
          <p:nvPr/>
        </p:nvSpPr>
        <p:spPr>
          <a:xfrm>
            <a:off x="3574123" y="1366752"/>
            <a:ext cx="495299" cy="400110"/>
          </a:xfrm>
          <a:prstGeom prst="rect">
            <a:avLst/>
          </a:prstGeom>
          <a:noFill/>
        </p:spPr>
        <p:txBody>
          <a:bodyPr wrap="square" rtlCol="0">
            <a:spAutoFit/>
          </a:bodyPr>
          <a:lstStyle/>
          <a:p>
            <a:pPr algn="ctr"/>
            <a:r>
              <a:rPr lang="en-US" sz="2000" dirty="0"/>
              <a:t>12</a:t>
            </a:r>
          </a:p>
        </p:txBody>
      </p:sp>
      <p:sp>
        <p:nvSpPr>
          <p:cNvPr id="57" name="TextBox 56"/>
          <p:cNvSpPr txBox="1"/>
          <p:nvPr/>
        </p:nvSpPr>
        <p:spPr>
          <a:xfrm>
            <a:off x="2209800" y="1365850"/>
            <a:ext cx="457200" cy="400110"/>
          </a:xfrm>
          <a:prstGeom prst="rect">
            <a:avLst/>
          </a:prstGeom>
          <a:noFill/>
        </p:spPr>
        <p:txBody>
          <a:bodyPr wrap="square" rtlCol="0">
            <a:spAutoFit/>
          </a:bodyPr>
          <a:lstStyle/>
          <a:p>
            <a:pPr algn="ctr"/>
            <a:r>
              <a:rPr lang="en-US" sz="2000" dirty="0"/>
              <a:t>15</a:t>
            </a:r>
          </a:p>
        </p:txBody>
      </p:sp>
      <p:sp>
        <p:nvSpPr>
          <p:cNvPr id="59" name="Rectangle 58"/>
          <p:cNvSpPr/>
          <p:nvPr/>
        </p:nvSpPr>
        <p:spPr>
          <a:xfrm>
            <a:off x="4019550" y="1734233"/>
            <a:ext cx="3081338" cy="551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Register Operation</a:t>
            </a:r>
          </a:p>
        </p:txBody>
      </p:sp>
      <p:sp>
        <p:nvSpPr>
          <p:cNvPr id="60" name="Rectangle 59"/>
          <p:cNvSpPr/>
          <p:nvPr/>
        </p:nvSpPr>
        <p:spPr>
          <a:xfrm>
            <a:off x="22098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0</a:t>
            </a:r>
          </a:p>
        </p:txBody>
      </p:sp>
      <p:sp>
        <p:nvSpPr>
          <p:cNvPr id="61" name="TextBox 60"/>
          <p:cNvSpPr txBox="1"/>
          <p:nvPr/>
        </p:nvSpPr>
        <p:spPr>
          <a:xfrm>
            <a:off x="2652444" y="1365850"/>
            <a:ext cx="495299" cy="400110"/>
          </a:xfrm>
          <a:prstGeom prst="rect">
            <a:avLst/>
          </a:prstGeom>
          <a:noFill/>
        </p:spPr>
        <p:txBody>
          <a:bodyPr wrap="square" rtlCol="0">
            <a:spAutoFit/>
          </a:bodyPr>
          <a:lstStyle/>
          <a:p>
            <a:pPr algn="ctr"/>
            <a:r>
              <a:rPr lang="en-US" sz="2000" dirty="0"/>
              <a:t>14</a:t>
            </a:r>
          </a:p>
        </p:txBody>
      </p:sp>
      <p:sp>
        <p:nvSpPr>
          <p:cNvPr id="62" name="Rectangle 61"/>
          <p:cNvSpPr/>
          <p:nvPr/>
        </p:nvSpPr>
        <p:spPr>
          <a:xfrm>
            <a:off x="35814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sp>
        <p:nvSpPr>
          <p:cNvPr id="63" name="Rectangle 62"/>
          <p:cNvSpPr/>
          <p:nvPr/>
        </p:nvSpPr>
        <p:spPr>
          <a:xfrm>
            <a:off x="31242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sp>
        <p:nvSpPr>
          <p:cNvPr id="64" name="Rectangle 63"/>
          <p:cNvSpPr/>
          <p:nvPr/>
        </p:nvSpPr>
        <p:spPr>
          <a:xfrm>
            <a:off x="26670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sp>
        <p:nvSpPr>
          <p:cNvPr id="65" name="TextBox 64"/>
          <p:cNvSpPr txBox="1"/>
          <p:nvPr/>
        </p:nvSpPr>
        <p:spPr>
          <a:xfrm>
            <a:off x="3106649" y="1362764"/>
            <a:ext cx="495299" cy="400110"/>
          </a:xfrm>
          <a:prstGeom prst="rect">
            <a:avLst/>
          </a:prstGeom>
          <a:noFill/>
        </p:spPr>
        <p:txBody>
          <a:bodyPr wrap="square" rtlCol="0">
            <a:spAutoFit/>
          </a:bodyPr>
          <a:lstStyle/>
          <a:p>
            <a:pPr algn="ctr"/>
            <a:r>
              <a:rPr lang="en-US" sz="2000" dirty="0"/>
              <a:t>13</a:t>
            </a:r>
          </a:p>
        </p:txBody>
      </p:sp>
      <p:sp>
        <p:nvSpPr>
          <p:cNvPr id="74" name="Rectangle 73"/>
          <p:cNvSpPr/>
          <p:nvPr/>
        </p:nvSpPr>
        <p:spPr>
          <a:xfrm>
            <a:off x="6127234" y="2506197"/>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5" name="Rectangle 74"/>
          <p:cNvSpPr/>
          <p:nvPr/>
        </p:nvSpPr>
        <p:spPr>
          <a:xfrm>
            <a:off x="6643688" y="2518313"/>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6" name="Rectangle 75"/>
          <p:cNvSpPr/>
          <p:nvPr/>
        </p:nvSpPr>
        <p:spPr>
          <a:xfrm>
            <a:off x="7133925" y="2516431"/>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7" name="Rectangle 76"/>
          <p:cNvSpPr/>
          <p:nvPr/>
        </p:nvSpPr>
        <p:spPr>
          <a:xfrm>
            <a:off x="7647974" y="2516482"/>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8" name="Rectangle 77"/>
          <p:cNvSpPr/>
          <p:nvPr/>
        </p:nvSpPr>
        <p:spPr>
          <a:xfrm>
            <a:off x="8138211" y="2514600"/>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Tree>
    <p:extLst>
      <p:ext uri="{BB962C8B-B14F-4D97-AF65-F5344CB8AC3E}">
        <p14:creationId xmlns:p14="http://schemas.microsoft.com/office/powerpoint/2010/main" val="149893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down)">
                                      <p:cBhvr>
                                        <p:cTn id="7" dur="500"/>
                                        <p:tgtEl>
                                          <p:spTgt spid="7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down)">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5"/>
                                        </p:tgtEl>
                                        <p:attrNameLst>
                                          <p:attrName>style.visibility</p:attrName>
                                        </p:attrNameLst>
                                      </p:cBhvr>
                                      <p:to>
                                        <p:strVal val="visible"/>
                                      </p:to>
                                    </p:set>
                                    <p:animEffect transition="in" filter="wipe(down)">
                                      <p:cBhvr>
                                        <p:cTn id="27" dur="500"/>
                                        <p:tgtEl>
                                          <p:spTgt spid="75"/>
                                        </p:tgtEl>
                                      </p:cBhvr>
                                    </p:animEffect>
                                  </p:childTnLst>
                                </p:cTn>
                              </p:par>
                              <p:par>
                                <p:cTn id="28" presetID="22" presetClass="exit" presetSubtype="4" fill="hold" grpId="1" nodeType="withEffect">
                                  <p:stCondLst>
                                    <p:cond delay="0"/>
                                  </p:stCondLst>
                                  <p:childTnLst>
                                    <p:animEffect transition="out" filter="wipe(down)">
                                      <p:cBhvr>
                                        <p:cTn id="29" dur="500"/>
                                        <p:tgtEl>
                                          <p:spTgt spid="74"/>
                                        </p:tgtEl>
                                      </p:cBhvr>
                                    </p:animEffect>
                                    <p:set>
                                      <p:cBhvr>
                                        <p:cTn id="30" dur="1" fill="hold">
                                          <p:stCondLst>
                                            <p:cond delay="499"/>
                                          </p:stCondLst>
                                        </p:cTn>
                                        <p:tgtEl>
                                          <p:spTgt spid="74"/>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wipe(down)">
                                      <p:cBhvr>
                                        <p:cTn id="35" dur="500"/>
                                        <p:tgtEl>
                                          <p:spTgt spid="2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30"/>
                                        </p:tgtEl>
                                        <p:attrNameLst>
                                          <p:attrName>style.visibility</p:attrName>
                                        </p:attrNameLst>
                                      </p:cBhvr>
                                      <p:to>
                                        <p:strVal val="visible"/>
                                      </p:to>
                                    </p:set>
                                    <p:animEffect transition="in" filter="wipe(down)">
                                      <p:cBhvr>
                                        <p:cTn id="40" dur="500"/>
                                        <p:tgtEl>
                                          <p:spTgt spid="3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down)">
                                      <p:cBhvr>
                                        <p:cTn id="45" dur="500"/>
                                        <p:tgtEl>
                                          <p:spTgt spid="31"/>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76"/>
                                        </p:tgtEl>
                                        <p:attrNameLst>
                                          <p:attrName>style.visibility</p:attrName>
                                        </p:attrNameLst>
                                      </p:cBhvr>
                                      <p:to>
                                        <p:strVal val="visible"/>
                                      </p:to>
                                    </p:set>
                                    <p:animEffect transition="in" filter="wipe(down)">
                                      <p:cBhvr>
                                        <p:cTn id="50" dur="500"/>
                                        <p:tgtEl>
                                          <p:spTgt spid="76"/>
                                        </p:tgtEl>
                                      </p:cBhvr>
                                    </p:animEffect>
                                  </p:childTnLst>
                                </p:cTn>
                              </p:par>
                              <p:par>
                                <p:cTn id="51" presetID="22" presetClass="exit" presetSubtype="4" fill="hold" grpId="1" nodeType="withEffect">
                                  <p:stCondLst>
                                    <p:cond delay="0"/>
                                  </p:stCondLst>
                                  <p:childTnLst>
                                    <p:animEffect transition="out" filter="wipe(down)">
                                      <p:cBhvr>
                                        <p:cTn id="52" dur="500"/>
                                        <p:tgtEl>
                                          <p:spTgt spid="75"/>
                                        </p:tgtEl>
                                      </p:cBhvr>
                                    </p:animEffect>
                                    <p:set>
                                      <p:cBhvr>
                                        <p:cTn id="53" dur="1" fill="hold">
                                          <p:stCondLst>
                                            <p:cond delay="499"/>
                                          </p:stCondLst>
                                        </p:cTn>
                                        <p:tgtEl>
                                          <p:spTgt spid="75"/>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wipe(down)">
                                      <p:cBhvr>
                                        <p:cTn id="58" dur="500"/>
                                        <p:tgtEl>
                                          <p:spTgt spid="33"/>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wipe(down)">
                                      <p:cBhvr>
                                        <p:cTn id="63" dur="500"/>
                                        <p:tgtEl>
                                          <p:spTgt spid="34"/>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35"/>
                                        </p:tgtEl>
                                        <p:attrNameLst>
                                          <p:attrName>style.visibility</p:attrName>
                                        </p:attrNameLst>
                                      </p:cBhvr>
                                      <p:to>
                                        <p:strVal val="visible"/>
                                      </p:to>
                                    </p:set>
                                    <p:animEffect transition="in" filter="wipe(down)">
                                      <p:cBhvr>
                                        <p:cTn id="68" dur="500"/>
                                        <p:tgtEl>
                                          <p:spTgt spid="35"/>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77"/>
                                        </p:tgtEl>
                                        <p:attrNameLst>
                                          <p:attrName>style.visibility</p:attrName>
                                        </p:attrNameLst>
                                      </p:cBhvr>
                                      <p:to>
                                        <p:strVal val="visible"/>
                                      </p:to>
                                    </p:set>
                                    <p:animEffect transition="in" filter="wipe(down)">
                                      <p:cBhvr>
                                        <p:cTn id="73" dur="500"/>
                                        <p:tgtEl>
                                          <p:spTgt spid="77"/>
                                        </p:tgtEl>
                                      </p:cBhvr>
                                    </p:animEffect>
                                  </p:childTnLst>
                                </p:cTn>
                              </p:par>
                              <p:par>
                                <p:cTn id="74" presetID="22" presetClass="exit" presetSubtype="4" fill="hold" grpId="1" nodeType="withEffect">
                                  <p:stCondLst>
                                    <p:cond delay="0"/>
                                  </p:stCondLst>
                                  <p:childTnLst>
                                    <p:animEffect transition="out" filter="wipe(down)">
                                      <p:cBhvr>
                                        <p:cTn id="75" dur="500"/>
                                        <p:tgtEl>
                                          <p:spTgt spid="76"/>
                                        </p:tgtEl>
                                      </p:cBhvr>
                                    </p:animEffect>
                                    <p:set>
                                      <p:cBhvr>
                                        <p:cTn id="76" dur="1" fill="hold">
                                          <p:stCondLst>
                                            <p:cond delay="499"/>
                                          </p:stCondLst>
                                        </p:cTn>
                                        <p:tgtEl>
                                          <p:spTgt spid="76"/>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37"/>
                                        </p:tgtEl>
                                        <p:attrNameLst>
                                          <p:attrName>style.visibility</p:attrName>
                                        </p:attrNameLst>
                                      </p:cBhvr>
                                      <p:to>
                                        <p:strVal val="visible"/>
                                      </p:to>
                                    </p:set>
                                    <p:animEffect transition="in" filter="wipe(down)">
                                      <p:cBhvr>
                                        <p:cTn id="81" dur="500"/>
                                        <p:tgtEl>
                                          <p:spTgt spid="37"/>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grpId="0" nodeType="click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wipe(down)">
                                      <p:cBhvr>
                                        <p:cTn id="86" dur="500"/>
                                        <p:tgtEl>
                                          <p:spTgt spid="38"/>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39"/>
                                        </p:tgtEl>
                                        <p:attrNameLst>
                                          <p:attrName>style.visibility</p:attrName>
                                        </p:attrNameLst>
                                      </p:cBhvr>
                                      <p:to>
                                        <p:strVal val="visible"/>
                                      </p:to>
                                    </p:set>
                                    <p:animEffect transition="in" filter="wipe(down)">
                                      <p:cBhvr>
                                        <p:cTn id="91" dur="500"/>
                                        <p:tgtEl>
                                          <p:spTgt spid="39"/>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grpId="0" nodeType="clickEffect">
                                  <p:stCondLst>
                                    <p:cond delay="0"/>
                                  </p:stCondLst>
                                  <p:childTnLst>
                                    <p:set>
                                      <p:cBhvr>
                                        <p:cTn id="95" dur="1" fill="hold">
                                          <p:stCondLst>
                                            <p:cond delay="0"/>
                                          </p:stCondLst>
                                        </p:cTn>
                                        <p:tgtEl>
                                          <p:spTgt spid="78"/>
                                        </p:tgtEl>
                                        <p:attrNameLst>
                                          <p:attrName>style.visibility</p:attrName>
                                        </p:attrNameLst>
                                      </p:cBhvr>
                                      <p:to>
                                        <p:strVal val="visible"/>
                                      </p:to>
                                    </p:set>
                                    <p:animEffect transition="in" filter="wipe(down)">
                                      <p:cBhvr>
                                        <p:cTn id="96" dur="500"/>
                                        <p:tgtEl>
                                          <p:spTgt spid="78"/>
                                        </p:tgtEl>
                                      </p:cBhvr>
                                    </p:animEffect>
                                  </p:childTnLst>
                                </p:cTn>
                              </p:par>
                              <p:par>
                                <p:cTn id="97" presetID="22" presetClass="exit" presetSubtype="4" fill="hold" grpId="1" nodeType="withEffect">
                                  <p:stCondLst>
                                    <p:cond delay="0"/>
                                  </p:stCondLst>
                                  <p:childTnLst>
                                    <p:animEffect transition="out" filter="wipe(down)">
                                      <p:cBhvr>
                                        <p:cTn id="98" dur="500"/>
                                        <p:tgtEl>
                                          <p:spTgt spid="77"/>
                                        </p:tgtEl>
                                      </p:cBhvr>
                                    </p:animEffect>
                                    <p:set>
                                      <p:cBhvr>
                                        <p:cTn id="99" dur="1" fill="hold">
                                          <p:stCondLst>
                                            <p:cond delay="499"/>
                                          </p:stCondLst>
                                        </p:cTn>
                                        <p:tgtEl>
                                          <p:spTgt spid="77"/>
                                        </p:tgtEl>
                                        <p:attrNameLst>
                                          <p:attrName>style.visibility</p:attrName>
                                        </p:attrNameLst>
                                      </p:cBhvr>
                                      <p:to>
                                        <p:strVal val="hidden"/>
                                      </p:to>
                                    </p:set>
                                  </p:childTnLst>
                                </p:cTn>
                              </p:par>
                            </p:childTnLst>
                          </p:cTn>
                        </p:par>
                      </p:childTnLst>
                    </p:cTn>
                  </p:par>
                  <p:par>
                    <p:cTn id="100" fill="hold">
                      <p:stCondLst>
                        <p:cond delay="indefinite"/>
                      </p:stCondLst>
                      <p:childTnLst>
                        <p:par>
                          <p:cTn id="101" fill="hold">
                            <p:stCondLst>
                              <p:cond delay="0"/>
                            </p:stCondLst>
                            <p:childTnLst>
                              <p:par>
                                <p:cTn id="102" presetID="22" presetClass="entr" presetSubtype="4" fill="hold" grpId="0" nodeType="clickEffect">
                                  <p:stCondLst>
                                    <p:cond delay="0"/>
                                  </p:stCondLst>
                                  <p:childTnLst>
                                    <p:set>
                                      <p:cBhvr>
                                        <p:cTn id="103" dur="1" fill="hold">
                                          <p:stCondLst>
                                            <p:cond delay="0"/>
                                          </p:stCondLst>
                                        </p:cTn>
                                        <p:tgtEl>
                                          <p:spTgt spid="41"/>
                                        </p:tgtEl>
                                        <p:attrNameLst>
                                          <p:attrName>style.visibility</p:attrName>
                                        </p:attrNameLst>
                                      </p:cBhvr>
                                      <p:to>
                                        <p:strVal val="visible"/>
                                      </p:to>
                                    </p:set>
                                    <p:animEffect transition="in" filter="wipe(down)">
                                      <p:cBhvr>
                                        <p:cTn id="104" dur="500"/>
                                        <p:tgtEl>
                                          <p:spTgt spid="41"/>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grpId="0" nodeType="clickEffect">
                                  <p:stCondLst>
                                    <p:cond delay="0"/>
                                  </p:stCondLst>
                                  <p:childTnLst>
                                    <p:set>
                                      <p:cBhvr>
                                        <p:cTn id="108" dur="1" fill="hold">
                                          <p:stCondLst>
                                            <p:cond delay="0"/>
                                          </p:stCondLst>
                                        </p:cTn>
                                        <p:tgtEl>
                                          <p:spTgt spid="42"/>
                                        </p:tgtEl>
                                        <p:attrNameLst>
                                          <p:attrName>style.visibility</p:attrName>
                                        </p:attrNameLst>
                                      </p:cBhvr>
                                      <p:to>
                                        <p:strVal val="visible"/>
                                      </p:to>
                                    </p:set>
                                    <p:animEffect transition="in" filter="wipe(down)">
                                      <p:cBhvr>
                                        <p:cTn id="109" dur="500"/>
                                        <p:tgtEl>
                                          <p:spTgt spid="42"/>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4" fill="hold" grpId="0" nodeType="clickEffect">
                                  <p:stCondLst>
                                    <p:cond delay="0"/>
                                  </p:stCondLst>
                                  <p:childTnLst>
                                    <p:set>
                                      <p:cBhvr>
                                        <p:cTn id="113" dur="1" fill="hold">
                                          <p:stCondLst>
                                            <p:cond delay="0"/>
                                          </p:stCondLst>
                                        </p:cTn>
                                        <p:tgtEl>
                                          <p:spTgt spid="43"/>
                                        </p:tgtEl>
                                        <p:attrNameLst>
                                          <p:attrName>style.visibility</p:attrName>
                                        </p:attrNameLst>
                                      </p:cBhvr>
                                      <p:to>
                                        <p:strVal val="visible"/>
                                      </p:to>
                                    </p:set>
                                    <p:animEffect transition="in" filter="wipe(down)">
                                      <p:cBhvr>
                                        <p:cTn id="114"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P spid="19" grpId="0"/>
      <p:bldP spid="29" grpId="0"/>
      <p:bldP spid="30" grpId="0"/>
      <p:bldP spid="31" grpId="0"/>
      <p:bldP spid="33" grpId="0"/>
      <p:bldP spid="34" grpId="0"/>
      <p:bldP spid="35" grpId="0"/>
      <p:bldP spid="37" grpId="0"/>
      <p:bldP spid="38" grpId="0"/>
      <p:bldP spid="39" grpId="0"/>
      <p:bldP spid="41" grpId="0"/>
      <p:bldP spid="42" grpId="0"/>
      <p:bldP spid="43" grpId="0"/>
      <p:bldP spid="74" grpId="0" animBg="1"/>
      <p:bldP spid="74" grpId="1" animBg="1"/>
      <p:bldP spid="75" grpId="0" animBg="1"/>
      <p:bldP spid="75" grpId="1" animBg="1"/>
      <p:bldP spid="76" grpId="0" animBg="1"/>
      <p:bldP spid="76" grpId="1" animBg="1"/>
      <p:bldP spid="77" grpId="0" animBg="1"/>
      <p:bldP spid="77" grpId="1" animBg="1"/>
      <p:bldP spid="7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Computer Instructions</a:t>
            </a:r>
          </a:p>
        </p:txBody>
      </p:sp>
      <p:sp>
        <p:nvSpPr>
          <p:cNvPr id="3" name="Content Placeholder 2"/>
          <p:cNvSpPr>
            <a:spLocks noGrp="1"/>
          </p:cNvSpPr>
          <p:nvPr>
            <p:ph idx="1"/>
          </p:nvPr>
        </p:nvSpPr>
        <p:spPr>
          <a:xfrm>
            <a:off x="190500" y="990600"/>
            <a:ext cx="8763000" cy="609600"/>
          </a:xfrm>
        </p:spPr>
        <p:txBody>
          <a:bodyPr/>
          <a:lstStyle/>
          <a:p>
            <a:pPr marL="457200" indent="-457200">
              <a:buFont typeface="+mj-lt"/>
              <a:buAutoNum type="arabicPeriod" startAt="3"/>
            </a:pPr>
            <a:r>
              <a:rPr lang="en-US" dirty="0"/>
              <a:t>Input – Output Instruction</a:t>
            </a:r>
          </a:p>
        </p:txBody>
      </p:sp>
      <p:sp>
        <p:nvSpPr>
          <p:cNvPr id="13" name="TextBox 12"/>
          <p:cNvSpPr txBox="1"/>
          <p:nvPr/>
        </p:nvSpPr>
        <p:spPr>
          <a:xfrm>
            <a:off x="457200" y="3352800"/>
            <a:ext cx="898003" cy="523220"/>
          </a:xfrm>
          <a:prstGeom prst="rect">
            <a:avLst/>
          </a:prstGeom>
          <a:noFill/>
        </p:spPr>
        <p:txBody>
          <a:bodyPr wrap="none" rtlCol="0">
            <a:spAutoFit/>
          </a:bodyPr>
          <a:lstStyle/>
          <a:p>
            <a:r>
              <a:rPr lang="en-US" sz="2800" dirty="0"/>
              <a:t>F800</a:t>
            </a:r>
          </a:p>
        </p:txBody>
      </p:sp>
      <p:sp>
        <p:nvSpPr>
          <p:cNvPr id="18" name="TextBox 17"/>
          <p:cNvSpPr txBox="1"/>
          <p:nvPr/>
        </p:nvSpPr>
        <p:spPr>
          <a:xfrm>
            <a:off x="1528763" y="3352800"/>
            <a:ext cx="692818" cy="523220"/>
          </a:xfrm>
          <a:prstGeom prst="rect">
            <a:avLst/>
          </a:prstGeom>
          <a:noFill/>
        </p:spPr>
        <p:txBody>
          <a:bodyPr wrap="none" rtlCol="0">
            <a:spAutoFit/>
          </a:bodyPr>
          <a:lstStyle/>
          <a:p>
            <a:r>
              <a:rPr lang="en-US" sz="2800" dirty="0"/>
              <a:t>INP</a:t>
            </a:r>
          </a:p>
        </p:txBody>
      </p:sp>
      <p:sp>
        <p:nvSpPr>
          <p:cNvPr id="19" name="TextBox 18"/>
          <p:cNvSpPr txBox="1"/>
          <p:nvPr/>
        </p:nvSpPr>
        <p:spPr>
          <a:xfrm>
            <a:off x="2644228" y="3352800"/>
            <a:ext cx="3283528" cy="523220"/>
          </a:xfrm>
          <a:prstGeom prst="rect">
            <a:avLst/>
          </a:prstGeom>
          <a:noFill/>
        </p:spPr>
        <p:txBody>
          <a:bodyPr wrap="none" rtlCol="0">
            <a:spAutoFit/>
          </a:bodyPr>
          <a:lstStyle/>
          <a:p>
            <a:r>
              <a:rPr lang="en-US" sz="2800" dirty="0"/>
              <a:t>Input character to AC</a:t>
            </a:r>
          </a:p>
        </p:txBody>
      </p:sp>
      <p:sp>
        <p:nvSpPr>
          <p:cNvPr id="29" name="TextBox 28"/>
          <p:cNvSpPr txBox="1"/>
          <p:nvPr/>
        </p:nvSpPr>
        <p:spPr>
          <a:xfrm>
            <a:off x="461962" y="3733800"/>
            <a:ext cx="898003" cy="523220"/>
          </a:xfrm>
          <a:prstGeom prst="rect">
            <a:avLst/>
          </a:prstGeom>
          <a:noFill/>
        </p:spPr>
        <p:txBody>
          <a:bodyPr wrap="none" rtlCol="0">
            <a:spAutoFit/>
          </a:bodyPr>
          <a:lstStyle/>
          <a:p>
            <a:r>
              <a:rPr lang="en-US" sz="2800" dirty="0"/>
              <a:t>F400</a:t>
            </a:r>
          </a:p>
        </p:txBody>
      </p:sp>
      <p:sp>
        <p:nvSpPr>
          <p:cNvPr id="30" name="TextBox 29"/>
          <p:cNvSpPr txBox="1"/>
          <p:nvPr/>
        </p:nvSpPr>
        <p:spPr>
          <a:xfrm>
            <a:off x="1533525" y="3733800"/>
            <a:ext cx="827471" cy="523220"/>
          </a:xfrm>
          <a:prstGeom prst="rect">
            <a:avLst/>
          </a:prstGeom>
          <a:noFill/>
        </p:spPr>
        <p:txBody>
          <a:bodyPr wrap="none" rtlCol="0">
            <a:spAutoFit/>
          </a:bodyPr>
          <a:lstStyle/>
          <a:p>
            <a:r>
              <a:rPr lang="en-US" sz="2800" dirty="0"/>
              <a:t>OUT</a:t>
            </a:r>
          </a:p>
        </p:txBody>
      </p:sp>
      <p:sp>
        <p:nvSpPr>
          <p:cNvPr id="31" name="TextBox 30"/>
          <p:cNvSpPr txBox="1"/>
          <p:nvPr/>
        </p:nvSpPr>
        <p:spPr>
          <a:xfrm>
            <a:off x="2648990" y="3733800"/>
            <a:ext cx="3949736" cy="523220"/>
          </a:xfrm>
          <a:prstGeom prst="rect">
            <a:avLst/>
          </a:prstGeom>
          <a:noFill/>
        </p:spPr>
        <p:txBody>
          <a:bodyPr wrap="none" rtlCol="0">
            <a:spAutoFit/>
          </a:bodyPr>
          <a:lstStyle/>
          <a:p>
            <a:r>
              <a:rPr lang="en-US" sz="2800" dirty="0"/>
              <a:t>Output character from AC</a:t>
            </a:r>
          </a:p>
        </p:txBody>
      </p:sp>
      <p:sp>
        <p:nvSpPr>
          <p:cNvPr id="33" name="TextBox 32"/>
          <p:cNvSpPr txBox="1"/>
          <p:nvPr/>
        </p:nvSpPr>
        <p:spPr>
          <a:xfrm>
            <a:off x="452437" y="4143970"/>
            <a:ext cx="898003" cy="523220"/>
          </a:xfrm>
          <a:prstGeom prst="rect">
            <a:avLst/>
          </a:prstGeom>
          <a:noFill/>
        </p:spPr>
        <p:txBody>
          <a:bodyPr wrap="none" rtlCol="0">
            <a:spAutoFit/>
          </a:bodyPr>
          <a:lstStyle/>
          <a:p>
            <a:r>
              <a:rPr lang="en-US" sz="2800" dirty="0"/>
              <a:t>F200</a:t>
            </a:r>
          </a:p>
        </p:txBody>
      </p:sp>
      <p:sp>
        <p:nvSpPr>
          <p:cNvPr id="34" name="TextBox 33"/>
          <p:cNvSpPr txBox="1"/>
          <p:nvPr/>
        </p:nvSpPr>
        <p:spPr>
          <a:xfrm>
            <a:off x="1524000" y="4143970"/>
            <a:ext cx="625492" cy="523220"/>
          </a:xfrm>
          <a:prstGeom prst="rect">
            <a:avLst/>
          </a:prstGeom>
          <a:noFill/>
        </p:spPr>
        <p:txBody>
          <a:bodyPr wrap="none" rtlCol="0">
            <a:spAutoFit/>
          </a:bodyPr>
          <a:lstStyle/>
          <a:p>
            <a:r>
              <a:rPr lang="en-US" sz="2800" dirty="0"/>
              <a:t>SKI</a:t>
            </a:r>
          </a:p>
        </p:txBody>
      </p:sp>
      <p:sp>
        <p:nvSpPr>
          <p:cNvPr id="35" name="TextBox 34"/>
          <p:cNvSpPr txBox="1"/>
          <p:nvPr/>
        </p:nvSpPr>
        <p:spPr>
          <a:xfrm>
            <a:off x="2639465" y="4143970"/>
            <a:ext cx="2707793" cy="523220"/>
          </a:xfrm>
          <a:prstGeom prst="rect">
            <a:avLst/>
          </a:prstGeom>
          <a:noFill/>
        </p:spPr>
        <p:txBody>
          <a:bodyPr wrap="none" rtlCol="0">
            <a:spAutoFit/>
          </a:bodyPr>
          <a:lstStyle/>
          <a:p>
            <a:r>
              <a:rPr lang="en-US" sz="2800" dirty="0"/>
              <a:t>Skip on input flag</a:t>
            </a:r>
          </a:p>
        </p:txBody>
      </p:sp>
      <p:sp>
        <p:nvSpPr>
          <p:cNvPr id="37" name="TextBox 36"/>
          <p:cNvSpPr txBox="1"/>
          <p:nvPr/>
        </p:nvSpPr>
        <p:spPr>
          <a:xfrm>
            <a:off x="452437" y="4584710"/>
            <a:ext cx="898003" cy="523220"/>
          </a:xfrm>
          <a:prstGeom prst="rect">
            <a:avLst/>
          </a:prstGeom>
          <a:noFill/>
        </p:spPr>
        <p:txBody>
          <a:bodyPr wrap="none" rtlCol="0">
            <a:spAutoFit/>
          </a:bodyPr>
          <a:lstStyle/>
          <a:p>
            <a:r>
              <a:rPr lang="en-US" sz="2800" dirty="0"/>
              <a:t>F100</a:t>
            </a:r>
          </a:p>
        </p:txBody>
      </p:sp>
      <p:sp>
        <p:nvSpPr>
          <p:cNvPr id="38" name="TextBox 37"/>
          <p:cNvSpPr txBox="1"/>
          <p:nvPr/>
        </p:nvSpPr>
        <p:spPr>
          <a:xfrm>
            <a:off x="1524000" y="4584710"/>
            <a:ext cx="755976" cy="523220"/>
          </a:xfrm>
          <a:prstGeom prst="rect">
            <a:avLst/>
          </a:prstGeom>
          <a:noFill/>
        </p:spPr>
        <p:txBody>
          <a:bodyPr wrap="none" rtlCol="0">
            <a:spAutoFit/>
          </a:bodyPr>
          <a:lstStyle/>
          <a:p>
            <a:r>
              <a:rPr lang="en-US" sz="2800" dirty="0"/>
              <a:t>SKO</a:t>
            </a:r>
          </a:p>
        </p:txBody>
      </p:sp>
      <p:sp>
        <p:nvSpPr>
          <p:cNvPr id="39" name="TextBox 38"/>
          <p:cNvSpPr txBox="1"/>
          <p:nvPr/>
        </p:nvSpPr>
        <p:spPr>
          <a:xfrm>
            <a:off x="2639465" y="4584710"/>
            <a:ext cx="2935419" cy="523220"/>
          </a:xfrm>
          <a:prstGeom prst="rect">
            <a:avLst/>
          </a:prstGeom>
          <a:noFill/>
        </p:spPr>
        <p:txBody>
          <a:bodyPr wrap="none" rtlCol="0">
            <a:spAutoFit/>
          </a:bodyPr>
          <a:lstStyle/>
          <a:p>
            <a:r>
              <a:rPr lang="en-US" sz="2800" dirty="0"/>
              <a:t>Skip on output flag</a:t>
            </a:r>
          </a:p>
        </p:txBody>
      </p:sp>
      <p:sp>
        <p:nvSpPr>
          <p:cNvPr id="41" name="TextBox 40"/>
          <p:cNvSpPr txBox="1"/>
          <p:nvPr/>
        </p:nvSpPr>
        <p:spPr>
          <a:xfrm>
            <a:off x="452437" y="5016787"/>
            <a:ext cx="898003" cy="523220"/>
          </a:xfrm>
          <a:prstGeom prst="rect">
            <a:avLst/>
          </a:prstGeom>
          <a:noFill/>
        </p:spPr>
        <p:txBody>
          <a:bodyPr wrap="none" rtlCol="0">
            <a:spAutoFit/>
          </a:bodyPr>
          <a:lstStyle/>
          <a:p>
            <a:r>
              <a:rPr lang="en-US" sz="2800" dirty="0"/>
              <a:t>F080</a:t>
            </a:r>
          </a:p>
        </p:txBody>
      </p:sp>
      <p:sp>
        <p:nvSpPr>
          <p:cNvPr id="42" name="TextBox 41"/>
          <p:cNvSpPr txBox="1"/>
          <p:nvPr/>
        </p:nvSpPr>
        <p:spPr>
          <a:xfrm>
            <a:off x="1524000" y="5016787"/>
            <a:ext cx="744114" cy="523220"/>
          </a:xfrm>
          <a:prstGeom prst="rect">
            <a:avLst/>
          </a:prstGeom>
          <a:noFill/>
        </p:spPr>
        <p:txBody>
          <a:bodyPr wrap="none" rtlCol="0">
            <a:spAutoFit/>
          </a:bodyPr>
          <a:lstStyle/>
          <a:p>
            <a:r>
              <a:rPr lang="en-US" sz="2800" dirty="0"/>
              <a:t>ION</a:t>
            </a:r>
          </a:p>
        </p:txBody>
      </p:sp>
      <p:sp>
        <p:nvSpPr>
          <p:cNvPr id="43" name="TextBox 42"/>
          <p:cNvSpPr txBox="1"/>
          <p:nvPr/>
        </p:nvSpPr>
        <p:spPr>
          <a:xfrm>
            <a:off x="2639465" y="5016787"/>
            <a:ext cx="1961627" cy="523220"/>
          </a:xfrm>
          <a:prstGeom prst="rect">
            <a:avLst/>
          </a:prstGeom>
          <a:noFill/>
        </p:spPr>
        <p:txBody>
          <a:bodyPr wrap="none" rtlCol="0">
            <a:spAutoFit/>
          </a:bodyPr>
          <a:lstStyle/>
          <a:p>
            <a:r>
              <a:rPr lang="en-US" sz="2800" dirty="0"/>
              <a:t>Interrupt on</a:t>
            </a:r>
          </a:p>
        </p:txBody>
      </p:sp>
      <p:graphicFrame>
        <p:nvGraphicFramePr>
          <p:cNvPr id="53" name="Table 52"/>
          <p:cNvGraphicFramePr>
            <a:graphicFrameLocks noGrp="1"/>
          </p:cNvGraphicFramePr>
          <p:nvPr>
            <p:extLst>
              <p:ext uri="{D42A27DB-BD31-4B8C-83A1-F6EECF244321}">
                <p14:modId xmlns:p14="http://schemas.microsoft.com/office/powerpoint/2010/main" val="1906711179"/>
              </p:ext>
            </p:extLst>
          </p:nvPr>
        </p:nvGraphicFramePr>
        <p:xfrm>
          <a:off x="588760" y="2468880"/>
          <a:ext cx="8021840" cy="579120"/>
        </p:xfrm>
        <a:graphic>
          <a:graphicData uri="http://schemas.openxmlformats.org/drawingml/2006/table">
            <a:tbl>
              <a:tblPr firstRow="1" bandRow="1">
                <a:tableStyleId>{5C22544A-7EE6-4342-B048-85BDC9FD1C3A}</a:tableStyleId>
              </a:tblPr>
              <a:tblGrid>
                <a:gridCol w="501365">
                  <a:extLst>
                    <a:ext uri="{9D8B030D-6E8A-4147-A177-3AD203B41FA5}">
                      <a16:colId xmlns:a16="http://schemas.microsoft.com/office/drawing/2014/main" val="20000"/>
                    </a:ext>
                  </a:extLst>
                </a:gridCol>
                <a:gridCol w="501365">
                  <a:extLst>
                    <a:ext uri="{9D8B030D-6E8A-4147-A177-3AD203B41FA5}">
                      <a16:colId xmlns:a16="http://schemas.microsoft.com/office/drawing/2014/main" val="20001"/>
                    </a:ext>
                  </a:extLst>
                </a:gridCol>
                <a:gridCol w="501365">
                  <a:extLst>
                    <a:ext uri="{9D8B030D-6E8A-4147-A177-3AD203B41FA5}">
                      <a16:colId xmlns:a16="http://schemas.microsoft.com/office/drawing/2014/main" val="20002"/>
                    </a:ext>
                  </a:extLst>
                </a:gridCol>
                <a:gridCol w="501365">
                  <a:extLst>
                    <a:ext uri="{9D8B030D-6E8A-4147-A177-3AD203B41FA5}">
                      <a16:colId xmlns:a16="http://schemas.microsoft.com/office/drawing/2014/main" val="20003"/>
                    </a:ext>
                  </a:extLst>
                </a:gridCol>
                <a:gridCol w="501365">
                  <a:extLst>
                    <a:ext uri="{9D8B030D-6E8A-4147-A177-3AD203B41FA5}">
                      <a16:colId xmlns:a16="http://schemas.microsoft.com/office/drawing/2014/main" val="20004"/>
                    </a:ext>
                  </a:extLst>
                </a:gridCol>
                <a:gridCol w="501365">
                  <a:extLst>
                    <a:ext uri="{9D8B030D-6E8A-4147-A177-3AD203B41FA5}">
                      <a16:colId xmlns:a16="http://schemas.microsoft.com/office/drawing/2014/main" val="20005"/>
                    </a:ext>
                  </a:extLst>
                </a:gridCol>
                <a:gridCol w="501365">
                  <a:extLst>
                    <a:ext uri="{9D8B030D-6E8A-4147-A177-3AD203B41FA5}">
                      <a16:colId xmlns:a16="http://schemas.microsoft.com/office/drawing/2014/main" val="20006"/>
                    </a:ext>
                  </a:extLst>
                </a:gridCol>
                <a:gridCol w="501365">
                  <a:extLst>
                    <a:ext uri="{9D8B030D-6E8A-4147-A177-3AD203B41FA5}">
                      <a16:colId xmlns:a16="http://schemas.microsoft.com/office/drawing/2014/main" val="20007"/>
                    </a:ext>
                  </a:extLst>
                </a:gridCol>
                <a:gridCol w="501365">
                  <a:extLst>
                    <a:ext uri="{9D8B030D-6E8A-4147-A177-3AD203B41FA5}">
                      <a16:colId xmlns:a16="http://schemas.microsoft.com/office/drawing/2014/main" val="20008"/>
                    </a:ext>
                  </a:extLst>
                </a:gridCol>
                <a:gridCol w="501365">
                  <a:extLst>
                    <a:ext uri="{9D8B030D-6E8A-4147-A177-3AD203B41FA5}">
                      <a16:colId xmlns:a16="http://schemas.microsoft.com/office/drawing/2014/main" val="20009"/>
                    </a:ext>
                  </a:extLst>
                </a:gridCol>
                <a:gridCol w="501365">
                  <a:extLst>
                    <a:ext uri="{9D8B030D-6E8A-4147-A177-3AD203B41FA5}">
                      <a16:colId xmlns:a16="http://schemas.microsoft.com/office/drawing/2014/main" val="20010"/>
                    </a:ext>
                  </a:extLst>
                </a:gridCol>
                <a:gridCol w="501365">
                  <a:extLst>
                    <a:ext uri="{9D8B030D-6E8A-4147-A177-3AD203B41FA5}">
                      <a16:colId xmlns:a16="http://schemas.microsoft.com/office/drawing/2014/main" val="20011"/>
                    </a:ext>
                  </a:extLst>
                </a:gridCol>
                <a:gridCol w="501365">
                  <a:extLst>
                    <a:ext uri="{9D8B030D-6E8A-4147-A177-3AD203B41FA5}">
                      <a16:colId xmlns:a16="http://schemas.microsoft.com/office/drawing/2014/main" val="20012"/>
                    </a:ext>
                  </a:extLst>
                </a:gridCol>
                <a:gridCol w="501365">
                  <a:extLst>
                    <a:ext uri="{9D8B030D-6E8A-4147-A177-3AD203B41FA5}">
                      <a16:colId xmlns:a16="http://schemas.microsoft.com/office/drawing/2014/main" val="20013"/>
                    </a:ext>
                  </a:extLst>
                </a:gridCol>
                <a:gridCol w="501365">
                  <a:extLst>
                    <a:ext uri="{9D8B030D-6E8A-4147-A177-3AD203B41FA5}">
                      <a16:colId xmlns:a16="http://schemas.microsoft.com/office/drawing/2014/main" val="20014"/>
                    </a:ext>
                  </a:extLst>
                </a:gridCol>
                <a:gridCol w="501365">
                  <a:extLst>
                    <a:ext uri="{9D8B030D-6E8A-4147-A177-3AD203B41FA5}">
                      <a16:colId xmlns:a16="http://schemas.microsoft.com/office/drawing/2014/main" val="20015"/>
                    </a:ext>
                  </a:extLst>
                </a:gridCol>
              </a:tblGrid>
              <a:tr h="579120">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4" name="TextBox 53"/>
          <p:cNvSpPr txBox="1"/>
          <p:nvPr/>
        </p:nvSpPr>
        <p:spPr>
          <a:xfrm>
            <a:off x="6829427" y="1356478"/>
            <a:ext cx="271463" cy="400110"/>
          </a:xfrm>
          <a:prstGeom prst="rect">
            <a:avLst/>
          </a:prstGeom>
          <a:noFill/>
        </p:spPr>
        <p:txBody>
          <a:bodyPr wrap="square" rtlCol="0">
            <a:spAutoFit/>
          </a:bodyPr>
          <a:lstStyle/>
          <a:p>
            <a:pPr algn="ctr"/>
            <a:r>
              <a:rPr lang="en-US" sz="2000" dirty="0"/>
              <a:t>0</a:t>
            </a:r>
          </a:p>
        </p:txBody>
      </p:sp>
      <p:sp>
        <p:nvSpPr>
          <p:cNvPr id="55" name="TextBox 54"/>
          <p:cNvSpPr txBox="1"/>
          <p:nvPr/>
        </p:nvSpPr>
        <p:spPr>
          <a:xfrm>
            <a:off x="3964647" y="1359589"/>
            <a:ext cx="457200" cy="400110"/>
          </a:xfrm>
          <a:prstGeom prst="rect">
            <a:avLst/>
          </a:prstGeom>
          <a:noFill/>
        </p:spPr>
        <p:txBody>
          <a:bodyPr wrap="square" rtlCol="0">
            <a:spAutoFit/>
          </a:bodyPr>
          <a:lstStyle/>
          <a:p>
            <a:pPr algn="ctr"/>
            <a:r>
              <a:rPr lang="en-US" sz="2000" dirty="0"/>
              <a:t>11</a:t>
            </a:r>
          </a:p>
        </p:txBody>
      </p:sp>
      <p:sp>
        <p:nvSpPr>
          <p:cNvPr id="56" name="TextBox 55"/>
          <p:cNvSpPr txBox="1"/>
          <p:nvPr/>
        </p:nvSpPr>
        <p:spPr>
          <a:xfrm>
            <a:off x="3574123" y="1366752"/>
            <a:ext cx="495299" cy="400110"/>
          </a:xfrm>
          <a:prstGeom prst="rect">
            <a:avLst/>
          </a:prstGeom>
          <a:noFill/>
        </p:spPr>
        <p:txBody>
          <a:bodyPr wrap="square" rtlCol="0">
            <a:spAutoFit/>
          </a:bodyPr>
          <a:lstStyle/>
          <a:p>
            <a:pPr algn="ctr"/>
            <a:r>
              <a:rPr lang="en-US" sz="2000" dirty="0"/>
              <a:t>12</a:t>
            </a:r>
          </a:p>
        </p:txBody>
      </p:sp>
      <p:sp>
        <p:nvSpPr>
          <p:cNvPr id="57" name="TextBox 56"/>
          <p:cNvSpPr txBox="1"/>
          <p:nvPr/>
        </p:nvSpPr>
        <p:spPr>
          <a:xfrm>
            <a:off x="2209800" y="1365850"/>
            <a:ext cx="457200" cy="400110"/>
          </a:xfrm>
          <a:prstGeom prst="rect">
            <a:avLst/>
          </a:prstGeom>
          <a:noFill/>
        </p:spPr>
        <p:txBody>
          <a:bodyPr wrap="square" rtlCol="0">
            <a:spAutoFit/>
          </a:bodyPr>
          <a:lstStyle/>
          <a:p>
            <a:pPr algn="ctr"/>
            <a:r>
              <a:rPr lang="en-US" sz="2000" dirty="0"/>
              <a:t>15</a:t>
            </a:r>
          </a:p>
        </p:txBody>
      </p:sp>
      <p:sp>
        <p:nvSpPr>
          <p:cNvPr id="59" name="Rectangle 58"/>
          <p:cNvSpPr/>
          <p:nvPr/>
        </p:nvSpPr>
        <p:spPr>
          <a:xfrm>
            <a:off x="4019550" y="1734233"/>
            <a:ext cx="3081338" cy="551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I/O Operation</a:t>
            </a:r>
          </a:p>
        </p:txBody>
      </p:sp>
      <p:sp>
        <p:nvSpPr>
          <p:cNvPr id="60" name="Rectangle 59"/>
          <p:cNvSpPr/>
          <p:nvPr/>
        </p:nvSpPr>
        <p:spPr>
          <a:xfrm>
            <a:off x="22098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sp>
        <p:nvSpPr>
          <p:cNvPr id="61" name="TextBox 60"/>
          <p:cNvSpPr txBox="1"/>
          <p:nvPr/>
        </p:nvSpPr>
        <p:spPr>
          <a:xfrm>
            <a:off x="2652444" y="1365850"/>
            <a:ext cx="495299" cy="400110"/>
          </a:xfrm>
          <a:prstGeom prst="rect">
            <a:avLst/>
          </a:prstGeom>
          <a:noFill/>
        </p:spPr>
        <p:txBody>
          <a:bodyPr wrap="square" rtlCol="0">
            <a:spAutoFit/>
          </a:bodyPr>
          <a:lstStyle/>
          <a:p>
            <a:pPr algn="ctr"/>
            <a:r>
              <a:rPr lang="en-US" sz="2000" dirty="0"/>
              <a:t>14</a:t>
            </a:r>
          </a:p>
        </p:txBody>
      </p:sp>
      <p:sp>
        <p:nvSpPr>
          <p:cNvPr id="62" name="Rectangle 61"/>
          <p:cNvSpPr/>
          <p:nvPr/>
        </p:nvSpPr>
        <p:spPr>
          <a:xfrm>
            <a:off x="35814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sp>
        <p:nvSpPr>
          <p:cNvPr id="63" name="Rectangle 62"/>
          <p:cNvSpPr/>
          <p:nvPr/>
        </p:nvSpPr>
        <p:spPr>
          <a:xfrm>
            <a:off x="31242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sp>
        <p:nvSpPr>
          <p:cNvPr id="64" name="Rectangle 63"/>
          <p:cNvSpPr/>
          <p:nvPr/>
        </p:nvSpPr>
        <p:spPr>
          <a:xfrm>
            <a:off x="2667000" y="1734233"/>
            <a:ext cx="457200" cy="5517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1</a:t>
            </a:r>
          </a:p>
        </p:txBody>
      </p:sp>
      <p:sp>
        <p:nvSpPr>
          <p:cNvPr id="65" name="TextBox 64"/>
          <p:cNvSpPr txBox="1"/>
          <p:nvPr/>
        </p:nvSpPr>
        <p:spPr>
          <a:xfrm>
            <a:off x="3106649" y="1362764"/>
            <a:ext cx="495299" cy="400110"/>
          </a:xfrm>
          <a:prstGeom prst="rect">
            <a:avLst/>
          </a:prstGeom>
          <a:noFill/>
        </p:spPr>
        <p:txBody>
          <a:bodyPr wrap="square" rtlCol="0">
            <a:spAutoFit/>
          </a:bodyPr>
          <a:lstStyle/>
          <a:p>
            <a:pPr algn="ctr"/>
            <a:r>
              <a:rPr lang="en-US" sz="2000" dirty="0"/>
              <a:t>13</a:t>
            </a:r>
          </a:p>
        </p:txBody>
      </p:sp>
      <p:sp>
        <p:nvSpPr>
          <p:cNvPr id="74" name="Rectangle 73"/>
          <p:cNvSpPr/>
          <p:nvPr/>
        </p:nvSpPr>
        <p:spPr>
          <a:xfrm>
            <a:off x="2619376" y="2506197"/>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5" name="Rectangle 74"/>
          <p:cNvSpPr/>
          <p:nvPr/>
        </p:nvSpPr>
        <p:spPr>
          <a:xfrm>
            <a:off x="3135830" y="2518313"/>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6" name="Rectangle 75"/>
          <p:cNvSpPr/>
          <p:nvPr/>
        </p:nvSpPr>
        <p:spPr>
          <a:xfrm>
            <a:off x="3626067" y="2516431"/>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7" name="Rectangle 76"/>
          <p:cNvSpPr/>
          <p:nvPr/>
        </p:nvSpPr>
        <p:spPr>
          <a:xfrm>
            <a:off x="4140116" y="2516482"/>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78" name="Rectangle 77"/>
          <p:cNvSpPr/>
          <p:nvPr/>
        </p:nvSpPr>
        <p:spPr>
          <a:xfrm>
            <a:off x="4630353" y="2514600"/>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36" name="Rectangle 35"/>
          <p:cNvSpPr/>
          <p:nvPr/>
        </p:nvSpPr>
        <p:spPr>
          <a:xfrm>
            <a:off x="5133976" y="2514600"/>
            <a:ext cx="438747" cy="481810"/>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endParaRPr lang="en-US" dirty="0"/>
          </a:p>
        </p:txBody>
      </p:sp>
      <p:sp>
        <p:nvSpPr>
          <p:cNvPr id="40" name="TextBox 39"/>
          <p:cNvSpPr txBox="1"/>
          <p:nvPr/>
        </p:nvSpPr>
        <p:spPr>
          <a:xfrm>
            <a:off x="461962" y="5457527"/>
            <a:ext cx="898003" cy="523220"/>
          </a:xfrm>
          <a:prstGeom prst="rect">
            <a:avLst/>
          </a:prstGeom>
          <a:noFill/>
        </p:spPr>
        <p:txBody>
          <a:bodyPr wrap="none" rtlCol="0">
            <a:spAutoFit/>
          </a:bodyPr>
          <a:lstStyle/>
          <a:p>
            <a:r>
              <a:rPr lang="en-US" sz="2800" dirty="0"/>
              <a:t>F040</a:t>
            </a:r>
          </a:p>
        </p:txBody>
      </p:sp>
      <p:sp>
        <p:nvSpPr>
          <p:cNvPr id="44" name="TextBox 43"/>
          <p:cNvSpPr txBox="1"/>
          <p:nvPr/>
        </p:nvSpPr>
        <p:spPr>
          <a:xfrm>
            <a:off x="1533525" y="5457527"/>
            <a:ext cx="676788" cy="523220"/>
          </a:xfrm>
          <a:prstGeom prst="rect">
            <a:avLst/>
          </a:prstGeom>
          <a:noFill/>
        </p:spPr>
        <p:txBody>
          <a:bodyPr wrap="none" rtlCol="0">
            <a:spAutoFit/>
          </a:bodyPr>
          <a:lstStyle/>
          <a:p>
            <a:r>
              <a:rPr lang="en-US" sz="2800" dirty="0"/>
              <a:t>IOF</a:t>
            </a:r>
          </a:p>
        </p:txBody>
      </p:sp>
      <p:sp>
        <p:nvSpPr>
          <p:cNvPr id="45" name="TextBox 44"/>
          <p:cNvSpPr txBox="1"/>
          <p:nvPr/>
        </p:nvSpPr>
        <p:spPr>
          <a:xfrm>
            <a:off x="2648990" y="5457527"/>
            <a:ext cx="1986954" cy="523220"/>
          </a:xfrm>
          <a:prstGeom prst="rect">
            <a:avLst/>
          </a:prstGeom>
          <a:noFill/>
        </p:spPr>
        <p:txBody>
          <a:bodyPr wrap="none" rtlCol="0">
            <a:spAutoFit/>
          </a:bodyPr>
          <a:lstStyle/>
          <a:p>
            <a:r>
              <a:rPr lang="en-US" sz="2800" dirty="0"/>
              <a:t>Interrupt off</a:t>
            </a:r>
          </a:p>
        </p:txBody>
      </p:sp>
    </p:spTree>
    <p:extLst>
      <p:ext uri="{BB962C8B-B14F-4D97-AF65-F5344CB8AC3E}">
        <p14:creationId xmlns:p14="http://schemas.microsoft.com/office/powerpoint/2010/main" val="289805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down)">
                                      <p:cBhvr>
                                        <p:cTn id="7" dur="500"/>
                                        <p:tgtEl>
                                          <p:spTgt spid="5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wipe(down)">
                                      <p:cBhvr>
                                        <p:cTn id="10" dur="500"/>
                                        <p:tgtEl>
                                          <p:spTgt spid="5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56"/>
                                        </p:tgtEl>
                                        <p:attrNameLst>
                                          <p:attrName>style.visibility</p:attrName>
                                        </p:attrNameLst>
                                      </p:cBhvr>
                                      <p:to>
                                        <p:strVal val="visible"/>
                                      </p:to>
                                    </p:set>
                                    <p:animEffect transition="in" filter="wipe(down)">
                                      <p:cBhvr>
                                        <p:cTn id="13" dur="500"/>
                                        <p:tgtEl>
                                          <p:spTgt spid="56"/>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57"/>
                                        </p:tgtEl>
                                        <p:attrNameLst>
                                          <p:attrName>style.visibility</p:attrName>
                                        </p:attrNameLst>
                                      </p:cBhvr>
                                      <p:to>
                                        <p:strVal val="visible"/>
                                      </p:to>
                                    </p:set>
                                    <p:animEffect transition="in" filter="wipe(down)">
                                      <p:cBhvr>
                                        <p:cTn id="16" dur="500"/>
                                        <p:tgtEl>
                                          <p:spTgt spid="57"/>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59"/>
                                        </p:tgtEl>
                                        <p:attrNameLst>
                                          <p:attrName>style.visibility</p:attrName>
                                        </p:attrNameLst>
                                      </p:cBhvr>
                                      <p:to>
                                        <p:strVal val="visible"/>
                                      </p:to>
                                    </p:set>
                                    <p:animEffect transition="in" filter="wipe(down)">
                                      <p:cBhvr>
                                        <p:cTn id="19" dur="500"/>
                                        <p:tgtEl>
                                          <p:spTgt spid="59"/>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Effect transition="in" filter="wipe(down)">
                                      <p:cBhvr>
                                        <p:cTn id="22" dur="500"/>
                                        <p:tgtEl>
                                          <p:spTgt spid="60"/>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61"/>
                                        </p:tgtEl>
                                        <p:attrNameLst>
                                          <p:attrName>style.visibility</p:attrName>
                                        </p:attrNameLst>
                                      </p:cBhvr>
                                      <p:to>
                                        <p:strVal val="visible"/>
                                      </p:to>
                                    </p:set>
                                    <p:animEffect transition="in" filter="wipe(down)">
                                      <p:cBhvr>
                                        <p:cTn id="25" dur="500"/>
                                        <p:tgtEl>
                                          <p:spTgt spid="6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62"/>
                                        </p:tgtEl>
                                        <p:attrNameLst>
                                          <p:attrName>style.visibility</p:attrName>
                                        </p:attrNameLst>
                                      </p:cBhvr>
                                      <p:to>
                                        <p:strVal val="visible"/>
                                      </p:to>
                                    </p:set>
                                    <p:animEffect transition="in" filter="wipe(down)">
                                      <p:cBhvr>
                                        <p:cTn id="28" dur="500"/>
                                        <p:tgtEl>
                                          <p:spTgt spid="62"/>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63"/>
                                        </p:tgtEl>
                                        <p:attrNameLst>
                                          <p:attrName>style.visibility</p:attrName>
                                        </p:attrNameLst>
                                      </p:cBhvr>
                                      <p:to>
                                        <p:strVal val="visible"/>
                                      </p:to>
                                    </p:set>
                                    <p:animEffect transition="in" filter="wipe(down)">
                                      <p:cBhvr>
                                        <p:cTn id="31" dur="500"/>
                                        <p:tgtEl>
                                          <p:spTgt spid="63"/>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64"/>
                                        </p:tgtEl>
                                        <p:attrNameLst>
                                          <p:attrName>style.visibility</p:attrName>
                                        </p:attrNameLst>
                                      </p:cBhvr>
                                      <p:to>
                                        <p:strVal val="visible"/>
                                      </p:to>
                                    </p:set>
                                    <p:animEffect transition="in" filter="wipe(down)">
                                      <p:cBhvr>
                                        <p:cTn id="34" dur="500"/>
                                        <p:tgtEl>
                                          <p:spTgt spid="64"/>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65"/>
                                        </p:tgtEl>
                                        <p:attrNameLst>
                                          <p:attrName>style.visibility</p:attrName>
                                        </p:attrNameLst>
                                      </p:cBhvr>
                                      <p:to>
                                        <p:strVal val="visible"/>
                                      </p:to>
                                    </p:set>
                                    <p:animEffect transition="in" filter="wipe(down)">
                                      <p:cBhvr>
                                        <p:cTn id="37" dur="500"/>
                                        <p:tgtEl>
                                          <p:spTgt spid="6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wipe(down)">
                                      <p:cBhvr>
                                        <p:cTn id="42" dur="500"/>
                                        <p:tgtEl>
                                          <p:spTgt spid="5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74"/>
                                        </p:tgtEl>
                                        <p:attrNameLst>
                                          <p:attrName>style.visibility</p:attrName>
                                        </p:attrNameLst>
                                      </p:cBhvr>
                                      <p:to>
                                        <p:strVal val="visible"/>
                                      </p:to>
                                    </p:set>
                                    <p:animEffect transition="in" filter="wipe(down)">
                                      <p:cBhvr>
                                        <p:cTn id="47" dur="500"/>
                                        <p:tgtEl>
                                          <p:spTgt spid="7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down)">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down)">
                                      <p:cBhvr>
                                        <p:cTn id="62" dur="5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75"/>
                                        </p:tgtEl>
                                        <p:attrNameLst>
                                          <p:attrName>style.visibility</p:attrName>
                                        </p:attrNameLst>
                                      </p:cBhvr>
                                      <p:to>
                                        <p:strVal val="visible"/>
                                      </p:to>
                                    </p:set>
                                    <p:animEffect transition="in" filter="wipe(down)">
                                      <p:cBhvr>
                                        <p:cTn id="67" dur="500"/>
                                        <p:tgtEl>
                                          <p:spTgt spid="75"/>
                                        </p:tgtEl>
                                      </p:cBhvr>
                                    </p:animEffect>
                                  </p:childTnLst>
                                </p:cTn>
                              </p:par>
                              <p:par>
                                <p:cTn id="68" presetID="22" presetClass="exit" presetSubtype="4" fill="hold" grpId="1" nodeType="withEffect">
                                  <p:stCondLst>
                                    <p:cond delay="0"/>
                                  </p:stCondLst>
                                  <p:childTnLst>
                                    <p:animEffect transition="out" filter="wipe(down)">
                                      <p:cBhvr>
                                        <p:cTn id="69" dur="500"/>
                                        <p:tgtEl>
                                          <p:spTgt spid="74"/>
                                        </p:tgtEl>
                                      </p:cBhvr>
                                    </p:animEffect>
                                    <p:set>
                                      <p:cBhvr>
                                        <p:cTn id="70" dur="1" fill="hold">
                                          <p:stCondLst>
                                            <p:cond delay="499"/>
                                          </p:stCondLst>
                                        </p:cTn>
                                        <p:tgtEl>
                                          <p:spTgt spid="74"/>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9"/>
                                        </p:tgtEl>
                                        <p:attrNameLst>
                                          <p:attrName>style.visibility</p:attrName>
                                        </p:attrNameLst>
                                      </p:cBhvr>
                                      <p:to>
                                        <p:strVal val="visible"/>
                                      </p:to>
                                    </p:set>
                                    <p:animEffect transition="in" filter="wipe(down)">
                                      <p:cBhvr>
                                        <p:cTn id="75" dur="500"/>
                                        <p:tgtEl>
                                          <p:spTgt spid="29"/>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30"/>
                                        </p:tgtEl>
                                        <p:attrNameLst>
                                          <p:attrName>style.visibility</p:attrName>
                                        </p:attrNameLst>
                                      </p:cBhvr>
                                      <p:to>
                                        <p:strVal val="visible"/>
                                      </p:to>
                                    </p:set>
                                    <p:animEffect transition="in" filter="wipe(down)">
                                      <p:cBhvr>
                                        <p:cTn id="80" dur="500"/>
                                        <p:tgtEl>
                                          <p:spTgt spid="30"/>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wipe(down)">
                                      <p:cBhvr>
                                        <p:cTn id="85" dur="500"/>
                                        <p:tgtEl>
                                          <p:spTgt spid="31"/>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4" fill="hold" grpId="0" nodeType="clickEffect">
                                  <p:stCondLst>
                                    <p:cond delay="0"/>
                                  </p:stCondLst>
                                  <p:childTnLst>
                                    <p:set>
                                      <p:cBhvr>
                                        <p:cTn id="89" dur="1" fill="hold">
                                          <p:stCondLst>
                                            <p:cond delay="0"/>
                                          </p:stCondLst>
                                        </p:cTn>
                                        <p:tgtEl>
                                          <p:spTgt spid="76"/>
                                        </p:tgtEl>
                                        <p:attrNameLst>
                                          <p:attrName>style.visibility</p:attrName>
                                        </p:attrNameLst>
                                      </p:cBhvr>
                                      <p:to>
                                        <p:strVal val="visible"/>
                                      </p:to>
                                    </p:set>
                                    <p:animEffect transition="in" filter="wipe(down)">
                                      <p:cBhvr>
                                        <p:cTn id="90" dur="500"/>
                                        <p:tgtEl>
                                          <p:spTgt spid="76"/>
                                        </p:tgtEl>
                                      </p:cBhvr>
                                    </p:animEffect>
                                  </p:childTnLst>
                                </p:cTn>
                              </p:par>
                              <p:par>
                                <p:cTn id="91" presetID="22" presetClass="exit" presetSubtype="4" fill="hold" grpId="1" nodeType="withEffect">
                                  <p:stCondLst>
                                    <p:cond delay="0"/>
                                  </p:stCondLst>
                                  <p:childTnLst>
                                    <p:animEffect transition="out" filter="wipe(down)">
                                      <p:cBhvr>
                                        <p:cTn id="92" dur="500"/>
                                        <p:tgtEl>
                                          <p:spTgt spid="75"/>
                                        </p:tgtEl>
                                      </p:cBhvr>
                                    </p:animEffect>
                                    <p:set>
                                      <p:cBhvr>
                                        <p:cTn id="93" dur="1" fill="hold">
                                          <p:stCondLst>
                                            <p:cond delay="499"/>
                                          </p:stCondLst>
                                        </p:cTn>
                                        <p:tgtEl>
                                          <p:spTgt spid="75"/>
                                        </p:tgtEl>
                                        <p:attrNameLst>
                                          <p:attrName>style.visibility</p:attrName>
                                        </p:attrNameLst>
                                      </p:cBhvr>
                                      <p:to>
                                        <p:strVal val="hidden"/>
                                      </p:to>
                                    </p:set>
                                  </p:childTnLst>
                                </p:cTn>
                              </p:par>
                            </p:childTnLst>
                          </p:cTn>
                        </p:par>
                      </p:childTnLst>
                    </p:cTn>
                  </p:par>
                  <p:par>
                    <p:cTn id="94" fill="hold">
                      <p:stCondLst>
                        <p:cond delay="indefinite"/>
                      </p:stCondLst>
                      <p:childTnLst>
                        <p:par>
                          <p:cTn id="95" fill="hold">
                            <p:stCondLst>
                              <p:cond delay="0"/>
                            </p:stCondLst>
                            <p:childTnLst>
                              <p:par>
                                <p:cTn id="96" presetID="22" presetClass="entr" presetSubtype="4" fill="hold" grpId="0" nodeType="clickEffect">
                                  <p:stCondLst>
                                    <p:cond delay="0"/>
                                  </p:stCondLst>
                                  <p:childTnLst>
                                    <p:set>
                                      <p:cBhvr>
                                        <p:cTn id="97" dur="1" fill="hold">
                                          <p:stCondLst>
                                            <p:cond delay="0"/>
                                          </p:stCondLst>
                                        </p:cTn>
                                        <p:tgtEl>
                                          <p:spTgt spid="33"/>
                                        </p:tgtEl>
                                        <p:attrNameLst>
                                          <p:attrName>style.visibility</p:attrName>
                                        </p:attrNameLst>
                                      </p:cBhvr>
                                      <p:to>
                                        <p:strVal val="visible"/>
                                      </p:to>
                                    </p:set>
                                    <p:animEffect transition="in" filter="wipe(down)">
                                      <p:cBhvr>
                                        <p:cTn id="98" dur="500"/>
                                        <p:tgtEl>
                                          <p:spTgt spid="33"/>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4" fill="hold" grpId="0" nodeType="click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wipe(down)">
                                      <p:cBhvr>
                                        <p:cTn id="103" dur="500"/>
                                        <p:tgtEl>
                                          <p:spTgt spid="34"/>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4" fill="hold" grpId="0" nodeType="clickEffect">
                                  <p:stCondLst>
                                    <p:cond delay="0"/>
                                  </p:stCondLst>
                                  <p:childTnLst>
                                    <p:set>
                                      <p:cBhvr>
                                        <p:cTn id="107" dur="1" fill="hold">
                                          <p:stCondLst>
                                            <p:cond delay="0"/>
                                          </p:stCondLst>
                                        </p:cTn>
                                        <p:tgtEl>
                                          <p:spTgt spid="35"/>
                                        </p:tgtEl>
                                        <p:attrNameLst>
                                          <p:attrName>style.visibility</p:attrName>
                                        </p:attrNameLst>
                                      </p:cBhvr>
                                      <p:to>
                                        <p:strVal val="visible"/>
                                      </p:to>
                                    </p:set>
                                    <p:animEffect transition="in" filter="wipe(down)">
                                      <p:cBhvr>
                                        <p:cTn id="108" dur="500"/>
                                        <p:tgtEl>
                                          <p:spTgt spid="35"/>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4" fill="hold" grpId="0" nodeType="clickEffect">
                                  <p:stCondLst>
                                    <p:cond delay="0"/>
                                  </p:stCondLst>
                                  <p:childTnLst>
                                    <p:set>
                                      <p:cBhvr>
                                        <p:cTn id="112" dur="1" fill="hold">
                                          <p:stCondLst>
                                            <p:cond delay="0"/>
                                          </p:stCondLst>
                                        </p:cTn>
                                        <p:tgtEl>
                                          <p:spTgt spid="77"/>
                                        </p:tgtEl>
                                        <p:attrNameLst>
                                          <p:attrName>style.visibility</p:attrName>
                                        </p:attrNameLst>
                                      </p:cBhvr>
                                      <p:to>
                                        <p:strVal val="visible"/>
                                      </p:to>
                                    </p:set>
                                    <p:animEffect transition="in" filter="wipe(down)">
                                      <p:cBhvr>
                                        <p:cTn id="113" dur="500"/>
                                        <p:tgtEl>
                                          <p:spTgt spid="77"/>
                                        </p:tgtEl>
                                      </p:cBhvr>
                                    </p:animEffect>
                                  </p:childTnLst>
                                </p:cTn>
                              </p:par>
                              <p:par>
                                <p:cTn id="114" presetID="22" presetClass="exit" presetSubtype="4" fill="hold" grpId="1" nodeType="withEffect">
                                  <p:stCondLst>
                                    <p:cond delay="0"/>
                                  </p:stCondLst>
                                  <p:childTnLst>
                                    <p:animEffect transition="out" filter="wipe(down)">
                                      <p:cBhvr>
                                        <p:cTn id="115" dur="500"/>
                                        <p:tgtEl>
                                          <p:spTgt spid="76"/>
                                        </p:tgtEl>
                                      </p:cBhvr>
                                    </p:animEffect>
                                    <p:set>
                                      <p:cBhvr>
                                        <p:cTn id="116" dur="1" fill="hold">
                                          <p:stCondLst>
                                            <p:cond delay="499"/>
                                          </p:stCondLst>
                                        </p:cTn>
                                        <p:tgtEl>
                                          <p:spTgt spid="76"/>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22" presetClass="entr" presetSubtype="4" fill="hold" grpId="0" nodeType="clickEffect">
                                  <p:stCondLst>
                                    <p:cond delay="0"/>
                                  </p:stCondLst>
                                  <p:childTnLst>
                                    <p:set>
                                      <p:cBhvr>
                                        <p:cTn id="120" dur="1" fill="hold">
                                          <p:stCondLst>
                                            <p:cond delay="0"/>
                                          </p:stCondLst>
                                        </p:cTn>
                                        <p:tgtEl>
                                          <p:spTgt spid="37"/>
                                        </p:tgtEl>
                                        <p:attrNameLst>
                                          <p:attrName>style.visibility</p:attrName>
                                        </p:attrNameLst>
                                      </p:cBhvr>
                                      <p:to>
                                        <p:strVal val="visible"/>
                                      </p:to>
                                    </p:set>
                                    <p:animEffect transition="in" filter="wipe(down)">
                                      <p:cBhvr>
                                        <p:cTn id="121" dur="500"/>
                                        <p:tgtEl>
                                          <p:spTgt spid="37"/>
                                        </p:tgtEl>
                                      </p:cBhvr>
                                    </p:animEffect>
                                  </p:childTnLst>
                                </p:cTn>
                              </p:par>
                            </p:childTnLst>
                          </p:cTn>
                        </p:par>
                      </p:childTnLst>
                    </p:cTn>
                  </p:par>
                  <p:par>
                    <p:cTn id="122" fill="hold">
                      <p:stCondLst>
                        <p:cond delay="indefinite"/>
                      </p:stCondLst>
                      <p:childTnLst>
                        <p:par>
                          <p:cTn id="123" fill="hold">
                            <p:stCondLst>
                              <p:cond delay="0"/>
                            </p:stCondLst>
                            <p:childTnLst>
                              <p:par>
                                <p:cTn id="124" presetID="22" presetClass="entr" presetSubtype="4" fill="hold" grpId="0" nodeType="clickEffect">
                                  <p:stCondLst>
                                    <p:cond delay="0"/>
                                  </p:stCondLst>
                                  <p:childTnLst>
                                    <p:set>
                                      <p:cBhvr>
                                        <p:cTn id="125" dur="1" fill="hold">
                                          <p:stCondLst>
                                            <p:cond delay="0"/>
                                          </p:stCondLst>
                                        </p:cTn>
                                        <p:tgtEl>
                                          <p:spTgt spid="38"/>
                                        </p:tgtEl>
                                        <p:attrNameLst>
                                          <p:attrName>style.visibility</p:attrName>
                                        </p:attrNameLst>
                                      </p:cBhvr>
                                      <p:to>
                                        <p:strVal val="visible"/>
                                      </p:to>
                                    </p:set>
                                    <p:animEffect transition="in" filter="wipe(down)">
                                      <p:cBhvr>
                                        <p:cTn id="126" dur="500"/>
                                        <p:tgtEl>
                                          <p:spTgt spid="38"/>
                                        </p:tgtEl>
                                      </p:cBhvr>
                                    </p:animEffect>
                                  </p:childTnLst>
                                </p:cTn>
                              </p:par>
                            </p:childTnLst>
                          </p:cTn>
                        </p:par>
                      </p:childTnLst>
                    </p:cTn>
                  </p:par>
                  <p:par>
                    <p:cTn id="127" fill="hold">
                      <p:stCondLst>
                        <p:cond delay="indefinite"/>
                      </p:stCondLst>
                      <p:childTnLst>
                        <p:par>
                          <p:cTn id="128" fill="hold">
                            <p:stCondLst>
                              <p:cond delay="0"/>
                            </p:stCondLst>
                            <p:childTnLst>
                              <p:par>
                                <p:cTn id="129" presetID="22" presetClass="entr" presetSubtype="4" fill="hold" grpId="0" nodeType="clickEffect">
                                  <p:stCondLst>
                                    <p:cond delay="0"/>
                                  </p:stCondLst>
                                  <p:childTnLst>
                                    <p:set>
                                      <p:cBhvr>
                                        <p:cTn id="130" dur="1" fill="hold">
                                          <p:stCondLst>
                                            <p:cond delay="0"/>
                                          </p:stCondLst>
                                        </p:cTn>
                                        <p:tgtEl>
                                          <p:spTgt spid="39"/>
                                        </p:tgtEl>
                                        <p:attrNameLst>
                                          <p:attrName>style.visibility</p:attrName>
                                        </p:attrNameLst>
                                      </p:cBhvr>
                                      <p:to>
                                        <p:strVal val="visible"/>
                                      </p:to>
                                    </p:set>
                                    <p:animEffect transition="in" filter="wipe(down)">
                                      <p:cBhvr>
                                        <p:cTn id="131" dur="500"/>
                                        <p:tgtEl>
                                          <p:spTgt spid="39"/>
                                        </p:tgtEl>
                                      </p:cBhvr>
                                    </p:animEffect>
                                  </p:childTnLst>
                                </p:cTn>
                              </p:par>
                            </p:childTnLst>
                          </p:cTn>
                        </p:par>
                      </p:childTnLst>
                    </p:cTn>
                  </p:par>
                  <p:par>
                    <p:cTn id="132" fill="hold">
                      <p:stCondLst>
                        <p:cond delay="indefinite"/>
                      </p:stCondLst>
                      <p:childTnLst>
                        <p:par>
                          <p:cTn id="133" fill="hold">
                            <p:stCondLst>
                              <p:cond delay="0"/>
                            </p:stCondLst>
                            <p:childTnLst>
                              <p:par>
                                <p:cTn id="134" presetID="22" presetClass="entr" presetSubtype="4" fill="hold" grpId="0" nodeType="clickEffect">
                                  <p:stCondLst>
                                    <p:cond delay="0"/>
                                  </p:stCondLst>
                                  <p:childTnLst>
                                    <p:set>
                                      <p:cBhvr>
                                        <p:cTn id="135" dur="1" fill="hold">
                                          <p:stCondLst>
                                            <p:cond delay="0"/>
                                          </p:stCondLst>
                                        </p:cTn>
                                        <p:tgtEl>
                                          <p:spTgt spid="78"/>
                                        </p:tgtEl>
                                        <p:attrNameLst>
                                          <p:attrName>style.visibility</p:attrName>
                                        </p:attrNameLst>
                                      </p:cBhvr>
                                      <p:to>
                                        <p:strVal val="visible"/>
                                      </p:to>
                                    </p:set>
                                    <p:animEffect transition="in" filter="wipe(down)">
                                      <p:cBhvr>
                                        <p:cTn id="136" dur="500"/>
                                        <p:tgtEl>
                                          <p:spTgt spid="78"/>
                                        </p:tgtEl>
                                      </p:cBhvr>
                                    </p:animEffect>
                                  </p:childTnLst>
                                </p:cTn>
                              </p:par>
                              <p:par>
                                <p:cTn id="137" presetID="22" presetClass="exit" presetSubtype="4" fill="hold" grpId="1" nodeType="withEffect">
                                  <p:stCondLst>
                                    <p:cond delay="0"/>
                                  </p:stCondLst>
                                  <p:childTnLst>
                                    <p:animEffect transition="out" filter="wipe(down)">
                                      <p:cBhvr>
                                        <p:cTn id="138" dur="500"/>
                                        <p:tgtEl>
                                          <p:spTgt spid="77"/>
                                        </p:tgtEl>
                                      </p:cBhvr>
                                    </p:animEffect>
                                    <p:set>
                                      <p:cBhvr>
                                        <p:cTn id="139" dur="1" fill="hold">
                                          <p:stCondLst>
                                            <p:cond delay="499"/>
                                          </p:stCondLst>
                                        </p:cTn>
                                        <p:tgtEl>
                                          <p:spTgt spid="77"/>
                                        </p:tgtEl>
                                        <p:attrNameLst>
                                          <p:attrName>style.visibility</p:attrName>
                                        </p:attrNameLst>
                                      </p:cBhvr>
                                      <p:to>
                                        <p:strVal val="hidden"/>
                                      </p:to>
                                    </p:set>
                                  </p:childTnLst>
                                </p:cTn>
                              </p:par>
                            </p:childTnLst>
                          </p:cTn>
                        </p:par>
                      </p:childTnLst>
                    </p:cTn>
                  </p:par>
                  <p:par>
                    <p:cTn id="140" fill="hold">
                      <p:stCondLst>
                        <p:cond delay="indefinite"/>
                      </p:stCondLst>
                      <p:childTnLst>
                        <p:par>
                          <p:cTn id="141" fill="hold">
                            <p:stCondLst>
                              <p:cond delay="0"/>
                            </p:stCondLst>
                            <p:childTnLst>
                              <p:par>
                                <p:cTn id="142" presetID="22" presetClass="entr" presetSubtype="4" fill="hold" grpId="0" nodeType="clickEffect">
                                  <p:stCondLst>
                                    <p:cond delay="0"/>
                                  </p:stCondLst>
                                  <p:childTnLst>
                                    <p:set>
                                      <p:cBhvr>
                                        <p:cTn id="143" dur="1" fill="hold">
                                          <p:stCondLst>
                                            <p:cond delay="0"/>
                                          </p:stCondLst>
                                        </p:cTn>
                                        <p:tgtEl>
                                          <p:spTgt spid="41"/>
                                        </p:tgtEl>
                                        <p:attrNameLst>
                                          <p:attrName>style.visibility</p:attrName>
                                        </p:attrNameLst>
                                      </p:cBhvr>
                                      <p:to>
                                        <p:strVal val="visible"/>
                                      </p:to>
                                    </p:set>
                                    <p:animEffect transition="in" filter="wipe(down)">
                                      <p:cBhvr>
                                        <p:cTn id="144" dur="500"/>
                                        <p:tgtEl>
                                          <p:spTgt spid="41"/>
                                        </p:tgtEl>
                                      </p:cBhvr>
                                    </p:animEffect>
                                  </p:childTnLst>
                                </p:cTn>
                              </p:par>
                            </p:childTnLst>
                          </p:cTn>
                        </p:par>
                      </p:childTnLst>
                    </p:cTn>
                  </p:par>
                  <p:par>
                    <p:cTn id="145" fill="hold">
                      <p:stCondLst>
                        <p:cond delay="indefinite"/>
                      </p:stCondLst>
                      <p:childTnLst>
                        <p:par>
                          <p:cTn id="146" fill="hold">
                            <p:stCondLst>
                              <p:cond delay="0"/>
                            </p:stCondLst>
                            <p:childTnLst>
                              <p:par>
                                <p:cTn id="147" presetID="22" presetClass="entr" presetSubtype="4" fill="hold" grpId="0" nodeType="clickEffect">
                                  <p:stCondLst>
                                    <p:cond delay="0"/>
                                  </p:stCondLst>
                                  <p:childTnLst>
                                    <p:set>
                                      <p:cBhvr>
                                        <p:cTn id="148" dur="1" fill="hold">
                                          <p:stCondLst>
                                            <p:cond delay="0"/>
                                          </p:stCondLst>
                                        </p:cTn>
                                        <p:tgtEl>
                                          <p:spTgt spid="42"/>
                                        </p:tgtEl>
                                        <p:attrNameLst>
                                          <p:attrName>style.visibility</p:attrName>
                                        </p:attrNameLst>
                                      </p:cBhvr>
                                      <p:to>
                                        <p:strVal val="visible"/>
                                      </p:to>
                                    </p:set>
                                    <p:animEffect transition="in" filter="wipe(down)">
                                      <p:cBhvr>
                                        <p:cTn id="149" dur="500"/>
                                        <p:tgtEl>
                                          <p:spTgt spid="42"/>
                                        </p:tgtEl>
                                      </p:cBhvr>
                                    </p:animEffect>
                                  </p:childTnLst>
                                </p:cTn>
                              </p:par>
                            </p:childTnLst>
                          </p:cTn>
                        </p:par>
                      </p:childTnLst>
                    </p:cTn>
                  </p:par>
                  <p:par>
                    <p:cTn id="150" fill="hold">
                      <p:stCondLst>
                        <p:cond delay="indefinite"/>
                      </p:stCondLst>
                      <p:childTnLst>
                        <p:par>
                          <p:cTn id="151" fill="hold">
                            <p:stCondLst>
                              <p:cond delay="0"/>
                            </p:stCondLst>
                            <p:childTnLst>
                              <p:par>
                                <p:cTn id="152" presetID="22" presetClass="entr" presetSubtype="4" fill="hold" grpId="0" nodeType="clickEffect">
                                  <p:stCondLst>
                                    <p:cond delay="0"/>
                                  </p:stCondLst>
                                  <p:childTnLst>
                                    <p:set>
                                      <p:cBhvr>
                                        <p:cTn id="153" dur="1" fill="hold">
                                          <p:stCondLst>
                                            <p:cond delay="0"/>
                                          </p:stCondLst>
                                        </p:cTn>
                                        <p:tgtEl>
                                          <p:spTgt spid="43"/>
                                        </p:tgtEl>
                                        <p:attrNameLst>
                                          <p:attrName>style.visibility</p:attrName>
                                        </p:attrNameLst>
                                      </p:cBhvr>
                                      <p:to>
                                        <p:strVal val="visible"/>
                                      </p:to>
                                    </p:set>
                                    <p:animEffect transition="in" filter="wipe(down)">
                                      <p:cBhvr>
                                        <p:cTn id="154" dur="500"/>
                                        <p:tgtEl>
                                          <p:spTgt spid="43"/>
                                        </p:tgtEl>
                                      </p:cBhvr>
                                    </p:animEffect>
                                  </p:childTnLst>
                                </p:cTn>
                              </p:par>
                            </p:childTnLst>
                          </p:cTn>
                        </p:par>
                      </p:childTnLst>
                    </p:cTn>
                  </p:par>
                  <p:par>
                    <p:cTn id="155" fill="hold">
                      <p:stCondLst>
                        <p:cond delay="indefinite"/>
                      </p:stCondLst>
                      <p:childTnLst>
                        <p:par>
                          <p:cTn id="156" fill="hold">
                            <p:stCondLst>
                              <p:cond delay="0"/>
                            </p:stCondLst>
                            <p:childTnLst>
                              <p:par>
                                <p:cTn id="157" presetID="22" presetClass="entr" presetSubtype="4" fill="hold" grpId="0" nodeType="clickEffect">
                                  <p:stCondLst>
                                    <p:cond delay="0"/>
                                  </p:stCondLst>
                                  <p:childTnLst>
                                    <p:set>
                                      <p:cBhvr>
                                        <p:cTn id="158" dur="1" fill="hold">
                                          <p:stCondLst>
                                            <p:cond delay="0"/>
                                          </p:stCondLst>
                                        </p:cTn>
                                        <p:tgtEl>
                                          <p:spTgt spid="36"/>
                                        </p:tgtEl>
                                        <p:attrNameLst>
                                          <p:attrName>style.visibility</p:attrName>
                                        </p:attrNameLst>
                                      </p:cBhvr>
                                      <p:to>
                                        <p:strVal val="visible"/>
                                      </p:to>
                                    </p:set>
                                    <p:animEffect transition="in" filter="wipe(down)">
                                      <p:cBhvr>
                                        <p:cTn id="159" dur="500"/>
                                        <p:tgtEl>
                                          <p:spTgt spid="36"/>
                                        </p:tgtEl>
                                      </p:cBhvr>
                                    </p:animEffect>
                                  </p:childTnLst>
                                </p:cTn>
                              </p:par>
                              <p:par>
                                <p:cTn id="160" presetID="10" presetClass="exit" presetSubtype="0" fill="hold" grpId="1" nodeType="withEffect">
                                  <p:stCondLst>
                                    <p:cond delay="0"/>
                                  </p:stCondLst>
                                  <p:childTnLst>
                                    <p:animEffect transition="out" filter="fade">
                                      <p:cBhvr>
                                        <p:cTn id="161" dur="500"/>
                                        <p:tgtEl>
                                          <p:spTgt spid="78"/>
                                        </p:tgtEl>
                                      </p:cBhvr>
                                    </p:animEffect>
                                    <p:set>
                                      <p:cBhvr>
                                        <p:cTn id="162" dur="1" fill="hold">
                                          <p:stCondLst>
                                            <p:cond delay="499"/>
                                          </p:stCondLst>
                                        </p:cTn>
                                        <p:tgtEl>
                                          <p:spTgt spid="78"/>
                                        </p:tgtEl>
                                        <p:attrNameLst>
                                          <p:attrName>style.visibility</p:attrName>
                                        </p:attrNameLst>
                                      </p:cBhvr>
                                      <p:to>
                                        <p:strVal val="hidden"/>
                                      </p:to>
                                    </p:set>
                                  </p:childTnLst>
                                </p:cTn>
                              </p:par>
                            </p:childTnLst>
                          </p:cTn>
                        </p:par>
                      </p:childTnLst>
                    </p:cTn>
                  </p:par>
                  <p:par>
                    <p:cTn id="163" fill="hold">
                      <p:stCondLst>
                        <p:cond delay="indefinite"/>
                      </p:stCondLst>
                      <p:childTnLst>
                        <p:par>
                          <p:cTn id="164" fill="hold">
                            <p:stCondLst>
                              <p:cond delay="0"/>
                            </p:stCondLst>
                            <p:childTnLst>
                              <p:par>
                                <p:cTn id="165" presetID="22" presetClass="entr" presetSubtype="4" fill="hold" grpId="0" nodeType="clickEffect">
                                  <p:stCondLst>
                                    <p:cond delay="0"/>
                                  </p:stCondLst>
                                  <p:childTnLst>
                                    <p:set>
                                      <p:cBhvr>
                                        <p:cTn id="166" dur="1" fill="hold">
                                          <p:stCondLst>
                                            <p:cond delay="0"/>
                                          </p:stCondLst>
                                        </p:cTn>
                                        <p:tgtEl>
                                          <p:spTgt spid="40"/>
                                        </p:tgtEl>
                                        <p:attrNameLst>
                                          <p:attrName>style.visibility</p:attrName>
                                        </p:attrNameLst>
                                      </p:cBhvr>
                                      <p:to>
                                        <p:strVal val="visible"/>
                                      </p:to>
                                    </p:set>
                                    <p:animEffect transition="in" filter="wipe(down)">
                                      <p:cBhvr>
                                        <p:cTn id="167" dur="500"/>
                                        <p:tgtEl>
                                          <p:spTgt spid="40"/>
                                        </p:tgtEl>
                                      </p:cBhvr>
                                    </p:animEffect>
                                  </p:childTnLst>
                                </p:cTn>
                              </p:par>
                            </p:childTnLst>
                          </p:cTn>
                        </p:par>
                      </p:childTnLst>
                    </p:cTn>
                  </p:par>
                  <p:par>
                    <p:cTn id="168" fill="hold">
                      <p:stCondLst>
                        <p:cond delay="indefinite"/>
                      </p:stCondLst>
                      <p:childTnLst>
                        <p:par>
                          <p:cTn id="169" fill="hold">
                            <p:stCondLst>
                              <p:cond delay="0"/>
                            </p:stCondLst>
                            <p:childTnLst>
                              <p:par>
                                <p:cTn id="170" presetID="22" presetClass="entr" presetSubtype="4" fill="hold" grpId="0" nodeType="clickEffect">
                                  <p:stCondLst>
                                    <p:cond delay="0"/>
                                  </p:stCondLst>
                                  <p:childTnLst>
                                    <p:set>
                                      <p:cBhvr>
                                        <p:cTn id="171" dur="1" fill="hold">
                                          <p:stCondLst>
                                            <p:cond delay="0"/>
                                          </p:stCondLst>
                                        </p:cTn>
                                        <p:tgtEl>
                                          <p:spTgt spid="44"/>
                                        </p:tgtEl>
                                        <p:attrNameLst>
                                          <p:attrName>style.visibility</p:attrName>
                                        </p:attrNameLst>
                                      </p:cBhvr>
                                      <p:to>
                                        <p:strVal val="visible"/>
                                      </p:to>
                                    </p:set>
                                    <p:animEffect transition="in" filter="wipe(down)">
                                      <p:cBhvr>
                                        <p:cTn id="172" dur="500"/>
                                        <p:tgtEl>
                                          <p:spTgt spid="44"/>
                                        </p:tgtEl>
                                      </p:cBhvr>
                                    </p:animEffect>
                                  </p:childTnLst>
                                </p:cTn>
                              </p:par>
                            </p:childTnLst>
                          </p:cTn>
                        </p:par>
                      </p:childTnLst>
                    </p:cTn>
                  </p:par>
                  <p:par>
                    <p:cTn id="173" fill="hold">
                      <p:stCondLst>
                        <p:cond delay="indefinite"/>
                      </p:stCondLst>
                      <p:childTnLst>
                        <p:par>
                          <p:cTn id="174" fill="hold">
                            <p:stCondLst>
                              <p:cond delay="0"/>
                            </p:stCondLst>
                            <p:childTnLst>
                              <p:par>
                                <p:cTn id="175" presetID="22" presetClass="entr" presetSubtype="4" fill="hold" grpId="0" nodeType="clickEffect">
                                  <p:stCondLst>
                                    <p:cond delay="0"/>
                                  </p:stCondLst>
                                  <p:childTnLst>
                                    <p:set>
                                      <p:cBhvr>
                                        <p:cTn id="176" dur="1" fill="hold">
                                          <p:stCondLst>
                                            <p:cond delay="0"/>
                                          </p:stCondLst>
                                        </p:cTn>
                                        <p:tgtEl>
                                          <p:spTgt spid="45"/>
                                        </p:tgtEl>
                                        <p:attrNameLst>
                                          <p:attrName>style.visibility</p:attrName>
                                        </p:attrNameLst>
                                      </p:cBhvr>
                                      <p:to>
                                        <p:strVal val="visible"/>
                                      </p:to>
                                    </p:set>
                                    <p:animEffect transition="in" filter="wipe(down)">
                                      <p:cBhvr>
                                        <p:cTn id="17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8" grpId="0"/>
      <p:bldP spid="19" grpId="0"/>
      <p:bldP spid="29" grpId="0"/>
      <p:bldP spid="30" grpId="0"/>
      <p:bldP spid="31" grpId="0"/>
      <p:bldP spid="33" grpId="0"/>
      <p:bldP spid="34" grpId="0"/>
      <p:bldP spid="35" grpId="0"/>
      <p:bldP spid="37" grpId="0"/>
      <p:bldP spid="38" grpId="0"/>
      <p:bldP spid="39" grpId="0"/>
      <p:bldP spid="41" grpId="0"/>
      <p:bldP spid="42" grpId="0"/>
      <p:bldP spid="43" grpId="0"/>
      <p:bldP spid="54" grpId="0"/>
      <p:bldP spid="55" grpId="0"/>
      <p:bldP spid="56" grpId="0"/>
      <p:bldP spid="57" grpId="0"/>
      <p:bldP spid="59" grpId="0" animBg="1"/>
      <p:bldP spid="60" grpId="0" animBg="1"/>
      <p:bldP spid="61" grpId="0"/>
      <p:bldP spid="62" grpId="0" animBg="1"/>
      <p:bldP spid="63" grpId="0" animBg="1"/>
      <p:bldP spid="64" grpId="0" animBg="1"/>
      <p:bldP spid="65" grpId="0"/>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P spid="36" grpId="0" animBg="1"/>
      <p:bldP spid="40" grpId="0"/>
      <p:bldP spid="44" grpId="0"/>
      <p:bldP spid="4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 Set Completeness</a:t>
            </a:r>
          </a:p>
        </p:txBody>
      </p:sp>
      <p:sp>
        <p:nvSpPr>
          <p:cNvPr id="3" name="Content Placeholder 2"/>
          <p:cNvSpPr>
            <a:spLocks noGrp="1"/>
          </p:cNvSpPr>
          <p:nvPr>
            <p:ph idx="1"/>
          </p:nvPr>
        </p:nvSpPr>
        <p:spPr/>
        <p:txBody>
          <a:bodyPr/>
          <a:lstStyle/>
          <a:p>
            <a:pPr algn="just"/>
            <a:r>
              <a:rPr lang="en-US" dirty="0"/>
              <a:t>Instruction set is said to be complete if it includes sufficient number of instructions in each of the following categories:</a:t>
            </a:r>
          </a:p>
          <a:p>
            <a:pPr marL="857230" lvl="1" indent="-457200">
              <a:buFont typeface="+mj-lt"/>
              <a:buAutoNum type="arabicPeriod"/>
            </a:pPr>
            <a:r>
              <a:rPr lang="en-US" dirty="0"/>
              <a:t>Arithmetic, logical and shift instructions</a:t>
            </a:r>
          </a:p>
          <a:p>
            <a:pPr marL="857230" lvl="1" indent="-457200">
              <a:buFont typeface="+mj-lt"/>
              <a:buAutoNum type="arabicPeriod"/>
            </a:pPr>
            <a:r>
              <a:rPr lang="en-US" dirty="0"/>
              <a:t>Instructions for moving information to and from memory and processor registers</a:t>
            </a:r>
          </a:p>
          <a:p>
            <a:pPr marL="857230" lvl="1" indent="-457200">
              <a:buFont typeface="+mj-lt"/>
              <a:buAutoNum type="arabicPeriod"/>
            </a:pPr>
            <a:r>
              <a:rPr lang="en-US" dirty="0"/>
              <a:t>Program control instructions together with instructions that check status conditions</a:t>
            </a:r>
          </a:p>
          <a:p>
            <a:pPr marL="857230" lvl="1" indent="-457200">
              <a:buFont typeface="+mj-lt"/>
              <a:buAutoNum type="arabicPeriod"/>
            </a:pPr>
            <a:r>
              <a:rPr lang="en-US" dirty="0"/>
              <a:t>Input and output instructions</a:t>
            </a:r>
          </a:p>
        </p:txBody>
      </p:sp>
    </p:spTree>
    <p:extLst>
      <p:ext uri="{BB962C8B-B14F-4D97-AF65-F5344CB8AC3E}">
        <p14:creationId xmlns:p14="http://schemas.microsoft.com/office/powerpoint/2010/main" val="147251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77000"/>
          </a:xfrm>
        </p:spPr>
        <p:txBody>
          <a:bodyPr>
            <a:noAutofit/>
          </a:bodyPr>
          <a:lstStyle/>
          <a:p>
            <a:r>
              <a:rPr lang="en-US" sz="9600" dirty="0"/>
              <a:t>Timing </a:t>
            </a:r>
            <a:r>
              <a:rPr lang="en-US" sz="9600"/>
              <a:t>&amp; Control</a:t>
            </a:r>
            <a:endParaRPr lang="en-US" sz="9600" dirty="0"/>
          </a:p>
        </p:txBody>
      </p:sp>
    </p:spTree>
    <p:extLst>
      <p:ext uri="{BB962C8B-B14F-4D97-AF65-F5344CB8AC3E}">
        <p14:creationId xmlns:p14="http://schemas.microsoft.com/office/powerpoint/2010/main" val="12452665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Unit of Basic Computer</a:t>
            </a:r>
          </a:p>
        </p:txBody>
      </p:sp>
      <p:graphicFrame>
        <p:nvGraphicFramePr>
          <p:cNvPr id="4" name="Table 3"/>
          <p:cNvGraphicFramePr>
            <a:graphicFrameLocks noGrp="1"/>
          </p:cNvGraphicFramePr>
          <p:nvPr>
            <p:extLst>
              <p:ext uri="{D42A27DB-BD31-4B8C-83A1-F6EECF244321}">
                <p14:modId xmlns:p14="http://schemas.microsoft.com/office/powerpoint/2010/main" val="3318773637"/>
              </p:ext>
            </p:extLst>
          </p:nvPr>
        </p:nvGraphicFramePr>
        <p:xfrm>
          <a:off x="588760" y="1295400"/>
          <a:ext cx="5964447" cy="579120"/>
        </p:xfrm>
        <a:graphic>
          <a:graphicData uri="http://schemas.openxmlformats.org/drawingml/2006/table">
            <a:tbl>
              <a:tblPr firstRow="1" bandRow="1">
                <a:tableStyleId>{5C22544A-7EE6-4342-B048-85BDC9FD1C3A}</a:tableStyleId>
              </a:tblPr>
              <a:tblGrid>
                <a:gridCol w="501365">
                  <a:extLst>
                    <a:ext uri="{9D8B030D-6E8A-4147-A177-3AD203B41FA5}">
                      <a16:colId xmlns:a16="http://schemas.microsoft.com/office/drawing/2014/main" val="20000"/>
                    </a:ext>
                  </a:extLst>
                </a:gridCol>
                <a:gridCol w="738675">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3124207">
                  <a:extLst>
                    <a:ext uri="{9D8B030D-6E8A-4147-A177-3AD203B41FA5}">
                      <a16:colId xmlns:a16="http://schemas.microsoft.com/office/drawing/2014/main" val="20004"/>
                    </a:ext>
                  </a:extLst>
                </a:gridCol>
              </a:tblGrid>
              <a:tr h="579120">
                <a:tc>
                  <a:txBody>
                    <a:bodyPr/>
                    <a:lstStyle/>
                    <a:p>
                      <a:pPr algn="ctr"/>
                      <a:r>
                        <a:rPr lang="en-US" sz="2400" b="0" dirty="0"/>
                        <a:t>15</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14</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13</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12</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0" dirty="0"/>
                        <a:t>11 - 0</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5" name="TextBox 4"/>
          <p:cNvSpPr txBox="1"/>
          <p:nvPr/>
        </p:nvSpPr>
        <p:spPr>
          <a:xfrm>
            <a:off x="2326562" y="914402"/>
            <a:ext cx="2488835" cy="400110"/>
          </a:xfrm>
          <a:prstGeom prst="rect">
            <a:avLst/>
          </a:prstGeom>
          <a:noFill/>
        </p:spPr>
        <p:txBody>
          <a:bodyPr wrap="square" rtlCol="0">
            <a:spAutoFit/>
          </a:bodyPr>
          <a:lstStyle/>
          <a:p>
            <a:pPr algn="ctr"/>
            <a:r>
              <a:rPr lang="en-US" sz="2000" dirty="0"/>
              <a:t>Instruction Register</a:t>
            </a:r>
          </a:p>
        </p:txBody>
      </p:sp>
      <p:sp>
        <p:nvSpPr>
          <p:cNvPr id="6" name="Rectangle 5"/>
          <p:cNvSpPr/>
          <p:nvPr/>
        </p:nvSpPr>
        <p:spPr>
          <a:xfrm>
            <a:off x="6858000" y="1981200"/>
            <a:ext cx="1676400" cy="3276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Control Logic Gates</a:t>
            </a:r>
          </a:p>
        </p:txBody>
      </p:sp>
      <p:grpSp>
        <p:nvGrpSpPr>
          <p:cNvPr id="13" name="Group 12"/>
          <p:cNvGrpSpPr/>
          <p:nvPr/>
        </p:nvGrpSpPr>
        <p:grpSpPr>
          <a:xfrm>
            <a:off x="4876800" y="1874520"/>
            <a:ext cx="1981200" cy="487680"/>
            <a:chOff x="4419600" y="1874520"/>
            <a:chExt cx="1981200" cy="487680"/>
          </a:xfrm>
        </p:grpSpPr>
        <p:cxnSp>
          <p:nvCxnSpPr>
            <p:cNvPr id="10" name="Straight Connector 9"/>
            <p:cNvCxnSpPr/>
            <p:nvPr/>
          </p:nvCxnSpPr>
          <p:spPr>
            <a:xfrm>
              <a:off x="4419600" y="1874520"/>
              <a:ext cx="0" cy="48768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419600" y="2362200"/>
              <a:ext cx="1981200" cy="0"/>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grpSp>
      <p:cxnSp>
        <p:nvCxnSpPr>
          <p:cNvPr id="14" name="Straight Connector 13"/>
          <p:cNvCxnSpPr/>
          <p:nvPr/>
        </p:nvCxnSpPr>
        <p:spPr>
          <a:xfrm>
            <a:off x="7696200" y="1493520"/>
            <a:ext cx="0" cy="487680"/>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533365" y="3505200"/>
            <a:ext cx="567771" cy="0"/>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447800" y="1857376"/>
            <a:ext cx="0" cy="437184"/>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209800" y="1857376"/>
            <a:ext cx="0" cy="437184"/>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048000" y="1857376"/>
            <a:ext cx="0" cy="437184"/>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1085849" y="3143707"/>
            <a:ext cx="5757863" cy="590093"/>
            <a:chOff x="4405312" y="1894027"/>
            <a:chExt cx="5757863" cy="590093"/>
          </a:xfrm>
        </p:grpSpPr>
        <p:cxnSp>
          <p:nvCxnSpPr>
            <p:cNvPr id="25" name="Straight Connector 24"/>
            <p:cNvCxnSpPr/>
            <p:nvPr/>
          </p:nvCxnSpPr>
          <p:spPr>
            <a:xfrm>
              <a:off x="4419600" y="1894027"/>
              <a:ext cx="0" cy="590093"/>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4405312" y="2484120"/>
              <a:ext cx="5757863" cy="0"/>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3367088" y="3117400"/>
            <a:ext cx="3490912" cy="206824"/>
            <a:chOff x="4400551" y="1887227"/>
            <a:chExt cx="3490912" cy="206824"/>
          </a:xfrm>
        </p:grpSpPr>
        <p:cxnSp>
          <p:nvCxnSpPr>
            <p:cNvPr id="29" name="Straight Connector 28"/>
            <p:cNvCxnSpPr/>
            <p:nvPr/>
          </p:nvCxnSpPr>
          <p:spPr>
            <a:xfrm>
              <a:off x="4419600" y="1887227"/>
              <a:ext cx="0" cy="2068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400551" y="2094051"/>
              <a:ext cx="3490912" cy="0"/>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a:xfrm>
            <a:off x="3109912" y="3124200"/>
            <a:ext cx="0" cy="250257"/>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771776" y="3124200"/>
            <a:ext cx="0" cy="250257"/>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438400" y="3124200"/>
            <a:ext cx="0" cy="250257"/>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105024" y="3124200"/>
            <a:ext cx="0" cy="250257"/>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752600" y="3124200"/>
            <a:ext cx="0" cy="250257"/>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428752" y="3124200"/>
            <a:ext cx="0" cy="250257"/>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990600" y="2286000"/>
            <a:ext cx="2667000" cy="902299"/>
            <a:chOff x="990600" y="2514600"/>
            <a:chExt cx="2667000" cy="902299"/>
          </a:xfrm>
        </p:grpSpPr>
        <p:sp>
          <p:nvSpPr>
            <p:cNvPr id="18" name="Rectangle 17"/>
            <p:cNvSpPr/>
            <p:nvPr/>
          </p:nvSpPr>
          <p:spPr>
            <a:xfrm>
              <a:off x="990600" y="2514600"/>
              <a:ext cx="2667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3 x 8</a:t>
              </a:r>
            </a:p>
            <a:p>
              <a:pPr algn="ctr"/>
              <a:r>
                <a:rPr lang="en-US" dirty="0"/>
                <a:t>Decoder</a:t>
              </a:r>
            </a:p>
            <a:p>
              <a:pPr algn="ctr"/>
              <a:endParaRPr lang="en-US" dirty="0"/>
            </a:p>
          </p:txBody>
        </p:sp>
        <p:sp>
          <p:nvSpPr>
            <p:cNvPr id="48" name="TextBox 47"/>
            <p:cNvSpPr txBox="1"/>
            <p:nvPr/>
          </p:nvSpPr>
          <p:spPr>
            <a:xfrm>
              <a:off x="990600" y="3047567"/>
              <a:ext cx="2667000" cy="369332"/>
            </a:xfrm>
            <a:prstGeom prst="rect">
              <a:avLst/>
            </a:prstGeom>
            <a:noFill/>
          </p:spPr>
          <p:txBody>
            <a:bodyPr wrap="square" rtlCol="0">
              <a:spAutoFit/>
            </a:bodyPr>
            <a:lstStyle/>
            <a:p>
              <a:r>
                <a:rPr lang="en-US" dirty="0">
                  <a:solidFill>
                    <a:schemeClr val="bg1"/>
                  </a:solidFill>
                </a:rPr>
                <a:t>7   6    5    4     3    2    1   0</a:t>
              </a:r>
            </a:p>
          </p:txBody>
        </p:sp>
      </p:grpSp>
      <p:grpSp>
        <p:nvGrpSpPr>
          <p:cNvPr id="50" name="Group 49"/>
          <p:cNvGrpSpPr/>
          <p:nvPr/>
        </p:nvGrpSpPr>
        <p:grpSpPr>
          <a:xfrm>
            <a:off x="990600" y="4724400"/>
            <a:ext cx="2667000" cy="850301"/>
            <a:chOff x="990600" y="2502499"/>
            <a:chExt cx="2667000" cy="850301"/>
          </a:xfrm>
        </p:grpSpPr>
        <p:sp>
          <p:nvSpPr>
            <p:cNvPr id="51" name="Rectangle 50"/>
            <p:cNvSpPr/>
            <p:nvPr/>
          </p:nvSpPr>
          <p:spPr>
            <a:xfrm>
              <a:off x="990600" y="2514600"/>
              <a:ext cx="2667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4 x 16</a:t>
              </a:r>
            </a:p>
            <a:p>
              <a:pPr algn="ctr"/>
              <a:r>
                <a:rPr lang="en-US" dirty="0"/>
                <a:t>Decoder</a:t>
              </a:r>
            </a:p>
          </p:txBody>
        </p:sp>
        <p:sp>
          <p:nvSpPr>
            <p:cNvPr id="52" name="TextBox 51"/>
            <p:cNvSpPr txBox="1"/>
            <p:nvPr/>
          </p:nvSpPr>
          <p:spPr>
            <a:xfrm>
              <a:off x="990600" y="2502499"/>
              <a:ext cx="2667000" cy="369332"/>
            </a:xfrm>
            <a:prstGeom prst="rect">
              <a:avLst/>
            </a:prstGeom>
            <a:noFill/>
          </p:spPr>
          <p:txBody>
            <a:bodyPr wrap="square" rtlCol="0">
              <a:spAutoFit/>
            </a:bodyPr>
            <a:lstStyle/>
            <a:p>
              <a:r>
                <a:rPr lang="en-US" dirty="0">
                  <a:solidFill>
                    <a:schemeClr val="bg1"/>
                  </a:solidFill>
                </a:rPr>
                <a:t>15   14        . . .       2    1    0</a:t>
              </a:r>
            </a:p>
          </p:txBody>
        </p:sp>
      </p:grpSp>
      <p:grpSp>
        <p:nvGrpSpPr>
          <p:cNvPr id="3" name="Group 2"/>
          <p:cNvGrpSpPr/>
          <p:nvPr/>
        </p:nvGrpSpPr>
        <p:grpSpPr>
          <a:xfrm>
            <a:off x="647673" y="1857376"/>
            <a:ext cx="6210327" cy="2133600"/>
            <a:chOff x="647673" y="1857376"/>
            <a:chExt cx="6210327" cy="2133600"/>
          </a:xfrm>
        </p:grpSpPr>
        <p:cxnSp>
          <p:nvCxnSpPr>
            <p:cNvPr id="53" name="Straight Connector 52"/>
            <p:cNvCxnSpPr>
              <a:endCxn id="54" idx="0"/>
            </p:cNvCxnSpPr>
            <p:nvPr/>
          </p:nvCxnSpPr>
          <p:spPr>
            <a:xfrm flipH="1">
              <a:off x="828974" y="1857376"/>
              <a:ext cx="9226" cy="1419224"/>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647673" y="3276600"/>
              <a:ext cx="362601" cy="361991"/>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a:t>
              </a:r>
              <a:endParaRPr lang="en-US" dirty="0"/>
            </a:p>
          </p:txBody>
        </p:sp>
        <p:grpSp>
          <p:nvGrpSpPr>
            <p:cNvPr id="57" name="Group 56"/>
            <p:cNvGrpSpPr/>
            <p:nvPr/>
          </p:nvGrpSpPr>
          <p:grpSpPr>
            <a:xfrm>
              <a:off x="823913" y="3624575"/>
              <a:ext cx="6034087" cy="366401"/>
              <a:chOff x="4391025" y="1879825"/>
              <a:chExt cx="6034087" cy="366401"/>
            </a:xfrm>
          </p:grpSpPr>
          <p:cxnSp>
            <p:nvCxnSpPr>
              <p:cNvPr id="58" name="Straight Connector 57"/>
              <p:cNvCxnSpPr/>
              <p:nvPr/>
            </p:nvCxnSpPr>
            <p:spPr>
              <a:xfrm>
                <a:off x="4400552" y="1879825"/>
                <a:ext cx="0" cy="366401"/>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4391025" y="2246226"/>
                <a:ext cx="6034087" cy="0"/>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grpSp>
      </p:grpSp>
      <p:grpSp>
        <p:nvGrpSpPr>
          <p:cNvPr id="64" name="Group 63"/>
          <p:cNvGrpSpPr/>
          <p:nvPr/>
        </p:nvGrpSpPr>
        <p:grpSpPr>
          <a:xfrm>
            <a:off x="3470095" y="4510088"/>
            <a:ext cx="3387905" cy="214312"/>
            <a:chOff x="4387773" y="1931737"/>
            <a:chExt cx="3387905" cy="214312"/>
          </a:xfrm>
        </p:grpSpPr>
        <p:cxnSp>
          <p:nvCxnSpPr>
            <p:cNvPr id="65" name="Straight Connector 64"/>
            <p:cNvCxnSpPr/>
            <p:nvPr/>
          </p:nvCxnSpPr>
          <p:spPr>
            <a:xfrm>
              <a:off x="4394302" y="1939225"/>
              <a:ext cx="0" cy="20682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387773" y="1931737"/>
              <a:ext cx="3387905" cy="0"/>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grpSp>
      <p:grpSp>
        <p:nvGrpSpPr>
          <p:cNvPr id="68" name="Group 67"/>
          <p:cNvGrpSpPr/>
          <p:nvPr/>
        </p:nvGrpSpPr>
        <p:grpSpPr>
          <a:xfrm>
            <a:off x="1114425" y="4265296"/>
            <a:ext cx="5757863" cy="487680"/>
            <a:chOff x="4419600" y="2015948"/>
            <a:chExt cx="5757863" cy="487680"/>
          </a:xfrm>
        </p:grpSpPr>
        <p:cxnSp>
          <p:nvCxnSpPr>
            <p:cNvPr id="69" name="Straight Connector 68"/>
            <p:cNvCxnSpPr/>
            <p:nvPr/>
          </p:nvCxnSpPr>
          <p:spPr>
            <a:xfrm>
              <a:off x="4419600" y="2015948"/>
              <a:ext cx="0" cy="48768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4419600" y="2017852"/>
              <a:ext cx="5757863" cy="0"/>
            </a:xfrm>
            <a:prstGeom prst="line">
              <a:avLst/>
            </a:prstGeom>
            <a:ln w="25400">
              <a:tailEnd type="stealth" w="lg" len="lg"/>
            </a:ln>
          </p:spPr>
          <p:style>
            <a:lnRef idx="1">
              <a:schemeClr val="accent1"/>
            </a:lnRef>
            <a:fillRef idx="0">
              <a:schemeClr val="accent1"/>
            </a:fillRef>
            <a:effectRef idx="0">
              <a:schemeClr val="accent1"/>
            </a:effectRef>
            <a:fontRef idx="minor">
              <a:schemeClr val="tx1"/>
            </a:fontRef>
          </p:style>
        </p:cxnSp>
      </p:grpSp>
      <p:sp>
        <p:nvSpPr>
          <p:cNvPr id="72" name="Rectangle 71"/>
          <p:cNvSpPr/>
          <p:nvPr/>
        </p:nvSpPr>
        <p:spPr>
          <a:xfrm>
            <a:off x="1271778" y="5904498"/>
            <a:ext cx="2028444" cy="5725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4-bit sequence counter (SC)</a:t>
            </a:r>
          </a:p>
        </p:txBody>
      </p:sp>
      <p:cxnSp>
        <p:nvCxnSpPr>
          <p:cNvPr id="74" name="Straight Connector 73"/>
          <p:cNvCxnSpPr/>
          <p:nvPr/>
        </p:nvCxnSpPr>
        <p:spPr>
          <a:xfrm>
            <a:off x="1566833" y="5562600"/>
            <a:ext cx="0" cy="361309"/>
          </a:xfrm>
          <a:prstGeom prst="line">
            <a:avLst/>
          </a:prstGeom>
          <a:ln w="25400">
            <a:headEnd type="stealth" w="lg" len="lg"/>
            <a:tailEnd type="none" w="lg" len="lg"/>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1981200" y="5562600"/>
            <a:ext cx="0" cy="361309"/>
          </a:xfrm>
          <a:prstGeom prst="line">
            <a:avLst/>
          </a:prstGeom>
          <a:ln w="25400">
            <a:headEnd type="stealth" w="lg" len="lg"/>
            <a:tailEnd type="none" w="lg" len="lg"/>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2438400" y="5562600"/>
            <a:ext cx="0" cy="361309"/>
          </a:xfrm>
          <a:prstGeom prst="line">
            <a:avLst/>
          </a:prstGeom>
          <a:ln w="25400">
            <a:headEnd type="stealth" w="lg" len="lg"/>
            <a:tailEnd type="none" w="lg" len="lg"/>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2895600" y="5562600"/>
            <a:ext cx="0" cy="361309"/>
          </a:xfrm>
          <a:prstGeom prst="line">
            <a:avLst/>
          </a:prstGeom>
          <a:ln w="25400">
            <a:headEnd type="stealth" w="lg" len="lg"/>
            <a:tailEnd type="none" w="lg" len="lg"/>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6974497" y="1123890"/>
            <a:ext cx="1545370" cy="400110"/>
          </a:xfrm>
          <a:prstGeom prst="rect">
            <a:avLst/>
          </a:prstGeom>
          <a:noFill/>
        </p:spPr>
        <p:txBody>
          <a:bodyPr wrap="square" rtlCol="0">
            <a:spAutoFit/>
          </a:bodyPr>
          <a:lstStyle/>
          <a:p>
            <a:pPr algn="ctr"/>
            <a:r>
              <a:rPr lang="en-US" sz="2000" dirty="0"/>
              <a:t>Other inputs</a:t>
            </a:r>
          </a:p>
        </p:txBody>
      </p:sp>
      <p:sp>
        <p:nvSpPr>
          <p:cNvPr id="79" name="TextBox 78"/>
          <p:cNvSpPr txBox="1"/>
          <p:nvPr/>
        </p:nvSpPr>
        <p:spPr>
          <a:xfrm>
            <a:off x="8409791" y="2920425"/>
            <a:ext cx="872321" cy="584775"/>
          </a:xfrm>
          <a:prstGeom prst="rect">
            <a:avLst/>
          </a:prstGeom>
          <a:noFill/>
        </p:spPr>
        <p:txBody>
          <a:bodyPr wrap="square" rtlCol="0">
            <a:spAutoFit/>
          </a:bodyPr>
          <a:lstStyle/>
          <a:p>
            <a:pPr algn="ctr"/>
            <a:r>
              <a:rPr lang="en-US" sz="1600" dirty="0"/>
              <a:t>Control O/p</a:t>
            </a:r>
          </a:p>
        </p:txBody>
      </p:sp>
      <p:sp>
        <p:nvSpPr>
          <p:cNvPr id="80" name="TextBox 79"/>
          <p:cNvSpPr txBox="1"/>
          <p:nvPr/>
        </p:nvSpPr>
        <p:spPr>
          <a:xfrm>
            <a:off x="5806666" y="2952690"/>
            <a:ext cx="447638" cy="400110"/>
          </a:xfrm>
          <a:prstGeom prst="rect">
            <a:avLst/>
          </a:prstGeom>
          <a:noFill/>
        </p:spPr>
        <p:txBody>
          <a:bodyPr wrap="square" rtlCol="0">
            <a:spAutoFit/>
          </a:bodyPr>
          <a:lstStyle/>
          <a:p>
            <a:pPr algn="ctr"/>
            <a:r>
              <a:rPr lang="en-US" sz="2000" i="1" dirty="0"/>
              <a:t>D</a:t>
            </a:r>
            <a:r>
              <a:rPr lang="en-US" sz="2000" i="1" baseline="-25000" dirty="0"/>
              <a:t>0</a:t>
            </a:r>
          </a:p>
        </p:txBody>
      </p:sp>
      <p:sp>
        <p:nvSpPr>
          <p:cNvPr id="81" name="TextBox 80"/>
          <p:cNvSpPr txBox="1"/>
          <p:nvPr/>
        </p:nvSpPr>
        <p:spPr>
          <a:xfrm>
            <a:off x="5805488" y="3352800"/>
            <a:ext cx="447638" cy="400110"/>
          </a:xfrm>
          <a:prstGeom prst="rect">
            <a:avLst/>
          </a:prstGeom>
          <a:noFill/>
        </p:spPr>
        <p:txBody>
          <a:bodyPr wrap="square" rtlCol="0">
            <a:spAutoFit/>
          </a:bodyPr>
          <a:lstStyle/>
          <a:p>
            <a:pPr algn="ctr"/>
            <a:r>
              <a:rPr lang="en-US" sz="2000" i="1" dirty="0"/>
              <a:t>D</a:t>
            </a:r>
            <a:r>
              <a:rPr lang="en-US" sz="2000" i="1" baseline="-25000" dirty="0"/>
              <a:t>7</a:t>
            </a:r>
          </a:p>
        </p:txBody>
      </p:sp>
      <p:sp>
        <p:nvSpPr>
          <p:cNvPr id="82" name="TextBox 81"/>
          <p:cNvSpPr txBox="1"/>
          <p:nvPr/>
        </p:nvSpPr>
        <p:spPr>
          <a:xfrm>
            <a:off x="685800" y="4196159"/>
            <a:ext cx="492402" cy="375841"/>
          </a:xfrm>
          <a:prstGeom prst="rect">
            <a:avLst/>
          </a:prstGeom>
          <a:noFill/>
        </p:spPr>
        <p:txBody>
          <a:bodyPr wrap="square" rtlCol="0">
            <a:spAutoFit/>
          </a:bodyPr>
          <a:lstStyle/>
          <a:p>
            <a:pPr algn="ctr"/>
            <a:r>
              <a:rPr lang="en-US" sz="2000" i="1" dirty="0"/>
              <a:t>T</a:t>
            </a:r>
            <a:r>
              <a:rPr lang="en-US" sz="2000" i="1" baseline="-25000" dirty="0"/>
              <a:t>15</a:t>
            </a:r>
          </a:p>
        </p:txBody>
      </p:sp>
      <p:sp>
        <p:nvSpPr>
          <p:cNvPr id="83" name="TextBox 82"/>
          <p:cNvSpPr txBox="1"/>
          <p:nvPr/>
        </p:nvSpPr>
        <p:spPr>
          <a:xfrm>
            <a:off x="3657600" y="4476690"/>
            <a:ext cx="447638" cy="400110"/>
          </a:xfrm>
          <a:prstGeom prst="rect">
            <a:avLst/>
          </a:prstGeom>
          <a:noFill/>
        </p:spPr>
        <p:txBody>
          <a:bodyPr wrap="square" rtlCol="0">
            <a:spAutoFit/>
          </a:bodyPr>
          <a:lstStyle/>
          <a:p>
            <a:pPr algn="ctr"/>
            <a:r>
              <a:rPr lang="en-US" sz="2000" i="1" dirty="0"/>
              <a:t>T</a:t>
            </a:r>
            <a:r>
              <a:rPr lang="en-US" sz="2000" i="1" baseline="-25000" dirty="0"/>
              <a:t>0</a:t>
            </a:r>
          </a:p>
        </p:txBody>
      </p:sp>
      <p:cxnSp>
        <p:nvCxnSpPr>
          <p:cNvPr id="84" name="Straight Connector 83"/>
          <p:cNvCxnSpPr/>
          <p:nvPr/>
        </p:nvCxnSpPr>
        <p:spPr>
          <a:xfrm>
            <a:off x="3305176" y="6019800"/>
            <a:ext cx="778063" cy="0"/>
          </a:xfrm>
          <a:prstGeom prst="line">
            <a:avLst/>
          </a:prstGeom>
          <a:ln w="25400">
            <a:headEnd type="stealth" w="lg" len="lg"/>
            <a:tailEnd type="none" w="lg" len="lg"/>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3305176" y="6172200"/>
            <a:ext cx="1571624" cy="0"/>
          </a:xfrm>
          <a:prstGeom prst="line">
            <a:avLst/>
          </a:prstGeom>
          <a:ln w="25400">
            <a:headEnd type="stealth" w="lg" len="lg"/>
            <a:tailEnd type="none" w="lg" len="lg"/>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3308161" y="6324600"/>
            <a:ext cx="778063" cy="0"/>
          </a:xfrm>
          <a:prstGeom prst="line">
            <a:avLst/>
          </a:prstGeom>
          <a:ln w="25400">
            <a:headEnd type="stealth" w="lg" len="lg"/>
            <a:tailEnd type="none" w="lg" len="lg"/>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4047396" y="5791200"/>
            <a:ext cx="1699907" cy="369332"/>
          </a:xfrm>
          <a:prstGeom prst="rect">
            <a:avLst/>
          </a:prstGeom>
          <a:noFill/>
        </p:spPr>
        <p:txBody>
          <a:bodyPr wrap="square" rtlCol="0">
            <a:spAutoFit/>
          </a:bodyPr>
          <a:lstStyle/>
          <a:p>
            <a:pPr algn="ctr"/>
            <a:r>
              <a:rPr lang="en-US" dirty="0"/>
              <a:t>Increment (INR)</a:t>
            </a:r>
          </a:p>
        </p:txBody>
      </p:sp>
      <p:sp>
        <p:nvSpPr>
          <p:cNvPr id="89" name="TextBox 88"/>
          <p:cNvSpPr txBox="1"/>
          <p:nvPr/>
        </p:nvSpPr>
        <p:spPr>
          <a:xfrm>
            <a:off x="4786312" y="6000752"/>
            <a:ext cx="1277165" cy="369332"/>
          </a:xfrm>
          <a:prstGeom prst="rect">
            <a:avLst/>
          </a:prstGeom>
          <a:noFill/>
        </p:spPr>
        <p:txBody>
          <a:bodyPr wrap="square" rtlCol="0">
            <a:spAutoFit/>
          </a:bodyPr>
          <a:lstStyle/>
          <a:p>
            <a:pPr algn="ctr"/>
            <a:r>
              <a:rPr lang="en-US" dirty="0"/>
              <a:t>Clear (CLR)</a:t>
            </a:r>
          </a:p>
        </p:txBody>
      </p:sp>
      <p:sp>
        <p:nvSpPr>
          <p:cNvPr id="90" name="TextBox 89"/>
          <p:cNvSpPr txBox="1"/>
          <p:nvPr/>
        </p:nvSpPr>
        <p:spPr>
          <a:xfrm>
            <a:off x="4007581" y="6141004"/>
            <a:ext cx="793019" cy="369332"/>
          </a:xfrm>
          <a:prstGeom prst="rect">
            <a:avLst/>
          </a:prstGeom>
          <a:noFill/>
        </p:spPr>
        <p:txBody>
          <a:bodyPr wrap="square" rtlCol="0">
            <a:spAutoFit/>
          </a:bodyPr>
          <a:lstStyle/>
          <a:p>
            <a:pPr algn="ctr"/>
            <a:r>
              <a:rPr lang="en-US" dirty="0"/>
              <a:t>Clock</a:t>
            </a:r>
          </a:p>
        </p:txBody>
      </p:sp>
      <p:cxnSp>
        <p:nvCxnSpPr>
          <p:cNvPr id="92" name="Straight Connector 91"/>
          <p:cNvCxnSpPr/>
          <p:nvPr/>
        </p:nvCxnSpPr>
        <p:spPr>
          <a:xfrm>
            <a:off x="3138488" y="4517576"/>
            <a:ext cx="0" cy="206824"/>
          </a:xfrm>
          <a:prstGeom prst="line">
            <a:avLst/>
          </a:prstGeom>
          <a:ln w="25400">
            <a:headEnd type="stealth" w="lg" len="lg"/>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2819400" y="4510088"/>
            <a:ext cx="0" cy="206824"/>
          </a:xfrm>
          <a:prstGeom prst="line">
            <a:avLst/>
          </a:prstGeom>
          <a:ln w="25400">
            <a:headEnd type="stealth" w="lg" len="lg"/>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1566864" y="4510088"/>
            <a:ext cx="0" cy="206824"/>
          </a:xfrm>
          <a:prstGeom prst="line">
            <a:avLst/>
          </a:prstGeom>
          <a:ln w="25400">
            <a:headEnd type="stealth" w="lg" len="lg"/>
          </a:ln>
        </p:spPr>
        <p:style>
          <a:lnRef idx="1">
            <a:schemeClr val="accent1"/>
          </a:lnRef>
          <a:fillRef idx="0">
            <a:schemeClr val="accent1"/>
          </a:fillRef>
          <a:effectRef idx="0">
            <a:schemeClr val="accent1"/>
          </a:effectRef>
          <a:fontRef idx="minor">
            <a:schemeClr val="tx1"/>
          </a:fontRef>
        </p:style>
      </p:cxnSp>
      <p:graphicFrame>
        <p:nvGraphicFramePr>
          <p:cNvPr id="71" name="Table 70"/>
          <p:cNvGraphicFramePr>
            <a:graphicFrameLocks noGrp="1"/>
          </p:cNvGraphicFramePr>
          <p:nvPr>
            <p:extLst>
              <p:ext uri="{D42A27DB-BD31-4B8C-83A1-F6EECF244321}">
                <p14:modId xmlns:p14="http://schemas.microsoft.com/office/powerpoint/2010/main" val="2953480498"/>
              </p:ext>
            </p:extLst>
          </p:nvPr>
        </p:nvGraphicFramePr>
        <p:xfrm>
          <a:off x="588760" y="809624"/>
          <a:ext cx="5964454" cy="457200"/>
        </p:xfrm>
        <a:graphic>
          <a:graphicData uri="http://schemas.openxmlformats.org/drawingml/2006/table">
            <a:tbl>
              <a:tblPr firstRow="1" bandRow="1">
                <a:tableStyleId>{5C22544A-7EE6-4342-B048-85BDC9FD1C3A}</a:tableStyleId>
              </a:tblPr>
              <a:tblGrid>
                <a:gridCol w="478040">
                  <a:extLst>
                    <a:ext uri="{9D8B030D-6E8A-4147-A177-3AD203B41FA5}">
                      <a16:colId xmlns:a16="http://schemas.microsoft.com/office/drawing/2014/main" val="20000"/>
                    </a:ext>
                  </a:extLst>
                </a:gridCol>
                <a:gridCol w="762001">
                  <a:extLst>
                    <a:ext uri="{9D8B030D-6E8A-4147-A177-3AD203B41FA5}">
                      <a16:colId xmlns:a16="http://schemas.microsoft.com/office/drawing/2014/main" val="20001"/>
                    </a:ext>
                  </a:extLst>
                </a:gridCol>
                <a:gridCol w="762001">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260351">
                  <a:extLst>
                    <a:ext uri="{9D8B030D-6E8A-4147-A177-3AD203B41FA5}">
                      <a16:colId xmlns:a16="http://schemas.microsoft.com/office/drawing/2014/main" val="20004"/>
                    </a:ext>
                  </a:extLst>
                </a:gridCol>
                <a:gridCol w="260351">
                  <a:extLst>
                    <a:ext uri="{9D8B030D-6E8A-4147-A177-3AD203B41FA5}">
                      <a16:colId xmlns:a16="http://schemas.microsoft.com/office/drawing/2014/main" val="20005"/>
                    </a:ext>
                  </a:extLst>
                </a:gridCol>
                <a:gridCol w="260351">
                  <a:extLst>
                    <a:ext uri="{9D8B030D-6E8A-4147-A177-3AD203B41FA5}">
                      <a16:colId xmlns:a16="http://schemas.microsoft.com/office/drawing/2014/main" val="20006"/>
                    </a:ext>
                  </a:extLst>
                </a:gridCol>
                <a:gridCol w="260351">
                  <a:extLst>
                    <a:ext uri="{9D8B030D-6E8A-4147-A177-3AD203B41FA5}">
                      <a16:colId xmlns:a16="http://schemas.microsoft.com/office/drawing/2014/main" val="20007"/>
                    </a:ext>
                  </a:extLst>
                </a:gridCol>
                <a:gridCol w="260351">
                  <a:extLst>
                    <a:ext uri="{9D8B030D-6E8A-4147-A177-3AD203B41FA5}">
                      <a16:colId xmlns:a16="http://schemas.microsoft.com/office/drawing/2014/main" val="20008"/>
                    </a:ext>
                  </a:extLst>
                </a:gridCol>
                <a:gridCol w="260351">
                  <a:extLst>
                    <a:ext uri="{9D8B030D-6E8A-4147-A177-3AD203B41FA5}">
                      <a16:colId xmlns:a16="http://schemas.microsoft.com/office/drawing/2014/main" val="20009"/>
                    </a:ext>
                  </a:extLst>
                </a:gridCol>
                <a:gridCol w="260351">
                  <a:extLst>
                    <a:ext uri="{9D8B030D-6E8A-4147-A177-3AD203B41FA5}">
                      <a16:colId xmlns:a16="http://schemas.microsoft.com/office/drawing/2014/main" val="20010"/>
                    </a:ext>
                  </a:extLst>
                </a:gridCol>
                <a:gridCol w="260351">
                  <a:extLst>
                    <a:ext uri="{9D8B030D-6E8A-4147-A177-3AD203B41FA5}">
                      <a16:colId xmlns:a16="http://schemas.microsoft.com/office/drawing/2014/main" val="20011"/>
                    </a:ext>
                  </a:extLst>
                </a:gridCol>
                <a:gridCol w="260351">
                  <a:extLst>
                    <a:ext uri="{9D8B030D-6E8A-4147-A177-3AD203B41FA5}">
                      <a16:colId xmlns:a16="http://schemas.microsoft.com/office/drawing/2014/main" val="20012"/>
                    </a:ext>
                  </a:extLst>
                </a:gridCol>
                <a:gridCol w="260351">
                  <a:extLst>
                    <a:ext uri="{9D8B030D-6E8A-4147-A177-3AD203B41FA5}">
                      <a16:colId xmlns:a16="http://schemas.microsoft.com/office/drawing/2014/main" val="20013"/>
                    </a:ext>
                  </a:extLst>
                </a:gridCol>
                <a:gridCol w="260351">
                  <a:extLst>
                    <a:ext uri="{9D8B030D-6E8A-4147-A177-3AD203B41FA5}">
                      <a16:colId xmlns:a16="http://schemas.microsoft.com/office/drawing/2014/main" val="20014"/>
                    </a:ext>
                  </a:extLst>
                </a:gridCol>
                <a:gridCol w="260351">
                  <a:extLst>
                    <a:ext uri="{9D8B030D-6E8A-4147-A177-3AD203B41FA5}">
                      <a16:colId xmlns:a16="http://schemas.microsoft.com/office/drawing/2014/main" val="20015"/>
                    </a:ext>
                  </a:extLst>
                </a:gridCol>
              </a:tblGrid>
              <a:tr h="352423">
                <a:tc>
                  <a:txBody>
                    <a:bodyPr/>
                    <a:lstStyle/>
                    <a:p>
                      <a:pPr algn="ctr"/>
                      <a:r>
                        <a:rPr lang="en-US" sz="2400" b="0" dirty="0">
                          <a:solidFill>
                            <a:srgbClr val="FF0000"/>
                          </a:solidFill>
                        </a:rPr>
                        <a:t>0</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0</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0</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1</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0</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1</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0</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0</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0</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1</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0</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1</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0</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1</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1</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400" b="0" dirty="0">
                          <a:solidFill>
                            <a:srgbClr val="FF0000"/>
                          </a:solidFill>
                        </a:rPr>
                        <a:t>1</a:t>
                      </a:r>
                    </a:p>
                  </a:txBody>
                  <a:tcPr anchor="ctr" anchorCtr="1">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bl>
          </a:graphicData>
        </a:graphic>
      </p:graphicFrame>
      <p:cxnSp>
        <p:nvCxnSpPr>
          <p:cNvPr id="73" name="Straight Connector 72"/>
          <p:cNvCxnSpPr/>
          <p:nvPr/>
        </p:nvCxnSpPr>
        <p:spPr>
          <a:xfrm>
            <a:off x="3109912" y="3124200"/>
            <a:ext cx="0" cy="250257"/>
          </a:xfrm>
          <a:prstGeom prst="line">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2924176" y="3333690"/>
            <a:ext cx="447638" cy="400110"/>
          </a:xfrm>
          <a:prstGeom prst="rect">
            <a:avLst/>
          </a:prstGeom>
          <a:noFill/>
        </p:spPr>
        <p:txBody>
          <a:bodyPr wrap="square" rtlCol="0">
            <a:spAutoFit/>
          </a:bodyPr>
          <a:lstStyle/>
          <a:p>
            <a:pPr algn="ctr"/>
            <a:r>
              <a:rPr lang="en-US" sz="2000" i="1" dirty="0">
                <a:solidFill>
                  <a:srgbClr val="FF0000"/>
                </a:solidFill>
              </a:rPr>
              <a:t>D</a:t>
            </a:r>
            <a:r>
              <a:rPr lang="en-US" sz="2000" i="1" baseline="-25000" dirty="0">
                <a:solidFill>
                  <a:srgbClr val="FF0000"/>
                </a:solidFill>
              </a:rPr>
              <a:t>1</a:t>
            </a:r>
          </a:p>
        </p:txBody>
      </p:sp>
      <p:sp>
        <p:nvSpPr>
          <p:cNvPr id="91" name="TextBox 90"/>
          <p:cNvSpPr txBox="1"/>
          <p:nvPr/>
        </p:nvSpPr>
        <p:spPr>
          <a:xfrm>
            <a:off x="3048000" y="1857346"/>
            <a:ext cx="447638" cy="400110"/>
          </a:xfrm>
          <a:prstGeom prst="rect">
            <a:avLst/>
          </a:prstGeom>
          <a:noFill/>
        </p:spPr>
        <p:txBody>
          <a:bodyPr wrap="square" rtlCol="0">
            <a:spAutoFit/>
          </a:bodyPr>
          <a:lstStyle/>
          <a:p>
            <a:pPr algn="ctr"/>
            <a:r>
              <a:rPr lang="en-US" sz="2000" dirty="0">
                <a:solidFill>
                  <a:srgbClr val="FF0000"/>
                </a:solidFill>
              </a:rPr>
              <a:t>1</a:t>
            </a:r>
            <a:endParaRPr lang="en-US" sz="2000" baseline="-25000" dirty="0">
              <a:solidFill>
                <a:srgbClr val="FF0000"/>
              </a:solidFill>
            </a:endParaRPr>
          </a:p>
        </p:txBody>
      </p:sp>
      <p:sp>
        <p:nvSpPr>
          <p:cNvPr id="95" name="TextBox 94"/>
          <p:cNvSpPr txBox="1"/>
          <p:nvPr/>
        </p:nvSpPr>
        <p:spPr>
          <a:xfrm>
            <a:off x="2209800" y="1857314"/>
            <a:ext cx="447638" cy="400110"/>
          </a:xfrm>
          <a:prstGeom prst="rect">
            <a:avLst/>
          </a:prstGeom>
          <a:noFill/>
        </p:spPr>
        <p:txBody>
          <a:bodyPr wrap="square" rtlCol="0">
            <a:spAutoFit/>
          </a:bodyPr>
          <a:lstStyle/>
          <a:p>
            <a:pPr algn="ctr"/>
            <a:r>
              <a:rPr lang="en-US" sz="2000" dirty="0">
                <a:solidFill>
                  <a:srgbClr val="FF0000"/>
                </a:solidFill>
              </a:rPr>
              <a:t>0</a:t>
            </a:r>
            <a:endParaRPr lang="en-US" sz="2000" baseline="-25000" dirty="0">
              <a:solidFill>
                <a:srgbClr val="FF0000"/>
              </a:solidFill>
            </a:endParaRPr>
          </a:p>
        </p:txBody>
      </p:sp>
      <p:sp>
        <p:nvSpPr>
          <p:cNvPr id="96" name="TextBox 95"/>
          <p:cNvSpPr txBox="1"/>
          <p:nvPr/>
        </p:nvSpPr>
        <p:spPr>
          <a:xfrm>
            <a:off x="1457362" y="1857376"/>
            <a:ext cx="447638" cy="400110"/>
          </a:xfrm>
          <a:prstGeom prst="rect">
            <a:avLst/>
          </a:prstGeom>
          <a:noFill/>
        </p:spPr>
        <p:txBody>
          <a:bodyPr wrap="square" rtlCol="0">
            <a:spAutoFit/>
          </a:bodyPr>
          <a:lstStyle/>
          <a:p>
            <a:pPr algn="ctr"/>
            <a:r>
              <a:rPr lang="en-US" sz="2000" dirty="0">
                <a:solidFill>
                  <a:srgbClr val="FF0000"/>
                </a:solidFill>
              </a:rPr>
              <a:t>0</a:t>
            </a:r>
            <a:endParaRPr lang="en-US" sz="2000" baseline="-25000" dirty="0">
              <a:solidFill>
                <a:srgbClr val="FF0000"/>
              </a:solidFill>
            </a:endParaRPr>
          </a:p>
        </p:txBody>
      </p:sp>
      <p:sp>
        <p:nvSpPr>
          <p:cNvPr id="97" name="TextBox 96"/>
          <p:cNvSpPr txBox="1"/>
          <p:nvPr/>
        </p:nvSpPr>
        <p:spPr>
          <a:xfrm>
            <a:off x="771562" y="1863636"/>
            <a:ext cx="447638" cy="400110"/>
          </a:xfrm>
          <a:prstGeom prst="rect">
            <a:avLst/>
          </a:prstGeom>
          <a:noFill/>
        </p:spPr>
        <p:txBody>
          <a:bodyPr wrap="square" rtlCol="0">
            <a:spAutoFit/>
          </a:bodyPr>
          <a:lstStyle/>
          <a:p>
            <a:pPr algn="ctr"/>
            <a:r>
              <a:rPr lang="en-US" sz="2000" dirty="0">
                <a:solidFill>
                  <a:srgbClr val="FF0000"/>
                </a:solidFill>
              </a:rPr>
              <a:t>0</a:t>
            </a:r>
            <a:endParaRPr lang="en-US" sz="2000" baseline="-25000" dirty="0">
              <a:solidFill>
                <a:srgbClr val="FF0000"/>
              </a:solidFill>
            </a:endParaRPr>
          </a:p>
        </p:txBody>
      </p:sp>
    </p:spTree>
    <p:extLst>
      <p:ext uri="{BB962C8B-B14F-4D97-AF65-F5344CB8AC3E}">
        <p14:creationId xmlns:p14="http://schemas.microsoft.com/office/powerpoint/2010/main" val="168499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2"/>
                                        </p:tgtEl>
                                        <p:attrNameLst>
                                          <p:attrName>style.visibility</p:attrName>
                                        </p:attrNameLst>
                                      </p:cBhvr>
                                      <p:to>
                                        <p:strVal val="visible"/>
                                      </p:to>
                                    </p:set>
                                    <p:animEffect transition="in" filter="wipe(down)">
                                      <p:cBhvr>
                                        <p:cTn id="27" dur="500"/>
                                        <p:tgtEl>
                                          <p:spTgt spid="7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89"/>
                                        </p:tgtEl>
                                        <p:attrNameLst>
                                          <p:attrName>style.visibility</p:attrName>
                                        </p:attrNameLst>
                                      </p:cBhvr>
                                      <p:to>
                                        <p:strVal val="visible"/>
                                      </p:to>
                                    </p:set>
                                    <p:animEffect transition="in" filter="wipe(right)">
                                      <p:cBhvr>
                                        <p:cTn id="32" dur="500"/>
                                        <p:tgtEl>
                                          <p:spTgt spid="89"/>
                                        </p:tgtEl>
                                      </p:cBhvr>
                                    </p:animEffect>
                                  </p:childTnLst>
                                </p:cTn>
                              </p:par>
                              <p:par>
                                <p:cTn id="33" presetID="22" presetClass="entr" presetSubtype="2" fill="hold" grpId="0" nodeType="withEffect">
                                  <p:stCondLst>
                                    <p:cond delay="0"/>
                                  </p:stCondLst>
                                  <p:childTnLst>
                                    <p:set>
                                      <p:cBhvr>
                                        <p:cTn id="34" dur="1" fill="hold">
                                          <p:stCondLst>
                                            <p:cond delay="0"/>
                                          </p:stCondLst>
                                        </p:cTn>
                                        <p:tgtEl>
                                          <p:spTgt spid="88"/>
                                        </p:tgtEl>
                                        <p:attrNameLst>
                                          <p:attrName>style.visibility</p:attrName>
                                        </p:attrNameLst>
                                      </p:cBhvr>
                                      <p:to>
                                        <p:strVal val="visible"/>
                                      </p:to>
                                    </p:set>
                                    <p:animEffect transition="in" filter="wipe(right)">
                                      <p:cBhvr>
                                        <p:cTn id="35" dur="500"/>
                                        <p:tgtEl>
                                          <p:spTgt spid="88"/>
                                        </p:tgtEl>
                                      </p:cBhvr>
                                    </p:animEffect>
                                  </p:childTnLst>
                                </p:cTn>
                              </p:par>
                              <p:par>
                                <p:cTn id="36" presetID="22" presetClass="entr" presetSubtype="2" fill="hold" grpId="0" nodeType="withEffect">
                                  <p:stCondLst>
                                    <p:cond delay="0"/>
                                  </p:stCondLst>
                                  <p:childTnLst>
                                    <p:set>
                                      <p:cBhvr>
                                        <p:cTn id="37" dur="1" fill="hold">
                                          <p:stCondLst>
                                            <p:cond delay="0"/>
                                          </p:stCondLst>
                                        </p:cTn>
                                        <p:tgtEl>
                                          <p:spTgt spid="90"/>
                                        </p:tgtEl>
                                        <p:attrNameLst>
                                          <p:attrName>style.visibility</p:attrName>
                                        </p:attrNameLst>
                                      </p:cBhvr>
                                      <p:to>
                                        <p:strVal val="visible"/>
                                      </p:to>
                                    </p:set>
                                    <p:animEffect transition="in" filter="wipe(right)">
                                      <p:cBhvr>
                                        <p:cTn id="38" dur="500"/>
                                        <p:tgtEl>
                                          <p:spTgt spid="90"/>
                                        </p:tgtEl>
                                      </p:cBhvr>
                                    </p:animEffect>
                                  </p:childTnLst>
                                </p:cTn>
                              </p:par>
                              <p:par>
                                <p:cTn id="39" presetID="22" presetClass="entr" presetSubtype="2" fill="hold" nodeType="withEffect">
                                  <p:stCondLst>
                                    <p:cond delay="0"/>
                                  </p:stCondLst>
                                  <p:childTnLst>
                                    <p:set>
                                      <p:cBhvr>
                                        <p:cTn id="40" dur="1" fill="hold">
                                          <p:stCondLst>
                                            <p:cond delay="0"/>
                                          </p:stCondLst>
                                        </p:cTn>
                                        <p:tgtEl>
                                          <p:spTgt spid="86"/>
                                        </p:tgtEl>
                                        <p:attrNameLst>
                                          <p:attrName>style.visibility</p:attrName>
                                        </p:attrNameLst>
                                      </p:cBhvr>
                                      <p:to>
                                        <p:strVal val="visible"/>
                                      </p:to>
                                    </p:set>
                                    <p:animEffect transition="in" filter="wipe(right)">
                                      <p:cBhvr>
                                        <p:cTn id="41" dur="500"/>
                                        <p:tgtEl>
                                          <p:spTgt spid="86"/>
                                        </p:tgtEl>
                                      </p:cBhvr>
                                    </p:animEffect>
                                  </p:childTnLst>
                                </p:cTn>
                              </p:par>
                              <p:par>
                                <p:cTn id="42" presetID="22" presetClass="entr" presetSubtype="2" fill="hold" nodeType="withEffect">
                                  <p:stCondLst>
                                    <p:cond delay="0"/>
                                  </p:stCondLst>
                                  <p:childTnLst>
                                    <p:set>
                                      <p:cBhvr>
                                        <p:cTn id="43" dur="1" fill="hold">
                                          <p:stCondLst>
                                            <p:cond delay="0"/>
                                          </p:stCondLst>
                                        </p:cTn>
                                        <p:tgtEl>
                                          <p:spTgt spid="85"/>
                                        </p:tgtEl>
                                        <p:attrNameLst>
                                          <p:attrName>style.visibility</p:attrName>
                                        </p:attrNameLst>
                                      </p:cBhvr>
                                      <p:to>
                                        <p:strVal val="visible"/>
                                      </p:to>
                                    </p:set>
                                    <p:animEffect transition="in" filter="wipe(right)">
                                      <p:cBhvr>
                                        <p:cTn id="44" dur="500"/>
                                        <p:tgtEl>
                                          <p:spTgt spid="85"/>
                                        </p:tgtEl>
                                      </p:cBhvr>
                                    </p:animEffect>
                                  </p:childTnLst>
                                </p:cTn>
                              </p:par>
                              <p:par>
                                <p:cTn id="45" presetID="22" presetClass="entr" presetSubtype="2" fill="hold" nodeType="withEffect">
                                  <p:stCondLst>
                                    <p:cond delay="0"/>
                                  </p:stCondLst>
                                  <p:childTnLst>
                                    <p:set>
                                      <p:cBhvr>
                                        <p:cTn id="46" dur="1" fill="hold">
                                          <p:stCondLst>
                                            <p:cond delay="0"/>
                                          </p:stCondLst>
                                        </p:cTn>
                                        <p:tgtEl>
                                          <p:spTgt spid="84"/>
                                        </p:tgtEl>
                                        <p:attrNameLst>
                                          <p:attrName>style.visibility</p:attrName>
                                        </p:attrNameLst>
                                      </p:cBhvr>
                                      <p:to>
                                        <p:strVal val="visible"/>
                                      </p:to>
                                    </p:set>
                                    <p:animEffect transition="in" filter="wipe(right)">
                                      <p:cBhvr>
                                        <p:cTn id="47" dur="500"/>
                                        <p:tgtEl>
                                          <p:spTgt spid="8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50"/>
                                        </p:tgtEl>
                                        <p:attrNameLst>
                                          <p:attrName>style.visibility</p:attrName>
                                        </p:attrNameLst>
                                      </p:cBhvr>
                                      <p:to>
                                        <p:strVal val="visible"/>
                                      </p:to>
                                    </p:set>
                                    <p:animEffect transition="in" filter="wipe(down)">
                                      <p:cBhvr>
                                        <p:cTn id="52" dur="500"/>
                                        <p:tgtEl>
                                          <p:spTgt spid="50"/>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77"/>
                                        </p:tgtEl>
                                        <p:attrNameLst>
                                          <p:attrName>style.visibility</p:attrName>
                                        </p:attrNameLst>
                                      </p:cBhvr>
                                      <p:to>
                                        <p:strVal val="visible"/>
                                      </p:to>
                                    </p:set>
                                    <p:animEffect transition="in" filter="wipe(down)">
                                      <p:cBhvr>
                                        <p:cTn id="57" dur="500"/>
                                        <p:tgtEl>
                                          <p:spTgt spid="77"/>
                                        </p:tgtEl>
                                      </p:cBhvr>
                                    </p:animEffect>
                                  </p:childTnLst>
                                </p:cTn>
                              </p:par>
                              <p:par>
                                <p:cTn id="58" presetID="22" presetClass="entr" presetSubtype="4" fill="hold" nodeType="withEffect">
                                  <p:stCondLst>
                                    <p:cond delay="0"/>
                                  </p:stCondLst>
                                  <p:childTnLst>
                                    <p:set>
                                      <p:cBhvr>
                                        <p:cTn id="59" dur="1" fill="hold">
                                          <p:stCondLst>
                                            <p:cond delay="0"/>
                                          </p:stCondLst>
                                        </p:cTn>
                                        <p:tgtEl>
                                          <p:spTgt spid="74"/>
                                        </p:tgtEl>
                                        <p:attrNameLst>
                                          <p:attrName>style.visibility</p:attrName>
                                        </p:attrNameLst>
                                      </p:cBhvr>
                                      <p:to>
                                        <p:strVal val="visible"/>
                                      </p:to>
                                    </p:set>
                                    <p:animEffect transition="in" filter="wipe(down)">
                                      <p:cBhvr>
                                        <p:cTn id="60" dur="500"/>
                                        <p:tgtEl>
                                          <p:spTgt spid="74"/>
                                        </p:tgtEl>
                                      </p:cBhvr>
                                    </p:animEffect>
                                  </p:childTnLst>
                                </p:cTn>
                              </p:par>
                              <p:par>
                                <p:cTn id="61" presetID="22" presetClass="entr" presetSubtype="4" fill="hold" nodeType="withEffect">
                                  <p:stCondLst>
                                    <p:cond delay="0"/>
                                  </p:stCondLst>
                                  <p:childTnLst>
                                    <p:set>
                                      <p:cBhvr>
                                        <p:cTn id="62" dur="1" fill="hold">
                                          <p:stCondLst>
                                            <p:cond delay="0"/>
                                          </p:stCondLst>
                                        </p:cTn>
                                        <p:tgtEl>
                                          <p:spTgt spid="75"/>
                                        </p:tgtEl>
                                        <p:attrNameLst>
                                          <p:attrName>style.visibility</p:attrName>
                                        </p:attrNameLst>
                                      </p:cBhvr>
                                      <p:to>
                                        <p:strVal val="visible"/>
                                      </p:to>
                                    </p:set>
                                    <p:animEffect transition="in" filter="wipe(down)">
                                      <p:cBhvr>
                                        <p:cTn id="63" dur="500"/>
                                        <p:tgtEl>
                                          <p:spTgt spid="75"/>
                                        </p:tgtEl>
                                      </p:cBhvr>
                                    </p:animEffect>
                                  </p:childTnLst>
                                </p:cTn>
                              </p:par>
                              <p:par>
                                <p:cTn id="64" presetID="22" presetClass="entr" presetSubtype="4" fill="hold" nodeType="withEffect">
                                  <p:stCondLst>
                                    <p:cond delay="0"/>
                                  </p:stCondLst>
                                  <p:childTnLst>
                                    <p:set>
                                      <p:cBhvr>
                                        <p:cTn id="65" dur="1" fill="hold">
                                          <p:stCondLst>
                                            <p:cond delay="0"/>
                                          </p:stCondLst>
                                        </p:cTn>
                                        <p:tgtEl>
                                          <p:spTgt spid="76"/>
                                        </p:tgtEl>
                                        <p:attrNameLst>
                                          <p:attrName>style.visibility</p:attrName>
                                        </p:attrNameLst>
                                      </p:cBhvr>
                                      <p:to>
                                        <p:strVal val="visible"/>
                                      </p:to>
                                    </p:set>
                                    <p:animEffect transition="in" filter="wipe(down)">
                                      <p:cBhvr>
                                        <p:cTn id="66" dur="500"/>
                                        <p:tgtEl>
                                          <p:spTgt spid="76"/>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nodeType="clickEffect">
                                  <p:stCondLst>
                                    <p:cond delay="0"/>
                                  </p:stCondLst>
                                  <p:childTnLst>
                                    <p:set>
                                      <p:cBhvr>
                                        <p:cTn id="70" dur="1" fill="hold">
                                          <p:stCondLst>
                                            <p:cond delay="0"/>
                                          </p:stCondLst>
                                        </p:cTn>
                                        <p:tgtEl>
                                          <p:spTgt spid="64"/>
                                        </p:tgtEl>
                                        <p:attrNameLst>
                                          <p:attrName>style.visibility</p:attrName>
                                        </p:attrNameLst>
                                      </p:cBhvr>
                                      <p:to>
                                        <p:strVal val="visible"/>
                                      </p:to>
                                    </p:set>
                                    <p:animEffect transition="in" filter="wipe(down)">
                                      <p:cBhvr>
                                        <p:cTn id="71" dur="500"/>
                                        <p:tgtEl>
                                          <p:spTgt spid="64"/>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83"/>
                                        </p:tgtEl>
                                        <p:attrNameLst>
                                          <p:attrName>style.visibility</p:attrName>
                                        </p:attrNameLst>
                                      </p:cBhvr>
                                      <p:to>
                                        <p:strVal val="visible"/>
                                      </p:to>
                                    </p:set>
                                    <p:animEffect transition="in" filter="wipe(down)">
                                      <p:cBhvr>
                                        <p:cTn id="74" dur="500"/>
                                        <p:tgtEl>
                                          <p:spTgt spid="83"/>
                                        </p:tgtEl>
                                      </p:cBhvr>
                                    </p:animEffect>
                                  </p:childTnLst>
                                </p:cTn>
                              </p:par>
                              <p:par>
                                <p:cTn id="75" presetID="22" presetClass="entr" presetSubtype="4" fill="hold" nodeType="withEffect">
                                  <p:stCondLst>
                                    <p:cond delay="0"/>
                                  </p:stCondLst>
                                  <p:childTnLst>
                                    <p:set>
                                      <p:cBhvr>
                                        <p:cTn id="76" dur="1" fill="hold">
                                          <p:stCondLst>
                                            <p:cond delay="0"/>
                                          </p:stCondLst>
                                        </p:cTn>
                                        <p:tgtEl>
                                          <p:spTgt spid="92"/>
                                        </p:tgtEl>
                                        <p:attrNameLst>
                                          <p:attrName>style.visibility</p:attrName>
                                        </p:attrNameLst>
                                      </p:cBhvr>
                                      <p:to>
                                        <p:strVal val="visible"/>
                                      </p:to>
                                    </p:set>
                                    <p:animEffect transition="in" filter="wipe(down)">
                                      <p:cBhvr>
                                        <p:cTn id="77" dur="500"/>
                                        <p:tgtEl>
                                          <p:spTgt spid="92"/>
                                        </p:tgtEl>
                                      </p:cBhvr>
                                    </p:animEffect>
                                  </p:childTnLst>
                                </p:cTn>
                              </p:par>
                              <p:par>
                                <p:cTn id="78" presetID="22" presetClass="entr" presetSubtype="4" fill="hold" nodeType="withEffect">
                                  <p:stCondLst>
                                    <p:cond delay="0"/>
                                  </p:stCondLst>
                                  <p:childTnLst>
                                    <p:set>
                                      <p:cBhvr>
                                        <p:cTn id="79" dur="1" fill="hold">
                                          <p:stCondLst>
                                            <p:cond delay="0"/>
                                          </p:stCondLst>
                                        </p:cTn>
                                        <p:tgtEl>
                                          <p:spTgt spid="93"/>
                                        </p:tgtEl>
                                        <p:attrNameLst>
                                          <p:attrName>style.visibility</p:attrName>
                                        </p:attrNameLst>
                                      </p:cBhvr>
                                      <p:to>
                                        <p:strVal val="visible"/>
                                      </p:to>
                                    </p:set>
                                    <p:animEffect transition="in" filter="wipe(down)">
                                      <p:cBhvr>
                                        <p:cTn id="80" dur="500"/>
                                        <p:tgtEl>
                                          <p:spTgt spid="93"/>
                                        </p:tgtEl>
                                      </p:cBhvr>
                                    </p:animEffect>
                                  </p:childTnLst>
                                </p:cTn>
                              </p:par>
                              <p:par>
                                <p:cTn id="81" presetID="22" presetClass="entr" presetSubtype="4" fill="hold" nodeType="withEffect">
                                  <p:stCondLst>
                                    <p:cond delay="0"/>
                                  </p:stCondLst>
                                  <p:childTnLst>
                                    <p:set>
                                      <p:cBhvr>
                                        <p:cTn id="82" dur="1" fill="hold">
                                          <p:stCondLst>
                                            <p:cond delay="0"/>
                                          </p:stCondLst>
                                        </p:cTn>
                                        <p:tgtEl>
                                          <p:spTgt spid="94"/>
                                        </p:tgtEl>
                                        <p:attrNameLst>
                                          <p:attrName>style.visibility</p:attrName>
                                        </p:attrNameLst>
                                      </p:cBhvr>
                                      <p:to>
                                        <p:strVal val="visible"/>
                                      </p:to>
                                    </p:set>
                                    <p:animEffect transition="in" filter="wipe(down)">
                                      <p:cBhvr>
                                        <p:cTn id="83" dur="500"/>
                                        <p:tgtEl>
                                          <p:spTgt spid="94"/>
                                        </p:tgtEl>
                                      </p:cBhvr>
                                    </p:animEffect>
                                  </p:childTnLst>
                                </p:cTn>
                              </p:par>
                              <p:par>
                                <p:cTn id="84" presetID="22" presetClass="entr" presetSubtype="4" fill="hold" nodeType="withEffect">
                                  <p:stCondLst>
                                    <p:cond delay="0"/>
                                  </p:stCondLst>
                                  <p:childTnLst>
                                    <p:set>
                                      <p:cBhvr>
                                        <p:cTn id="85" dur="1" fill="hold">
                                          <p:stCondLst>
                                            <p:cond delay="0"/>
                                          </p:stCondLst>
                                        </p:cTn>
                                        <p:tgtEl>
                                          <p:spTgt spid="68"/>
                                        </p:tgtEl>
                                        <p:attrNameLst>
                                          <p:attrName>style.visibility</p:attrName>
                                        </p:attrNameLst>
                                      </p:cBhvr>
                                      <p:to>
                                        <p:strVal val="visible"/>
                                      </p:to>
                                    </p:set>
                                    <p:animEffect transition="in" filter="wipe(down)">
                                      <p:cBhvr>
                                        <p:cTn id="86" dur="500"/>
                                        <p:tgtEl>
                                          <p:spTgt spid="68"/>
                                        </p:tgtEl>
                                      </p:cBhvr>
                                    </p:animEffect>
                                  </p:childTnLst>
                                </p:cTn>
                              </p:par>
                              <p:par>
                                <p:cTn id="87" presetID="22" presetClass="entr" presetSubtype="4" fill="hold" grpId="0" nodeType="withEffect">
                                  <p:stCondLst>
                                    <p:cond delay="0"/>
                                  </p:stCondLst>
                                  <p:childTnLst>
                                    <p:set>
                                      <p:cBhvr>
                                        <p:cTn id="88" dur="1" fill="hold">
                                          <p:stCondLst>
                                            <p:cond delay="0"/>
                                          </p:stCondLst>
                                        </p:cTn>
                                        <p:tgtEl>
                                          <p:spTgt spid="82"/>
                                        </p:tgtEl>
                                        <p:attrNameLst>
                                          <p:attrName>style.visibility</p:attrName>
                                        </p:attrNameLst>
                                      </p:cBhvr>
                                      <p:to>
                                        <p:strVal val="visible"/>
                                      </p:to>
                                    </p:set>
                                    <p:animEffect transition="in" filter="wipe(down)">
                                      <p:cBhvr>
                                        <p:cTn id="89" dur="500"/>
                                        <p:tgtEl>
                                          <p:spTgt spid="82"/>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1" fill="hold" nodeType="click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wipe(up)">
                                      <p:cBhvr>
                                        <p:cTn id="94" dur="500"/>
                                        <p:tgtEl>
                                          <p:spTgt spid="13"/>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1" fill="hold" nodeType="click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wipe(up)">
                                      <p:cBhvr>
                                        <p:cTn id="99" dur="500"/>
                                        <p:tgtEl>
                                          <p:spTgt spid="23"/>
                                        </p:tgtEl>
                                      </p:cBhvr>
                                    </p:animEffect>
                                  </p:childTnLst>
                                </p:cTn>
                              </p:par>
                              <p:par>
                                <p:cTn id="100" presetID="22" presetClass="entr" presetSubtype="1" fill="hold" nodeType="withEffect">
                                  <p:stCondLst>
                                    <p:cond delay="0"/>
                                  </p:stCondLst>
                                  <p:childTnLst>
                                    <p:set>
                                      <p:cBhvr>
                                        <p:cTn id="101" dur="1" fill="hold">
                                          <p:stCondLst>
                                            <p:cond delay="0"/>
                                          </p:stCondLst>
                                        </p:cTn>
                                        <p:tgtEl>
                                          <p:spTgt spid="22"/>
                                        </p:tgtEl>
                                        <p:attrNameLst>
                                          <p:attrName>style.visibility</p:attrName>
                                        </p:attrNameLst>
                                      </p:cBhvr>
                                      <p:to>
                                        <p:strVal val="visible"/>
                                      </p:to>
                                    </p:set>
                                    <p:animEffect transition="in" filter="wipe(up)">
                                      <p:cBhvr>
                                        <p:cTn id="102" dur="500"/>
                                        <p:tgtEl>
                                          <p:spTgt spid="22"/>
                                        </p:tgtEl>
                                      </p:cBhvr>
                                    </p:animEffect>
                                  </p:childTnLst>
                                </p:cTn>
                              </p:par>
                              <p:par>
                                <p:cTn id="103" presetID="22" presetClass="entr" presetSubtype="1" fill="hold" nodeType="withEffect">
                                  <p:stCondLst>
                                    <p:cond delay="0"/>
                                  </p:stCondLst>
                                  <p:childTnLst>
                                    <p:set>
                                      <p:cBhvr>
                                        <p:cTn id="104" dur="1" fill="hold">
                                          <p:stCondLst>
                                            <p:cond delay="0"/>
                                          </p:stCondLst>
                                        </p:cTn>
                                        <p:tgtEl>
                                          <p:spTgt spid="19"/>
                                        </p:tgtEl>
                                        <p:attrNameLst>
                                          <p:attrName>style.visibility</p:attrName>
                                        </p:attrNameLst>
                                      </p:cBhvr>
                                      <p:to>
                                        <p:strVal val="visible"/>
                                      </p:to>
                                    </p:set>
                                    <p:animEffect transition="in" filter="wipe(up)">
                                      <p:cBhvr>
                                        <p:cTn id="105" dur="500"/>
                                        <p:tgtEl>
                                          <p:spTgt spid="19"/>
                                        </p:tgtEl>
                                      </p:cBhvr>
                                    </p:animEffect>
                                  </p:childTnLst>
                                </p:cTn>
                              </p:par>
                              <p:par>
                                <p:cTn id="106" presetID="22" presetClass="entr" presetSubtype="1" fill="hold" nodeType="withEffect">
                                  <p:stCondLst>
                                    <p:cond delay="0"/>
                                  </p:stCondLst>
                                  <p:childTnLst>
                                    <p:set>
                                      <p:cBhvr>
                                        <p:cTn id="107" dur="1" fill="hold">
                                          <p:stCondLst>
                                            <p:cond delay="0"/>
                                          </p:stCondLst>
                                        </p:cTn>
                                        <p:tgtEl>
                                          <p:spTgt spid="49"/>
                                        </p:tgtEl>
                                        <p:attrNameLst>
                                          <p:attrName>style.visibility</p:attrName>
                                        </p:attrNameLst>
                                      </p:cBhvr>
                                      <p:to>
                                        <p:strVal val="visible"/>
                                      </p:to>
                                    </p:set>
                                    <p:animEffect transition="in" filter="wipe(up)">
                                      <p:cBhvr>
                                        <p:cTn id="108" dur="500"/>
                                        <p:tgtEl>
                                          <p:spTgt spid="49"/>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1" fill="hold" nodeType="clickEffect">
                                  <p:stCondLst>
                                    <p:cond delay="0"/>
                                  </p:stCondLst>
                                  <p:childTnLst>
                                    <p:set>
                                      <p:cBhvr>
                                        <p:cTn id="112" dur="1" fill="hold">
                                          <p:stCondLst>
                                            <p:cond delay="0"/>
                                          </p:stCondLst>
                                        </p:cTn>
                                        <p:tgtEl>
                                          <p:spTgt spid="28"/>
                                        </p:tgtEl>
                                        <p:attrNameLst>
                                          <p:attrName>style.visibility</p:attrName>
                                        </p:attrNameLst>
                                      </p:cBhvr>
                                      <p:to>
                                        <p:strVal val="visible"/>
                                      </p:to>
                                    </p:set>
                                    <p:animEffect transition="in" filter="wipe(up)">
                                      <p:cBhvr>
                                        <p:cTn id="113" dur="500"/>
                                        <p:tgtEl>
                                          <p:spTgt spid="28"/>
                                        </p:tgtEl>
                                      </p:cBhvr>
                                    </p:animEffect>
                                  </p:childTnLst>
                                </p:cTn>
                              </p:par>
                              <p:par>
                                <p:cTn id="114" presetID="22" presetClass="entr" presetSubtype="1" fill="hold" nodeType="with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wipe(up)">
                                      <p:cBhvr>
                                        <p:cTn id="116" dur="500"/>
                                        <p:tgtEl>
                                          <p:spTgt spid="32"/>
                                        </p:tgtEl>
                                      </p:cBhvr>
                                    </p:animEffect>
                                  </p:childTnLst>
                                </p:cTn>
                              </p:par>
                              <p:par>
                                <p:cTn id="117" presetID="22" presetClass="entr" presetSubtype="1" fill="hold" nodeType="withEffect">
                                  <p:stCondLst>
                                    <p:cond delay="0"/>
                                  </p:stCondLst>
                                  <p:childTnLst>
                                    <p:set>
                                      <p:cBhvr>
                                        <p:cTn id="118" dur="1" fill="hold">
                                          <p:stCondLst>
                                            <p:cond delay="0"/>
                                          </p:stCondLst>
                                        </p:cTn>
                                        <p:tgtEl>
                                          <p:spTgt spid="33"/>
                                        </p:tgtEl>
                                        <p:attrNameLst>
                                          <p:attrName>style.visibility</p:attrName>
                                        </p:attrNameLst>
                                      </p:cBhvr>
                                      <p:to>
                                        <p:strVal val="visible"/>
                                      </p:to>
                                    </p:set>
                                    <p:animEffect transition="in" filter="wipe(up)">
                                      <p:cBhvr>
                                        <p:cTn id="119" dur="500"/>
                                        <p:tgtEl>
                                          <p:spTgt spid="33"/>
                                        </p:tgtEl>
                                      </p:cBhvr>
                                    </p:animEffect>
                                  </p:childTnLst>
                                </p:cTn>
                              </p:par>
                              <p:par>
                                <p:cTn id="120" presetID="22" presetClass="entr" presetSubtype="1" fill="hold" nodeType="withEffect">
                                  <p:stCondLst>
                                    <p:cond delay="0"/>
                                  </p:stCondLst>
                                  <p:childTnLst>
                                    <p:set>
                                      <p:cBhvr>
                                        <p:cTn id="121" dur="1" fill="hold">
                                          <p:stCondLst>
                                            <p:cond delay="0"/>
                                          </p:stCondLst>
                                        </p:cTn>
                                        <p:tgtEl>
                                          <p:spTgt spid="44"/>
                                        </p:tgtEl>
                                        <p:attrNameLst>
                                          <p:attrName>style.visibility</p:attrName>
                                        </p:attrNameLst>
                                      </p:cBhvr>
                                      <p:to>
                                        <p:strVal val="visible"/>
                                      </p:to>
                                    </p:set>
                                    <p:animEffect transition="in" filter="wipe(up)">
                                      <p:cBhvr>
                                        <p:cTn id="122" dur="500"/>
                                        <p:tgtEl>
                                          <p:spTgt spid="44"/>
                                        </p:tgtEl>
                                      </p:cBhvr>
                                    </p:animEffect>
                                  </p:childTnLst>
                                </p:cTn>
                              </p:par>
                              <p:par>
                                <p:cTn id="123" presetID="22" presetClass="entr" presetSubtype="1" fill="hold" nodeType="withEffect">
                                  <p:stCondLst>
                                    <p:cond delay="0"/>
                                  </p:stCondLst>
                                  <p:childTnLst>
                                    <p:set>
                                      <p:cBhvr>
                                        <p:cTn id="124" dur="1" fill="hold">
                                          <p:stCondLst>
                                            <p:cond delay="0"/>
                                          </p:stCondLst>
                                        </p:cTn>
                                        <p:tgtEl>
                                          <p:spTgt spid="45"/>
                                        </p:tgtEl>
                                        <p:attrNameLst>
                                          <p:attrName>style.visibility</p:attrName>
                                        </p:attrNameLst>
                                      </p:cBhvr>
                                      <p:to>
                                        <p:strVal val="visible"/>
                                      </p:to>
                                    </p:set>
                                    <p:animEffect transition="in" filter="wipe(up)">
                                      <p:cBhvr>
                                        <p:cTn id="125" dur="500"/>
                                        <p:tgtEl>
                                          <p:spTgt spid="45"/>
                                        </p:tgtEl>
                                      </p:cBhvr>
                                    </p:animEffect>
                                  </p:childTnLst>
                                </p:cTn>
                              </p:par>
                              <p:par>
                                <p:cTn id="126" presetID="22" presetClass="entr" presetSubtype="1" fill="hold" nodeType="withEffect">
                                  <p:stCondLst>
                                    <p:cond delay="0"/>
                                  </p:stCondLst>
                                  <p:childTnLst>
                                    <p:set>
                                      <p:cBhvr>
                                        <p:cTn id="127" dur="1" fill="hold">
                                          <p:stCondLst>
                                            <p:cond delay="0"/>
                                          </p:stCondLst>
                                        </p:cTn>
                                        <p:tgtEl>
                                          <p:spTgt spid="46"/>
                                        </p:tgtEl>
                                        <p:attrNameLst>
                                          <p:attrName>style.visibility</p:attrName>
                                        </p:attrNameLst>
                                      </p:cBhvr>
                                      <p:to>
                                        <p:strVal val="visible"/>
                                      </p:to>
                                    </p:set>
                                    <p:animEffect transition="in" filter="wipe(up)">
                                      <p:cBhvr>
                                        <p:cTn id="128" dur="500"/>
                                        <p:tgtEl>
                                          <p:spTgt spid="46"/>
                                        </p:tgtEl>
                                      </p:cBhvr>
                                    </p:animEffect>
                                  </p:childTnLst>
                                </p:cTn>
                              </p:par>
                              <p:par>
                                <p:cTn id="129" presetID="22" presetClass="entr" presetSubtype="1" fill="hold" nodeType="withEffect">
                                  <p:stCondLst>
                                    <p:cond delay="0"/>
                                  </p:stCondLst>
                                  <p:childTnLst>
                                    <p:set>
                                      <p:cBhvr>
                                        <p:cTn id="130" dur="1" fill="hold">
                                          <p:stCondLst>
                                            <p:cond delay="0"/>
                                          </p:stCondLst>
                                        </p:cTn>
                                        <p:tgtEl>
                                          <p:spTgt spid="47"/>
                                        </p:tgtEl>
                                        <p:attrNameLst>
                                          <p:attrName>style.visibility</p:attrName>
                                        </p:attrNameLst>
                                      </p:cBhvr>
                                      <p:to>
                                        <p:strVal val="visible"/>
                                      </p:to>
                                    </p:set>
                                    <p:animEffect transition="in" filter="wipe(up)">
                                      <p:cBhvr>
                                        <p:cTn id="131" dur="500"/>
                                        <p:tgtEl>
                                          <p:spTgt spid="47"/>
                                        </p:tgtEl>
                                      </p:cBhvr>
                                    </p:animEffect>
                                  </p:childTnLst>
                                </p:cTn>
                              </p:par>
                              <p:par>
                                <p:cTn id="132" presetID="22" presetClass="entr" presetSubtype="1" fill="hold" nodeType="withEffect">
                                  <p:stCondLst>
                                    <p:cond delay="0"/>
                                  </p:stCondLst>
                                  <p:childTnLst>
                                    <p:set>
                                      <p:cBhvr>
                                        <p:cTn id="133" dur="1" fill="hold">
                                          <p:stCondLst>
                                            <p:cond delay="0"/>
                                          </p:stCondLst>
                                        </p:cTn>
                                        <p:tgtEl>
                                          <p:spTgt spid="24"/>
                                        </p:tgtEl>
                                        <p:attrNameLst>
                                          <p:attrName>style.visibility</p:attrName>
                                        </p:attrNameLst>
                                      </p:cBhvr>
                                      <p:to>
                                        <p:strVal val="visible"/>
                                      </p:to>
                                    </p:set>
                                    <p:animEffect transition="in" filter="wipe(up)">
                                      <p:cBhvr>
                                        <p:cTn id="134" dur="500"/>
                                        <p:tgtEl>
                                          <p:spTgt spid="24"/>
                                        </p:tgtEl>
                                      </p:cBhvr>
                                    </p:animEffect>
                                  </p:childTnLst>
                                </p:cTn>
                              </p:par>
                              <p:par>
                                <p:cTn id="135" presetID="22" presetClass="entr" presetSubtype="4" fill="hold" grpId="0" nodeType="withEffect">
                                  <p:stCondLst>
                                    <p:cond delay="0"/>
                                  </p:stCondLst>
                                  <p:childTnLst>
                                    <p:set>
                                      <p:cBhvr>
                                        <p:cTn id="136" dur="1" fill="hold">
                                          <p:stCondLst>
                                            <p:cond delay="0"/>
                                          </p:stCondLst>
                                        </p:cTn>
                                        <p:tgtEl>
                                          <p:spTgt spid="80"/>
                                        </p:tgtEl>
                                        <p:attrNameLst>
                                          <p:attrName>style.visibility</p:attrName>
                                        </p:attrNameLst>
                                      </p:cBhvr>
                                      <p:to>
                                        <p:strVal val="visible"/>
                                      </p:to>
                                    </p:set>
                                    <p:animEffect transition="in" filter="wipe(down)">
                                      <p:cBhvr>
                                        <p:cTn id="137" dur="500"/>
                                        <p:tgtEl>
                                          <p:spTgt spid="80"/>
                                        </p:tgtEl>
                                      </p:cBhvr>
                                    </p:animEffect>
                                  </p:childTnLst>
                                </p:cTn>
                              </p:par>
                              <p:par>
                                <p:cTn id="138" presetID="22" presetClass="entr" presetSubtype="4" fill="hold" grpId="0" nodeType="withEffect">
                                  <p:stCondLst>
                                    <p:cond delay="0"/>
                                  </p:stCondLst>
                                  <p:childTnLst>
                                    <p:set>
                                      <p:cBhvr>
                                        <p:cTn id="139" dur="1" fill="hold">
                                          <p:stCondLst>
                                            <p:cond delay="0"/>
                                          </p:stCondLst>
                                        </p:cTn>
                                        <p:tgtEl>
                                          <p:spTgt spid="81"/>
                                        </p:tgtEl>
                                        <p:attrNameLst>
                                          <p:attrName>style.visibility</p:attrName>
                                        </p:attrNameLst>
                                      </p:cBhvr>
                                      <p:to>
                                        <p:strVal val="visible"/>
                                      </p:to>
                                    </p:set>
                                    <p:animEffect transition="in" filter="wipe(down)">
                                      <p:cBhvr>
                                        <p:cTn id="140" dur="500"/>
                                        <p:tgtEl>
                                          <p:spTgt spid="81"/>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1" fill="hold" nodeType="clickEffect">
                                  <p:stCondLst>
                                    <p:cond delay="0"/>
                                  </p:stCondLst>
                                  <p:childTnLst>
                                    <p:set>
                                      <p:cBhvr>
                                        <p:cTn id="144" dur="1" fill="hold">
                                          <p:stCondLst>
                                            <p:cond delay="0"/>
                                          </p:stCondLst>
                                        </p:cTn>
                                        <p:tgtEl>
                                          <p:spTgt spid="3"/>
                                        </p:tgtEl>
                                        <p:attrNameLst>
                                          <p:attrName>style.visibility</p:attrName>
                                        </p:attrNameLst>
                                      </p:cBhvr>
                                      <p:to>
                                        <p:strVal val="visible"/>
                                      </p:to>
                                    </p:set>
                                    <p:animEffect transition="in" filter="wipe(up)">
                                      <p:cBhvr>
                                        <p:cTn id="145" dur="500"/>
                                        <p:tgtEl>
                                          <p:spTgt spid="3"/>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4" fill="hold" nodeType="clickEffect">
                                  <p:stCondLst>
                                    <p:cond delay="0"/>
                                  </p:stCondLst>
                                  <p:childTnLst>
                                    <p:set>
                                      <p:cBhvr>
                                        <p:cTn id="149" dur="1" fill="hold">
                                          <p:stCondLst>
                                            <p:cond delay="0"/>
                                          </p:stCondLst>
                                        </p:cTn>
                                        <p:tgtEl>
                                          <p:spTgt spid="14"/>
                                        </p:tgtEl>
                                        <p:attrNameLst>
                                          <p:attrName>style.visibility</p:attrName>
                                        </p:attrNameLst>
                                      </p:cBhvr>
                                      <p:to>
                                        <p:strVal val="visible"/>
                                      </p:to>
                                    </p:set>
                                    <p:animEffect transition="in" filter="wipe(down)">
                                      <p:cBhvr>
                                        <p:cTn id="150" dur="500"/>
                                        <p:tgtEl>
                                          <p:spTgt spid="14"/>
                                        </p:tgtEl>
                                      </p:cBhvr>
                                    </p:animEffect>
                                  </p:childTnLst>
                                </p:cTn>
                              </p:par>
                              <p:par>
                                <p:cTn id="151" presetID="22" presetClass="entr" presetSubtype="4" fill="hold" grpId="0" nodeType="withEffect">
                                  <p:stCondLst>
                                    <p:cond delay="0"/>
                                  </p:stCondLst>
                                  <p:childTnLst>
                                    <p:set>
                                      <p:cBhvr>
                                        <p:cTn id="152" dur="1" fill="hold">
                                          <p:stCondLst>
                                            <p:cond delay="0"/>
                                          </p:stCondLst>
                                        </p:cTn>
                                        <p:tgtEl>
                                          <p:spTgt spid="78"/>
                                        </p:tgtEl>
                                        <p:attrNameLst>
                                          <p:attrName>style.visibility</p:attrName>
                                        </p:attrNameLst>
                                      </p:cBhvr>
                                      <p:to>
                                        <p:strVal val="visible"/>
                                      </p:to>
                                    </p:set>
                                    <p:animEffect transition="in" filter="wipe(down)">
                                      <p:cBhvr>
                                        <p:cTn id="153" dur="500"/>
                                        <p:tgtEl>
                                          <p:spTgt spid="78"/>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8" fill="hold" nodeType="clickEffect">
                                  <p:stCondLst>
                                    <p:cond delay="0"/>
                                  </p:stCondLst>
                                  <p:childTnLst>
                                    <p:set>
                                      <p:cBhvr>
                                        <p:cTn id="157" dur="1" fill="hold">
                                          <p:stCondLst>
                                            <p:cond delay="0"/>
                                          </p:stCondLst>
                                        </p:cTn>
                                        <p:tgtEl>
                                          <p:spTgt spid="15"/>
                                        </p:tgtEl>
                                        <p:attrNameLst>
                                          <p:attrName>style.visibility</p:attrName>
                                        </p:attrNameLst>
                                      </p:cBhvr>
                                      <p:to>
                                        <p:strVal val="visible"/>
                                      </p:to>
                                    </p:set>
                                    <p:animEffect transition="in" filter="wipe(left)">
                                      <p:cBhvr>
                                        <p:cTn id="158" dur="500"/>
                                        <p:tgtEl>
                                          <p:spTgt spid="15"/>
                                        </p:tgtEl>
                                      </p:cBhvr>
                                    </p:animEffect>
                                  </p:childTnLst>
                                </p:cTn>
                              </p:par>
                              <p:par>
                                <p:cTn id="159" presetID="22" presetClass="entr" presetSubtype="8" fill="hold" grpId="0" nodeType="withEffect">
                                  <p:stCondLst>
                                    <p:cond delay="0"/>
                                  </p:stCondLst>
                                  <p:childTnLst>
                                    <p:set>
                                      <p:cBhvr>
                                        <p:cTn id="160" dur="1" fill="hold">
                                          <p:stCondLst>
                                            <p:cond delay="0"/>
                                          </p:stCondLst>
                                        </p:cTn>
                                        <p:tgtEl>
                                          <p:spTgt spid="79"/>
                                        </p:tgtEl>
                                        <p:attrNameLst>
                                          <p:attrName>style.visibility</p:attrName>
                                        </p:attrNameLst>
                                      </p:cBhvr>
                                      <p:to>
                                        <p:strVal val="visible"/>
                                      </p:to>
                                    </p:set>
                                    <p:animEffect transition="in" filter="wipe(left)">
                                      <p:cBhvr>
                                        <p:cTn id="161" dur="500"/>
                                        <p:tgtEl>
                                          <p:spTgt spid="79"/>
                                        </p:tgtEl>
                                      </p:cBhvr>
                                    </p:animEffect>
                                  </p:childTnLst>
                                </p:cTn>
                              </p:par>
                            </p:childTnLst>
                          </p:cTn>
                        </p:par>
                      </p:childTnLst>
                    </p:cTn>
                  </p:par>
                  <p:par>
                    <p:cTn id="162" fill="hold">
                      <p:stCondLst>
                        <p:cond delay="indefinite"/>
                      </p:stCondLst>
                      <p:childTnLst>
                        <p:par>
                          <p:cTn id="163" fill="hold">
                            <p:stCondLst>
                              <p:cond delay="0"/>
                            </p:stCondLst>
                            <p:childTnLst>
                              <p:par>
                                <p:cTn id="164" presetID="22" presetClass="entr" presetSubtype="4" fill="hold" nodeType="clickEffect">
                                  <p:stCondLst>
                                    <p:cond delay="0"/>
                                  </p:stCondLst>
                                  <p:childTnLst>
                                    <p:set>
                                      <p:cBhvr>
                                        <p:cTn id="165" dur="1" fill="hold">
                                          <p:stCondLst>
                                            <p:cond delay="0"/>
                                          </p:stCondLst>
                                        </p:cTn>
                                        <p:tgtEl>
                                          <p:spTgt spid="71"/>
                                        </p:tgtEl>
                                        <p:attrNameLst>
                                          <p:attrName>style.visibility</p:attrName>
                                        </p:attrNameLst>
                                      </p:cBhvr>
                                      <p:to>
                                        <p:strVal val="visible"/>
                                      </p:to>
                                    </p:set>
                                    <p:animEffect transition="in" filter="wipe(down)">
                                      <p:cBhvr>
                                        <p:cTn id="166" dur="500"/>
                                        <p:tgtEl>
                                          <p:spTgt spid="71"/>
                                        </p:tgtEl>
                                      </p:cBhvr>
                                    </p:animEffect>
                                  </p:childTnLst>
                                </p:cTn>
                              </p:par>
                            </p:childTnLst>
                          </p:cTn>
                        </p:par>
                      </p:childTnLst>
                    </p:cTn>
                  </p:par>
                  <p:par>
                    <p:cTn id="167" fill="hold">
                      <p:stCondLst>
                        <p:cond delay="indefinite"/>
                      </p:stCondLst>
                      <p:childTnLst>
                        <p:par>
                          <p:cTn id="168" fill="hold">
                            <p:stCondLst>
                              <p:cond delay="0"/>
                            </p:stCondLst>
                            <p:childTnLst>
                              <p:par>
                                <p:cTn id="169" presetID="22" presetClass="entr" presetSubtype="4" fill="hold" grpId="0" nodeType="clickEffect">
                                  <p:stCondLst>
                                    <p:cond delay="0"/>
                                  </p:stCondLst>
                                  <p:childTnLst>
                                    <p:set>
                                      <p:cBhvr>
                                        <p:cTn id="170" dur="1" fill="hold">
                                          <p:stCondLst>
                                            <p:cond delay="0"/>
                                          </p:stCondLst>
                                        </p:cTn>
                                        <p:tgtEl>
                                          <p:spTgt spid="91"/>
                                        </p:tgtEl>
                                        <p:attrNameLst>
                                          <p:attrName>style.visibility</p:attrName>
                                        </p:attrNameLst>
                                      </p:cBhvr>
                                      <p:to>
                                        <p:strVal val="visible"/>
                                      </p:to>
                                    </p:set>
                                    <p:animEffect transition="in" filter="wipe(down)">
                                      <p:cBhvr>
                                        <p:cTn id="171" dur="500"/>
                                        <p:tgtEl>
                                          <p:spTgt spid="91"/>
                                        </p:tgtEl>
                                      </p:cBhvr>
                                    </p:animEffect>
                                  </p:childTnLst>
                                </p:cTn>
                              </p:par>
                              <p:par>
                                <p:cTn id="172" presetID="22" presetClass="entr" presetSubtype="4" fill="hold" grpId="0" nodeType="withEffect">
                                  <p:stCondLst>
                                    <p:cond delay="0"/>
                                  </p:stCondLst>
                                  <p:childTnLst>
                                    <p:set>
                                      <p:cBhvr>
                                        <p:cTn id="173" dur="1" fill="hold">
                                          <p:stCondLst>
                                            <p:cond delay="0"/>
                                          </p:stCondLst>
                                        </p:cTn>
                                        <p:tgtEl>
                                          <p:spTgt spid="95"/>
                                        </p:tgtEl>
                                        <p:attrNameLst>
                                          <p:attrName>style.visibility</p:attrName>
                                        </p:attrNameLst>
                                      </p:cBhvr>
                                      <p:to>
                                        <p:strVal val="visible"/>
                                      </p:to>
                                    </p:set>
                                    <p:animEffect transition="in" filter="wipe(down)">
                                      <p:cBhvr>
                                        <p:cTn id="174" dur="500"/>
                                        <p:tgtEl>
                                          <p:spTgt spid="95"/>
                                        </p:tgtEl>
                                      </p:cBhvr>
                                    </p:animEffect>
                                  </p:childTnLst>
                                </p:cTn>
                              </p:par>
                              <p:par>
                                <p:cTn id="175" presetID="22" presetClass="entr" presetSubtype="4" fill="hold" grpId="0" nodeType="withEffect">
                                  <p:stCondLst>
                                    <p:cond delay="0"/>
                                  </p:stCondLst>
                                  <p:childTnLst>
                                    <p:set>
                                      <p:cBhvr>
                                        <p:cTn id="176" dur="1" fill="hold">
                                          <p:stCondLst>
                                            <p:cond delay="0"/>
                                          </p:stCondLst>
                                        </p:cTn>
                                        <p:tgtEl>
                                          <p:spTgt spid="96"/>
                                        </p:tgtEl>
                                        <p:attrNameLst>
                                          <p:attrName>style.visibility</p:attrName>
                                        </p:attrNameLst>
                                      </p:cBhvr>
                                      <p:to>
                                        <p:strVal val="visible"/>
                                      </p:to>
                                    </p:set>
                                    <p:animEffect transition="in" filter="wipe(down)">
                                      <p:cBhvr>
                                        <p:cTn id="177" dur="500"/>
                                        <p:tgtEl>
                                          <p:spTgt spid="96"/>
                                        </p:tgtEl>
                                      </p:cBhvr>
                                    </p:animEffect>
                                  </p:childTnLst>
                                </p:cTn>
                              </p:par>
                            </p:childTnLst>
                          </p:cTn>
                        </p:par>
                      </p:childTnLst>
                    </p:cTn>
                  </p:par>
                  <p:par>
                    <p:cTn id="178" fill="hold">
                      <p:stCondLst>
                        <p:cond delay="indefinite"/>
                      </p:stCondLst>
                      <p:childTnLst>
                        <p:par>
                          <p:cTn id="179" fill="hold">
                            <p:stCondLst>
                              <p:cond delay="0"/>
                            </p:stCondLst>
                            <p:childTnLst>
                              <p:par>
                                <p:cTn id="180" presetID="22" presetClass="entr" presetSubtype="4" fill="hold" nodeType="clickEffect">
                                  <p:stCondLst>
                                    <p:cond delay="0"/>
                                  </p:stCondLst>
                                  <p:childTnLst>
                                    <p:set>
                                      <p:cBhvr>
                                        <p:cTn id="181" dur="1" fill="hold">
                                          <p:stCondLst>
                                            <p:cond delay="0"/>
                                          </p:stCondLst>
                                        </p:cTn>
                                        <p:tgtEl>
                                          <p:spTgt spid="73"/>
                                        </p:tgtEl>
                                        <p:attrNameLst>
                                          <p:attrName>style.visibility</p:attrName>
                                        </p:attrNameLst>
                                      </p:cBhvr>
                                      <p:to>
                                        <p:strVal val="visible"/>
                                      </p:to>
                                    </p:set>
                                    <p:animEffect transition="in" filter="wipe(down)">
                                      <p:cBhvr>
                                        <p:cTn id="182" dur="500"/>
                                        <p:tgtEl>
                                          <p:spTgt spid="73"/>
                                        </p:tgtEl>
                                      </p:cBhvr>
                                    </p:animEffect>
                                  </p:childTnLst>
                                </p:cTn>
                              </p:par>
                              <p:par>
                                <p:cTn id="183" presetID="22" presetClass="entr" presetSubtype="4" fill="hold" grpId="0" nodeType="withEffect">
                                  <p:stCondLst>
                                    <p:cond delay="0"/>
                                  </p:stCondLst>
                                  <p:childTnLst>
                                    <p:set>
                                      <p:cBhvr>
                                        <p:cTn id="184" dur="1" fill="hold">
                                          <p:stCondLst>
                                            <p:cond delay="0"/>
                                          </p:stCondLst>
                                        </p:cTn>
                                        <p:tgtEl>
                                          <p:spTgt spid="87"/>
                                        </p:tgtEl>
                                        <p:attrNameLst>
                                          <p:attrName>style.visibility</p:attrName>
                                        </p:attrNameLst>
                                      </p:cBhvr>
                                      <p:to>
                                        <p:strVal val="visible"/>
                                      </p:to>
                                    </p:set>
                                    <p:animEffect transition="in" filter="wipe(down)">
                                      <p:cBhvr>
                                        <p:cTn id="185" dur="500"/>
                                        <p:tgtEl>
                                          <p:spTgt spid="87"/>
                                        </p:tgtEl>
                                      </p:cBhvr>
                                    </p:animEffect>
                                  </p:childTnLst>
                                </p:cTn>
                              </p:par>
                            </p:childTnLst>
                          </p:cTn>
                        </p:par>
                      </p:childTnLst>
                    </p:cTn>
                  </p:par>
                  <p:par>
                    <p:cTn id="186" fill="hold">
                      <p:stCondLst>
                        <p:cond delay="indefinite"/>
                      </p:stCondLst>
                      <p:childTnLst>
                        <p:par>
                          <p:cTn id="187" fill="hold">
                            <p:stCondLst>
                              <p:cond delay="0"/>
                            </p:stCondLst>
                            <p:childTnLst>
                              <p:par>
                                <p:cTn id="188" presetID="22" presetClass="entr" presetSubtype="4" fill="hold" grpId="0" nodeType="clickEffect">
                                  <p:stCondLst>
                                    <p:cond delay="0"/>
                                  </p:stCondLst>
                                  <p:childTnLst>
                                    <p:set>
                                      <p:cBhvr>
                                        <p:cTn id="189" dur="1" fill="hold">
                                          <p:stCondLst>
                                            <p:cond delay="0"/>
                                          </p:stCondLst>
                                        </p:cTn>
                                        <p:tgtEl>
                                          <p:spTgt spid="97"/>
                                        </p:tgtEl>
                                        <p:attrNameLst>
                                          <p:attrName>style.visibility</p:attrName>
                                        </p:attrNameLst>
                                      </p:cBhvr>
                                      <p:to>
                                        <p:strVal val="visible"/>
                                      </p:to>
                                    </p:set>
                                    <p:animEffect transition="in" filter="wipe(down)">
                                      <p:cBhvr>
                                        <p:cTn id="190"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animBg="1"/>
      <p:bldP spid="72" grpId="0" animBg="1"/>
      <p:bldP spid="78" grpId="0"/>
      <p:bldP spid="79" grpId="0"/>
      <p:bldP spid="80" grpId="0"/>
      <p:bldP spid="81" grpId="0"/>
      <p:bldP spid="82" grpId="0"/>
      <p:bldP spid="83" grpId="0"/>
      <p:bldP spid="88" grpId="0"/>
      <p:bldP spid="89" grpId="0"/>
      <p:bldP spid="90" grpId="0"/>
      <p:bldP spid="87" grpId="0"/>
      <p:bldP spid="91" grpId="0"/>
      <p:bldP spid="95" grpId="0"/>
      <p:bldP spid="96" grpId="0"/>
      <p:bldP spid="9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Unit</a:t>
            </a:r>
          </a:p>
        </p:txBody>
      </p:sp>
      <p:sp>
        <p:nvSpPr>
          <p:cNvPr id="3" name="Content Placeholder 2"/>
          <p:cNvSpPr>
            <a:spLocks noGrp="1"/>
          </p:cNvSpPr>
          <p:nvPr>
            <p:ph idx="1"/>
          </p:nvPr>
        </p:nvSpPr>
        <p:spPr/>
        <p:txBody>
          <a:bodyPr>
            <a:normAutofit lnSpcReduction="10000"/>
          </a:bodyPr>
          <a:lstStyle/>
          <a:p>
            <a:pPr lvl="0" algn="just"/>
            <a:r>
              <a:rPr lang="en-US" dirty="0"/>
              <a:t>Components of Control unit are</a:t>
            </a:r>
          </a:p>
          <a:p>
            <a:pPr marL="857230" lvl="1" indent="-457200">
              <a:buFont typeface="+mj-lt"/>
              <a:buAutoNum type="arabicPeriod"/>
            </a:pPr>
            <a:r>
              <a:rPr lang="en-US" dirty="0"/>
              <a:t>Two decoders</a:t>
            </a:r>
          </a:p>
          <a:p>
            <a:pPr marL="857230" lvl="1" indent="-457200">
              <a:buFont typeface="+mj-lt"/>
              <a:buAutoNum type="arabicPeriod"/>
            </a:pPr>
            <a:r>
              <a:rPr lang="en-US" dirty="0"/>
              <a:t>A sequence counter</a:t>
            </a:r>
          </a:p>
          <a:p>
            <a:pPr marL="857230" lvl="1" indent="-457200">
              <a:buFont typeface="+mj-lt"/>
              <a:buAutoNum type="arabicPeriod"/>
            </a:pPr>
            <a:r>
              <a:rPr lang="en-US" dirty="0"/>
              <a:t>Control logic gates</a:t>
            </a:r>
          </a:p>
          <a:p>
            <a:pPr lvl="0" algn="just"/>
            <a:r>
              <a:rPr lang="en-US" dirty="0"/>
              <a:t>An instruction read from memory is placed in the instruction register (IR).</a:t>
            </a:r>
          </a:p>
          <a:p>
            <a:pPr lvl="0" algn="just"/>
            <a:r>
              <a:rPr lang="en-US" dirty="0"/>
              <a:t>In control unit the IR is divided into three parts: I bit, the operation code (12-14)bit, and bits 0 through 11.</a:t>
            </a:r>
          </a:p>
          <a:p>
            <a:pPr algn="just"/>
            <a:r>
              <a:rPr lang="en-US" dirty="0"/>
              <a:t>The operation code in bits 12 through 14 are decoded with a 3 x 8 decoder.</a:t>
            </a:r>
          </a:p>
          <a:p>
            <a:pPr lvl="0" algn="just"/>
            <a:r>
              <a:rPr lang="en-US" dirty="0"/>
              <a:t>Bit-15 of the instruction is transferred to a flip-flop designated by the symbol I.</a:t>
            </a:r>
          </a:p>
        </p:txBody>
      </p:sp>
    </p:spTree>
    <p:extLst>
      <p:ext uri="{BB962C8B-B14F-4D97-AF65-F5344CB8AC3E}">
        <p14:creationId xmlns:p14="http://schemas.microsoft.com/office/powerpoint/2010/main" val="340190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477000"/>
          </a:xfrm>
        </p:spPr>
        <p:txBody>
          <a:bodyPr>
            <a:noAutofit/>
          </a:bodyPr>
          <a:lstStyle/>
          <a:p>
            <a:r>
              <a:rPr lang="en-US" sz="9600" dirty="0"/>
              <a:t>Instruction codes</a:t>
            </a:r>
          </a:p>
        </p:txBody>
      </p:sp>
    </p:spTree>
    <p:extLst>
      <p:ext uri="{BB962C8B-B14F-4D97-AF65-F5344CB8AC3E}">
        <p14:creationId xmlns:p14="http://schemas.microsoft.com/office/powerpoint/2010/main" val="9195850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Unit</a:t>
            </a:r>
          </a:p>
        </p:txBody>
      </p:sp>
      <p:sp>
        <p:nvSpPr>
          <p:cNvPr id="3" name="Content Placeholder 2"/>
          <p:cNvSpPr>
            <a:spLocks noGrp="1"/>
          </p:cNvSpPr>
          <p:nvPr>
            <p:ph idx="1"/>
          </p:nvPr>
        </p:nvSpPr>
        <p:spPr/>
        <p:txBody>
          <a:bodyPr>
            <a:normAutofit lnSpcReduction="10000"/>
          </a:bodyPr>
          <a:lstStyle/>
          <a:p>
            <a:pPr lvl="0" algn="just"/>
            <a:r>
              <a:rPr lang="en-US" dirty="0"/>
              <a:t>The eight outputs of the decoder are designated by the symbols D</a:t>
            </a:r>
            <a:r>
              <a:rPr lang="en-US" baseline="-25000" dirty="0"/>
              <a:t>0</a:t>
            </a:r>
            <a:r>
              <a:rPr lang="en-US" dirty="0"/>
              <a:t> through D</a:t>
            </a:r>
            <a:r>
              <a:rPr lang="en-US" baseline="-25000" dirty="0"/>
              <a:t>7</a:t>
            </a:r>
            <a:r>
              <a:rPr lang="en-US" dirty="0"/>
              <a:t>. </a:t>
            </a:r>
          </a:p>
          <a:p>
            <a:pPr lvl="0" algn="just"/>
            <a:r>
              <a:rPr lang="en-US" dirty="0"/>
              <a:t>Bits 0 through 11 are applied to the control logic gates.</a:t>
            </a:r>
          </a:p>
          <a:p>
            <a:pPr lvl="0" algn="just"/>
            <a:r>
              <a:rPr lang="en-US" dirty="0"/>
              <a:t>The 4‐bit sequence counter can count in binary from 0 through 15. The outputs of counter are decoded into 16 timing signals T</a:t>
            </a:r>
            <a:r>
              <a:rPr lang="en-US" baseline="-25000" dirty="0"/>
              <a:t>0 </a:t>
            </a:r>
            <a:r>
              <a:rPr lang="en-US" dirty="0"/>
              <a:t>through T</a:t>
            </a:r>
            <a:r>
              <a:rPr lang="en-US" baseline="-25000" dirty="0"/>
              <a:t>15</a:t>
            </a:r>
            <a:r>
              <a:rPr lang="en-US" dirty="0"/>
              <a:t>.</a:t>
            </a:r>
          </a:p>
          <a:p>
            <a:pPr lvl="0" algn="just"/>
            <a:r>
              <a:rPr lang="en-US" dirty="0"/>
              <a:t>The sequence counter SC can be incremented or cleared synchronously.</a:t>
            </a:r>
          </a:p>
          <a:p>
            <a:pPr lvl="0" algn="just"/>
            <a:r>
              <a:rPr lang="en-US" dirty="0"/>
              <a:t>Most of the time, the counter is incremented to provide the sequence of timing signals out of 4 X 16 decoder.</a:t>
            </a:r>
          </a:p>
          <a:p>
            <a:pPr lvl="0" algn="just"/>
            <a:r>
              <a:rPr lang="en-US" dirty="0"/>
              <a:t>Once in awhile, the counter is cleared to 0, causing the next timing signal to be T</a:t>
            </a:r>
            <a:r>
              <a:rPr lang="en-US" baseline="-25000" dirty="0"/>
              <a:t>0</a:t>
            </a:r>
            <a:r>
              <a:rPr lang="en-US" dirty="0"/>
              <a:t>.</a:t>
            </a:r>
          </a:p>
        </p:txBody>
      </p:sp>
    </p:spTree>
    <p:extLst>
      <p:ext uri="{BB962C8B-B14F-4D97-AF65-F5344CB8AC3E}">
        <p14:creationId xmlns:p14="http://schemas.microsoft.com/office/powerpoint/2010/main" val="126620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Unit</a:t>
            </a:r>
          </a:p>
        </p:txBody>
      </p:sp>
      <p:sp>
        <p:nvSpPr>
          <p:cNvPr id="3" name="Content Placeholder 2"/>
          <p:cNvSpPr>
            <a:spLocks noGrp="1"/>
          </p:cNvSpPr>
          <p:nvPr>
            <p:ph idx="1"/>
          </p:nvPr>
        </p:nvSpPr>
        <p:spPr/>
        <p:txBody>
          <a:bodyPr>
            <a:normAutofit fontScale="85000" lnSpcReduction="10000"/>
          </a:bodyPr>
          <a:lstStyle/>
          <a:p>
            <a:pPr lvl="0" algn="just"/>
            <a:r>
              <a:rPr lang="en-US" dirty="0"/>
              <a:t>As an example, consider the case where SC is incremented to provide timing signals T</a:t>
            </a:r>
            <a:r>
              <a:rPr lang="en-US" baseline="-25000" dirty="0"/>
              <a:t>0</a:t>
            </a:r>
            <a:r>
              <a:rPr lang="en-US" dirty="0"/>
              <a:t>, T</a:t>
            </a:r>
            <a:r>
              <a:rPr lang="en-US" baseline="-25000" dirty="0"/>
              <a:t>1</a:t>
            </a:r>
            <a:r>
              <a:rPr lang="en-US" dirty="0"/>
              <a:t>, T</a:t>
            </a:r>
            <a:r>
              <a:rPr lang="en-US" baseline="-25000" dirty="0"/>
              <a:t>2</a:t>
            </a:r>
            <a:r>
              <a:rPr lang="en-US" dirty="0"/>
              <a:t>, T</a:t>
            </a:r>
            <a:r>
              <a:rPr lang="en-US" baseline="-25000" dirty="0"/>
              <a:t>3</a:t>
            </a:r>
            <a:r>
              <a:rPr lang="en-US" dirty="0"/>
              <a:t> and T</a:t>
            </a:r>
            <a:r>
              <a:rPr lang="en-US" baseline="-25000" dirty="0"/>
              <a:t>4</a:t>
            </a:r>
            <a:r>
              <a:rPr lang="en-US" dirty="0"/>
              <a:t> in sequence. At time T</a:t>
            </a:r>
            <a:r>
              <a:rPr lang="en-US" baseline="-25000" dirty="0"/>
              <a:t>4</a:t>
            </a:r>
            <a:r>
              <a:rPr lang="en-US" dirty="0"/>
              <a:t>, SC is cleared to 0 if decoder output D</a:t>
            </a:r>
            <a:r>
              <a:rPr lang="en-US" baseline="-25000" dirty="0"/>
              <a:t>3</a:t>
            </a:r>
            <a:r>
              <a:rPr lang="en-US" dirty="0"/>
              <a:t> is active. This is expressed symbolically by the statement </a:t>
            </a:r>
          </a:p>
          <a:p>
            <a:pPr marL="0" indent="0" algn="ctr">
              <a:buNone/>
            </a:pPr>
            <a:r>
              <a:rPr lang="en-US" dirty="0"/>
              <a:t>D</a:t>
            </a:r>
            <a:r>
              <a:rPr lang="en-US" baseline="-25000" dirty="0"/>
              <a:t>3</a:t>
            </a:r>
            <a:r>
              <a:rPr lang="en-US" dirty="0"/>
              <a:t>T</a:t>
            </a:r>
            <a:r>
              <a:rPr lang="en-US" baseline="-25000" dirty="0"/>
              <a:t>4</a:t>
            </a:r>
            <a:r>
              <a:rPr lang="en-US" dirty="0"/>
              <a:t>:  SC ← 0</a:t>
            </a:r>
          </a:p>
          <a:p>
            <a:pPr lvl="0" algn="just"/>
            <a:r>
              <a:rPr lang="en-US" dirty="0"/>
              <a:t>Initially, the CLR input of SC is active.</a:t>
            </a:r>
          </a:p>
          <a:p>
            <a:pPr lvl="0" algn="just"/>
            <a:r>
              <a:rPr lang="en-US" dirty="0"/>
              <a:t>The first positive transition of the clock clears SC to 0, which in turn activates the timing T</a:t>
            </a:r>
            <a:r>
              <a:rPr lang="en-US" baseline="-25000" dirty="0"/>
              <a:t>0</a:t>
            </a:r>
            <a:r>
              <a:rPr lang="en-US" dirty="0"/>
              <a:t> out of the decoder.</a:t>
            </a:r>
          </a:p>
          <a:p>
            <a:pPr lvl="0" algn="just"/>
            <a:r>
              <a:rPr lang="en-US" dirty="0"/>
              <a:t>T</a:t>
            </a:r>
            <a:r>
              <a:rPr lang="en-US" baseline="-25000" dirty="0"/>
              <a:t>0</a:t>
            </a:r>
            <a:r>
              <a:rPr lang="en-US" dirty="0"/>
              <a:t> is active during one clock cycle.</a:t>
            </a:r>
          </a:p>
          <a:p>
            <a:pPr lvl="0" algn="just"/>
            <a:r>
              <a:rPr lang="en-US" dirty="0"/>
              <a:t>The positive clock transition labeled T</a:t>
            </a:r>
            <a:r>
              <a:rPr lang="en-US" baseline="-25000" dirty="0"/>
              <a:t>0</a:t>
            </a:r>
            <a:r>
              <a:rPr lang="en-US" dirty="0"/>
              <a:t> in the diagram will trigger only those registers whose control inputs are connected to timing signal T</a:t>
            </a:r>
            <a:r>
              <a:rPr lang="en-US" baseline="-25000" dirty="0"/>
              <a:t>0</a:t>
            </a:r>
            <a:r>
              <a:rPr lang="en-US" dirty="0"/>
              <a:t>.</a:t>
            </a:r>
          </a:p>
          <a:p>
            <a:pPr lvl="0" algn="just"/>
            <a:r>
              <a:rPr lang="en-US" dirty="0"/>
              <a:t>SC is incremented with every positive clock transition, unless its CLR input is active. </a:t>
            </a:r>
          </a:p>
          <a:p>
            <a:pPr algn="just"/>
            <a:r>
              <a:rPr lang="en-US" dirty="0"/>
              <a:t>This procedures the sequence of timing signals T</a:t>
            </a:r>
            <a:r>
              <a:rPr lang="en-US" baseline="-25000" dirty="0"/>
              <a:t>0</a:t>
            </a:r>
            <a:r>
              <a:rPr lang="en-US" dirty="0"/>
              <a:t>, T</a:t>
            </a:r>
            <a:r>
              <a:rPr lang="en-US" baseline="-25000" dirty="0"/>
              <a:t>1</a:t>
            </a:r>
            <a:r>
              <a:rPr lang="en-US" dirty="0"/>
              <a:t>, T</a:t>
            </a:r>
            <a:r>
              <a:rPr lang="en-US" baseline="-25000" dirty="0"/>
              <a:t>2</a:t>
            </a:r>
            <a:r>
              <a:rPr lang="en-US" dirty="0"/>
              <a:t>, T</a:t>
            </a:r>
            <a:r>
              <a:rPr lang="en-US" baseline="-25000" dirty="0"/>
              <a:t>3</a:t>
            </a:r>
            <a:r>
              <a:rPr lang="en-US" dirty="0"/>
              <a:t> and T</a:t>
            </a:r>
            <a:r>
              <a:rPr lang="en-US" baseline="-25000" dirty="0"/>
              <a:t>4</a:t>
            </a:r>
            <a:r>
              <a:rPr lang="en-US" dirty="0"/>
              <a:t>, and so on. If SC is not cleared, the timing signals will continue with T</a:t>
            </a:r>
            <a:r>
              <a:rPr lang="en-US" baseline="-25000" dirty="0"/>
              <a:t>5</a:t>
            </a:r>
            <a:r>
              <a:rPr lang="en-US" dirty="0"/>
              <a:t>, T</a:t>
            </a:r>
            <a:r>
              <a:rPr lang="en-US" baseline="-25000" dirty="0"/>
              <a:t>6</a:t>
            </a:r>
            <a:r>
              <a:rPr lang="en-US" dirty="0"/>
              <a:t>, up to T</a:t>
            </a:r>
            <a:r>
              <a:rPr lang="en-US" baseline="-25000" dirty="0"/>
              <a:t>15</a:t>
            </a:r>
            <a:r>
              <a:rPr lang="en-US" dirty="0"/>
              <a:t> and back to T</a:t>
            </a:r>
            <a:r>
              <a:rPr lang="en-US" baseline="-25000" dirty="0"/>
              <a:t>0</a:t>
            </a:r>
            <a:r>
              <a:rPr lang="en-US" dirty="0"/>
              <a:t>.</a:t>
            </a:r>
          </a:p>
        </p:txBody>
      </p:sp>
    </p:spTree>
    <p:extLst>
      <p:ext uri="{BB962C8B-B14F-4D97-AF65-F5344CB8AC3E}">
        <p14:creationId xmlns:p14="http://schemas.microsoft.com/office/powerpoint/2010/main" val="101762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p:cNvCxnSpPr/>
          <p:nvPr/>
        </p:nvCxnSpPr>
        <p:spPr>
          <a:xfrm>
            <a:off x="2186791" y="1542347"/>
            <a:ext cx="0" cy="4934653"/>
          </a:xfrm>
          <a:prstGeom prst="line">
            <a:avLst/>
          </a:prstGeom>
          <a:ln w="25400">
            <a:headEnd type="arrow"/>
            <a:tailEnd type="none" w="lg" len="lg"/>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972767" y="1542347"/>
            <a:ext cx="0" cy="4934653"/>
          </a:xfrm>
          <a:prstGeom prst="line">
            <a:avLst/>
          </a:prstGeom>
          <a:ln w="25400">
            <a:headEnd type="arrow"/>
            <a:tailEnd type="none" w="lg" len="lg"/>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3758742" y="1542347"/>
            <a:ext cx="0" cy="4934653"/>
          </a:xfrm>
          <a:prstGeom prst="line">
            <a:avLst/>
          </a:prstGeom>
          <a:ln w="25400">
            <a:headEnd type="arrow"/>
            <a:tailEnd type="none" w="lg" len="lg"/>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4544717" y="1542347"/>
            <a:ext cx="0" cy="4934653"/>
          </a:xfrm>
          <a:prstGeom prst="line">
            <a:avLst/>
          </a:prstGeom>
          <a:ln w="25400">
            <a:headEnd type="arrow"/>
            <a:tailEnd type="none" w="lg" len="lg"/>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332492" y="1542347"/>
            <a:ext cx="0" cy="4934653"/>
          </a:xfrm>
          <a:prstGeom prst="line">
            <a:avLst/>
          </a:prstGeom>
          <a:ln w="25400">
            <a:headEnd type="arrow"/>
            <a:tailEnd type="none" w="lg" len="lg"/>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6116667" y="1542347"/>
            <a:ext cx="0" cy="4934653"/>
          </a:xfrm>
          <a:prstGeom prst="line">
            <a:avLst/>
          </a:prstGeom>
          <a:ln w="25400">
            <a:headEnd type="arrow"/>
            <a:tailEnd type="none" w="lg" len="lg"/>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6904440" y="1542347"/>
            <a:ext cx="0" cy="4934653"/>
          </a:xfrm>
          <a:prstGeom prst="line">
            <a:avLst/>
          </a:prstGeom>
          <a:ln w="25400">
            <a:headEnd type="arrow"/>
            <a:tailEnd type="none" w="lg" len="lg"/>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1837469" y="1295615"/>
            <a:ext cx="5851146" cy="432418"/>
            <a:chOff x="1837469" y="1295615"/>
            <a:chExt cx="5851146" cy="432418"/>
          </a:xfrm>
        </p:grpSpPr>
        <p:cxnSp>
          <p:nvCxnSpPr>
            <p:cNvPr id="12" name="Elbow Connector 11"/>
            <p:cNvCxnSpPr/>
            <p:nvPr/>
          </p:nvCxnSpPr>
          <p:spPr>
            <a:xfrm>
              <a:off x="2186791" y="1295615"/>
              <a:ext cx="785976" cy="411221"/>
            </a:xfrm>
            <a:prstGeom prst="bentConnector3">
              <a:avLst>
                <a:gd name="adj1" fmla="val 34880"/>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63" name="Elbow Connector 62"/>
            <p:cNvCxnSpPr/>
            <p:nvPr/>
          </p:nvCxnSpPr>
          <p:spPr>
            <a:xfrm>
              <a:off x="2988073" y="1295615"/>
              <a:ext cx="785976" cy="411221"/>
            </a:xfrm>
            <a:prstGeom prst="bentConnector3">
              <a:avLst>
                <a:gd name="adj1" fmla="val 34880"/>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64" name="Elbow Connector 63"/>
            <p:cNvCxnSpPr/>
            <p:nvPr/>
          </p:nvCxnSpPr>
          <p:spPr>
            <a:xfrm>
              <a:off x="3758742" y="1316812"/>
              <a:ext cx="785976" cy="411221"/>
            </a:xfrm>
            <a:prstGeom prst="bentConnector3">
              <a:avLst>
                <a:gd name="adj1" fmla="val 34880"/>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65" name="Elbow Connector 64"/>
            <p:cNvCxnSpPr/>
            <p:nvPr/>
          </p:nvCxnSpPr>
          <p:spPr>
            <a:xfrm>
              <a:off x="4544717" y="1295615"/>
              <a:ext cx="785976" cy="411221"/>
            </a:xfrm>
            <a:prstGeom prst="bentConnector3">
              <a:avLst>
                <a:gd name="adj1" fmla="val 34880"/>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66" name="Elbow Connector 65"/>
            <p:cNvCxnSpPr/>
            <p:nvPr/>
          </p:nvCxnSpPr>
          <p:spPr>
            <a:xfrm>
              <a:off x="5330691" y="1316812"/>
              <a:ext cx="785976" cy="411221"/>
            </a:xfrm>
            <a:prstGeom prst="bentConnector3">
              <a:avLst>
                <a:gd name="adj1" fmla="val 34880"/>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67" name="Elbow Connector 66"/>
            <p:cNvCxnSpPr/>
            <p:nvPr/>
          </p:nvCxnSpPr>
          <p:spPr>
            <a:xfrm>
              <a:off x="6122066" y="1295615"/>
              <a:ext cx="785976" cy="411221"/>
            </a:xfrm>
            <a:prstGeom prst="bentConnector3">
              <a:avLst>
                <a:gd name="adj1" fmla="val 34880"/>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68" name="Elbow Connector 67"/>
            <p:cNvCxnSpPr/>
            <p:nvPr/>
          </p:nvCxnSpPr>
          <p:spPr>
            <a:xfrm>
              <a:off x="6902639" y="1316812"/>
              <a:ext cx="785976" cy="411221"/>
            </a:xfrm>
            <a:prstGeom prst="bentConnector3">
              <a:avLst>
                <a:gd name="adj1" fmla="val 34880"/>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1837469" y="1706836"/>
              <a:ext cx="349323"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2186791" y="1295615"/>
              <a:ext cx="0" cy="246733"/>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2974567" y="1295615"/>
              <a:ext cx="0" cy="246733"/>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3758742" y="1295615"/>
              <a:ext cx="0" cy="246733"/>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4544717" y="1295615"/>
              <a:ext cx="0" cy="246733"/>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5330691" y="1295615"/>
              <a:ext cx="0" cy="246733"/>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6116667" y="1295615"/>
              <a:ext cx="0" cy="246733"/>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6902645" y="1316812"/>
              <a:ext cx="0" cy="246733"/>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grpSp>
      <p:grpSp>
        <p:nvGrpSpPr>
          <p:cNvPr id="5" name="Group 4"/>
          <p:cNvGrpSpPr/>
          <p:nvPr/>
        </p:nvGrpSpPr>
        <p:grpSpPr>
          <a:xfrm>
            <a:off x="1837469" y="2118057"/>
            <a:ext cx="4279198" cy="328978"/>
            <a:chOff x="1837469" y="2118057"/>
            <a:chExt cx="4279198" cy="328978"/>
          </a:xfrm>
        </p:grpSpPr>
        <p:cxnSp>
          <p:nvCxnSpPr>
            <p:cNvPr id="24" name="Straight Connector 23"/>
            <p:cNvCxnSpPr/>
            <p:nvPr/>
          </p:nvCxnSpPr>
          <p:spPr>
            <a:xfrm flipH="1">
              <a:off x="1837469" y="2447034"/>
              <a:ext cx="349323"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2186791" y="2118057"/>
              <a:ext cx="87331"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2274122" y="2118057"/>
              <a:ext cx="713951"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flipV="1">
              <a:off x="3087100" y="2447034"/>
              <a:ext cx="3029567" cy="1"/>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977488" y="2118057"/>
              <a:ext cx="109613"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grpSp>
      <p:grpSp>
        <p:nvGrpSpPr>
          <p:cNvPr id="6" name="Group 5"/>
          <p:cNvGrpSpPr/>
          <p:nvPr/>
        </p:nvGrpSpPr>
        <p:grpSpPr>
          <a:xfrm>
            <a:off x="1830245" y="2693608"/>
            <a:ext cx="5841995" cy="328977"/>
            <a:chOff x="1830245" y="2693608"/>
            <a:chExt cx="5841995" cy="328977"/>
          </a:xfrm>
        </p:grpSpPr>
        <p:cxnSp>
          <p:nvCxnSpPr>
            <p:cNvPr id="42" name="Straight Connector 41"/>
            <p:cNvCxnSpPr/>
            <p:nvPr/>
          </p:nvCxnSpPr>
          <p:spPr>
            <a:xfrm flipH="1" flipV="1">
              <a:off x="1830245" y="3016387"/>
              <a:ext cx="1154220" cy="2543"/>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2983394" y="2693608"/>
              <a:ext cx="87331"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3054350" y="2693608"/>
              <a:ext cx="683783"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3883703" y="3022585"/>
              <a:ext cx="3788537"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746423" y="2693608"/>
              <a:ext cx="137280"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grpSp>
      <p:grpSp>
        <p:nvGrpSpPr>
          <p:cNvPr id="7" name="Group 6"/>
          <p:cNvGrpSpPr/>
          <p:nvPr/>
        </p:nvGrpSpPr>
        <p:grpSpPr>
          <a:xfrm>
            <a:off x="1830245" y="3417433"/>
            <a:ext cx="5870514" cy="328979"/>
            <a:chOff x="1830245" y="3417433"/>
            <a:chExt cx="5870514" cy="328979"/>
          </a:xfrm>
        </p:grpSpPr>
        <p:cxnSp>
          <p:nvCxnSpPr>
            <p:cNvPr id="56" name="Straight Connector 55"/>
            <p:cNvCxnSpPr/>
            <p:nvPr/>
          </p:nvCxnSpPr>
          <p:spPr>
            <a:xfrm flipH="1">
              <a:off x="1830245" y="3746411"/>
              <a:ext cx="1940638"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H="1">
              <a:off x="3770883" y="3417434"/>
              <a:ext cx="87331"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a:off x="3858215" y="3417434"/>
              <a:ext cx="695944"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flipV="1">
              <a:off x="4671192" y="3746411"/>
              <a:ext cx="3029567" cy="1"/>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4554158" y="3417433"/>
              <a:ext cx="117033" cy="328978"/>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1830245" y="4018155"/>
            <a:ext cx="5854138" cy="328978"/>
            <a:chOff x="1830245" y="4018155"/>
            <a:chExt cx="5854138" cy="328978"/>
          </a:xfrm>
        </p:grpSpPr>
        <p:cxnSp>
          <p:nvCxnSpPr>
            <p:cNvPr id="62" name="Straight Connector 61"/>
            <p:cNvCxnSpPr/>
            <p:nvPr/>
          </p:nvCxnSpPr>
          <p:spPr>
            <a:xfrm flipH="1">
              <a:off x="1830245" y="4347132"/>
              <a:ext cx="2714472"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4552361" y="4018155"/>
              <a:ext cx="89128"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H="1">
              <a:off x="4641490" y="4018155"/>
              <a:ext cx="689201"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H="1">
              <a:off x="5438093" y="4347132"/>
              <a:ext cx="2246290" cy="1"/>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5338332" y="4018155"/>
              <a:ext cx="116135"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1830245" y="4568549"/>
            <a:ext cx="5841995" cy="328978"/>
            <a:chOff x="1830245" y="4568549"/>
            <a:chExt cx="5841995" cy="328978"/>
          </a:xfrm>
        </p:grpSpPr>
        <p:cxnSp>
          <p:nvCxnSpPr>
            <p:cNvPr id="85" name="Straight Connector 84"/>
            <p:cNvCxnSpPr/>
            <p:nvPr/>
          </p:nvCxnSpPr>
          <p:spPr>
            <a:xfrm flipH="1">
              <a:off x="1830245" y="4897526"/>
              <a:ext cx="3500446"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a:off x="5338332" y="4568549"/>
              <a:ext cx="108050"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a:off x="5430009" y="4568549"/>
              <a:ext cx="681981"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a:off x="6198421" y="4897526"/>
              <a:ext cx="1473819" cy="1"/>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6122066" y="4568549"/>
              <a:ext cx="87331"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1824909" y="5206400"/>
            <a:ext cx="5875850" cy="328977"/>
            <a:chOff x="1824909" y="5206400"/>
            <a:chExt cx="5875850" cy="328977"/>
          </a:xfrm>
        </p:grpSpPr>
        <p:cxnSp>
          <p:nvCxnSpPr>
            <p:cNvPr id="91" name="Straight Connector 90"/>
            <p:cNvCxnSpPr/>
            <p:nvPr/>
          </p:nvCxnSpPr>
          <p:spPr>
            <a:xfrm flipH="1">
              <a:off x="1824909" y="5535377"/>
              <a:ext cx="2714472"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4547025" y="5206400"/>
              <a:ext cx="89128"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a:off x="4636154" y="5206400"/>
              <a:ext cx="3064605"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1824909" y="5760308"/>
            <a:ext cx="5858370" cy="330283"/>
            <a:chOff x="1824909" y="5760308"/>
            <a:chExt cx="5858370" cy="330283"/>
          </a:xfrm>
        </p:grpSpPr>
        <p:cxnSp>
          <p:nvCxnSpPr>
            <p:cNvPr id="101" name="Straight Connector 100"/>
            <p:cNvCxnSpPr/>
            <p:nvPr/>
          </p:nvCxnSpPr>
          <p:spPr>
            <a:xfrm flipH="1">
              <a:off x="2308260" y="6089284"/>
              <a:ext cx="3017098"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a:off x="5332996" y="5760308"/>
              <a:ext cx="108050"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H="1">
              <a:off x="5441048" y="5760308"/>
              <a:ext cx="681981"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6209460" y="6089284"/>
              <a:ext cx="1473819" cy="1"/>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a:off x="6116730" y="5760308"/>
              <a:ext cx="87331"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a:off x="1824909" y="5761614"/>
              <a:ext cx="359575"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2192125" y="5761614"/>
              <a:ext cx="116135"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grpSp>
      <p:sp>
        <p:nvSpPr>
          <p:cNvPr id="111" name="TextBox 110"/>
          <p:cNvSpPr txBox="1"/>
          <p:nvPr/>
        </p:nvSpPr>
        <p:spPr>
          <a:xfrm>
            <a:off x="1066800" y="1391365"/>
            <a:ext cx="888533" cy="398628"/>
          </a:xfrm>
          <a:prstGeom prst="rect">
            <a:avLst/>
          </a:prstGeom>
          <a:noFill/>
        </p:spPr>
        <p:txBody>
          <a:bodyPr wrap="square" rtlCol="0">
            <a:spAutoFit/>
          </a:bodyPr>
          <a:lstStyle/>
          <a:p>
            <a:r>
              <a:rPr lang="en-IN" dirty="0"/>
              <a:t>Clock</a:t>
            </a:r>
          </a:p>
        </p:txBody>
      </p:sp>
      <mc:AlternateContent xmlns:mc="http://schemas.openxmlformats.org/markup-compatibility/2006" xmlns:a14="http://schemas.microsoft.com/office/drawing/2010/main">
        <mc:Choice Requires="a14">
          <p:sp>
            <p:nvSpPr>
              <p:cNvPr id="112" name="TextBox 111"/>
              <p:cNvSpPr txBox="1"/>
              <p:nvPr/>
            </p:nvSpPr>
            <p:spPr>
              <a:xfrm>
                <a:off x="1340489" y="2141570"/>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b="0" i="1" smtClean="0">
                              <a:latin typeface="Cambria Math" panose="02040503050406030204" pitchFamily="18" charset="0"/>
                            </a:rPr>
                            <m:t>𝑇</m:t>
                          </m:r>
                        </m:e>
                        <m:sub>
                          <m:r>
                            <a:rPr lang="en-IN" b="0" i="1" smtClean="0">
                              <a:latin typeface="Cambria Math" panose="02040503050406030204" pitchFamily="18" charset="0"/>
                            </a:rPr>
                            <m:t>0</m:t>
                          </m:r>
                        </m:sub>
                      </m:sSub>
                    </m:oMath>
                  </m:oMathPara>
                </a14:m>
                <a:endParaRPr lang="en-IN" dirty="0"/>
              </a:p>
            </p:txBody>
          </p:sp>
        </mc:Choice>
        <mc:Fallback xmlns="">
          <p:sp>
            <p:nvSpPr>
              <p:cNvPr id="112" name="TextBox 111"/>
              <p:cNvSpPr txBox="1">
                <a:spLocks noRot="1" noChangeAspect="1" noMove="1" noResize="1" noEditPoints="1" noAdjustHandles="1" noChangeArrowheads="1" noChangeShapeType="1" noTextEdit="1"/>
              </p:cNvSpPr>
              <p:nvPr/>
            </p:nvSpPr>
            <p:spPr>
              <a:xfrm>
                <a:off x="1340489" y="2141570"/>
                <a:ext cx="611314" cy="398628"/>
              </a:xfrm>
              <a:prstGeom prst="rect">
                <a:avLst/>
              </a:prstGeom>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3" name="TextBox 112"/>
              <p:cNvSpPr txBox="1"/>
              <p:nvPr/>
            </p:nvSpPr>
            <p:spPr>
              <a:xfrm>
                <a:off x="1331122" y="2736366"/>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i="1">
                              <a:latin typeface="Cambria Math" panose="02040503050406030204" pitchFamily="18" charset="0"/>
                            </a:rPr>
                            <m:t>𝑇</m:t>
                          </m:r>
                        </m:e>
                        <m:sub>
                          <m:r>
                            <a:rPr lang="en-IN" b="0" i="1" smtClean="0">
                              <a:latin typeface="Cambria Math" panose="02040503050406030204" pitchFamily="18" charset="0"/>
                            </a:rPr>
                            <m:t>1</m:t>
                          </m:r>
                        </m:sub>
                      </m:sSub>
                    </m:oMath>
                  </m:oMathPara>
                </a14:m>
                <a:endParaRPr lang="en-IN" dirty="0"/>
              </a:p>
            </p:txBody>
          </p:sp>
        </mc:Choice>
        <mc:Fallback xmlns="">
          <p:sp>
            <p:nvSpPr>
              <p:cNvPr id="113" name="TextBox 112"/>
              <p:cNvSpPr txBox="1">
                <a:spLocks noRot="1" noChangeAspect="1" noMove="1" noResize="1" noEditPoints="1" noAdjustHandles="1" noChangeArrowheads="1" noChangeShapeType="1" noTextEdit="1"/>
              </p:cNvSpPr>
              <p:nvPr/>
            </p:nvSpPr>
            <p:spPr>
              <a:xfrm>
                <a:off x="1331122" y="2736366"/>
                <a:ext cx="611314" cy="398628"/>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4" name="TextBox 113"/>
              <p:cNvSpPr txBox="1"/>
              <p:nvPr/>
            </p:nvSpPr>
            <p:spPr>
              <a:xfrm>
                <a:off x="1340489" y="3415988"/>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i="1">
                              <a:latin typeface="Cambria Math" panose="02040503050406030204" pitchFamily="18" charset="0"/>
                            </a:rPr>
                            <m:t>𝑇</m:t>
                          </m:r>
                        </m:e>
                        <m:sub>
                          <m:r>
                            <a:rPr lang="en-IN" b="0" i="1" smtClean="0">
                              <a:latin typeface="Cambria Math" panose="02040503050406030204" pitchFamily="18" charset="0"/>
                            </a:rPr>
                            <m:t>2</m:t>
                          </m:r>
                        </m:sub>
                      </m:sSub>
                    </m:oMath>
                  </m:oMathPara>
                </a14:m>
                <a:endParaRPr lang="en-IN" dirty="0"/>
              </a:p>
            </p:txBody>
          </p:sp>
        </mc:Choice>
        <mc:Fallback xmlns="">
          <p:sp>
            <p:nvSpPr>
              <p:cNvPr id="114" name="TextBox 113"/>
              <p:cNvSpPr txBox="1">
                <a:spLocks noRot="1" noChangeAspect="1" noMove="1" noResize="1" noEditPoints="1" noAdjustHandles="1" noChangeArrowheads="1" noChangeShapeType="1" noTextEdit="1"/>
              </p:cNvSpPr>
              <p:nvPr/>
            </p:nvSpPr>
            <p:spPr>
              <a:xfrm>
                <a:off x="1340489" y="3415988"/>
                <a:ext cx="611314" cy="398628"/>
              </a:xfrm>
              <a:prstGeom prst="rect">
                <a:avLst/>
              </a:prstGeom>
              <a:blipFill rotWithShape="0">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5" name="TextBox 114"/>
              <p:cNvSpPr txBox="1"/>
              <p:nvPr/>
            </p:nvSpPr>
            <p:spPr>
              <a:xfrm>
                <a:off x="1347613" y="4056311"/>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i="1">
                              <a:latin typeface="Cambria Math" panose="02040503050406030204" pitchFamily="18" charset="0"/>
                            </a:rPr>
                            <m:t>𝑇</m:t>
                          </m:r>
                        </m:e>
                        <m:sub>
                          <m:r>
                            <a:rPr lang="en-IN" b="0" i="1" smtClean="0">
                              <a:latin typeface="Cambria Math" panose="02040503050406030204" pitchFamily="18" charset="0"/>
                            </a:rPr>
                            <m:t>3</m:t>
                          </m:r>
                        </m:sub>
                      </m:sSub>
                    </m:oMath>
                  </m:oMathPara>
                </a14:m>
                <a:endParaRPr lang="en-IN" dirty="0"/>
              </a:p>
            </p:txBody>
          </p:sp>
        </mc:Choice>
        <mc:Fallback xmlns="">
          <p:sp>
            <p:nvSpPr>
              <p:cNvPr id="115" name="TextBox 114"/>
              <p:cNvSpPr txBox="1">
                <a:spLocks noRot="1" noChangeAspect="1" noMove="1" noResize="1" noEditPoints="1" noAdjustHandles="1" noChangeArrowheads="1" noChangeShapeType="1" noTextEdit="1"/>
              </p:cNvSpPr>
              <p:nvPr/>
            </p:nvSpPr>
            <p:spPr>
              <a:xfrm>
                <a:off x="1347613" y="4056311"/>
                <a:ext cx="611314" cy="398628"/>
              </a:xfrm>
              <a:prstGeom prst="rect">
                <a:avLst/>
              </a:prstGeom>
              <a:blipFill rotWithShape="0">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6" name="TextBox 115"/>
              <p:cNvSpPr txBox="1"/>
              <p:nvPr/>
            </p:nvSpPr>
            <p:spPr>
              <a:xfrm>
                <a:off x="1347613" y="4590406"/>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i="1">
                              <a:latin typeface="Cambria Math" panose="02040503050406030204" pitchFamily="18" charset="0"/>
                            </a:rPr>
                            <m:t>𝑇</m:t>
                          </m:r>
                        </m:e>
                        <m:sub>
                          <m:r>
                            <a:rPr lang="en-IN" b="0" i="1" smtClean="0">
                              <a:latin typeface="Cambria Math" panose="02040503050406030204" pitchFamily="18" charset="0"/>
                            </a:rPr>
                            <m:t>4</m:t>
                          </m:r>
                        </m:sub>
                      </m:sSub>
                    </m:oMath>
                  </m:oMathPara>
                </a14:m>
                <a:endParaRPr lang="en-IN" dirty="0"/>
              </a:p>
            </p:txBody>
          </p:sp>
        </mc:Choice>
        <mc:Fallback xmlns="">
          <p:sp>
            <p:nvSpPr>
              <p:cNvPr id="116" name="TextBox 115"/>
              <p:cNvSpPr txBox="1">
                <a:spLocks noRot="1" noChangeAspect="1" noMove="1" noResize="1" noEditPoints="1" noAdjustHandles="1" noChangeArrowheads="1" noChangeShapeType="1" noTextEdit="1"/>
              </p:cNvSpPr>
              <p:nvPr/>
            </p:nvSpPr>
            <p:spPr>
              <a:xfrm>
                <a:off x="1347613" y="4590406"/>
                <a:ext cx="611314" cy="398628"/>
              </a:xfrm>
              <a:prstGeom prst="rect">
                <a:avLst/>
              </a:prstGeom>
              <a:blipFill rotWithShape="0">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7" name="TextBox 116"/>
              <p:cNvSpPr txBox="1"/>
              <p:nvPr/>
            </p:nvSpPr>
            <p:spPr>
              <a:xfrm>
                <a:off x="1350026" y="5192181"/>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b="0" i="1" smtClean="0">
                              <a:latin typeface="Cambria Math" panose="02040503050406030204" pitchFamily="18" charset="0"/>
                            </a:rPr>
                            <m:t>𝐷</m:t>
                          </m:r>
                        </m:e>
                        <m:sub>
                          <m:r>
                            <a:rPr lang="en-IN" b="0" i="1" smtClean="0">
                              <a:latin typeface="Cambria Math" panose="02040503050406030204" pitchFamily="18" charset="0"/>
                            </a:rPr>
                            <m:t>3</m:t>
                          </m:r>
                        </m:sub>
                      </m:sSub>
                    </m:oMath>
                  </m:oMathPara>
                </a14:m>
                <a:endParaRPr lang="en-IN" dirty="0"/>
              </a:p>
            </p:txBody>
          </p:sp>
        </mc:Choice>
        <mc:Fallback xmlns="">
          <p:sp>
            <p:nvSpPr>
              <p:cNvPr id="117" name="TextBox 116"/>
              <p:cNvSpPr txBox="1">
                <a:spLocks noRot="1" noChangeAspect="1" noMove="1" noResize="1" noEditPoints="1" noAdjustHandles="1" noChangeArrowheads="1" noChangeShapeType="1" noTextEdit="1"/>
              </p:cNvSpPr>
              <p:nvPr/>
            </p:nvSpPr>
            <p:spPr>
              <a:xfrm>
                <a:off x="1350026" y="5192181"/>
                <a:ext cx="611314" cy="398628"/>
              </a:xfrm>
              <a:prstGeom prst="rect">
                <a:avLst/>
              </a:prstGeom>
              <a:blipFill rotWithShape="0">
                <a:blip r:embed="rId7"/>
                <a:stretch>
                  <a:fillRect/>
                </a:stretch>
              </a:blipFill>
            </p:spPr>
            <p:txBody>
              <a:bodyPr/>
              <a:lstStyle/>
              <a:p>
                <a:r>
                  <a:rPr lang="en-US">
                    <a:noFill/>
                  </a:rPr>
                  <a:t> </a:t>
                </a:r>
              </a:p>
            </p:txBody>
          </p:sp>
        </mc:Fallback>
      </mc:AlternateContent>
      <p:sp>
        <p:nvSpPr>
          <p:cNvPr id="118" name="TextBox 117"/>
          <p:cNvSpPr txBox="1"/>
          <p:nvPr/>
        </p:nvSpPr>
        <p:spPr>
          <a:xfrm>
            <a:off x="1221961" y="5704362"/>
            <a:ext cx="611314" cy="697598"/>
          </a:xfrm>
          <a:prstGeom prst="rect">
            <a:avLst/>
          </a:prstGeom>
          <a:noFill/>
        </p:spPr>
        <p:txBody>
          <a:bodyPr wrap="square" rtlCol="0">
            <a:spAutoFit/>
          </a:bodyPr>
          <a:lstStyle/>
          <a:p>
            <a:pPr algn="r"/>
            <a:r>
              <a:rPr lang="en-IN" dirty="0"/>
              <a:t>CLR       SC</a:t>
            </a:r>
          </a:p>
        </p:txBody>
      </p:sp>
      <mc:AlternateContent xmlns:mc="http://schemas.openxmlformats.org/markup-compatibility/2006" xmlns:a14="http://schemas.microsoft.com/office/drawing/2010/main">
        <mc:Choice Requires="a14">
          <p:sp>
            <p:nvSpPr>
              <p:cNvPr id="119" name="TextBox 118"/>
              <p:cNvSpPr txBox="1"/>
              <p:nvPr/>
            </p:nvSpPr>
            <p:spPr>
              <a:xfrm>
                <a:off x="2678808" y="914400"/>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b="0" i="1" smtClean="0">
                              <a:latin typeface="Cambria Math" panose="02040503050406030204" pitchFamily="18" charset="0"/>
                            </a:rPr>
                            <m:t>𝑇</m:t>
                          </m:r>
                        </m:e>
                        <m:sub>
                          <m:r>
                            <a:rPr lang="en-IN" b="0" i="1" smtClean="0">
                              <a:latin typeface="Cambria Math" panose="02040503050406030204" pitchFamily="18" charset="0"/>
                            </a:rPr>
                            <m:t>0</m:t>
                          </m:r>
                        </m:sub>
                      </m:sSub>
                    </m:oMath>
                  </m:oMathPara>
                </a14:m>
                <a:endParaRPr lang="en-IN" dirty="0"/>
              </a:p>
            </p:txBody>
          </p:sp>
        </mc:Choice>
        <mc:Fallback xmlns="">
          <p:sp>
            <p:nvSpPr>
              <p:cNvPr id="119" name="TextBox 118"/>
              <p:cNvSpPr txBox="1">
                <a:spLocks noRot="1" noChangeAspect="1" noMove="1" noResize="1" noEditPoints="1" noAdjustHandles="1" noChangeArrowheads="1" noChangeShapeType="1" noTextEdit="1"/>
              </p:cNvSpPr>
              <p:nvPr/>
            </p:nvSpPr>
            <p:spPr>
              <a:xfrm>
                <a:off x="2678808" y="914400"/>
                <a:ext cx="611314" cy="398628"/>
              </a:xfrm>
              <a:prstGeom prst="rect">
                <a:avLst/>
              </a:prstGeom>
              <a:blipFill rotWithShape="0">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0" name="TextBox 119"/>
              <p:cNvSpPr txBox="1"/>
              <p:nvPr/>
            </p:nvSpPr>
            <p:spPr>
              <a:xfrm>
                <a:off x="3496751" y="914400"/>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b="0" i="1" smtClean="0">
                              <a:latin typeface="Cambria Math" panose="02040503050406030204" pitchFamily="18" charset="0"/>
                            </a:rPr>
                            <m:t>𝑇</m:t>
                          </m:r>
                        </m:e>
                        <m:sub>
                          <m:r>
                            <a:rPr lang="en-IN" b="0" i="1" smtClean="0">
                              <a:latin typeface="Cambria Math" panose="02040503050406030204" pitchFamily="18" charset="0"/>
                            </a:rPr>
                            <m:t>1</m:t>
                          </m:r>
                        </m:sub>
                      </m:sSub>
                    </m:oMath>
                  </m:oMathPara>
                </a14:m>
                <a:endParaRPr lang="en-IN" dirty="0"/>
              </a:p>
            </p:txBody>
          </p:sp>
        </mc:Choice>
        <mc:Fallback xmlns="">
          <p:sp>
            <p:nvSpPr>
              <p:cNvPr id="120" name="TextBox 119"/>
              <p:cNvSpPr txBox="1">
                <a:spLocks noRot="1" noChangeAspect="1" noMove="1" noResize="1" noEditPoints="1" noAdjustHandles="1" noChangeArrowheads="1" noChangeShapeType="1" noTextEdit="1"/>
              </p:cNvSpPr>
              <p:nvPr/>
            </p:nvSpPr>
            <p:spPr>
              <a:xfrm>
                <a:off x="3496751" y="914400"/>
                <a:ext cx="611314" cy="398628"/>
              </a:xfrm>
              <a:prstGeom prst="rect">
                <a:avLst/>
              </a:prstGeom>
              <a:blipFill rotWithShape="0">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1" name="TextBox 120"/>
              <p:cNvSpPr txBox="1"/>
              <p:nvPr/>
            </p:nvSpPr>
            <p:spPr>
              <a:xfrm>
                <a:off x="4280925" y="915159"/>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b="0" i="1" smtClean="0">
                              <a:latin typeface="Cambria Math" panose="02040503050406030204" pitchFamily="18" charset="0"/>
                            </a:rPr>
                            <m:t>𝑇</m:t>
                          </m:r>
                        </m:e>
                        <m:sub>
                          <m:r>
                            <a:rPr lang="en-IN" b="0" i="1" smtClean="0">
                              <a:latin typeface="Cambria Math" panose="02040503050406030204" pitchFamily="18" charset="0"/>
                            </a:rPr>
                            <m:t>2</m:t>
                          </m:r>
                        </m:sub>
                      </m:sSub>
                    </m:oMath>
                  </m:oMathPara>
                </a14:m>
                <a:endParaRPr lang="en-IN" dirty="0"/>
              </a:p>
            </p:txBody>
          </p:sp>
        </mc:Choice>
        <mc:Fallback xmlns="">
          <p:sp>
            <p:nvSpPr>
              <p:cNvPr id="121" name="TextBox 120"/>
              <p:cNvSpPr txBox="1">
                <a:spLocks noRot="1" noChangeAspect="1" noMove="1" noResize="1" noEditPoints="1" noAdjustHandles="1" noChangeArrowheads="1" noChangeShapeType="1" noTextEdit="1"/>
              </p:cNvSpPr>
              <p:nvPr/>
            </p:nvSpPr>
            <p:spPr>
              <a:xfrm>
                <a:off x="4280925" y="915159"/>
                <a:ext cx="611314" cy="398628"/>
              </a:xfrm>
              <a:prstGeom prst="rect">
                <a:avLst/>
              </a:prstGeom>
              <a:blipFill rotWithShape="0">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2" name="TextBox 121"/>
              <p:cNvSpPr txBox="1"/>
              <p:nvPr/>
            </p:nvSpPr>
            <p:spPr>
              <a:xfrm>
                <a:off x="5065099" y="935977"/>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b="0" i="1" smtClean="0">
                              <a:latin typeface="Cambria Math" panose="02040503050406030204" pitchFamily="18" charset="0"/>
                            </a:rPr>
                            <m:t>𝑇</m:t>
                          </m:r>
                        </m:e>
                        <m:sub>
                          <m:r>
                            <a:rPr lang="en-IN" b="0" i="1" smtClean="0">
                              <a:latin typeface="Cambria Math" panose="02040503050406030204" pitchFamily="18" charset="0"/>
                            </a:rPr>
                            <m:t>3</m:t>
                          </m:r>
                        </m:sub>
                      </m:sSub>
                    </m:oMath>
                  </m:oMathPara>
                </a14:m>
                <a:endParaRPr lang="en-IN" dirty="0"/>
              </a:p>
            </p:txBody>
          </p:sp>
        </mc:Choice>
        <mc:Fallback xmlns="">
          <p:sp>
            <p:nvSpPr>
              <p:cNvPr id="122" name="TextBox 121"/>
              <p:cNvSpPr txBox="1">
                <a:spLocks noRot="1" noChangeAspect="1" noMove="1" noResize="1" noEditPoints="1" noAdjustHandles="1" noChangeArrowheads="1" noChangeShapeType="1" noTextEdit="1"/>
              </p:cNvSpPr>
              <p:nvPr/>
            </p:nvSpPr>
            <p:spPr>
              <a:xfrm>
                <a:off x="5065099" y="935977"/>
                <a:ext cx="611314" cy="398628"/>
              </a:xfrm>
              <a:prstGeom prst="rect">
                <a:avLst/>
              </a:prstGeom>
              <a:blipFill rotWithShape="0">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3" name="TextBox 122"/>
              <p:cNvSpPr txBox="1"/>
              <p:nvPr/>
            </p:nvSpPr>
            <p:spPr>
              <a:xfrm>
                <a:off x="5854738" y="936619"/>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b="0" i="1" smtClean="0">
                              <a:latin typeface="Cambria Math" panose="02040503050406030204" pitchFamily="18" charset="0"/>
                            </a:rPr>
                            <m:t>𝑇</m:t>
                          </m:r>
                        </m:e>
                        <m:sub>
                          <m:r>
                            <a:rPr lang="en-IN" b="0" i="1" smtClean="0">
                              <a:latin typeface="Cambria Math" panose="02040503050406030204" pitchFamily="18" charset="0"/>
                            </a:rPr>
                            <m:t>4</m:t>
                          </m:r>
                        </m:sub>
                      </m:sSub>
                    </m:oMath>
                  </m:oMathPara>
                </a14:m>
                <a:endParaRPr lang="en-IN" dirty="0"/>
              </a:p>
            </p:txBody>
          </p:sp>
        </mc:Choice>
        <mc:Fallback xmlns="">
          <p:sp>
            <p:nvSpPr>
              <p:cNvPr id="123" name="TextBox 122"/>
              <p:cNvSpPr txBox="1">
                <a:spLocks noRot="1" noChangeAspect="1" noMove="1" noResize="1" noEditPoints="1" noAdjustHandles="1" noChangeArrowheads="1" noChangeShapeType="1" noTextEdit="1"/>
              </p:cNvSpPr>
              <p:nvPr/>
            </p:nvSpPr>
            <p:spPr>
              <a:xfrm>
                <a:off x="5854738" y="936619"/>
                <a:ext cx="611314" cy="398628"/>
              </a:xfrm>
              <a:prstGeom prst="rect">
                <a:avLst/>
              </a:prstGeom>
              <a:blipFill rotWithShape="0">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4" name="TextBox 123"/>
              <p:cNvSpPr txBox="1"/>
              <p:nvPr/>
            </p:nvSpPr>
            <p:spPr>
              <a:xfrm>
                <a:off x="6640712" y="929404"/>
                <a:ext cx="611314" cy="398628"/>
              </a:xfrm>
              <a:prstGeom prst="rect">
                <a:avLst/>
              </a:prstGeom>
              <a:noFill/>
            </p:spPr>
            <p:txBody>
              <a:bodyPr wrap="square" rtlCol="0">
                <a:spAutoFit/>
              </a:bodyPr>
              <a:lstStyle/>
              <a:p>
                <a:pPr algn="just"/>
                <a14:m>
                  <m:oMathPara xmlns:m="http://schemas.openxmlformats.org/officeDocument/2006/math">
                    <m:oMathParaPr>
                      <m:jc m:val="centerGroup"/>
                    </m:oMathParaPr>
                    <m:oMath xmlns:m="http://schemas.openxmlformats.org/officeDocument/2006/math">
                      <m:sSub>
                        <m:sSubPr>
                          <m:ctrlPr>
                            <a:rPr lang="en-IN" i="1" smtClean="0">
                              <a:latin typeface="Cambria Math" panose="02040503050406030204" pitchFamily="18" charset="0"/>
                            </a:rPr>
                          </m:ctrlPr>
                        </m:sSubPr>
                        <m:e>
                          <m:r>
                            <a:rPr lang="en-IN" b="0" i="1" smtClean="0">
                              <a:latin typeface="Cambria Math" panose="02040503050406030204" pitchFamily="18" charset="0"/>
                            </a:rPr>
                            <m:t>𝑇</m:t>
                          </m:r>
                        </m:e>
                        <m:sub>
                          <m:r>
                            <a:rPr lang="en-IN" b="0" i="1" smtClean="0">
                              <a:latin typeface="Cambria Math" panose="02040503050406030204" pitchFamily="18" charset="0"/>
                            </a:rPr>
                            <m:t>5</m:t>
                          </m:r>
                        </m:sub>
                      </m:sSub>
                    </m:oMath>
                  </m:oMathPara>
                </a14:m>
                <a:endParaRPr lang="en-IN" dirty="0"/>
              </a:p>
            </p:txBody>
          </p:sp>
        </mc:Choice>
        <mc:Fallback xmlns="">
          <p:sp>
            <p:nvSpPr>
              <p:cNvPr id="124" name="TextBox 123"/>
              <p:cNvSpPr txBox="1">
                <a:spLocks noRot="1" noChangeAspect="1" noMove="1" noResize="1" noEditPoints="1" noAdjustHandles="1" noChangeArrowheads="1" noChangeShapeType="1" noTextEdit="1"/>
              </p:cNvSpPr>
              <p:nvPr/>
            </p:nvSpPr>
            <p:spPr>
              <a:xfrm>
                <a:off x="6640712" y="929404"/>
                <a:ext cx="611314" cy="398628"/>
              </a:xfrm>
              <a:prstGeom prst="rect">
                <a:avLst/>
              </a:prstGeom>
              <a:blipFill rotWithShape="0">
                <a:blip r:embed="rId13"/>
                <a:stretch>
                  <a:fillRect/>
                </a:stretch>
              </a:blipFill>
            </p:spPr>
            <p:txBody>
              <a:bodyPr/>
              <a:lstStyle/>
              <a:p>
                <a:r>
                  <a:rPr lang="en-US">
                    <a:noFill/>
                  </a:rPr>
                  <a:t> </a:t>
                </a:r>
              </a:p>
            </p:txBody>
          </p:sp>
        </mc:Fallback>
      </mc:AlternateContent>
      <p:grpSp>
        <p:nvGrpSpPr>
          <p:cNvPr id="14" name="Group 13"/>
          <p:cNvGrpSpPr/>
          <p:nvPr/>
        </p:nvGrpSpPr>
        <p:grpSpPr>
          <a:xfrm>
            <a:off x="6111990" y="2110034"/>
            <a:ext cx="1643395" cy="337000"/>
            <a:chOff x="6111990" y="2110034"/>
            <a:chExt cx="1643395" cy="337000"/>
          </a:xfrm>
        </p:grpSpPr>
        <p:cxnSp>
          <p:nvCxnSpPr>
            <p:cNvPr id="34" name="Straight Connector 33"/>
            <p:cNvCxnSpPr/>
            <p:nvPr/>
          </p:nvCxnSpPr>
          <p:spPr>
            <a:xfrm flipH="1">
              <a:off x="6199322" y="2118057"/>
              <a:ext cx="686942" cy="0"/>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6111990" y="2118057"/>
              <a:ext cx="87331"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flipV="1">
              <a:off x="7014265" y="2436437"/>
              <a:ext cx="741120" cy="1059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6904653" y="2110034"/>
              <a:ext cx="109613" cy="328977"/>
            </a:xfrm>
            <a:prstGeom prst="line">
              <a:avLst/>
            </a:prstGeom>
            <a:ln w="25400">
              <a:tailEnd type="none" w="lg" len="lg"/>
            </a:ln>
          </p:spPr>
          <p:style>
            <a:lnRef idx="1">
              <a:schemeClr val="accent1"/>
            </a:lnRef>
            <a:fillRef idx="0">
              <a:schemeClr val="accent1"/>
            </a:fillRef>
            <a:effectRef idx="0">
              <a:schemeClr val="accent1"/>
            </a:effectRef>
            <a:fontRef idx="minor">
              <a:schemeClr val="tx1"/>
            </a:fontRef>
          </p:style>
        </p:cxnSp>
      </p:grpSp>
      <p:cxnSp>
        <p:nvCxnSpPr>
          <p:cNvPr id="17" name="Curved Connector 16"/>
          <p:cNvCxnSpPr/>
          <p:nvPr/>
        </p:nvCxnSpPr>
        <p:spPr>
          <a:xfrm rot="5400000">
            <a:off x="5215323" y="4807694"/>
            <a:ext cx="1135813" cy="657523"/>
          </a:xfrm>
          <a:prstGeom prst="curvedConnector3">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Curved Connector 19"/>
          <p:cNvCxnSpPr/>
          <p:nvPr/>
        </p:nvCxnSpPr>
        <p:spPr>
          <a:xfrm rot="5400000">
            <a:off x="5734383" y="5326755"/>
            <a:ext cx="497962" cy="257252"/>
          </a:xfrm>
          <a:prstGeom prst="curvedConnector3">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1" name="Title 20"/>
          <p:cNvSpPr>
            <a:spLocks noGrp="1"/>
          </p:cNvSpPr>
          <p:nvPr>
            <p:ph type="title"/>
          </p:nvPr>
        </p:nvSpPr>
        <p:spPr/>
        <p:txBody>
          <a:bodyPr/>
          <a:lstStyle/>
          <a:p>
            <a:r>
              <a:rPr lang="en-US" dirty="0"/>
              <a:t>Timing Cycle </a:t>
            </a:r>
            <a:r>
              <a:rPr lang="en-US"/>
              <a:t>for D</a:t>
            </a:r>
            <a:r>
              <a:rPr lang="en-US" baseline="-25000" dirty="0"/>
              <a:t>3</a:t>
            </a:r>
            <a:r>
              <a:rPr lang="en-US"/>
              <a:t>T</a:t>
            </a:r>
            <a:r>
              <a:rPr lang="en-US" baseline="-25000"/>
              <a:t>4</a:t>
            </a:r>
            <a:r>
              <a:rPr lang="en-US" dirty="0"/>
              <a:t>: SC </a:t>
            </a:r>
            <a:r>
              <a:rPr lang="en-US" dirty="0">
                <a:latin typeface="Cambria Math" panose="02040503050406030204" pitchFamily="18" charset="0"/>
                <a:ea typeface="Cambria Math" panose="02040503050406030204" pitchFamily="18" charset="0"/>
              </a:rPr>
              <a:t>←</a:t>
            </a:r>
            <a:r>
              <a:rPr lang="en-US" dirty="0"/>
              <a:t> 0</a:t>
            </a:r>
          </a:p>
        </p:txBody>
      </p:sp>
    </p:spTree>
    <p:extLst>
      <p:ext uri="{BB962C8B-B14F-4D97-AF65-F5344CB8AC3E}">
        <p14:creationId xmlns:p14="http://schemas.microsoft.com/office/powerpoint/2010/main" val="250274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down)">
                                      <p:cBhvr>
                                        <p:cTn id="10" dur="500"/>
                                        <p:tgtEl>
                                          <p:spTgt spid="8"/>
                                        </p:tgtEl>
                                      </p:cBhvr>
                                    </p:animEffect>
                                  </p:childTnLst>
                                </p:cTn>
                              </p:par>
                              <p:par>
                                <p:cTn id="11" presetID="22" presetClass="entr" presetSubtype="4" fill="hold" nodeType="withEffect">
                                  <p:stCondLst>
                                    <p:cond delay="0"/>
                                  </p:stCondLst>
                                  <p:childTnLst>
                                    <p:set>
                                      <p:cBhvr>
                                        <p:cTn id="12" dur="1" fill="hold">
                                          <p:stCondLst>
                                            <p:cond delay="0"/>
                                          </p:stCondLst>
                                        </p:cTn>
                                        <p:tgtEl>
                                          <p:spTgt spid="69"/>
                                        </p:tgtEl>
                                        <p:attrNameLst>
                                          <p:attrName>style.visibility</p:attrName>
                                        </p:attrNameLst>
                                      </p:cBhvr>
                                      <p:to>
                                        <p:strVal val="visible"/>
                                      </p:to>
                                    </p:set>
                                    <p:animEffect transition="in" filter="wipe(down)">
                                      <p:cBhvr>
                                        <p:cTn id="13" dur="500"/>
                                        <p:tgtEl>
                                          <p:spTgt spid="69"/>
                                        </p:tgtEl>
                                      </p:cBhvr>
                                    </p:animEffect>
                                  </p:childTnLst>
                                </p:cTn>
                              </p:par>
                              <p:par>
                                <p:cTn id="14" presetID="22" presetClass="entr" presetSubtype="4" fill="hold" nodeType="withEffect">
                                  <p:stCondLst>
                                    <p:cond delay="0"/>
                                  </p:stCondLst>
                                  <p:childTnLst>
                                    <p:set>
                                      <p:cBhvr>
                                        <p:cTn id="15" dur="1" fill="hold">
                                          <p:stCondLst>
                                            <p:cond delay="0"/>
                                          </p:stCondLst>
                                        </p:cTn>
                                        <p:tgtEl>
                                          <p:spTgt spid="70"/>
                                        </p:tgtEl>
                                        <p:attrNameLst>
                                          <p:attrName>style.visibility</p:attrName>
                                        </p:attrNameLst>
                                      </p:cBhvr>
                                      <p:to>
                                        <p:strVal val="visible"/>
                                      </p:to>
                                    </p:set>
                                    <p:animEffect transition="in" filter="wipe(down)">
                                      <p:cBhvr>
                                        <p:cTn id="16" dur="500"/>
                                        <p:tgtEl>
                                          <p:spTgt spid="70"/>
                                        </p:tgtEl>
                                      </p:cBhvr>
                                    </p:animEffect>
                                  </p:childTnLst>
                                </p:cTn>
                              </p:par>
                              <p:par>
                                <p:cTn id="17" presetID="22" presetClass="entr" presetSubtype="4" fill="hold" nodeType="withEffect">
                                  <p:stCondLst>
                                    <p:cond delay="0"/>
                                  </p:stCondLst>
                                  <p:childTnLst>
                                    <p:set>
                                      <p:cBhvr>
                                        <p:cTn id="18" dur="1" fill="hold">
                                          <p:stCondLst>
                                            <p:cond delay="0"/>
                                          </p:stCondLst>
                                        </p:cTn>
                                        <p:tgtEl>
                                          <p:spTgt spid="71"/>
                                        </p:tgtEl>
                                        <p:attrNameLst>
                                          <p:attrName>style.visibility</p:attrName>
                                        </p:attrNameLst>
                                      </p:cBhvr>
                                      <p:to>
                                        <p:strVal val="visible"/>
                                      </p:to>
                                    </p:set>
                                    <p:animEffect transition="in" filter="wipe(down)">
                                      <p:cBhvr>
                                        <p:cTn id="19" dur="500"/>
                                        <p:tgtEl>
                                          <p:spTgt spid="71"/>
                                        </p:tgtEl>
                                      </p:cBhvr>
                                    </p:animEffect>
                                  </p:childTnLst>
                                </p:cTn>
                              </p:par>
                              <p:par>
                                <p:cTn id="20" presetID="22" presetClass="entr" presetSubtype="4" fill="hold" nodeType="withEffect">
                                  <p:stCondLst>
                                    <p:cond delay="0"/>
                                  </p:stCondLst>
                                  <p:childTnLst>
                                    <p:set>
                                      <p:cBhvr>
                                        <p:cTn id="21" dur="1" fill="hold">
                                          <p:stCondLst>
                                            <p:cond delay="0"/>
                                          </p:stCondLst>
                                        </p:cTn>
                                        <p:tgtEl>
                                          <p:spTgt spid="72"/>
                                        </p:tgtEl>
                                        <p:attrNameLst>
                                          <p:attrName>style.visibility</p:attrName>
                                        </p:attrNameLst>
                                      </p:cBhvr>
                                      <p:to>
                                        <p:strVal val="visible"/>
                                      </p:to>
                                    </p:set>
                                    <p:animEffect transition="in" filter="wipe(down)">
                                      <p:cBhvr>
                                        <p:cTn id="22" dur="500"/>
                                        <p:tgtEl>
                                          <p:spTgt spid="72"/>
                                        </p:tgtEl>
                                      </p:cBhvr>
                                    </p:animEffect>
                                  </p:childTnLst>
                                </p:cTn>
                              </p:par>
                              <p:par>
                                <p:cTn id="23" presetID="22" presetClass="entr" presetSubtype="4" fill="hold" nodeType="withEffect">
                                  <p:stCondLst>
                                    <p:cond delay="0"/>
                                  </p:stCondLst>
                                  <p:childTnLst>
                                    <p:set>
                                      <p:cBhvr>
                                        <p:cTn id="24" dur="1" fill="hold">
                                          <p:stCondLst>
                                            <p:cond delay="0"/>
                                          </p:stCondLst>
                                        </p:cTn>
                                        <p:tgtEl>
                                          <p:spTgt spid="73"/>
                                        </p:tgtEl>
                                        <p:attrNameLst>
                                          <p:attrName>style.visibility</p:attrName>
                                        </p:attrNameLst>
                                      </p:cBhvr>
                                      <p:to>
                                        <p:strVal val="visible"/>
                                      </p:to>
                                    </p:set>
                                    <p:animEffect transition="in" filter="wipe(down)">
                                      <p:cBhvr>
                                        <p:cTn id="25" dur="500"/>
                                        <p:tgtEl>
                                          <p:spTgt spid="73"/>
                                        </p:tgtEl>
                                      </p:cBhvr>
                                    </p:animEffect>
                                  </p:childTnLst>
                                </p:cTn>
                              </p:par>
                              <p:par>
                                <p:cTn id="26" presetID="22" presetClass="entr" presetSubtype="4" fill="hold" nodeType="withEffect">
                                  <p:stCondLst>
                                    <p:cond delay="0"/>
                                  </p:stCondLst>
                                  <p:childTnLst>
                                    <p:set>
                                      <p:cBhvr>
                                        <p:cTn id="27" dur="1" fill="hold">
                                          <p:stCondLst>
                                            <p:cond delay="0"/>
                                          </p:stCondLst>
                                        </p:cTn>
                                        <p:tgtEl>
                                          <p:spTgt spid="74"/>
                                        </p:tgtEl>
                                        <p:attrNameLst>
                                          <p:attrName>style.visibility</p:attrName>
                                        </p:attrNameLst>
                                      </p:cBhvr>
                                      <p:to>
                                        <p:strVal val="visible"/>
                                      </p:to>
                                    </p:set>
                                    <p:animEffect transition="in" filter="wipe(down)">
                                      <p:cBhvr>
                                        <p:cTn id="28" dur="500"/>
                                        <p:tgtEl>
                                          <p:spTgt spid="74"/>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19"/>
                                        </p:tgtEl>
                                        <p:attrNameLst>
                                          <p:attrName>style.visibility</p:attrName>
                                        </p:attrNameLst>
                                      </p:cBhvr>
                                      <p:to>
                                        <p:strVal val="visible"/>
                                      </p:to>
                                    </p:set>
                                    <p:animEffect transition="in" filter="wipe(down)">
                                      <p:cBhvr>
                                        <p:cTn id="31" dur="500"/>
                                        <p:tgtEl>
                                          <p:spTgt spid="119"/>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20"/>
                                        </p:tgtEl>
                                        <p:attrNameLst>
                                          <p:attrName>style.visibility</p:attrName>
                                        </p:attrNameLst>
                                      </p:cBhvr>
                                      <p:to>
                                        <p:strVal val="visible"/>
                                      </p:to>
                                    </p:set>
                                    <p:animEffect transition="in" filter="wipe(down)">
                                      <p:cBhvr>
                                        <p:cTn id="34" dur="500"/>
                                        <p:tgtEl>
                                          <p:spTgt spid="120"/>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21"/>
                                        </p:tgtEl>
                                        <p:attrNameLst>
                                          <p:attrName>style.visibility</p:attrName>
                                        </p:attrNameLst>
                                      </p:cBhvr>
                                      <p:to>
                                        <p:strVal val="visible"/>
                                      </p:to>
                                    </p:set>
                                    <p:animEffect transition="in" filter="wipe(down)">
                                      <p:cBhvr>
                                        <p:cTn id="37" dur="500"/>
                                        <p:tgtEl>
                                          <p:spTgt spid="121"/>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22"/>
                                        </p:tgtEl>
                                        <p:attrNameLst>
                                          <p:attrName>style.visibility</p:attrName>
                                        </p:attrNameLst>
                                      </p:cBhvr>
                                      <p:to>
                                        <p:strVal val="visible"/>
                                      </p:to>
                                    </p:set>
                                    <p:animEffect transition="in" filter="wipe(down)">
                                      <p:cBhvr>
                                        <p:cTn id="40" dur="500"/>
                                        <p:tgtEl>
                                          <p:spTgt spid="122"/>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123"/>
                                        </p:tgtEl>
                                        <p:attrNameLst>
                                          <p:attrName>style.visibility</p:attrName>
                                        </p:attrNameLst>
                                      </p:cBhvr>
                                      <p:to>
                                        <p:strVal val="visible"/>
                                      </p:to>
                                    </p:set>
                                    <p:animEffect transition="in" filter="wipe(down)">
                                      <p:cBhvr>
                                        <p:cTn id="43" dur="500"/>
                                        <p:tgtEl>
                                          <p:spTgt spid="123"/>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24"/>
                                        </p:tgtEl>
                                        <p:attrNameLst>
                                          <p:attrName>style.visibility</p:attrName>
                                        </p:attrNameLst>
                                      </p:cBhvr>
                                      <p:to>
                                        <p:strVal val="visible"/>
                                      </p:to>
                                    </p:set>
                                    <p:animEffect transition="in" filter="wipe(down)">
                                      <p:cBhvr>
                                        <p:cTn id="46" dur="500"/>
                                        <p:tgtEl>
                                          <p:spTgt spid="124"/>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11"/>
                                        </p:tgtEl>
                                        <p:attrNameLst>
                                          <p:attrName>style.visibility</p:attrName>
                                        </p:attrNameLst>
                                      </p:cBhvr>
                                      <p:to>
                                        <p:strVal val="visible"/>
                                      </p:to>
                                    </p:set>
                                    <p:animEffect transition="in" filter="wipe(down)">
                                      <p:cBhvr>
                                        <p:cTn id="49" dur="500"/>
                                        <p:tgtEl>
                                          <p:spTgt spid="11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wipe(left)">
                                      <p:cBhvr>
                                        <p:cTn id="54" dur="500"/>
                                        <p:tgtEl>
                                          <p:spTgt spid="5"/>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112"/>
                                        </p:tgtEl>
                                        <p:attrNameLst>
                                          <p:attrName>style.visibility</p:attrName>
                                        </p:attrNameLst>
                                      </p:cBhvr>
                                      <p:to>
                                        <p:strVal val="visible"/>
                                      </p:to>
                                    </p:set>
                                    <p:animEffect transition="in" filter="wipe(down)">
                                      <p:cBhvr>
                                        <p:cTn id="57" dur="500"/>
                                        <p:tgtEl>
                                          <p:spTgt spid="11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wipe(left)">
                                      <p:cBhvr>
                                        <p:cTn id="62" dur="500"/>
                                        <p:tgtEl>
                                          <p:spTgt spid="6"/>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113"/>
                                        </p:tgtEl>
                                        <p:attrNameLst>
                                          <p:attrName>style.visibility</p:attrName>
                                        </p:attrNameLst>
                                      </p:cBhvr>
                                      <p:to>
                                        <p:strVal val="visible"/>
                                      </p:to>
                                    </p:set>
                                    <p:animEffect transition="in" filter="wipe(down)">
                                      <p:cBhvr>
                                        <p:cTn id="65" dur="500"/>
                                        <p:tgtEl>
                                          <p:spTgt spid="113"/>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ipe(left)">
                                      <p:cBhvr>
                                        <p:cTn id="70" dur="500"/>
                                        <p:tgtEl>
                                          <p:spTgt spid="7"/>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114"/>
                                        </p:tgtEl>
                                        <p:attrNameLst>
                                          <p:attrName>style.visibility</p:attrName>
                                        </p:attrNameLst>
                                      </p:cBhvr>
                                      <p:to>
                                        <p:strVal val="visible"/>
                                      </p:to>
                                    </p:set>
                                    <p:animEffect transition="in" filter="wipe(down)">
                                      <p:cBhvr>
                                        <p:cTn id="73" dur="500"/>
                                        <p:tgtEl>
                                          <p:spTgt spid="114"/>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9"/>
                                        </p:tgtEl>
                                        <p:attrNameLst>
                                          <p:attrName>style.visibility</p:attrName>
                                        </p:attrNameLst>
                                      </p:cBhvr>
                                      <p:to>
                                        <p:strVal val="visible"/>
                                      </p:to>
                                    </p:set>
                                    <p:animEffect transition="in" filter="wipe(left)">
                                      <p:cBhvr>
                                        <p:cTn id="78" dur="500"/>
                                        <p:tgtEl>
                                          <p:spTgt spid="9"/>
                                        </p:tgtEl>
                                      </p:cBhvr>
                                    </p:animEffect>
                                  </p:childTnLst>
                                </p:cTn>
                              </p:par>
                              <p:par>
                                <p:cTn id="79" presetID="22" presetClass="entr" presetSubtype="4" fill="hold" grpId="0" nodeType="withEffect">
                                  <p:stCondLst>
                                    <p:cond delay="0"/>
                                  </p:stCondLst>
                                  <p:childTnLst>
                                    <p:set>
                                      <p:cBhvr>
                                        <p:cTn id="80" dur="1" fill="hold">
                                          <p:stCondLst>
                                            <p:cond delay="0"/>
                                          </p:stCondLst>
                                        </p:cTn>
                                        <p:tgtEl>
                                          <p:spTgt spid="115"/>
                                        </p:tgtEl>
                                        <p:attrNameLst>
                                          <p:attrName>style.visibility</p:attrName>
                                        </p:attrNameLst>
                                      </p:cBhvr>
                                      <p:to>
                                        <p:strVal val="visible"/>
                                      </p:to>
                                    </p:set>
                                    <p:animEffect transition="in" filter="wipe(down)">
                                      <p:cBhvr>
                                        <p:cTn id="81" dur="500"/>
                                        <p:tgtEl>
                                          <p:spTgt spid="115"/>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10"/>
                                        </p:tgtEl>
                                        <p:attrNameLst>
                                          <p:attrName>style.visibility</p:attrName>
                                        </p:attrNameLst>
                                      </p:cBhvr>
                                      <p:to>
                                        <p:strVal val="visible"/>
                                      </p:to>
                                    </p:set>
                                    <p:animEffect transition="in" filter="wipe(left)">
                                      <p:cBhvr>
                                        <p:cTn id="86" dur="500"/>
                                        <p:tgtEl>
                                          <p:spTgt spid="10"/>
                                        </p:tgtEl>
                                      </p:cBhvr>
                                    </p:animEffect>
                                  </p:childTnLst>
                                </p:cTn>
                              </p:par>
                              <p:par>
                                <p:cTn id="87" presetID="22" presetClass="entr" presetSubtype="4" fill="hold" grpId="0" nodeType="withEffect">
                                  <p:stCondLst>
                                    <p:cond delay="0"/>
                                  </p:stCondLst>
                                  <p:childTnLst>
                                    <p:set>
                                      <p:cBhvr>
                                        <p:cTn id="88" dur="1" fill="hold">
                                          <p:stCondLst>
                                            <p:cond delay="0"/>
                                          </p:stCondLst>
                                        </p:cTn>
                                        <p:tgtEl>
                                          <p:spTgt spid="116"/>
                                        </p:tgtEl>
                                        <p:attrNameLst>
                                          <p:attrName>style.visibility</p:attrName>
                                        </p:attrNameLst>
                                      </p:cBhvr>
                                      <p:to>
                                        <p:strVal val="visible"/>
                                      </p:to>
                                    </p:set>
                                    <p:animEffect transition="in" filter="wipe(down)">
                                      <p:cBhvr>
                                        <p:cTn id="89" dur="500"/>
                                        <p:tgtEl>
                                          <p:spTgt spid="116"/>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11"/>
                                        </p:tgtEl>
                                        <p:attrNameLst>
                                          <p:attrName>style.visibility</p:attrName>
                                        </p:attrNameLst>
                                      </p:cBhvr>
                                      <p:to>
                                        <p:strVal val="visible"/>
                                      </p:to>
                                    </p:set>
                                    <p:animEffect transition="in" filter="wipe(left)">
                                      <p:cBhvr>
                                        <p:cTn id="94" dur="500"/>
                                        <p:tgtEl>
                                          <p:spTgt spid="11"/>
                                        </p:tgtEl>
                                      </p:cBhvr>
                                    </p:animEffect>
                                  </p:childTnLst>
                                </p:cTn>
                              </p:par>
                              <p:par>
                                <p:cTn id="95" presetID="22" presetClass="entr" presetSubtype="4" fill="hold" grpId="0" nodeType="withEffect">
                                  <p:stCondLst>
                                    <p:cond delay="0"/>
                                  </p:stCondLst>
                                  <p:childTnLst>
                                    <p:set>
                                      <p:cBhvr>
                                        <p:cTn id="96" dur="1" fill="hold">
                                          <p:stCondLst>
                                            <p:cond delay="0"/>
                                          </p:stCondLst>
                                        </p:cTn>
                                        <p:tgtEl>
                                          <p:spTgt spid="117"/>
                                        </p:tgtEl>
                                        <p:attrNameLst>
                                          <p:attrName>style.visibility</p:attrName>
                                        </p:attrNameLst>
                                      </p:cBhvr>
                                      <p:to>
                                        <p:strVal val="visible"/>
                                      </p:to>
                                    </p:set>
                                    <p:animEffect transition="in" filter="wipe(down)">
                                      <p:cBhvr>
                                        <p:cTn id="97" dur="500"/>
                                        <p:tgtEl>
                                          <p:spTgt spid="117"/>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13"/>
                                        </p:tgtEl>
                                        <p:attrNameLst>
                                          <p:attrName>style.visibility</p:attrName>
                                        </p:attrNameLst>
                                      </p:cBhvr>
                                      <p:to>
                                        <p:strVal val="visible"/>
                                      </p:to>
                                    </p:set>
                                    <p:animEffect transition="in" filter="wipe(left)">
                                      <p:cBhvr>
                                        <p:cTn id="102" dur="500"/>
                                        <p:tgtEl>
                                          <p:spTgt spid="13"/>
                                        </p:tgtEl>
                                      </p:cBhvr>
                                    </p:animEffect>
                                  </p:childTnLst>
                                </p:cTn>
                              </p:par>
                              <p:par>
                                <p:cTn id="103" presetID="22" presetClass="entr" presetSubtype="8" fill="hold" grpId="0" nodeType="withEffect">
                                  <p:stCondLst>
                                    <p:cond delay="0"/>
                                  </p:stCondLst>
                                  <p:childTnLst>
                                    <p:set>
                                      <p:cBhvr>
                                        <p:cTn id="104" dur="1" fill="hold">
                                          <p:stCondLst>
                                            <p:cond delay="0"/>
                                          </p:stCondLst>
                                        </p:cTn>
                                        <p:tgtEl>
                                          <p:spTgt spid="118"/>
                                        </p:tgtEl>
                                        <p:attrNameLst>
                                          <p:attrName>style.visibility</p:attrName>
                                        </p:attrNameLst>
                                      </p:cBhvr>
                                      <p:to>
                                        <p:strVal val="visible"/>
                                      </p:to>
                                    </p:set>
                                    <p:animEffect transition="in" filter="wipe(left)">
                                      <p:cBhvr>
                                        <p:cTn id="105" dur="500"/>
                                        <p:tgtEl>
                                          <p:spTgt spid="118"/>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1" fill="hold" nodeType="clickEffect">
                                  <p:stCondLst>
                                    <p:cond delay="0"/>
                                  </p:stCondLst>
                                  <p:childTnLst>
                                    <p:set>
                                      <p:cBhvr>
                                        <p:cTn id="109" dur="1" fill="hold">
                                          <p:stCondLst>
                                            <p:cond delay="0"/>
                                          </p:stCondLst>
                                        </p:cTn>
                                        <p:tgtEl>
                                          <p:spTgt spid="17"/>
                                        </p:tgtEl>
                                        <p:attrNameLst>
                                          <p:attrName>style.visibility</p:attrName>
                                        </p:attrNameLst>
                                      </p:cBhvr>
                                      <p:to>
                                        <p:strVal val="visible"/>
                                      </p:to>
                                    </p:set>
                                    <p:animEffect transition="in" filter="wipe(up)">
                                      <p:cBhvr>
                                        <p:cTn id="110" dur="500"/>
                                        <p:tgtEl>
                                          <p:spTgt spid="17"/>
                                        </p:tgtEl>
                                      </p:cBhvr>
                                    </p:animEffect>
                                  </p:childTnLst>
                                </p:cTn>
                              </p:par>
                              <p:par>
                                <p:cTn id="111" presetID="22" presetClass="entr" presetSubtype="1" fill="hold" nodeType="withEffect">
                                  <p:stCondLst>
                                    <p:cond delay="0"/>
                                  </p:stCondLst>
                                  <p:childTnLst>
                                    <p:set>
                                      <p:cBhvr>
                                        <p:cTn id="112" dur="1" fill="hold">
                                          <p:stCondLst>
                                            <p:cond delay="0"/>
                                          </p:stCondLst>
                                        </p:cTn>
                                        <p:tgtEl>
                                          <p:spTgt spid="20"/>
                                        </p:tgtEl>
                                        <p:attrNameLst>
                                          <p:attrName>style.visibility</p:attrName>
                                        </p:attrNameLst>
                                      </p:cBhvr>
                                      <p:to>
                                        <p:strVal val="visible"/>
                                      </p:to>
                                    </p:set>
                                    <p:animEffect transition="in" filter="wipe(up)">
                                      <p:cBhvr>
                                        <p:cTn id="113" dur="500"/>
                                        <p:tgtEl>
                                          <p:spTgt spid="20"/>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childTnLst>
                                    <p:set>
                                      <p:cBhvr>
                                        <p:cTn id="117" dur="1" fill="hold">
                                          <p:stCondLst>
                                            <p:cond delay="0"/>
                                          </p:stCondLst>
                                        </p:cTn>
                                        <p:tgtEl>
                                          <p:spTgt spid="14"/>
                                        </p:tgtEl>
                                        <p:attrNameLst>
                                          <p:attrName>style.visibility</p:attrName>
                                        </p:attrNameLst>
                                      </p:cBhvr>
                                      <p:to>
                                        <p:strVal val="visible"/>
                                      </p:to>
                                    </p:set>
                                    <p:animEffect transition="in" filter="wipe(left)">
                                      <p:cBhvr>
                                        <p:cTn id="11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P spid="112" grpId="0"/>
      <p:bldP spid="113" grpId="0"/>
      <p:bldP spid="114" grpId="0"/>
      <p:bldP spid="115" grpId="0"/>
      <p:bldP spid="116" grpId="0"/>
      <p:bldP spid="117" grpId="0"/>
      <p:bldP spid="118" grpId="0"/>
      <p:bldP spid="119" grpId="0"/>
      <p:bldP spid="120" grpId="0"/>
      <p:bldP spid="121" grpId="0"/>
      <p:bldP spid="122" grpId="0"/>
      <p:bldP spid="123" grpId="0"/>
      <p:bldP spid="12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Unit</a:t>
            </a:r>
          </a:p>
        </p:txBody>
      </p:sp>
      <p:sp>
        <p:nvSpPr>
          <p:cNvPr id="3" name="Content Placeholder 2"/>
          <p:cNvSpPr>
            <a:spLocks noGrp="1"/>
          </p:cNvSpPr>
          <p:nvPr>
            <p:ph idx="1"/>
          </p:nvPr>
        </p:nvSpPr>
        <p:spPr/>
        <p:txBody>
          <a:bodyPr/>
          <a:lstStyle/>
          <a:p>
            <a:pPr lvl="0" algn="just"/>
            <a:r>
              <a:rPr lang="en-US" dirty="0"/>
              <a:t>The last three waveforms shows how SC is cleared when D</a:t>
            </a:r>
            <a:r>
              <a:rPr lang="en-US" baseline="-25000" dirty="0"/>
              <a:t>3</a:t>
            </a:r>
            <a:r>
              <a:rPr lang="en-US" dirty="0"/>
              <a:t>T</a:t>
            </a:r>
            <a:r>
              <a:rPr lang="en-US" baseline="-25000" dirty="0"/>
              <a:t>4</a:t>
            </a:r>
            <a:r>
              <a:rPr lang="en-US" dirty="0"/>
              <a:t> = 1.</a:t>
            </a:r>
          </a:p>
          <a:p>
            <a:pPr lvl="0" algn="just"/>
            <a:r>
              <a:rPr lang="en-US" dirty="0"/>
              <a:t>Output D</a:t>
            </a:r>
            <a:r>
              <a:rPr lang="en-US" baseline="-25000" dirty="0"/>
              <a:t>3</a:t>
            </a:r>
            <a:r>
              <a:rPr lang="en-US" dirty="0"/>
              <a:t> from the operation decoder becomes active at the end of timing signal T</a:t>
            </a:r>
            <a:r>
              <a:rPr lang="en-US" baseline="-25000" dirty="0"/>
              <a:t>2</a:t>
            </a:r>
            <a:r>
              <a:rPr lang="en-US" dirty="0"/>
              <a:t>.</a:t>
            </a:r>
          </a:p>
          <a:p>
            <a:pPr lvl="0" algn="just"/>
            <a:r>
              <a:rPr lang="en-US" dirty="0"/>
              <a:t>When timing signal T</a:t>
            </a:r>
            <a:r>
              <a:rPr lang="en-US" baseline="-25000" dirty="0"/>
              <a:t>4</a:t>
            </a:r>
            <a:r>
              <a:rPr lang="en-US" dirty="0"/>
              <a:t> becomes active, the output of the AND gate that implements the control function D</a:t>
            </a:r>
            <a:r>
              <a:rPr lang="en-US" baseline="-25000" dirty="0"/>
              <a:t>3</a:t>
            </a:r>
            <a:r>
              <a:rPr lang="en-US" dirty="0"/>
              <a:t>T</a:t>
            </a:r>
            <a:r>
              <a:rPr lang="en-US" baseline="-25000" dirty="0"/>
              <a:t>4</a:t>
            </a:r>
            <a:r>
              <a:rPr lang="en-US" dirty="0"/>
              <a:t> becomes active.</a:t>
            </a:r>
          </a:p>
          <a:p>
            <a:pPr algn="just"/>
            <a:r>
              <a:rPr lang="en-US" dirty="0"/>
              <a:t>This signal is applied to the CLR input of SC.</a:t>
            </a:r>
          </a:p>
          <a:p>
            <a:pPr algn="just"/>
            <a:r>
              <a:rPr lang="en-US" dirty="0"/>
              <a:t>On the next positive clock transition the counter is cleared to 0.</a:t>
            </a:r>
          </a:p>
          <a:p>
            <a:pPr algn="just"/>
            <a:r>
              <a:rPr lang="en-US" dirty="0"/>
              <a:t>This causes the timing signal T</a:t>
            </a:r>
            <a:r>
              <a:rPr lang="en-US" baseline="-25000" dirty="0"/>
              <a:t>0</a:t>
            </a:r>
            <a:r>
              <a:rPr lang="en-US" dirty="0"/>
              <a:t> to become active instead of T</a:t>
            </a:r>
            <a:r>
              <a:rPr lang="en-US" baseline="-25000" dirty="0"/>
              <a:t>5</a:t>
            </a:r>
            <a:r>
              <a:rPr lang="en-US" dirty="0"/>
              <a:t> that would have been active if SC were incremented instead of cleared.</a:t>
            </a:r>
          </a:p>
        </p:txBody>
      </p:sp>
    </p:spTree>
    <p:extLst>
      <p:ext uri="{BB962C8B-B14F-4D97-AF65-F5344CB8AC3E}">
        <p14:creationId xmlns:p14="http://schemas.microsoft.com/office/powerpoint/2010/main" val="2191611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Control Organization</a:t>
            </a:r>
          </a:p>
        </p:txBody>
      </p:sp>
      <p:sp>
        <p:nvSpPr>
          <p:cNvPr id="3" name="Content Placeholder 2"/>
          <p:cNvSpPr>
            <a:spLocks noGrp="1"/>
          </p:cNvSpPr>
          <p:nvPr>
            <p:ph idx="1"/>
          </p:nvPr>
        </p:nvSpPr>
        <p:spPr/>
        <p:txBody>
          <a:bodyPr/>
          <a:lstStyle/>
          <a:p>
            <a:r>
              <a:rPr lang="en-US" dirty="0"/>
              <a:t>Hardwired Control</a:t>
            </a:r>
          </a:p>
          <a:p>
            <a:pPr lvl="1"/>
            <a:r>
              <a:rPr lang="en-US" dirty="0"/>
              <a:t>The control logic is implemented with gates, flips-flops, decoders and other digital circuits.</a:t>
            </a:r>
          </a:p>
          <a:p>
            <a:pPr lvl="1"/>
            <a:r>
              <a:rPr lang="en-US" dirty="0"/>
              <a:t>It can be optimized to produce a fast mode of operation.</a:t>
            </a:r>
          </a:p>
          <a:p>
            <a:pPr lvl="1"/>
            <a:r>
              <a:rPr lang="en-US" dirty="0"/>
              <a:t>It requires changes in the wiring among the various components if the design has to be modified or changed.</a:t>
            </a:r>
          </a:p>
          <a:p>
            <a:r>
              <a:rPr lang="en-US" dirty="0"/>
              <a:t>Microprogrammed Control</a:t>
            </a:r>
          </a:p>
          <a:p>
            <a:pPr lvl="1"/>
            <a:r>
              <a:rPr lang="en-US" dirty="0"/>
              <a:t>The control information is stored in a control memory.</a:t>
            </a:r>
          </a:p>
          <a:p>
            <a:pPr lvl="1"/>
            <a:r>
              <a:rPr lang="en-US" dirty="0"/>
              <a:t>The control memory is programmed to initiate the required sequence of micro-operations.</a:t>
            </a:r>
          </a:p>
          <a:p>
            <a:pPr lvl="1"/>
            <a:r>
              <a:rPr lang="en-US" dirty="0"/>
              <a:t>Any required changes or modifications can be done by updating the microprogram in control memory.</a:t>
            </a:r>
          </a:p>
          <a:p>
            <a:endParaRPr lang="en-US" dirty="0"/>
          </a:p>
        </p:txBody>
      </p:sp>
    </p:spTree>
    <p:extLst>
      <p:ext uri="{BB962C8B-B14F-4D97-AF65-F5344CB8AC3E}">
        <p14:creationId xmlns:p14="http://schemas.microsoft.com/office/powerpoint/2010/main" val="129227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 Cycle</a:t>
            </a:r>
          </a:p>
        </p:txBody>
      </p:sp>
      <p:sp>
        <p:nvSpPr>
          <p:cNvPr id="3" name="Content Placeholder 2"/>
          <p:cNvSpPr>
            <a:spLocks noGrp="1"/>
          </p:cNvSpPr>
          <p:nvPr>
            <p:ph idx="1"/>
          </p:nvPr>
        </p:nvSpPr>
        <p:spPr/>
        <p:txBody>
          <a:bodyPr/>
          <a:lstStyle/>
          <a:p>
            <a:pPr lvl="0" algn="just"/>
            <a:r>
              <a:rPr lang="en-US" dirty="0"/>
              <a:t>A program residing in the memory unit of the computer consists of a sequence of instructions. In the basic computer each instruction cycle consists of the following phases:</a:t>
            </a:r>
          </a:p>
          <a:p>
            <a:pPr marL="857230" lvl="1" indent="-457200">
              <a:buFont typeface="+mj-lt"/>
              <a:buAutoNum type="arabicPeriod"/>
            </a:pPr>
            <a:r>
              <a:rPr lang="en-US" dirty="0"/>
              <a:t>Fetch an instruction from memory.</a:t>
            </a:r>
          </a:p>
          <a:p>
            <a:pPr marL="857230" lvl="1" indent="-457200">
              <a:buFont typeface="+mj-lt"/>
              <a:buAutoNum type="arabicPeriod"/>
            </a:pPr>
            <a:r>
              <a:rPr lang="en-US" dirty="0"/>
              <a:t>Decode the instruction.</a:t>
            </a:r>
          </a:p>
          <a:p>
            <a:pPr marL="857230" lvl="1" indent="-457200">
              <a:buFont typeface="+mj-lt"/>
              <a:buAutoNum type="arabicPeriod"/>
            </a:pPr>
            <a:r>
              <a:rPr lang="en-US" dirty="0"/>
              <a:t>Read the effective address from memory if the instruction has an indirect address.</a:t>
            </a:r>
          </a:p>
          <a:p>
            <a:pPr marL="857230" lvl="1" indent="-457200">
              <a:buFont typeface="+mj-lt"/>
              <a:buAutoNum type="arabicPeriod"/>
            </a:pPr>
            <a:r>
              <a:rPr lang="en-US" dirty="0"/>
              <a:t>Execute the instruction.</a:t>
            </a:r>
          </a:p>
          <a:p>
            <a:pPr lvl="0" algn="just"/>
            <a:r>
              <a:rPr lang="en-US" dirty="0"/>
              <a:t>After step 4, the control goes back to step 1 to fetch, decode and execute the next instruction. </a:t>
            </a:r>
          </a:p>
          <a:p>
            <a:pPr lvl="0" algn="just"/>
            <a:r>
              <a:rPr lang="en-US" dirty="0"/>
              <a:t>This process continues unless a HALT instruction is encountered.</a:t>
            </a:r>
          </a:p>
        </p:txBody>
      </p:sp>
    </p:spTree>
    <p:extLst>
      <p:ext uri="{BB962C8B-B14F-4D97-AF65-F5344CB8AC3E}">
        <p14:creationId xmlns:p14="http://schemas.microsoft.com/office/powerpoint/2010/main" val="140326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 Cycle</a:t>
            </a:r>
          </a:p>
        </p:txBody>
      </p:sp>
      <p:sp>
        <p:nvSpPr>
          <p:cNvPr id="3" name="Content Placeholder 2"/>
          <p:cNvSpPr>
            <a:spLocks noGrp="1"/>
          </p:cNvSpPr>
          <p:nvPr>
            <p:ph idx="1"/>
          </p:nvPr>
        </p:nvSpPr>
        <p:spPr>
          <a:xfrm>
            <a:off x="190500" y="990600"/>
            <a:ext cx="8763000" cy="1371600"/>
          </a:xfrm>
        </p:spPr>
        <p:txBody>
          <a:bodyPr/>
          <a:lstStyle/>
          <a:p>
            <a:r>
              <a:rPr lang="en-US" dirty="0"/>
              <a:t>Fetch &amp; Decode</a:t>
            </a:r>
          </a:p>
          <a:p>
            <a:pPr lvl="1"/>
            <a:r>
              <a:rPr lang="en-US" dirty="0"/>
              <a:t>PC is loaded with the address of the first instruction in the program.</a:t>
            </a:r>
          </a:p>
          <a:p>
            <a:pPr lvl="1"/>
            <a:r>
              <a:rPr lang="en-US" dirty="0"/>
              <a:t>The micro-operations for fetch and decode phases are as follows:</a:t>
            </a:r>
          </a:p>
        </p:txBody>
      </p:sp>
      <mc:AlternateContent xmlns:mc="http://schemas.openxmlformats.org/markup-compatibility/2006" xmlns:a14="http://schemas.microsoft.com/office/drawing/2010/main">
        <mc:Choice Requires="a14">
          <p:sp>
            <p:nvSpPr>
              <p:cNvPr id="4" name="Rectangle 3"/>
              <p:cNvSpPr/>
              <p:nvPr/>
            </p:nvSpPr>
            <p:spPr>
              <a:xfrm>
                <a:off x="971842" y="2362200"/>
                <a:ext cx="1776319"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𝑇</m:t>
                          </m:r>
                        </m:e>
                        <m:sub>
                          <m:r>
                            <a:rPr lang="en-US" sz="2000" i="1">
                              <a:latin typeface="Cambria Math" panose="02040503050406030204" pitchFamily="18" charset="0"/>
                            </a:rPr>
                            <m:t>0</m:t>
                          </m:r>
                        </m:sub>
                      </m:sSub>
                      <m:r>
                        <a:rPr lang="en-US" sz="2000" i="1">
                          <a:latin typeface="Cambria Math" panose="02040503050406030204" pitchFamily="18" charset="0"/>
                        </a:rPr>
                        <m:t> : </m:t>
                      </m:r>
                      <m:r>
                        <a:rPr lang="en-US" sz="2000" i="1">
                          <a:latin typeface="Cambria Math" panose="02040503050406030204" pitchFamily="18" charset="0"/>
                        </a:rPr>
                        <m:t>𝐴𝑅</m:t>
                      </m:r>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𝑃𝐶</m:t>
                      </m:r>
                    </m:oMath>
                  </m:oMathPara>
                </a14:m>
                <a:endParaRPr lang="en-US" sz="2000" dirty="0"/>
              </a:p>
            </p:txBody>
          </p:sp>
        </mc:Choice>
        <mc:Fallback xmlns="">
          <p:sp>
            <p:nvSpPr>
              <p:cNvPr id="4" name="Rectangle 3"/>
              <p:cNvSpPr>
                <a:spLocks noRot="1" noChangeAspect="1" noMove="1" noResize="1" noEditPoints="1" noAdjustHandles="1" noChangeArrowheads="1" noChangeShapeType="1" noTextEdit="1"/>
              </p:cNvSpPr>
              <p:nvPr/>
            </p:nvSpPr>
            <p:spPr>
              <a:xfrm>
                <a:off x="971842" y="2362200"/>
                <a:ext cx="1776319" cy="400110"/>
              </a:xfrm>
              <a:prstGeom prst="rect">
                <a:avLst/>
              </a:prstGeom>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971842" y="2823865"/>
                <a:ext cx="3611117"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r>
                            <a:rPr lang="en-US" sz="2000" i="1">
                              <a:latin typeface="Cambria Math" panose="02040503050406030204" pitchFamily="18" charset="0"/>
                            </a:rPr>
                            <m:t>𝑇</m:t>
                          </m:r>
                        </m:e>
                        <m:sub>
                          <m:r>
                            <a:rPr lang="en-US" sz="2000" b="0" i="1" smtClean="0">
                              <a:latin typeface="Cambria Math" panose="02040503050406030204" pitchFamily="18" charset="0"/>
                            </a:rPr>
                            <m:t>1</m:t>
                          </m:r>
                        </m:sub>
                      </m:sSub>
                      <m:r>
                        <a:rPr lang="en-US" sz="2000" i="1">
                          <a:latin typeface="Cambria Math" panose="02040503050406030204" pitchFamily="18" charset="0"/>
                        </a:rPr>
                        <m:t> :</m:t>
                      </m:r>
                      <m:r>
                        <a:rPr lang="en-US" sz="2000" b="0" i="1" smtClean="0">
                          <a:latin typeface="Cambria Math" panose="02040503050406030204" pitchFamily="18" charset="0"/>
                        </a:rPr>
                        <m:t>𝐼𝑅</m:t>
                      </m:r>
                      <m:r>
                        <a:rPr lang="en-US" sz="2000" i="1">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𝑀</m:t>
                      </m:r>
                      <m:d>
                        <m:dPr>
                          <m:begChr m:val="["/>
                          <m:endChr m:val="]"/>
                          <m:ctrlPr>
                            <a:rPr lang="en-US" sz="2000" b="0" i="1" smtClean="0">
                              <a:latin typeface="Cambria Math" panose="02040503050406030204" pitchFamily="18" charset="0"/>
                              <a:ea typeface="Cambria Math" panose="02040503050406030204" pitchFamily="18" charset="0"/>
                            </a:rPr>
                          </m:ctrlPr>
                        </m:dPr>
                        <m:e>
                          <m:r>
                            <a:rPr lang="en-US" sz="2000" i="1">
                              <a:latin typeface="Cambria Math" panose="02040503050406030204" pitchFamily="18" charset="0"/>
                            </a:rPr>
                            <m:t>𝐴𝑅</m:t>
                          </m:r>
                        </m:e>
                      </m:d>
                      <m:r>
                        <a:rPr lang="en-US" sz="2000" b="0" i="1" smtClean="0">
                          <a:latin typeface="Cambria Math" panose="02040503050406030204" pitchFamily="18" charset="0"/>
                        </a:rPr>
                        <m:t>, </m:t>
                      </m:r>
                      <m:r>
                        <a:rPr lang="en-US" sz="2000" b="0" i="1" smtClean="0">
                          <a:latin typeface="Cambria Math" panose="02040503050406030204" pitchFamily="18" charset="0"/>
                        </a:rPr>
                        <m:t>𝑃𝐶</m:t>
                      </m:r>
                      <m:r>
                        <a:rPr lang="en-US" sz="2000" i="1">
                          <a:latin typeface="Cambria Math" panose="02040503050406030204" pitchFamily="18" charset="0"/>
                          <a:ea typeface="Cambria Math" panose="02040503050406030204" pitchFamily="18" charset="0"/>
                        </a:rPr>
                        <m:t>←</m:t>
                      </m:r>
                      <m:r>
                        <a:rPr lang="en-US" sz="2000" i="1">
                          <a:latin typeface="Cambria Math" panose="02040503050406030204" pitchFamily="18" charset="0"/>
                          <a:ea typeface="Cambria Math" panose="02040503050406030204" pitchFamily="18" charset="0"/>
                        </a:rPr>
                        <m:t>𝑃𝐶</m:t>
                      </m:r>
                      <m:r>
                        <a:rPr lang="en-US" sz="2000" b="0" i="1" smtClean="0">
                          <a:latin typeface="Cambria Math" panose="02040503050406030204" pitchFamily="18" charset="0"/>
                          <a:ea typeface="Cambria Math" panose="02040503050406030204" pitchFamily="18" charset="0"/>
                        </a:rPr>
                        <m:t>+1</m:t>
                      </m:r>
                    </m:oMath>
                  </m:oMathPara>
                </a14:m>
                <a:endParaRPr lang="en-US" sz="2000" dirty="0"/>
              </a:p>
            </p:txBody>
          </p:sp>
        </mc:Choice>
        <mc:Fallback xmlns="">
          <p:sp>
            <p:nvSpPr>
              <p:cNvPr id="5" name="Rectangle 4"/>
              <p:cNvSpPr>
                <a:spLocks noRot="1" noChangeAspect="1" noMove="1" noResize="1" noEditPoints="1" noAdjustHandles="1" noChangeArrowheads="1" noChangeShapeType="1" noTextEdit="1"/>
              </p:cNvSpPr>
              <p:nvPr/>
            </p:nvSpPr>
            <p:spPr>
              <a:xfrm>
                <a:off x="971842" y="2823865"/>
                <a:ext cx="3611117" cy="400110"/>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971842" y="3285530"/>
                <a:ext cx="7638758"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r>
                            <a:rPr lang="en-US" sz="2000" i="1">
                              <a:latin typeface="Cambria Math" panose="02040503050406030204" pitchFamily="18" charset="0"/>
                            </a:rPr>
                            <m:t>𝑇</m:t>
                          </m:r>
                        </m:e>
                        <m:sub>
                          <m:r>
                            <a:rPr lang="en-US" sz="2000" b="0" i="1" smtClean="0">
                              <a:latin typeface="Cambria Math" panose="02040503050406030204" pitchFamily="18" charset="0"/>
                            </a:rPr>
                            <m:t>2</m:t>
                          </m:r>
                        </m:sub>
                      </m:sSub>
                      <m:r>
                        <a:rPr lang="en-US" sz="2000" i="1">
                          <a:latin typeface="Cambria Math" panose="02040503050406030204" pitchFamily="18" charset="0"/>
                        </a:rPr>
                        <m:t> :</m:t>
                      </m:r>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𝐷</m:t>
                          </m:r>
                        </m:e>
                        <m:sub>
                          <m:r>
                            <a:rPr lang="en-US" sz="2000" b="0" i="1" smtClean="0">
                              <a:latin typeface="Cambria Math" panose="02040503050406030204" pitchFamily="18" charset="0"/>
                            </a:rPr>
                            <m:t>0</m:t>
                          </m:r>
                        </m:sub>
                      </m:sSub>
                      <m:r>
                        <a:rPr lang="en-US" sz="2000" b="0" i="1" smtClean="0">
                          <a:latin typeface="Cambria Math" panose="02040503050406030204" pitchFamily="18" charset="0"/>
                        </a:rPr>
                        <m:t>,…,</m:t>
                      </m:r>
                      <m:sSub>
                        <m:sSubPr>
                          <m:ctrlPr>
                            <a:rPr lang="en-US" sz="2000" i="1">
                              <a:latin typeface="Cambria Math" panose="02040503050406030204" pitchFamily="18" charset="0"/>
                            </a:rPr>
                          </m:ctrlPr>
                        </m:sSubPr>
                        <m:e>
                          <m:r>
                            <a:rPr lang="en-US" sz="2000" i="1">
                              <a:latin typeface="Cambria Math" panose="02040503050406030204" pitchFamily="18" charset="0"/>
                            </a:rPr>
                            <m:t>𝐷</m:t>
                          </m:r>
                        </m:e>
                        <m:sub>
                          <m:r>
                            <a:rPr lang="en-US" sz="2000" b="0" i="1" smtClean="0">
                              <a:latin typeface="Cambria Math" panose="02040503050406030204" pitchFamily="18" charset="0"/>
                            </a:rPr>
                            <m:t>7</m:t>
                          </m:r>
                        </m:sub>
                      </m:sSub>
                      <m:r>
                        <a:rPr lang="en-US" sz="200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𝐷𝑒𝑐𝑜𝑑𝑒</m:t>
                      </m:r>
                      <m:r>
                        <a:rPr lang="en-US" sz="2000" b="0" i="1" smtClean="0">
                          <a:latin typeface="Cambria Math" panose="02040503050406030204" pitchFamily="18" charset="0"/>
                          <a:ea typeface="Cambria Math" panose="02040503050406030204" pitchFamily="18" charset="0"/>
                        </a:rPr>
                        <m:t> </m:t>
                      </m:r>
                      <m:r>
                        <a:rPr lang="en-US" sz="2000" b="0" i="1" smtClean="0">
                          <a:latin typeface="Cambria Math" panose="02040503050406030204" pitchFamily="18" charset="0"/>
                          <a:ea typeface="Cambria Math" panose="02040503050406030204" pitchFamily="18" charset="0"/>
                        </a:rPr>
                        <m:t>𝐼𝑅</m:t>
                      </m:r>
                      <m:d>
                        <m:dPr>
                          <m:ctrlPr>
                            <a:rPr lang="en-US" sz="2000" b="0" i="1" smtClean="0">
                              <a:latin typeface="Cambria Math" panose="02040503050406030204" pitchFamily="18" charset="0"/>
                              <a:ea typeface="Cambria Math" panose="02040503050406030204" pitchFamily="18" charset="0"/>
                            </a:rPr>
                          </m:ctrlPr>
                        </m:dPr>
                        <m:e>
                          <m:r>
                            <a:rPr lang="en-US" sz="2000" b="0" i="1" smtClean="0">
                              <a:latin typeface="Cambria Math" panose="02040503050406030204" pitchFamily="18" charset="0"/>
                              <a:ea typeface="Cambria Math" panose="02040503050406030204" pitchFamily="18" charset="0"/>
                            </a:rPr>
                            <m:t>12−14</m:t>
                          </m:r>
                        </m:e>
                      </m:d>
                      <m:r>
                        <a:rPr lang="en-US" sz="2000" b="0" i="1" smtClean="0">
                          <a:latin typeface="Cambria Math" panose="02040503050406030204" pitchFamily="18" charset="0"/>
                          <a:ea typeface="Cambria Math" panose="02040503050406030204" pitchFamily="18" charset="0"/>
                        </a:rPr>
                        <m:t>, </m:t>
                      </m:r>
                      <m:r>
                        <a:rPr lang="en-US" sz="2000" b="0" i="1" smtClean="0">
                          <a:latin typeface="Cambria Math" panose="02040503050406030204" pitchFamily="18" charset="0"/>
                          <a:ea typeface="Cambria Math" panose="02040503050406030204" pitchFamily="18" charset="0"/>
                        </a:rPr>
                        <m:t>𝐴𝑅</m:t>
                      </m:r>
                      <m:r>
                        <a:rPr lang="en-US" sz="2000" i="1">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𝐼𝑅</m:t>
                      </m:r>
                      <m:d>
                        <m:dPr>
                          <m:ctrlPr>
                            <a:rPr lang="en-US" sz="2000" b="0" i="1" smtClean="0">
                              <a:latin typeface="Cambria Math" panose="02040503050406030204" pitchFamily="18" charset="0"/>
                              <a:ea typeface="Cambria Math" panose="02040503050406030204" pitchFamily="18" charset="0"/>
                            </a:rPr>
                          </m:ctrlPr>
                        </m:dPr>
                        <m:e>
                          <m:r>
                            <a:rPr lang="en-US" sz="2000" b="0" i="1" smtClean="0">
                              <a:latin typeface="Cambria Math" panose="02040503050406030204" pitchFamily="18" charset="0"/>
                              <a:ea typeface="Cambria Math" panose="02040503050406030204" pitchFamily="18" charset="0"/>
                            </a:rPr>
                            <m:t>0−11</m:t>
                          </m:r>
                        </m:e>
                      </m:d>
                      <m:r>
                        <a:rPr lang="en-US" sz="2000" b="0" i="1" smtClean="0">
                          <a:latin typeface="Cambria Math" panose="02040503050406030204" pitchFamily="18" charset="0"/>
                          <a:ea typeface="Cambria Math" panose="02040503050406030204" pitchFamily="18" charset="0"/>
                        </a:rPr>
                        <m:t>, </m:t>
                      </m:r>
                      <m:r>
                        <a:rPr lang="en-US" sz="2000" b="0" i="1" smtClean="0">
                          <a:latin typeface="Cambria Math" panose="02040503050406030204" pitchFamily="18" charset="0"/>
                          <a:ea typeface="Cambria Math" panose="02040503050406030204" pitchFamily="18" charset="0"/>
                        </a:rPr>
                        <m:t>𝐼</m:t>
                      </m:r>
                      <m:r>
                        <a:rPr lang="en-US" sz="2000" i="1">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𝐼𝑅</m:t>
                      </m:r>
                      <m:r>
                        <a:rPr lang="en-US" sz="2000" b="0" i="1" smtClean="0">
                          <a:latin typeface="Cambria Math" panose="02040503050406030204" pitchFamily="18" charset="0"/>
                          <a:ea typeface="Cambria Math" panose="02040503050406030204" pitchFamily="18" charset="0"/>
                        </a:rPr>
                        <m:t>(15)</m:t>
                      </m:r>
                    </m:oMath>
                  </m:oMathPara>
                </a14:m>
                <a:endParaRPr lang="en-US" sz="2000" dirty="0"/>
              </a:p>
            </p:txBody>
          </p:sp>
        </mc:Choice>
        <mc:Fallback xmlns="">
          <p:sp>
            <p:nvSpPr>
              <p:cNvPr id="6" name="Rectangle 5"/>
              <p:cNvSpPr>
                <a:spLocks noRot="1" noChangeAspect="1" noMove="1" noResize="1" noEditPoints="1" noAdjustHandles="1" noChangeArrowheads="1" noChangeShapeType="1" noTextEdit="1"/>
              </p:cNvSpPr>
              <p:nvPr/>
            </p:nvSpPr>
            <p:spPr>
              <a:xfrm>
                <a:off x="971842" y="3285530"/>
                <a:ext cx="7638758" cy="400110"/>
              </a:xfrm>
              <a:prstGeom prst="rect">
                <a:avLst/>
              </a:prstGeom>
              <a:blipFill rotWithShape="0">
                <a:blip r:embed="rId4"/>
                <a:stretch>
                  <a:fillRect b="-1363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CE88904F-0A07-4CC7-9C40-196F83D655E2}"/>
                  </a:ext>
                </a:extLst>
              </p:cNvPr>
              <p:cNvSpPr/>
              <p:nvPr/>
            </p:nvSpPr>
            <p:spPr>
              <a:xfrm>
                <a:off x="223035" y="3886200"/>
                <a:ext cx="7924800" cy="2077492"/>
              </a:xfrm>
              <a:prstGeom prst="rect">
                <a:avLst/>
              </a:prstGeom>
            </p:spPr>
            <p:txBody>
              <a:bodyPr wrap="square">
                <a:spAutoFit/>
              </a:bodyPr>
              <a:lstStyle/>
              <a:p>
                <a:pPr marL="342900" indent="-342900">
                  <a:spcAft>
                    <a:spcPts val="300"/>
                  </a:spcAft>
                  <a:buFont typeface="Wingdings" panose="05000000000000000000" pitchFamily="2" charset="2"/>
                  <a:buChar char="§"/>
                </a:pPr>
                <a:r>
                  <a:rPr lang="en-US" sz="2400" dirty="0">
                    <a:latin typeface="+mj-lt"/>
                  </a:rPr>
                  <a:t>Determine the type of instruction</a:t>
                </a:r>
              </a:p>
              <a:p>
                <a:pPr marL="800100" lvl="1" indent="-342900" algn="just">
                  <a:spcAft>
                    <a:spcPts val="300"/>
                  </a:spcAft>
                  <a:buFont typeface="Arial" panose="020B0604020202020204" pitchFamily="34" charset="0"/>
                  <a:buChar char="•"/>
                </a:pPr>
                <a:r>
                  <a:rPr lang="en-US" sz="2000" dirty="0"/>
                  <a:t>During time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𝑇</m:t>
                        </m:r>
                      </m:e>
                      <m:sub>
                        <m:r>
                          <a:rPr lang="en-US" sz="2000" i="1">
                            <a:latin typeface="Cambria Math" panose="02040503050406030204" pitchFamily="18" charset="0"/>
                          </a:rPr>
                          <m:t>3</m:t>
                        </m:r>
                      </m:sub>
                    </m:sSub>
                  </m:oMath>
                </a14:m>
                <a:r>
                  <a:rPr lang="en-US" sz="2000" dirty="0"/>
                  <a:t>, the control unit determines the type of instruction i.e. Memory reference, Register reference or Input-Output instruction.</a:t>
                </a:r>
              </a:p>
              <a:p>
                <a:pPr marL="800100" lvl="1" indent="-342900" algn="just">
                  <a:spcAft>
                    <a:spcPts val="300"/>
                  </a:spcAft>
                  <a:buFont typeface="Arial" panose="020B0604020202020204" pitchFamily="34" charset="0"/>
                  <a:buChar char="•"/>
                </a:pPr>
                <a:r>
                  <a:rPr lang="en-US" sz="2000" dirty="0"/>
                  <a:t>If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𝐷</m:t>
                        </m:r>
                      </m:e>
                      <m:sub>
                        <m:r>
                          <a:rPr lang="en-US" sz="2000" i="1">
                            <a:latin typeface="Cambria Math" panose="02040503050406030204" pitchFamily="18" charset="0"/>
                          </a:rPr>
                          <m:t>7</m:t>
                        </m:r>
                      </m:sub>
                    </m:sSub>
                    <m:r>
                      <a:rPr lang="en-US" sz="2000" i="1">
                        <a:latin typeface="Cambria Math" panose="02040503050406030204" pitchFamily="18" charset="0"/>
                      </a:rPr>
                      <m:t>=1</m:t>
                    </m:r>
                  </m:oMath>
                </a14:m>
                <a:r>
                  <a:rPr lang="en-US" sz="2000" dirty="0"/>
                  <a:t> then instruction must be register reference or input-output else memory reference instruction.</a:t>
                </a:r>
              </a:p>
            </p:txBody>
          </p:sp>
        </mc:Choice>
        <mc:Fallback xmlns="">
          <p:sp>
            <p:nvSpPr>
              <p:cNvPr id="8" name="Rectangle 7">
                <a:extLst>
                  <a:ext uri="{FF2B5EF4-FFF2-40B4-BE49-F238E27FC236}">
                    <a16:creationId xmlns:a16="http://schemas.microsoft.com/office/drawing/2014/main" id="{CE88904F-0A07-4CC7-9C40-196F83D655E2}"/>
                  </a:ext>
                </a:extLst>
              </p:cNvPr>
              <p:cNvSpPr>
                <a:spLocks noRot="1" noChangeAspect="1" noMove="1" noResize="1" noEditPoints="1" noAdjustHandles="1" noChangeArrowheads="1" noChangeShapeType="1" noTextEdit="1"/>
              </p:cNvSpPr>
              <p:nvPr/>
            </p:nvSpPr>
            <p:spPr>
              <a:xfrm>
                <a:off x="223035" y="3886200"/>
                <a:ext cx="7924800" cy="2077492"/>
              </a:xfrm>
              <a:prstGeom prst="rect">
                <a:avLst/>
              </a:prstGeom>
              <a:blipFill>
                <a:blip r:embed="rId5"/>
                <a:stretch>
                  <a:fillRect l="-1077" t="-2353" r="-769" b="-4412"/>
                </a:stretch>
              </a:blipFill>
            </p:spPr>
            <p:txBody>
              <a:bodyPr/>
              <a:lstStyle/>
              <a:p>
                <a:r>
                  <a:rPr lang="en-IN">
                    <a:noFill/>
                  </a:rPr>
                  <a:t> </a:t>
                </a:r>
              </a:p>
            </p:txBody>
          </p:sp>
        </mc:Fallback>
      </mc:AlternateContent>
    </p:spTree>
    <p:extLst>
      <p:ext uri="{BB962C8B-B14F-4D97-AF65-F5344CB8AC3E}">
        <p14:creationId xmlns:p14="http://schemas.microsoft.com/office/powerpoint/2010/main" val="2516464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down)">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animEffect transition="in" filter="fade">
                                      <p:cBhvr>
                                        <p:cTn id="39" dur="500"/>
                                        <p:tgtEl>
                                          <p:spTgt spid="8">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8">
                                            <p:txEl>
                                              <p:pRg st="1" end="1"/>
                                            </p:txEl>
                                          </p:spTgt>
                                        </p:tgtEl>
                                        <p:attrNameLst>
                                          <p:attrName>style.visibility</p:attrName>
                                        </p:attrNameLst>
                                      </p:cBhvr>
                                      <p:to>
                                        <p:strVal val="visible"/>
                                      </p:to>
                                    </p:set>
                                    <p:animEffect transition="in" filter="fade">
                                      <p:cBhvr>
                                        <p:cTn id="44" dur="500"/>
                                        <p:tgtEl>
                                          <p:spTgt spid="8">
                                            <p:txEl>
                                              <p:pRg st="1" end="1"/>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8">
                                            <p:txEl>
                                              <p:pRg st="2" end="2"/>
                                            </p:txEl>
                                          </p:spTgt>
                                        </p:tgtEl>
                                        <p:attrNameLst>
                                          <p:attrName>style.visibility</p:attrName>
                                        </p:attrNameLst>
                                      </p:cBhvr>
                                      <p:to>
                                        <p:strVal val="visible"/>
                                      </p:to>
                                    </p:set>
                                    <p:animEffect transition="in" filter="fade">
                                      <p:cBhvr>
                                        <p:cTn id="49"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2601" y="153050"/>
            <a:ext cx="1085850" cy="377190"/>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Start</a:t>
            </a:r>
          </a:p>
          <a:p>
            <a:pPr algn="ctr"/>
            <a:r>
              <a:rPr lang="en-US" sz="1500" dirty="0"/>
              <a:t>SC </a:t>
            </a:r>
            <a:r>
              <a:rPr lang="en-US" sz="1500" dirty="0">
                <a:latin typeface="Cambria Math" panose="02040503050406030204" pitchFamily="18" charset="0"/>
                <a:ea typeface="Cambria Math" panose="02040503050406030204" pitchFamily="18" charset="0"/>
              </a:rPr>
              <a:t>← 0</a:t>
            </a:r>
            <a:endParaRPr lang="en-US" sz="1500" dirty="0"/>
          </a:p>
        </p:txBody>
      </p:sp>
      <p:sp>
        <p:nvSpPr>
          <p:cNvPr id="5" name="Rectangle 4"/>
          <p:cNvSpPr/>
          <p:nvPr/>
        </p:nvSpPr>
        <p:spPr>
          <a:xfrm>
            <a:off x="4113701" y="920957"/>
            <a:ext cx="1085850" cy="311727"/>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AR </a:t>
            </a:r>
            <a:r>
              <a:rPr lang="en-US" sz="1500" dirty="0">
                <a:latin typeface="Cambria Math" panose="02040503050406030204" pitchFamily="18" charset="0"/>
                <a:ea typeface="Cambria Math" panose="02040503050406030204" pitchFamily="18" charset="0"/>
              </a:rPr>
              <a:t>← </a:t>
            </a:r>
            <a:r>
              <a:rPr lang="en-US" sz="1500" dirty="0">
                <a:ea typeface="Cambria Math" panose="02040503050406030204" pitchFamily="18" charset="0"/>
              </a:rPr>
              <a:t>PC</a:t>
            </a:r>
            <a:endParaRPr lang="en-US" sz="1500" dirty="0"/>
          </a:p>
        </p:txBody>
      </p:sp>
      <p:sp>
        <p:nvSpPr>
          <p:cNvPr id="6" name="Rectangle 5"/>
          <p:cNvSpPr/>
          <p:nvPr/>
        </p:nvSpPr>
        <p:spPr>
          <a:xfrm>
            <a:off x="3597519" y="1566252"/>
            <a:ext cx="2116015" cy="311727"/>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IR </a:t>
            </a:r>
            <a:r>
              <a:rPr lang="en-US" sz="1500" dirty="0">
                <a:latin typeface="Cambria Math" panose="02040503050406030204" pitchFamily="18" charset="0"/>
                <a:ea typeface="Cambria Math" panose="02040503050406030204" pitchFamily="18" charset="0"/>
              </a:rPr>
              <a:t>← </a:t>
            </a:r>
            <a:r>
              <a:rPr lang="en-US" sz="1500" dirty="0">
                <a:ea typeface="Cambria Math" panose="02040503050406030204" pitchFamily="18" charset="0"/>
              </a:rPr>
              <a:t>M[AR], PC </a:t>
            </a:r>
            <a:r>
              <a:rPr lang="en-US" sz="1500" dirty="0">
                <a:latin typeface="Cambria Math" panose="02040503050406030204" pitchFamily="18" charset="0"/>
                <a:ea typeface="Cambria Math" panose="02040503050406030204" pitchFamily="18" charset="0"/>
              </a:rPr>
              <a:t>←</a:t>
            </a:r>
            <a:r>
              <a:rPr lang="en-US" sz="1500" dirty="0">
                <a:ea typeface="Cambria Math" panose="02040503050406030204" pitchFamily="18" charset="0"/>
              </a:rPr>
              <a:t> PC + 1</a:t>
            </a:r>
            <a:endParaRPr lang="en-US" sz="1500" dirty="0"/>
          </a:p>
        </p:txBody>
      </p:sp>
      <p:sp>
        <p:nvSpPr>
          <p:cNvPr id="7" name="Rectangle 6"/>
          <p:cNvSpPr/>
          <p:nvPr/>
        </p:nvSpPr>
        <p:spPr>
          <a:xfrm>
            <a:off x="3106498" y="2233565"/>
            <a:ext cx="3098057" cy="456400"/>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Decode operation code in IR(12-14)</a:t>
            </a:r>
          </a:p>
          <a:p>
            <a:pPr algn="ctr"/>
            <a:r>
              <a:rPr lang="en-US" sz="1500" dirty="0">
                <a:ea typeface="Cambria Math" panose="02040503050406030204" pitchFamily="18" charset="0"/>
              </a:rPr>
              <a:t>AR </a:t>
            </a:r>
            <a:r>
              <a:rPr lang="en-US" sz="1500" dirty="0">
                <a:latin typeface="Cambria Math" panose="02040503050406030204" pitchFamily="18" charset="0"/>
                <a:ea typeface="Cambria Math" panose="02040503050406030204" pitchFamily="18" charset="0"/>
              </a:rPr>
              <a:t>←</a:t>
            </a:r>
            <a:r>
              <a:rPr lang="en-US" sz="1500" dirty="0">
                <a:ea typeface="Cambria Math" panose="02040503050406030204" pitchFamily="18" charset="0"/>
              </a:rPr>
              <a:t> IR(0-11), I </a:t>
            </a:r>
            <a:r>
              <a:rPr lang="en-US" sz="1500" dirty="0">
                <a:latin typeface="Cambria Math" panose="02040503050406030204" pitchFamily="18" charset="0"/>
                <a:ea typeface="Cambria Math" panose="02040503050406030204" pitchFamily="18" charset="0"/>
              </a:rPr>
              <a:t>←</a:t>
            </a:r>
            <a:r>
              <a:rPr lang="en-US" sz="1500" dirty="0">
                <a:ea typeface="Cambria Math" panose="02040503050406030204" pitchFamily="18" charset="0"/>
              </a:rPr>
              <a:t> IR(15)</a:t>
            </a:r>
            <a:endParaRPr lang="en-US" sz="1500" dirty="0"/>
          </a:p>
        </p:txBody>
      </p:sp>
      <p:sp>
        <p:nvSpPr>
          <p:cNvPr id="8" name="Diamond 7"/>
          <p:cNvSpPr/>
          <p:nvPr/>
        </p:nvSpPr>
        <p:spPr>
          <a:xfrm>
            <a:off x="4275856" y="2980384"/>
            <a:ext cx="759338" cy="415637"/>
          </a:xfrm>
          <a:prstGeom prst="diamond">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D</a:t>
            </a:r>
            <a:r>
              <a:rPr lang="en-US" sz="1400" baseline="-25000" dirty="0"/>
              <a:t>7</a:t>
            </a:r>
          </a:p>
        </p:txBody>
      </p:sp>
      <p:sp>
        <p:nvSpPr>
          <p:cNvPr id="9" name="Diamond 8"/>
          <p:cNvSpPr/>
          <p:nvPr/>
        </p:nvSpPr>
        <p:spPr>
          <a:xfrm>
            <a:off x="3172207" y="3444846"/>
            <a:ext cx="471488" cy="415637"/>
          </a:xfrm>
          <a:prstGeom prst="diamond">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I</a:t>
            </a:r>
            <a:endParaRPr lang="en-US" sz="1500" baseline="-25000" dirty="0"/>
          </a:p>
        </p:txBody>
      </p:sp>
      <p:sp>
        <p:nvSpPr>
          <p:cNvPr id="10" name="Diamond 9"/>
          <p:cNvSpPr/>
          <p:nvPr/>
        </p:nvSpPr>
        <p:spPr>
          <a:xfrm>
            <a:off x="6203290" y="3444846"/>
            <a:ext cx="471488" cy="415637"/>
          </a:xfrm>
          <a:prstGeom prst="diamond">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I</a:t>
            </a:r>
            <a:endParaRPr lang="en-US" sz="1500" baseline="-25000" dirty="0"/>
          </a:p>
        </p:txBody>
      </p:sp>
      <p:sp>
        <p:nvSpPr>
          <p:cNvPr id="11" name="Rectangle 10"/>
          <p:cNvSpPr/>
          <p:nvPr/>
        </p:nvSpPr>
        <p:spPr>
          <a:xfrm>
            <a:off x="2159538" y="4342118"/>
            <a:ext cx="1194435" cy="889394"/>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Execute input-output instruction</a:t>
            </a:r>
          </a:p>
          <a:p>
            <a:pPr algn="ctr"/>
            <a:r>
              <a:rPr lang="en-US" sz="1500" dirty="0"/>
              <a:t>SC </a:t>
            </a:r>
            <a:r>
              <a:rPr lang="en-US" sz="1500" dirty="0">
                <a:latin typeface="Cambria Math" panose="02040503050406030204" pitchFamily="18" charset="0"/>
                <a:ea typeface="Cambria Math" panose="02040503050406030204" pitchFamily="18" charset="0"/>
              </a:rPr>
              <a:t>←</a:t>
            </a:r>
            <a:r>
              <a:rPr lang="en-US" sz="1500" dirty="0"/>
              <a:t> 0</a:t>
            </a:r>
          </a:p>
        </p:txBody>
      </p:sp>
      <p:sp>
        <p:nvSpPr>
          <p:cNvPr id="12" name="Rectangle 11"/>
          <p:cNvSpPr/>
          <p:nvPr/>
        </p:nvSpPr>
        <p:spPr>
          <a:xfrm>
            <a:off x="3458046" y="4342118"/>
            <a:ext cx="1589793" cy="889394"/>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Execute </a:t>
            </a:r>
          </a:p>
          <a:p>
            <a:pPr algn="ctr"/>
            <a:r>
              <a:rPr lang="en-US" sz="1500" dirty="0"/>
              <a:t>register-reference instruction</a:t>
            </a:r>
          </a:p>
          <a:p>
            <a:pPr algn="ctr"/>
            <a:r>
              <a:rPr lang="en-US" sz="1500" dirty="0"/>
              <a:t>SC </a:t>
            </a:r>
            <a:r>
              <a:rPr lang="en-US" sz="1500" dirty="0">
                <a:latin typeface="Cambria Math" panose="02040503050406030204" pitchFamily="18" charset="0"/>
                <a:ea typeface="Cambria Math" panose="02040503050406030204" pitchFamily="18" charset="0"/>
              </a:rPr>
              <a:t>←</a:t>
            </a:r>
            <a:r>
              <a:rPr lang="en-US" sz="1500" dirty="0"/>
              <a:t> 0</a:t>
            </a:r>
          </a:p>
        </p:txBody>
      </p:sp>
      <p:sp>
        <p:nvSpPr>
          <p:cNvPr id="13" name="Rectangle 12"/>
          <p:cNvSpPr/>
          <p:nvPr/>
        </p:nvSpPr>
        <p:spPr>
          <a:xfrm>
            <a:off x="5206364" y="4437409"/>
            <a:ext cx="1194436" cy="311727"/>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AR </a:t>
            </a:r>
            <a:r>
              <a:rPr lang="en-US" sz="1500" dirty="0">
                <a:latin typeface="Cambria Math" panose="02040503050406030204" pitchFamily="18" charset="0"/>
                <a:ea typeface="Cambria Math" panose="02040503050406030204" pitchFamily="18" charset="0"/>
              </a:rPr>
              <a:t>← </a:t>
            </a:r>
            <a:r>
              <a:rPr lang="en-US" sz="1500" dirty="0">
                <a:ea typeface="Cambria Math" panose="02040503050406030204" pitchFamily="18" charset="0"/>
              </a:rPr>
              <a:t>M[AR]</a:t>
            </a:r>
            <a:endParaRPr lang="en-US" sz="1500" dirty="0"/>
          </a:p>
        </p:txBody>
      </p:sp>
      <p:sp>
        <p:nvSpPr>
          <p:cNvPr id="14" name="Rectangle 13"/>
          <p:cNvSpPr/>
          <p:nvPr/>
        </p:nvSpPr>
        <p:spPr>
          <a:xfrm>
            <a:off x="6651784" y="4440148"/>
            <a:ext cx="815816" cy="311727"/>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Nothing</a:t>
            </a:r>
          </a:p>
        </p:txBody>
      </p:sp>
      <p:sp>
        <p:nvSpPr>
          <p:cNvPr id="15" name="Rectangle 14"/>
          <p:cNvSpPr/>
          <p:nvPr/>
        </p:nvSpPr>
        <p:spPr>
          <a:xfrm>
            <a:off x="5181600" y="5283486"/>
            <a:ext cx="2327615" cy="978334"/>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t>Execute </a:t>
            </a:r>
          </a:p>
          <a:p>
            <a:pPr algn="ctr"/>
            <a:r>
              <a:rPr lang="en-US" sz="1500" dirty="0"/>
              <a:t>memory-reference instruction</a:t>
            </a:r>
          </a:p>
          <a:p>
            <a:pPr algn="ctr"/>
            <a:r>
              <a:rPr lang="en-US" sz="1500" dirty="0"/>
              <a:t>SC </a:t>
            </a:r>
            <a:r>
              <a:rPr lang="en-US" sz="1500" dirty="0">
                <a:latin typeface="Cambria Math" panose="02040503050406030204" pitchFamily="18" charset="0"/>
                <a:ea typeface="Cambria Math" panose="02040503050406030204" pitchFamily="18" charset="0"/>
              </a:rPr>
              <a:t>←</a:t>
            </a:r>
            <a:r>
              <a:rPr lang="en-US" sz="1500" dirty="0"/>
              <a:t> 0</a:t>
            </a:r>
          </a:p>
        </p:txBody>
      </p:sp>
      <p:cxnSp>
        <p:nvCxnSpPr>
          <p:cNvPr id="17" name="Straight Arrow Connector 16"/>
          <p:cNvCxnSpPr>
            <a:stCxn id="4" idx="2"/>
            <a:endCxn id="5" idx="0"/>
          </p:cNvCxnSpPr>
          <p:nvPr/>
        </p:nvCxnSpPr>
        <p:spPr>
          <a:xfrm>
            <a:off x="4655526" y="530240"/>
            <a:ext cx="1100" cy="390718"/>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5" idx="2"/>
            <a:endCxn id="6" idx="0"/>
          </p:cNvCxnSpPr>
          <p:nvPr/>
        </p:nvCxnSpPr>
        <p:spPr>
          <a:xfrm flipH="1">
            <a:off x="4655527" y="1232685"/>
            <a:ext cx="1099" cy="333568"/>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6" idx="2"/>
            <a:endCxn id="7" idx="0"/>
          </p:cNvCxnSpPr>
          <p:nvPr/>
        </p:nvCxnSpPr>
        <p:spPr>
          <a:xfrm flipH="1">
            <a:off x="4655526" y="1877979"/>
            <a:ext cx="1" cy="355586"/>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cxnSpLocks/>
            <a:stCxn id="7" idx="2"/>
            <a:endCxn id="8" idx="0"/>
          </p:cNvCxnSpPr>
          <p:nvPr/>
        </p:nvCxnSpPr>
        <p:spPr>
          <a:xfrm flipH="1">
            <a:off x="4655525" y="2689965"/>
            <a:ext cx="2" cy="290419"/>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30" name="Elbow Connector 29"/>
          <p:cNvCxnSpPr>
            <a:cxnSpLocks/>
            <a:stCxn id="8" idx="1"/>
            <a:endCxn id="9" idx="0"/>
          </p:cNvCxnSpPr>
          <p:nvPr/>
        </p:nvCxnSpPr>
        <p:spPr>
          <a:xfrm rot="10800000" flipV="1">
            <a:off x="3407952" y="3188202"/>
            <a:ext cx="867905" cy="256643"/>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32" name="Elbow Connector 31"/>
          <p:cNvCxnSpPr>
            <a:cxnSpLocks/>
            <a:stCxn id="8" idx="3"/>
            <a:endCxn id="10" idx="0"/>
          </p:cNvCxnSpPr>
          <p:nvPr/>
        </p:nvCxnSpPr>
        <p:spPr>
          <a:xfrm>
            <a:off x="5035194" y="3188203"/>
            <a:ext cx="1403840" cy="256643"/>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9" idx="1"/>
            <a:endCxn id="11" idx="0"/>
          </p:cNvCxnSpPr>
          <p:nvPr/>
        </p:nvCxnSpPr>
        <p:spPr>
          <a:xfrm rot="10800000" flipV="1">
            <a:off x="2756757" y="3652664"/>
            <a:ext cx="415451" cy="689453"/>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36" name="Elbow Connector 35"/>
          <p:cNvCxnSpPr>
            <a:stCxn id="9" idx="3"/>
            <a:endCxn id="12" idx="0"/>
          </p:cNvCxnSpPr>
          <p:nvPr/>
        </p:nvCxnSpPr>
        <p:spPr>
          <a:xfrm>
            <a:off x="3643695" y="3652665"/>
            <a:ext cx="609248" cy="689453"/>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10" idx="1"/>
            <a:endCxn id="13" idx="0"/>
          </p:cNvCxnSpPr>
          <p:nvPr/>
        </p:nvCxnSpPr>
        <p:spPr>
          <a:xfrm rot="10800000" flipV="1">
            <a:off x="5803582" y="3652665"/>
            <a:ext cx="399708" cy="784744"/>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40" name="Elbow Connector 39"/>
          <p:cNvCxnSpPr>
            <a:stCxn id="10" idx="3"/>
            <a:endCxn id="14" idx="0"/>
          </p:cNvCxnSpPr>
          <p:nvPr/>
        </p:nvCxnSpPr>
        <p:spPr>
          <a:xfrm>
            <a:off x="6674778" y="3652665"/>
            <a:ext cx="384914" cy="787483"/>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cxnSpLocks/>
          </p:cNvCxnSpPr>
          <p:nvPr/>
        </p:nvCxnSpPr>
        <p:spPr>
          <a:xfrm>
            <a:off x="5801474" y="4747172"/>
            <a:ext cx="0" cy="540000"/>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cxnSpLocks/>
          </p:cNvCxnSpPr>
          <p:nvPr/>
        </p:nvCxnSpPr>
        <p:spPr>
          <a:xfrm>
            <a:off x="7061770" y="4769778"/>
            <a:ext cx="0" cy="540000"/>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11" idx="2"/>
          </p:cNvCxnSpPr>
          <p:nvPr/>
        </p:nvCxnSpPr>
        <p:spPr>
          <a:xfrm>
            <a:off x="2756756" y="5231512"/>
            <a:ext cx="0" cy="1355026"/>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12" idx="2"/>
          </p:cNvCxnSpPr>
          <p:nvPr/>
        </p:nvCxnSpPr>
        <p:spPr>
          <a:xfrm>
            <a:off x="4252943" y="5231512"/>
            <a:ext cx="0" cy="1355026"/>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15" idx="2"/>
          </p:cNvCxnSpPr>
          <p:nvPr/>
        </p:nvCxnSpPr>
        <p:spPr>
          <a:xfrm>
            <a:off x="6345408" y="6261820"/>
            <a:ext cx="0" cy="324718"/>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1524000" y="6572250"/>
            <a:ext cx="4824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0" name="Elbow Connector 69"/>
          <p:cNvCxnSpPr>
            <a:endCxn id="5" idx="1"/>
          </p:cNvCxnSpPr>
          <p:nvPr/>
        </p:nvCxnSpPr>
        <p:spPr>
          <a:xfrm rot="5400000" flipH="1" flipV="1">
            <a:off x="63701" y="2534821"/>
            <a:ext cx="5508000" cy="2592000"/>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5" name="Rectangle 74"/>
              <p:cNvSpPr/>
              <p:nvPr/>
            </p:nvSpPr>
            <p:spPr>
              <a:xfrm>
                <a:off x="4928260" y="647527"/>
                <a:ext cx="388055" cy="30008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𝑇</m:t>
                          </m:r>
                        </m:e>
                        <m:sub>
                          <m:r>
                            <a:rPr lang="en-US" sz="1350" i="1">
                              <a:latin typeface="Cambria Math" panose="02040503050406030204" pitchFamily="18" charset="0"/>
                            </a:rPr>
                            <m:t>0</m:t>
                          </m:r>
                        </m:sub>
                      </m:sSub>
                    </m:oMath>
                  </m:oMathPara>
                </a14:m>
                <a:endParaRPr lang="en-US" sz="1350" dirty="0"/>
              </a:p>
            </p:txBody>
          </p:sp>
        </mc:Choice>
        <mc:Fallback xmlns="">
          <p:sp>
            <p:nvSpPr>
              <p:cNvPr id="75" name="Rectangle 74"/>
              <p:cNvSpPr>
                <a:spLocks noRot="1" noChangeAspect="1" noMove="1" noResize="1" noEditPoints="1" noAdjustHandles="1" noChangeArrowheads="1" noChangeShapeType="1" noTextEdit="1"/>
              </p:cNvSpPr>
              <p:nvPr/>
            </p:nvSpPr>
            <p:spPr>
              <a:xfrm>
                <a:off x="4928260" y="647527"/>
                <a:ext cx="388055" cy="300082"/>
              </a:xfrm>
              <a:prstGeom prst="rect">
                <a:avLst/>
              </a:prstGeom>
              <a:blipFill>
                <a:blip r:embed="rId2"/>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6" name="Rectangle 75"/>
              <p:cNvSpPr/>
              <p:nvPr/>
            </p:nvSpPr>
            <p:spPr>
              <a:xfrm>
                <a:off x="5452562" y="1289253"/>
                <a:ext cx="384016" cy="30008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𝑇</m:t>
                          </m:r>
                        </m:e>
                        <m:sub>
                          <m:r>
                            <a:rPr lang="en-US" sz="1350" i="1">
                              <a:latin typeface="Cambria Math" panose="02040503050406030204" pitchFamily="18" charset="0"/>
                            </a:rPr>
                            <m:t>1</m:t>
                          </m:r>
                        </m:sub>
                      </m:sSub>
                    </m:oMath>
                  </m:oMathPara>
                </a14:m>
                <a:endParaRPr lang="en-US" sz="1350" dirty="0"/>
              </a:p>
            </p:txBody>
          </p:sp>
        </mc:Choice>
        <mc:Fallback xmlns="">
          <p:sp>
            <p:nvSpPr>
              <p:cNvPr id="76" name="Rectangle 75"/>
              <p:cNvSpPr>
                <a:spLocks noRot="1" noChangeAspect="1" noMove="1" noResize="1" noEditPoints="1" noAdjustHandles="1" noChangeArrowheads="1" noChangeShapeType="1" noTextEdit="1"/>
              </p:cNvSpPr>
              <p:nvPr/>
            </p:nvSpPr>
            <p:spPr>
              <a:xfrm>
                <a:off x="5452562" y="1289253"/>
                <a:ext cx="384016" cy="300082"/>
              </a:xfrm>
              <a:prstGeom prst="rect">
                <a:avLst/>
              </a:prstGeom>
              <a:blipFill>
                <a:blip r:embed="rId3"/>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7" name="Rectangle 76"/>
              <p:cNvSpPr/>
              <p:nvPr/>
            </p:nvSpPr>
            <p:spPr>
              <a:xfrm>
                <a:off x="5926271" y="1965991"/>
                <a:ext cx="388055" cy="30008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𝑇</m:t>
                          </m:r>
                        </m:e>
                        <m:sub>
                          <m:r>
                            <a:rPr lang="en-US" sz="1350" i="1">
                              <a:latin typeface="Cambria Math" panose="02040503050406030204" pitchFamily="18" charset="0"/>
                            </a:rPr>
                            <m:t>2</m:t>
                          </m:r>
                        </m:sub>
                      </m:sSub>
                    </m:oMath>
                  </m:oMathPara>
                </a14:m>
                <a:endParaRPr lang="en-US" sz="1350" dirty="0"/>
              </a:p>
            </p:txBody>
          </p:sp>
        </mc:Choice>
        <mc:Fallback xmlns="">
          <p:sp>
            <p:nvSpPr>
              <p:cNvPr id="77" name="Rectangle 76"/>
              <p:cNvSpPr>
                <a:spLocks noRot="1" noChangeAspect="1" noMove="1" noResize="1" noEditPoints="1" noAdjustHandles="1" noChangeArrowheads="1" noChangeShapeType="1" noTextEdit="1"/>
              </p:cNvSpPr>
              <p:nvPr/>
            </p:nvSpPr>
            <p:spPr>
              <a:xfrm>
                <a:off x="5926271" y="1965991"/>
                <a:ext cx="388055" cy="300082"/>
              </a:xfrm>
              <a:prstGeom prst="rect">
                <a:avLst/>
              </a:prstGeom>
              <a:blipFill>
                <a:blip r:embed="rId4"/>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8" name="Rectangle 77"/>
              <p:cNvSpPr/>
              <p:nvPr/>
            </p:nvSpPr>
            <p:spPr>
              <a:xfrm>
                <a:off x="3078822" y="4085256"/>
                <a:ext cx="388055" cy="30008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𝑇</m:t>
                          </m:r>
                        </m:e>
                        <m:sub>
                          <m:r>
                            <a:rPr lang="en-US" sz="1350" i="1">
                              <a:latin typeface="Cambria Math" panose="02040503050406030204" pitchFamily="18" charset="0"/>
                            </a:rPr>
                            <m:t>3</m:t>
                          </m:r>
                        </m:sub>
                      </m:sSub>
                    </m:oMath>
                  </m:oMathPara>
                </a14:m>
                <a:endParaRPr lang="en-US" sz="1350" dirty="0"/>
              </a:p>
            </p:txBody>
          </p:sp>
        </mc:Choice>
        <mc:Fallback xmlns="">
          <p:sp>
            <p:nvSpPr>
              <p:cNvPr id="78" name="Rectangle 77"/>
              <p:cNvSpPr>
                <a:spLocks noRot="1" noChangeAspect="1" noMove="1" noResize="1" noEditPoints="1" noAdjustHandles="1" noChangeArrowheads="1" noChangeShapeType="1" noTextEdit="1"/>
              </p:cNvSpPr>
              <p:nvPr/>
            </p:nvSpPr>
            <p:spPr>
              <a:xfrm>
                <a:off x="3078822" y="4085256"/>
                <a:ext cx="388055" cy="300082"/>
              </a:xfrm>
              <a:prstGeom prst="rect">
                <a:avLst/>
              </a:prstGeom>
              <a:blipFill>
                <a:blip r:embed="rId5"/>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9" name="Rectangle 78"/>
              <p:cNvSpPr/>
              <p:nvPr/>
            </p:nvSpPr>
            <p:spPr>
              <a:xfrm>
                <a:off x="4770204" y="4085256"/>
                <a:ext cx="388055" cy="30008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𝑇</m:t>
                          </m:r>
                        </m:e>
                        <m:sub>
                          <m:r>
                            <a:rPr lang="en-US" sz="1350" i="1">
                              <a:latin typeface="Cambria Math" panose="02040503050406030204" pitchFamily="18" charset="0"/>
                            </a:rPr>
                            <m:t>3</m:t>
                          </m:r>
                        </m:sub>
                      </m:sSub>
                    </m:oMath>
                  </m:oMathPara>
                </a14:m>
                <a:endParaRPr lang="en-US" sz="1350" dirty="0"/>
              </a:p>
            </p:txBody>
          </p:sp>
        </mc:Choice>
        <mc:Fallback xmlns="">
          <p:sp>
            <p:nvSpPr>
              <p:cNvPr id="79" name="Rectangle 78"/>
              <p:cNvSpPr>
                <a:spLocks noRot="1" noChangeAspect="1" noMove="1" noResize="1" noEditPoints="1" noAdjustHandles="1" noChangeArrowheads="1" noChangeShapeType="1" noTextEdit="1"/>
              </p:cNvSpPr>
              <p:nvPr/>
            </p:nvSpPr>
            <p:spPr>
              <a:xfrm>
                <a:off x="4770204" y="4085256"/>
                <a:ext cx="388055" cy="300082"/>
              </a:xfrm>
              <a:prstGeom prst="rect">
                <a:avLst/>
              </a:prstGeom>
              <a:blipFill>
                <a:blip r:embed="rId6"/>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0" name="Rectangle 79"/>
              <p:cNvSpPr/>
              <p:nvPr/>
            </p:nvSpPr>
            <p:spPr>
              <a:xfrm>
                <a:off x="6137096" y="4097419"/>
                <a:ext cx="388055" cy="30008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𝑇</m:t>
                          </m:r>
                        </m:e>
                        <m:sub>
                          <m:r>
                            <a:rPr lang="en-US" sz="1350" i="1">
                              <a:latin typeface="Cambria Math" panose="02040503050406030204" pitchFamily="18" charset="0"/>
                            </a:rPr>
                            <m:t>3</m:t>
                          </m:r>
                        </m:sub>
                      </m:sSub>
                    </m:oMath>
                  </m:oMathPara>
                </a14:m>
                <a:endParaRPr lang="en-US" sz="1350" dirty="0"/>
              </a:p>
            </p:txBody>
          </p:sp>
        </mc:Choice>
        <mc:Fallback xmlns="">
          <p:sp>
            <p:nvSpPr>
              <p:cNvPr id="80" name="Rectangle 79"/>
              <p:cNvSpPr>
                <a:spLocks noRot="1" noChangeAspect="1" noMove="1" noResize="1" noEditPoints="1" noAdjustHandles="1" noChangeArrowheads="1" noChangeShapeType="1" noTextEdit="1"/>
              </p:cNvSpPr>
              <p:nvPr/>
            </p:nvSpPr>
            <p:spPr>
              <a:xfrm>
                <a:off x="6137096" y="4097419"/>
                <a:ext cx="388055" cy="300082"/>
              </a:xfrm>
              <a:prstGeom prst="rect">
                <a:avLst/>
              </a:prstGeom>
              <a:blipFill>
                <a:blip r:embed="rId6"/>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1" name="Rectangle 80"/>
              <p:cNvSpPr/>
              <p:nvPr/>
            </p:nvSpPr>
            <p:spPr>
              <a:xfrm>
                <a:off x="7196841" y="4122904"/>
                <a:ext cx="388055" cy="30008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350" i="1">
                              <a:latin typeface="Cambria Math" panose="02040503050406030204" pitchFamily="18" charset="0"/>
                            </a:rPr>
                          </m:ctrlPr>
                        </m:sSubPr>
                        <m:e>
                          <m:r>
                            <a:rPr lang="en-US" sz="1350" i="1">
                              <a:latin typeface="Cambria Math" panose="02040503050406030204" pitchFamily="18" charset="0"/>
                            </a:rPr>
                            <m:t>𝑇</m:t>
                          </m:r>
                        </m:e>
                        <m:sub>
                          <m:r>
                            <a:rPr lang="en-US" sz="1350" i="1">
                              <a:latin typeface="Cambria Math" panose="02040503050406030204" pitchFamily="18" charset="0"/>
                            </a:rPr>
                            <m:t>3</m:t>
                          </m:r>
                        </m:sub>
                      </m:sSub>
                    </m:oMath>
                  </m:oMathPara>
                </a14:m>
                <a:endParaRPr lang="en-US" sz="1350" dirty="0"/>
              </a:p>
            </p:txBody>
          </p:sp>
        </mc:Choice>
        <mc:Fallback xmlns="">
          <p:sp>
            <p:nvSpPr>
              <p:cNvPr id="81" name="Rectangle 80"/>
              <p:cNvSpPr>
                <a:spLocks noRot="1" noChangeAspect="1" noMove="1" noResize="1" noEditPoints="1" noAdjustHandles="1" noChangeArrowheads="1" noChangeShapeType="1" noTextEdit="1"/>
              </p:cNvSpPr>
              <p:nvPr/>
            </p:nvSpPr>
            <p:spPr>
              <a:xfrm>
                <a:off x="7196841" y="4122904"/>
                <a:ext cx="388055" cy="300082"/>
              </a:xfrm>
              <a:prstGeom prst="rect">
                <a:avLst/>
              </a:prstGeom>
              <a:blipFill>
                <a:blip r:embed="rId7"/>
                <a:stretch>
                  <a:fillRect/>
                </a:stretch>
              </a:blipFill>
            </p:spPr>
            <p:txBody>
              <a:bodyPr/>
              <a:lstStyle/>
              <a:p>
                <a:r>
                  <a:rPr lang="en-IN">
                    <a:noFill/>
                  </a:rPr>
                  <a:t> </a:t>
                </a:r>
              </a:p>
            </p:txBody>
          </p:sp>
        </mc:Fallback>
      </mc:AlternateContent>
      <p:sp>
        <p:nvSpPr>
          <p:cNvPr id="82" name="Rectangle 81"/>
          <p:cNvSpPr/>
          <p:nvPr/>
        </p:nvSpPr>
        <p:spPr>
          <a:xfrm>
            <a:off x="2895367" y="2913322"/>
            <a:ext cx="1566070" cy="300082"/>
          </a:xfrm>
          <a:prstGeom prst="rect">
            <a:avLst/>
          </a:prstGeom>
        </p:spPr>
        <p:txBody>
          <a:bodyPr wrap="none">
            <a:spAutoFit/>
          </a:bodyPr>
          <a:lstStyle/>
          <a:p>
            <a:r>
              <a:rPr lang="en-US" sz="1350" dirty="0"/>
              <a:t>(Register or I/O) = 1</a:t>
            </a:r>
          </a:p>
        </p:txBody>
      </p:sp>
      <p:sp>
        <p:nvSpPr>
          <p:cNvPr id="83" name="Rectangle 82"/>
          <p:cNvSpPr/>
          <p:nvPr/>
        </p:nvSpPr>
        <p:spPr>
          <a:xfrm>
            <a:off x="4891604" y="2913322"/>
            <a:ext cx="1874231" cy="300082"/>
          </a:xfrm>
          <a:prstGeom prst="rect">
            <a:avLst/>
          </a:prstGeom>
        </p:spPr>
        <p:txBody>
          <a:bodyPr wrap="none">
            <a:spAutoFit/>
          </a:bodyPr>
          <a:lstStyle/>
          <a:p>
            <a:r>
              <a:rPr lang="en-US" sz="1350" dirty="0"/>
              <a:t>= 0 (Memory-reference)</a:t>
            </a:r>
          </a:p>
        </p:txBody>
      </p:sp>
      <p:sp>
        <p:nvSpPr>
          <p:cNvPr id="84" name="Rectangle 83"/>
          <p:cNvSpPr/>
          <p:nvPr/>
        </p:nvSpPr>
        <p:spPr>
          <a:xfrm>
            <a:off x="2503825" y="3397330"/>
            <a:ext cx="768159" cy="300082"/>
          </a:xfrm>
          <a:prstGeom prst="rect">
            <a:avLst/>
          </a:prstGeom>
        </p:spPr>
        <p:txBody>
          <a:bodyPr wrap="none">
            <a:spAutoFit/>
          </a:bodyPr>
          <a:lstStyle/>
          <a:p>
            <a:r>
              <a:rPr lang="en-US" sz="1350" dirty="0"/>
              <a:t>(I/O) = 1</a:t>
            </a:r>
          </a:p>
        </p:txBody>
      </p:sp>
      <p:sp>
        <p:nvSpPr>
          <p:cNvPr id="85" name="Rectangle 84"/>
          <p:cNvSpPr/>
          <p:nvPr/>
        </p:nvSpPr>
        <p:spPr>
          <a:xfrm>
            <a:off x="3560067" y="3397330"/>
            <a:ext cx="1077859" cy="300082"/>
          </a:xfrm>
          <a:prstGeom prst="rect">
            <a:avLst/>
          </a:prstGeom>
        </p:spPr>
        <p:txBody>
          <a:bodyPr wrap="none">
            <a:spAutoFit/>
          </a:bodyPr>
          <a:lstStyle/>
          <a:p>
            <a:r>
              <a:rPr lang="en-US" sz="1350" dirty="0"/>
              <a:t>= 0 (register)</a:t>
            </a:r>
          </a:p>
        </p:txBody>
      </p:sp>
      <p:sp>
        <p:nvSpPr>
          <p:cNvPr id="87" name="Rectangle 86"/>
          <p:cNvSpPr/>
          <p:nvPr/>
        </p:nvSpPr>
        <p:spPr>
          <a:xfrm>
            <a:off x="5242957" y="3399619"/>
            <a:ext cx="1081643" cy="300082"/>
          </a:xfrm>
          <a:prstGeom prst="rect">
            <a:avLst/>
          </a:prstGeom>
        </p:spPr>
        <p:txBody>
          <a:bodyPr wrap="none">
            <a:spAutoFit/>
          </a:bodyPr>
          <a:lstStyle/>
          <a:p>
            <a:r>
              <a:rPr lang="en-US" sz="1350" dirty="0"/>
              <a:t>(indirect) = 1</a:t>
            </a:r>
          </a:p>
        </p:txBody>
      </p:sp>
      <p:sp>
        <p:nvSpPr>
          <p:cNvPr id="88" name="Rectangle 87"/>
          <p:cNvSpPr/>
          <p:nvPr/>
        </p:nvSpPr>
        <p:spPr>
          <a:xfrm>
            <a:off x="6669803" y="3399619"/>
            <a:ext cx="950197" cy="300082"/>
          </a:xfrm>
          <a:prstGeom prst="rect">
            <a:avLst/>
          </a:prstGeom>
        </p:spPr>
        <p:txBody>
          <a:bodyPr wrap="none">
            <a:spAutoFit/>
          </a:bodyPr>
          <a:lstStyle/>
          <a:p>
            <a:r>
              <a:rPr lang="en-US" sz="1350" dirty="0"/>
              <a:t>= 0 (direct)</a:t>
            </a:r>
          </a:p>
        </p:txBody>
      </p:sp>
    </p:spTree>
    <p:extLst>
      <p:ext uri="{BB962C8B-B14F-4D97-AF65-F5344CB8AC3E}">
        <p14:creationId xmlns:p14="http://schemas.microsoft.com/office/powerpoint/2010/main" val="1080272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up)">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75"/>
                                        </p:tgtEl>
                                        <p:attrNameLst>
                                          <p:attrName>style.visibility</p:attrName>
                                        </p:attrNameLst>
                                      </p:cBhvr>
                                      <p:to>
                                        <p:strVal val="visible"/>
                                      </p:to>
                                    </p:set>
                                    <p:animEffect transition="in" filter="wipe(up)">
                                      <p:cBhvr>
                                        <p:cTn id="20" dur="500"/>
                                        <p:tgtEl>
                                          <p:spTgt spid="7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wipe(up)">
                                      <p:cBhvr>
                                        <p:cTn id="25" dur="500"/>
                                        <p:tgtEl>
                                          <p:spTgt spid="1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76"/>
                                        </p:tgtEl>
                                        <p:attrNameLst>
                                          <p:attrName>style.visibility</p:attrName>
                                        </p:attrNameLst>
                                      </p:cBhvr>
                                      <p:to>
                                        <p:strVal val="visible"/>
                                      </p:to>
                                    </p:set>
                                    <p:animEffect transition="in" filter="wipe(up)">
                                      <p:cBhvr>
                                        <p:cTn id="30" dur="500"/>
                                        <p:tgtEl>
                                          <p:spTgt spid="76"/>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up)">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wipe(up)">
                                      <p:cBhvr>
                                        <p:cTn id="38" dur="500"/>
                                        <p:tgtEl>
                                          <p:spTgt spid="2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up)">
                                      <p:cBhvr>
                                        <p:cTn id="43" dur="500"/>
                                        <p:tgtEl>
                                          <p:spTgt spid="7"/>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77"/>
                                        </p:tgtEl>
                                        <p:attrNameLst>
                                          <p:attrName>style.visibility</p:attrName>
                                        </p:attrNameLst>
                                      </p:cBhvr>
                                      <p:to>
                                        <p:strVal val="visible"/>
                                      </p:to>
                                    </p:set>
                                    <p:animEffect transition="in" filter="wipe(up)">
                                      <p:cBhvr>
                                        <p:cTn id="46" dur="500"/>
                                        <p:tgtEl>
                                          <p:spTgt spid="7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up)">
                                      <p:cBhvr>
                                        <p:cTn id="51" dur="500"/>
                                        <p:tgtEl>
                                          <p:spTgt spid="25"/>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8"/>
                                        </p:tgtEl>
                                        <p:attrNameLst>
                                          <p:attrName>style.visibility</p:attrName>
                                        </p:attrNameLst>
                                      </p:cBhvr>
                                      <p:to>
                                        <p:strVal val="visible"/>
                                      </p:to>
                                    </p:set>
                                    <p:animEffect transition="in" filter="wipe(up)">
                                      <p:cBhvr>
                                        <p:cTn id="56" dur="500"/>
                                        <p:tgtEl>
                                          <p:spTgt spid="8"/>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1" fill="hold" nodeType="clickEffect">
                                  <p:stCondLst>
                                    <p:cond delay="0"/>
                                  </p:stCondLst>
                                  <p:childTnLst>
                                    <p:set>
                                      <p:cBhvr>
                                        <p:cTn id="60" dur="1" fill="hold">
                                          <p:stCondLst>
                                            <p:cond delay="0"/>
                                          </p:stCondLst>
                                        </p:cTn>
                                        <p:tgtEl>
                                          <p:spTgt spid="30"/>
                                        </p:tgtEl>
                                        <p:attrNameLst>
                                          <p:attrName>style.visibility</p:attrName>
                                        </p:attrNameLst>
                                      </p:cBhvr>
                                      <p:to>
                                        <p:strVal val="visible"/>
                                      </p:to>
                                    </p:set>
                                    <p:animEffect transition="in" filter="wipe(up)">
                                      <p:cBhvr>
                                        <p:cTn id="61" dur="500"/>
                                        <p:tgtEl>
                                          <p:spTgt spid="30"/>
                                        </p:tgtEl>
                                      </p:cBhvr>
                                    </p:animEffect>
                                  </p:childTnLst>
                                </p:cTn>
                              </p:par>
                              <p:par>
                                <p:cTn id="62" presetID="22" presetClass="entr" presetSubtype="1" fill="hold" grpId="0" nodeType="withEffect">
                                  <p:stCondLst>
                                    <p:cond delay="0"/>
                                  </p:stCondLst>
                                  <p:childTnLst>
                                    <p:set>
                                      <p:cBhvr>
                                        <p:cTn id="63" dur="1" fill="hold">
                                          <p:stCondLst>
                                            <p:cond delay="0"/>
                                          </p:stCondLst>
                                        </p:cTn>
                                        <p:tgtEl>
                                          <p:spTgt spid="82"/>
                                        </p:tgtEl>
                                        <p:attrNameLst>
                                          <p:attrName>style.visibility</p:attrName>
                                        </p:attrNameLst>
                                      </p:cBhvr>
                                      <p:to>
                                        <p:strVal val="visible"/>
                                      </p:to>
                                    </p:set>
                                    <p:animEffect transition="in" filter="wipe(up)">
                                      <p:cBhvr>
                                        <p:cTn id="64" dur="500"/>
                                        <p:tgtEl>
                                          <p:spTgt spid="8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1" fill="hold" grpId="0" nodeType="click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up)">
                                      <p:cBhvr>
                                        <p:cTn id="69" dur="500"/>
                                        <p:tgtEl>
                                          <p:spTgt spid="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1" fill="hold" nodeType="clickEffect">
                                  <p:stCondLst>
                                    <p:cond delay="0"/>
                                  </p:stCondLst>
                                  <p:childTnLst>
                                    <p:set>
                                      <p:cBhvr>
                                        <p:cTn id="73" dur="1" fill="hold">
                                          <p:stCondLst>
                                            <p:cond delay="0"/>
                                          </p:stCondLst>
                                        </p:cTn>
                                        <p:tgtEl>
                                          <p:spTgt spid="33"/>
                                        </p:tgtEl>
                                        <p:attrNameLst>
                                          <p:attrName>style.visibility</p:attrName>
                                        </p:attrNameLst>
                                      </p:cBhvr>
                                      <p:to>
                                        <p:strVal val="visible"/>
                                      </p:to>
                                    </p:set>
                                    <p:animEffect transition="in" filter="wipe(up)">
                                      <p:cBhvr>
                                        <p:cTn id="74" dur="500"/>
                                        <p:tgtEl>
                                          <p:spTgt spid="33"/>
                                        </p:tgtEl>
                                      </p:cBhvr>
                                    </p:animEffect>
                                  </p:childTnLst>
                                </p:cTn>
                              </p:par>
                              <p:par>
                                <p:cTn id="75" presetID="22" presetClass="entr" presetSubtype="1" fill="hold" grpId="0" nodeType="withEffect">
                                  <p:stCondLst>
                                    <p:cond delay="0"/>
                                  </p:stCondLst>
                                  <p:childTnLst>
                                    <p:set>
                                      <p:cBhvr>
                                        <p:cTn id="76" dur="1" fill="hold">
                                          <p:stCondLst>
                                            <p:cond delay="0"/>
                                          </p:stCondLst>
                                        </p:cTn>
                                        <p:tgtEl>
                                          <p:spTgt spid="84"/>
                                        </p:tgtEl>
                                        <p:attrNameLst>
                                          <p:attrName>style.visibility</p:attrName>
                                        </p:attrNameLst>
                                      </p:cBhvr>
                                      <p:to>
                                        <p:strVal val="visible"/>
                                      </p:to>
                                    </p:set>
                                    <p:animEffect transition="in" filter="wipe(up)">
                                      <p:cBhvr>
                                        <p:cTn id="77" dur="500"/>
                                        <p:tgtEl>
                                          <p:spTgt spid="8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11"/>
                                        </p:tgtEl>
                                        <p:attrNameLst>
                                          <p:attrName>style.visibility</p:attrName>
                                        </p:attrNameLst>
                                      </p:cBhvr>
                                      <p:to>
                                        <p:strVal val="visible"/>
                                      </p:to>
                                    </p:set>
                                    <p:animEffect transition="in" filter="wipe(up)">
                                      <p:cBhvr>
                                        <p:cTn id="82" dur="500"/>
                                        <p:tgtEl>
                                          <p:spTgt spid="11"/>
                                        </p:tgtEl>
                                      </p:cBhvr>
                                    </p:animEffect>
                                  </p:childTnLst>
                                </p:cTn>
                              </p:par>
                              <p:par>
                                <p:cTn id="83" presetID="22" presetClass="entr" presetSubtype="1" fill="hold" grpId="0" nodeType="withEffect">
                                  <p:stCondLst>
                                    <p:cond delay="0"/>
                                  </p:stCondLst>
                                  <p:childTnLst>
                                    <p:set>
                                      <p:cBhvr>
                                        <p:cTn id="84" dur="1" fill="hold">
                                          <p:stCondLst>
                                            <p:cond delay="0"/>
                                          </p:stCondLst>
                                        </p:cTn>
                                        <p:tgtEl>
                                          <p:spTgt spid="78"/>
                                        </p:tgtEl>
                                        <p:attrNameLst>
                                          <p:attrName>style.visibility</p:attrName>
                                        </p:attrNameLst>
                                      </p:cBhvr>
                                      <p:to>
                                        <p:strVal val="visible"/>
                                      </p:to>
                                    </p:set>
                                    <p:animEffect transition="in" filter="wipe(up)">
                                      <p:cBhvr>
                                        <p:cTn id="85" dur="500"/>
                                        <p:tgtEl>
                                          <p:spTgt spid="78"/>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1" fill="hold" nodeType="clickEffect">
                                  <p:stCondLst>
                                    <p:cond delay="0"/>
                                  </p:stCondLst>
                                  <p:childTnLst>
                                    <p:set>
                                      <p:cBhvr>
                                        <p:cTn id="89" dur="1" fill="hold">
                                          <p:stCondLst>
                                            <p:cond delay="0"/>
                                          </p:stCondLst>
                                        </p:cTn>
                                        <p:tgtEl>
                                          <p:spTgt spid="54"/>
                                        </p:tgtEl>
                                        <p:attrNameLst>
                                          <p:attrName>style.visibility</p:attrName>
                                        </p:attrNameLst>
                                      </p:cBhvr>
                                      <p:to>
                                        <p:strVal val="visible"/>
                                      </p:to>
                                    </p:set>
                                    <p:animEffect transition="in" filter="wipe(up)">
                                      <p:cBhvr>
                                        <p:cTn id="90" dur="500"/>
                                        <p:tgtEl>
                                          <p:spTgt spid="54"/>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1" fill="hold" nodeType="clickEffect">
                                  <p:stCondLst>
                                    <p:cond delay="0"/>
                                  </p:stCondLst>
                                  <p:childTnLst>
                                    <p:set>
                                      <p:cBhvr>
                                        <p:cTn id="94" dur="1" fill="hold">
                                          <p:stCondLst>
                                            <p:cond delay="0"/>
                                          </p:stCondLst>
                                        </p:cTn>
                                        <p:tgtEl>
                                          <p:spTgt spid="36"/>
                                        </p:tgtEl>
                                        <p:attrNameLst>
                                          <p:attrName>style.visibility</p:attrName>
                                        </p:attrNameLst>
                                      </p:cBhvr>
                                      <p:to>
                                        <p:strVal val="visible"/>
                                      </p:to>
                                    </p:set>
                                    <p:animEffect transition="in" filter="wipe(up)">
                                      <p:cBhvr>
                                        <p:cTn id="95" dur="500"/>
                                        <p:tgtEl>
                                          <p:spTgt spid="36"/>
                                        </p:tgtEl>
                                      </p:cBhvr>
                                    </p:animEffect>
                                  </p:childTnLst>
                                </p:cTn>
                              </p:par>
                              <p:par>
                                <p:cTn id="96" presetID="22" presetClass="entr" presetSubtype="1" fill="hold" grpId="0" nodeType="withEffect">
                                  <p:stCondLst>
                                    <p:cond delay="0"/>
                                  </p:stCondLst>
                                  <p:childTnLst>
                                    <p:set>
                                      <p:cBhvr>
                                        <p:cTn id="97" dur="1" fill="hold">
                                          <p:stCondLst>
                                            <p:cond delay="0"/>
                                          </p:stCondLst>
                                        </p:cTn>
                                        <p:tgtEl>
                                          <p:spTgt spid="85"/>
                                        </p:tgtEl>
                                        <p:attrNameLst>
                                          <p:attrName>style.visibility</p:attrName>
                                        </p:attrNameLst>
                                      </p:cBhvr>
                                      <p:to>
                                        <p:strVal val="visible"/>
                                      </p:to>
                                    </p:set>
                                    <p:animEffect transition="in" filter="wipe(up)">
                                      <p:cBhvr>
                                        <p:cTn id="98" dur="500"/>
                                        <p:tgtEl>
                                          <p:spTgt spid="85"/>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1" fill="hold" grpId="0" nodeType="clickEffect">
                                  <p:stCondLst>
                                    <p:cond delay="0"/>
                                  </p:stCondLst>
                                  <p:childTnLst>
                                    <p:set>
                                      <p:cBhvr>
                                        <p:cTn id="102" dur="1" fill="hold">
                                          <p:stCondLst>
                                            <p:cond delay="0"/>
                                          </p:stCondLst>
                                        </p:cTn>
                                        <p:tgtEl>
                                          <p:spTgt spid="12"/>
                                        </p:tgtEl>
                                        <p:attrNameLst>
                                          <p:attrName>style.visibility</p:attrName>
                                        </p:attrNameLst>
                                      </p:cBhvr>
                                      <p:to>
                                        <p:strVal val="visible"/>
                                      </p:to>
                                    </p:set>
                                    <p:animEffect transition="in" filter="wipe(up)">
                                      <p:cBhvr>
                                        <p:cTn id="103" dur="500"/>
                                        <p:tgtEl>
                                          <p:spTgt spid="12"/>
                                        </p:tgtEl>
                                      </p:cBhvr>
                                    </p:animEffect>
                                  </p:childTnLst>
                                </p:cTn>
                              </p:par>
                              <p:par>
                                <p:cTn id="104" presetID="22" presetClass="entr" presetSubtype="1" fill="hold" grpId="0" nodeType="withEffect">
                                  <p:stCondLst>
                                    <p:cond delay="0"/>
                                  </p:stCondLst>
                                  <p:childTnLst>
                                    <p:set>
                                      <p:cBhvr>
                                        <p:cTn id="105" dur="1" fill="hold">
                                          <p:stCondLst>
                                            <p:cond delay="0"/>
                                          </p:stCondLst>
                                        </p:cTn>
                                        <p:tgtEl>
                                          <p:spTgt spid="79"/>
                                        </p:tgtEl>
                                        <p:attrNameLst>
                                          <p:attrName>style.visibility</p:attrName>
                                        </p:attrNameLst>
                                      </p:cBhvr>
                                      <p:to>
                                        <p:strVal val="visible"/>
                                      </p:to>
                                    </p:set>
                                    <p:animEffect transition="in" filter="wipe(up)">
                                      <p:cBhvr>
                                        <p:cTn id="106" dur="500"/>
                                        <p:tgtEl>
                                          <p:spTgt spid="79"/>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1" fill="hold" nodeType="click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wipe(up)">
                                      <p:cBhvr>
                                        <p:cTn id="111" dur="500"/>
                                        <p:tgtEl>
                                          <p:spTgt spid="57"/>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1" fill="hold" nodeType="click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wipe(up)">
                                      <p:cBhvr>
                                        <p:cTn id="116" dur="500"/>
                                        <p:tgtEl>
                                          <p:spTgt spid="32"/>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83"/>
                                        </p:tgtEl>
                                        <p:attrNameLst>
                                          <p:attrName>style.visibility</p:attrName>
                                        </p:attrNameLst>
                                      </p:cBhvr>
                                      <p:to>
                                        <p:strVal val="visible"/>
                                      </p:to>
                                    </p:set>
                                    <p:animEffect transition="in" filter="wipe(up)">
                                      <p:cBhvr>
                                        <p:cTn id="119" dur="500"/>
                                        <p:tgtEl>
                                          <p:spTgt spid="83"/>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1" fill="hold" grpId="0" nodeType="clickEffect">
                                  <p:stCondLst>
                                    <p:cond delay="0"/>
                                  </p:stCondLst>
                                  <p:childTnLst>
                                    <p:set>
                                      <p:cBhvr>
                                        <p:cTn id="123" dur="1" fill="hold">
                                          <p:stCondLst>
                                            <p:cond delay="0"/>
                                          </p:stCondLst>
                                        </p:cTn>
                                        <p:tgtEl>
                                          <p:spTgt spid="10"/>
                                        </p:tgtEl>
                                        <p:attrNameLst>
                                          <p:attrName>style.visibility</p:attrName>
                                        </p:attrNameLst>
                                      </p:cBhvr>
                                      <p:to>
                                        <p:strVal val="visible"/>
                                      </p:to>
                                    </p:set>
                                    <p:animEffect transition="in" filter="wipe(up)">
                                      <p:cBhvr>
                                        <p:cTn id="124" dur="500"/>
                                        <p:tgtEl>
                                          <p:spTgt spid="10"/>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1" fill="hold" nodeType="clickEffect">
                                  <p:stCondLst>
                                    <p:cond delay="0"/>
                                  </p:stCondLst>
                                  <p:childTnLst>
                                    <p:set>
                                      <p:cBhvr>
                                        <p:cTn id="128" dur="1" fill="hold">
                                          <p:stCondLst>
                                            <p:cond delay="0"/>
                                          </p:stCondLst>
                                        </p:cTn>
                                        <p:tgtEl>
                                          <p:spTgt spid="39"/>
                                        </p:tgtEl>
                                        <p:attrNameLst>
                                          <p:attrName>style.visibility</p:attrName>
                                        </p:attrNameLst>
                                      </p:cBhvr>
                                      <p:to>
                                        <p:strVal val="visible"/>
                                      </p:to>
                                    </p:set>
                                    <p:animEffect transition="in" filter="wipe(up)">
                                      <p:cBhvr>
                                        <p:cTn id="129" dur="500"/>
                                        <p:tgtEl>
                                          <p:spTgt spid="39"/>
                                        </p:tgtEl>
                                      </p:cBhvr>
                                    </p:animEffect>
                                  </p:childTnLst>
                                </p:cTn>
                              </p:par>
                              <p:par>
                                <p:cTn id="130" presetID="22" presetClass="entr" presetSubtype="1" fill="hold" grpId="0" nodeType="withEffect">
                                  <p:stCondLst>
                                    <p:cond delay="0"/>
                                  </p:stCondLst>
                                  <p:childTnLst>
                                    <p:set>
                                      <p:cBhvr>
                                        <p:cTn id="131" dur="1" fill="hold">
                                          <p:stCondLst>
                                            <p:cond delay="0"/>
                                          </p:stCondLst>
                                        </p:cTn>
                                        <p:tgtEl>
                                          <p:spTgt spid="87"/>
                                        </p:tgtEl>
                                        <p:attrNameLst>
                                          <p:attrName>style.visibility</p:attrName>
                                        </p:attrNameLst>
                                      </p:cBhvr>
                                      <p:to>
                                        <p:strVal val="visible"/>
                                      </p:to>
                                    </p:set>
                                    <p:animEffect transition="in" filter="wipe(up)">
                                      <p:cBhvr>
                                        <p:cTn id="132" dur="500"/>
                                        <p:tgtEl>
                                          <p:spTgt spid="87"/>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1" fill="hold" grpId="0" nodeType="clickEffect">
                                  <p:stCondLst>
                                    <p:cond delay="0"/>
                                  </p:stCondLst>
                                  <p:childTnLst>
                                    <p:set>
                                      <p:cBhvr>
                                        <p:cTn id="136" dur="1" fill="hold">
                                          <p:stCondLst>
                                            <p:cond delay="0"/>
                                          </p:stCondLst>
                                        </p:cTn>
                                        <p:tgtEl>
                                          <p:spTgt spid="80"/>
                                        </p:tgtEl>
                                        <p:attrNameLst>
                                          <p:attrName>style.visibility</p:attrName>
                                        </p:attrNameLst>
                                      </p:cBhvr>
                                      <p:to>
                                        <p:strVal val="visible"/>
                                      </p:to>
                                    </p:set>
                                    <p:animEffect transition="in" filter="wipe(up)">
                                      <p:cBhvr>
                                        <p:cTn id="137" dur="500"/>
                                        <p:tgtEl>
                                          <p:spTgt spid="80"/>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13"/>
                                        </p:tgtEl>
                                        <p:attrNameLst>
                                          <p:attrName>style.visibility</p:attrName>
                                        </p:attrNameLst>
                                      </p:cBhvr>
                                      <p:to>
                                        <p:strVal val="visible"/>
                                      </p:to>
                                    </p:set>
                                    <p:animEffect transition="in" filter="wipe(up)">
                                      <p:cBhvr>
                                        <p:cTn id="140" dur="500"/>
                                        <p:tgtEl>
                                          <p:spTgt spid="13"/>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1" fill="hold" nodeType="clickEffect">
                                  <p:stCondLst>
                                    <p:cond delay="0"/>
                                  </p:stCondLst>
                                  <p:childTnLst>
                                    <p:set>
                                      <p:cBhvr>
                                        <p:cTn id="144" dur="1" fill="hold">
                                          <p:stCondLst>
                                            <p:cond delay="0"/>
                                          </p:stCondLst>
                                        </p:cTn>
                                        <p:tgtEl>
                                          <p:spTgt spid="48"/>
                                        </p:tgtEl>
                                        <p:attrNameLst>
                                          <p:attrName>style.visibility</p:attrName>
                                        </p:attrNameLst>
                                      </p:cBhvr>
                                      <p:to>
                                        <p:strVal val="visible"/>
                                      </p:to>
                                    </p:set>
                                    <p:animEffect transition="in" filter="wipe(up)">
                                      <p:cBhvr>
                                        <p:cTn id="145" dur="500"/>
                                        <p:tgtEl>
                                          <p:spTgt spid="48"/>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1" fill="hold" grpId="0" nodeType="clickEffect">
                                  <p:stCondLst>
                                    <p:cond delay="0"/>
                                  </p:stCondLst>
                                  <p:childTnLst>
                                    <p:set>
                                      <p:cBhvr>
                                        <p:cTn id="149" dur="1" fill="hold">
                                          <p:stCondLst>
                                            <p:cond delay="0"/>
                                          </p:stCondLst>
                                        </p:cTn>
                                        <p:tgtEl>
                                          <p:spTgt spid="15"/>
                                        </p:tgtEl>
                                        <p:attrNameLst>
                                          <p:attrName>style.visibility</p:attrName>
                                        </p:attrNameLst>
                                      </p:cBhvr>
                                      <p:to>
                                        <p:strVal val="visible"/>
                                      </p:to>
                                    </p:set>
                                    <p:animEffect transition="in" filter="wipe(up)">
                                      <p:cBhvr>
                                        <p:cTn id="150" dur="500"/>
                                        <p:tgtEl>
                                          <p:spTgt spid="15"/>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1" fill="hold" nodeType="clickEffect">
                                  <p:stCondLst>
                                    <p:cond delay="0"/>
                                  </p:stCondLst>
                                  <p:childTnLst>
                                    <p:set>
                                      <p:cBhvr>
                                        <p:cTn id="154" dur="1" fill="hold">
                                          <p:stCondLst>
                                            <p:cond delay="0"/>
                                          </p:stCondLst>
                                        </p:cTn>
                                        <p:tgtEl>
                                          <p:spTgt spid="40"/>
                                        </p:tgtEl>
                                        <p:attrNameLst>
                                          <p:attrName>style.visibility</p:attrName>
                                        </p:attrNameLst>
                                      </p:cBhvr>
                                      <p:to>
                                        <p:strVal val="visible"/>
                                      </p:to>
                                    </p:set>
                                    <p:animEffect transition="in" filter="wipe(up)">
                                      <p:cBhvr>
                                        <p:cTn id="155" dur="500"/>
                                        <p:tgtEl>
                                          <p:spTgt spid="40"/>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88"/>
                                        </p:tgtEl>
                                        <p:attrNameLst>
                                          <p:attrName>style.visibility</p:attrName>
                                        </p:attrNameLst>
                                      </p:cBhvr>
                                      <p:to>
                                        <p:strVal val="visible"/>
                                      </p:to>
                                    </p:set>
                                    <p:animEffect transition="in" filter="wipe(up)">
                                      <p:cBhvr>
                                        <p:cTn id="158" dur="500"/>
                                        <p:tgtEl>
                                          <p:spTgt spid="88"/>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1" fill="hold" grpId="0" nodeType="clickEffect">
                                  <p:stCondLst>
                                    <p:cond delay="0"/>
                                  </p:stCondLst>
                                  <p:childTnLst>
                                    <p:set>
                                      <p:cBhvr>
                                        <p:cTn id="162" dur="1" fill="hold">
                                          <p:stCondLst>
                                            <p:cond delay="0"/>
                                          </p:stCondLst>
                                        </p:cTn>
                                        <p:tgtEl>
                                          <p:spTgt spid="14"/>
                                        </p:tgtEl>
                                        <p:attrNameLst>
                                          <p:attrName>style.visibility</p:attrName>
                                        </p:attrNameLst>
                                      </p:cBhvr>
                                      <p:to>
                                        <p:strVal val="visible"/>
                                      </p:to>
                                    </p:set>
                                    <p:animEffect transition="in" filter="wipe(up)">
                                      <p:cBhvr>
                                        <p:cTn id="163" dur="500"/>
                                        <p:tgtEl>
                                          <p:spTgt spid="14"/>
                                        </p:tgtEl>
                                      </p:cBhvr>
                                    </p:animEffect>
                                  </p:childTnLst>
                                </p:cTn>
                              </p:par>
                              <p:par>
                                <p:cTn id="164" presetID="22" presetClass="entr" presetSubtype="1" fill="hold" grpId="0" nodeType="withEffect">
                                  <p:stCondLst>
                                    <p:cond delay="0"/>
                                  </p:stCondLst>
                                  <p:childTnLst>
                                    <p:set>
                                      <p:cBhvr>
                                        <p:cTn id="165" dur="1" fill="hold">
                                          <p:stCondLst>
                                            <p:cond delay="0"/>
                                          </p:stCondLst>
                                        </p:cTn>
                                        <p:tgtEl>
                                          <p:spTgt spid="81"/>
                                        </p:tgtEl>
                                        <p:attrNameLst>
                                          <p:attrName>style.visibility</p:attrName>
                                        </p:attrNameLst>
                                      </p:cBhvr>
                                      <p:to>
                                        <p:strVal val="visible"/>
                                      </p:to>
                                    </p:set>
                                    <p:animEffect transition="in" filter="wipe(up)">
                                      <p:cBhvr>
                                        <p:cTn id="166" dur="500"/>
                                        <p:tgtEl>
                                          <p:spTgt spid="81"/>
                                        </p:tgtEl>
                                      </p:cBhvr>
                                    </p:animEffect>
                                  </p:childTnLst>
                                </p:cTn>
                              </p:par>
                            </p:childTnLst>
                          </p:cTn>
                        </p:par>
                      </p:childTnLst>
                    </p:cTn>
                  </p:par>
                  <p:par>
                    <p:cTn id="167" fill="hold">
                      <p:stCondLst>
                        <p:cond delay="indefinite"/>
                      </p:stCondLst>
                      <p:childTnLst>
                        <p:par>
                          <p:cTn id="168" fill="hold">
                            <p:stCondLst>
                              <p:cond delay="0"/>
                            </p:stCondLst>
                            <p:childTnLst>
                              <p:par>
                                <p:cTn id="169" presetID="22" presetClass="entr" presetSubtype="1" fill="hold" nodeType="clickEffect">
                                  <p:stCondLst>
                                    <p:cond delay="0"/>
                                  </p:stCondLst>
                                  <p:childTnLst>
                                    <p:set>
                                      <p:cBhvr>
                                        <p:cTn id="170" dur="1" fill="hold">
                                          <p:stCondLst>
                                            <p:cond delay="0"/>
                                          </p:stCondLst>
                                        </p:cTn>
                                        <p:tgtEl>
                                          <p:spTgt spid="52"/>
                                        </p:tgtEl>
                                        <p:attrNameLst>
                                          <p:attrName>style.visibility</p:attrName>
                                        </p:attrNameLst>
                                      </p:cBhvr>
                                      <p:to>
                                        <p:strVal val="visible"/>
                                      </p:to>
                                    </p:set>
                                    <p:animEffect transition="in" filter="wipe(up)">
                                      <p:cBhvr>
                                        <p:cTn id="171" dur="500"/>
                                        <p:tgtEl>
                                          <p:spTgt spid="52"/>
                                        </p:tgtEl>
                                      </p:cBhvr>
                                    </p:animEffect>
                                  </p:childTnLst>
                                </p:cTn>
                              </p:par>
                            </p:childTnLst>
                          </p:cTn>
                        </p:par>
                      </p:childTnLst>
                    </p:cTn>
                  </p:par>
                  <p:par>
                    <p:cTn id="172" fill="hold">
                      <p:stCondLst>
                        <p:cond delay="indefinite"/>
                      </p:stCondLst>
                      <p:childTnLst>
                        <p:par>
                          <p:cTn id="173" fill="hold">
                            <p:stCondLst>
                              <p:cond delay="0"/>
                            </p:stCondLst>
                            <p:childTnLst>
                              <p:par>
                                <p:cTn id="174" presetID="22" presetClass="entr" presetSubtype="1" fill="hold" nodeType="clickEffect">
                                  <p:stCondLst>
                                    <p:cond delay="0"/>
                                  </p:stCondLst>
                                  <p:childTnLst>
                                    <p:set>
                                      <p:cBhvr>
                                        <p:cTn id="175" dur="1" fill="hold">
                                          <p:stCondLst>
                                            <p:cond delay="0"/>
                                          </p:stCondLst>
                                        </p:cTn>
                                        <p:tgtEl>
                                          <p:spTgt spid="60"/>
                                        </p:tgtEl>
                                        <p:attrNameLst>
                                          <p:attrName>style.visibility</p:attrName>
                                        </p:attrNameLst>
                                      </p:cBhvr>
                                      <p:to>
                                        <p:strVal val="visible"/>
                                      </p:to>
                                    </p:set>
                                    <p:animEffect transition="in" filter="wipe(up)">
                                      <p:cBhvr>
                                        <p:cTn id="176" dur="500"/>
                                        <p:tgtEl>
                                          <p:spTgt spid="60"/>
                                        </p:tgtEl>
                                      </p:cBhvr>
                                    </p:animEffect>
                                  </p:childTnLst>
                                </p:cTn>
                              </p:par>
                            </p:childTnLst>
                          </p:cTn>
                        </p:par>
                      </p:childTnLst>
                    </p:cTn>
                  </p:par>
                  <p:par>
                    <p:cTn id="177" fill="hold">
                      <p:stCondLst>
                        <p:cond delay="indefinite"/>
                      </p:stCondLst>
                      <p:childTnLst>
                        <p:par>
                          <p:cTn id="178" fill="hold">
                            <p:stCondLst>
                              <p:cond delay="0"/>
                            </p:stCondLst>
                            <p:childTnLst>
                              <p:par>
                                <p:cTn id="179" presetID="22" presetClass="entr" presetSubtype="2" fill="hold" nodeType="clickEffect">
                                  <p:stCondLst>
                                    <p:cond delay="0"/>
                                  </p:stCondLst>
                                  <p:childTnLst>
                                    <p:set>
                                      <p:cBhvr>
                                        <p:cTn id="180" dur="1" fill="hold">
                                          <p:stCondLst>
                                            <p:cond delay="0"/>
                                          </p:stCondLst>
                                        </p:cTn>
                                        <p:tgtEl>
                                          <p:spTgt spid="67"/>
                                        </p:tgtEl>
                                        <p:attrNameLst>
                                          <p:attrName>style.visibility</p:attrName>
                                        </p:attrNameLst>
                                      </p:cBhvr>
                                      <p:to>
                                        <p:strVal val="visible"/>
                                      </p:to>
                                    </p:set>
                                    <p:animEffect transition="in" filter="wipe(right)">
                                      <p:cBhvr>
                                        <p:cTn id="181" dur="500"/>
                                        <p:tgtEl>
                                          <p:spTgt spid="67"/>
                                        </p:tgtEl>
                                      </p:cBhvr>
                                    </p:animEffect>
                                  </p:childTnLst>
                                </p:cTn>
                              </p:par>
                              <p:par>
                                <p:cTn id="182" presetID="22" presetClass="entr" presetSubtype="4" fill="hold" nodeType="withEffect">
                                  <p:stCondLst>
                                    <p:cond delay="0"/>
                                  </p:stCondLst>
                                  <p:childTnLst>
                                    <p:set>
                                      <p:cBhvr>
                                        <p:cTn id="183" dur="1" fill="hold">
                                          <p:stCondLst>
                                            <p:cond delay="0"/>
                                          </p:stCondLst>
                                        </p:cTn>
                                        <p:tgtEl>
                                          <p:spTgt spid="70"/>
                                        </p:tgtEl>
                                        <p:attrNameLst>
                                          <p:attrName>style.visibility</p:attrName>
                                        </p:attrNameLst>
                                      </p:cBhvr>
                                      <p:to>
                                        <p:strVal val="visible"/>
                                      </p:to>
                                    </p:set>
                                    <p:animEffect transition="in" filter="wipe(down)">
                                      <p:cBhvr>
                                        <p:cTn id="184"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75" grpId="0"/>
      <p:bldP spid="76" grpId="0"/>
      <p:bldP spid="77" grpId="0"/>
      <p:bldP spid="78" grpId="0"/>
      <p:bldP spid="79" grpId="0"/>
      <p:bldP spid="80" grpId="0"/>
      <p:bldP spid="81" grpId="0"/>
      <p:bldP spid="82" grpId="0"/>
      <p:bldP spid="83" grpId="0"/>
      <p:bldP spid="84" grpId="0"/>
      <p:bldP spid="85" grpId="0"/>
      <p:bldP spid="87" grpId="0"/>
      <p:bldP spid="8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Register Reference Instruction</a:t>
            </a:r>
          </a:p>
        </p:txBody>
      </p:sp>
      <p:sp>
        <p:nvSpPr>
          <p:cNvPr id="4" name="TextBox 3"/>
          <p:cNvSpPr txBox="1"/>
          <p:nvPr/>
        </p:nvSpPr>
        <p:spPr>
          <a:xfrm>
            <a:off x="228600" y="990600"/>
            <a:ext cx="6167137" cy="400110"/>
          </a:xfrm>
          <a:prstGeom prst="rect">
            <a:avLst/>
          </a:prstGeom>
          <a:noFill/>
        </p:spPr>
        <p:txBody>
          <a:bodyPr wrap="none" rtlCol="0">
            <a:spAutoFit/>
          </a:bodyPr>
          <a:lstStyle/>
          <a:p>
            <a:r>
              <a:rPr lang="en-US" sz="2000" i="1" dirty="0">
                <a:solidFill>
                  <a:schemeClr val="tx2"/>
                </a:solidFill>
                <a:latin typeface="Times New Roman" panose="02020603050405020304" pitchFamily="18" charset="0"/>
                <a:cs typeface="Times New Roman" panose="02020603050405020304" pitchFamily="18" charset="0"/>
              </a:rPr>
              <a:t>D</a:t>
            </a:r>
            <a:r>
              <a:rPr lang="en-US" sz="2000" i="1" baseline="-25000" dirty="0">
                <a:solidFill>
                  <a:schemeClr val="tx2"/>
                </a:solidFill>
                <a:latin typeface="Times New Roman" panose="02020603050405020304" pitchFamily="18" charset="0"/>
                <a:cs typeface="Times New Roman" panose="02020603050405020304" pitchFamily="18" charset="0"/>
              </a:rPr>
              <a:t>7</a:t>
            </a:r>
            <a:r>
              <a:rPr lang="en-US" sz="2000" i="1" dirty="0">
                <a:solidFill>
                  <a:schemeClr val="tx2"/>
                </a:solidFill>
                <a:latin typeface="Times New Roman" panose="02020603050405020304" pitchFamily="18" charset="0"/>
                <a:cs typeface="Times New Roman" panose="02020603050405020304" pitchFamily="18" charset="0"/>
              </a:rPr>
              <a:t>I’T</a:t>
            </a:r>
            <a:r>
              <a:rPr lang="en-US" sz="2000" i="1" baseline="-25000" dirty="0">
                <a:solidFill>
                  <a:schemeClr val="tx2"/>
                </a:solidFill>
                <a:latin typeface="Times New Roman" panose="02020603050405020304" pitchFamily="18" charset="0"/>
                <a:cs typeface="Times New Roman" panose="02020603050405020304" pitchFamily="18" charset="0"/>
              </a:rPr>
              <a:t>3</a:t>
            </a:r>
            <a:r>
              <a:rPr lang="en-US" sz="2000" i="1" dirty="0">
                <a:solidFill>
                  <a:schemeClr val="tx2"/>
                </a:solidFill>
                <a:latin typeface="Times New Roman" panose="02020603050405020304" pitchFamily="18" charset="0"/>
                <a:cs typeface="Times New Roman" panose="02020603050405020304" pitchFamily="18" charset="0"/>
              </a:rPr>
              <a:t> = r</a:t>
            </a:r>
            <a:r>
              <a:rPr lang="en-US" sz="2000" dirty="0">
                <a:solidFill>
                  <a:schemeClr val="tx2"/>
                </a:solidFill>
                <a:latin typeface="Times New Roman" panose="02020603050405020304" pitchFamily="18" charset="0"/>
                <a:cs typeface="Times New Roman" panose="02020603050405020304" pitchFamily="18" charset="0"/>
              </a:rPr>
              <a:t> </a:t>
            </a:r>
            <a:r>
              <a:rPr lang="en-US" sz="2000" dirty="0">
                <a:solidFill>
                  <a:schemeClr val="tx2"/>
                </a:solidFill>
                <a:latin typeface="+mj-lt"/>
                <a:cs typeface="Times New Roman" panose="02020603050405020304" pitchFamily="18" charset="0"/>
              </a:rPr>
              <a:t>(common to all register reference instructions)</a:t>
            </a:r>
            <a:endParaRPr lang="en-US" sz="2000" i="1" baseline="-25000" dirty="0">
              <a:solidFill>
                <a:schemeClr val="tx2"/>
              </a:solidFill>
              <a:latin typeface="+mj-lt"/>
              <a:cs typeface="Times New Roman" panose="02020603050405020304" pitchFamily="18" charset="0"/>
            </a:endParaRPr>
          </a:p>
        </p:txBody>
      </p:sp>
      <p:sp>
        <p:nvSpPr>
          <p:cNvPr id="5" name="TextBox 4"/>
          <p:cNvSpPr txBox="1"/>
          <p:nvPr/>
        </p:nvSpPr>
        <p:spPr>
          <a:xfrm>
            <a:off x="228599" y="1371660"/>
            <a:ext cx="5689506" cy="400110"/>
          </a:xfrm>
          <a:prstGeom prst="rect">
            <a:avLst/>
          </a:prstGeom>
          <a:noFill/>
        </p:spPr>
        <p:txBody>
          <a:bodyPr wrap="none" rtlCol="0">
            <a:spAutoFit/>
          </a:bodyPr>
          <a:lstStyle/>
          <a:p>
            <a:r>
              <a:rPr lang="en-US" sz="2000" i="1" dirty="0">
                <a:solidFill>
                  <a:schemeClr val="tx2"/>
                </a:solidFill>
                <a:latin typeface="Times New Roman" panose="02020603050405020304" pitchFamily="18" charset="0"/>
                <a:cs typeface="Times New Roman" panose="02020603050405020304" pitchFamily="18" charset="0"/>
              </a:rPr>
              <a:t>IR(</a:t>
            </a:r>
            <a:r>
              <a:rPr lang="en-US" sz="2000" i="1" dirty="0" err="1">
                <a:solidFill>
                  <a:schemeClr val="tx2"/>
                </a:solidFill>
                <a:latin typeface="Times New Roman" panose="02020603050405020304" pitchFamily="18" charset="0"/>
                <a:cs typeface="Times New Roman" panose="02020603050405020304" pitchFamily="18" charset="0"/>
              </a:rPr>
              <a:t>i</a:t>
            </a:r>
            <a:r>
              <a:rPr lang="en-US" sz="2000" i="1" dirty="0">
                <a:solidFill>
                  <a:schemeClr val="tx2"/>
                </a:solidFill>
                <a:latin typeface="Times New Roman" panose="02020603050405020304" pitchFamily="18" charset="0"/>
                <a:cs typeface="Times New Roman" panose="02020603050405020304" pitchFamily="18" charset="0"/>
              </a:rPr>
              <a:t>) = B</a:t>
            </a:r>
            <a:r>
              <a:rPr lang="en-US" sz="2000" i="1" baseline="-25000" dirty="0">
                <a:solidFill>
                  <a:schemeClr val="tx2"/>
                </a:solidFill>
                <a:latin typeface="Times New Roman" panose="02020603050405020304" pitchFamily="18" charset="0"/>
                <a:cs typeface="Times New Roman" panose="02020603050405020304" pitchFamily="18" charset="0"/>
              </a:rPr>
              <a:t>i</a:t>
            </a:r>
            <a:r>
              <a:rPr lang="en-US" sz="2000" dirty="0">
                <a:solidFill>
                  <a:schemeClr val="tx2"/>
                </a:solidFill>
                <a:latin typeface="Times New Roman" panose="02020603050405020304" pitchFamily="18" charset="0"/>
                <a:cs typeface="Times New Roman" panose="02020603050405020304" pitchFamily="18" charset="0"/>
              </a:rPr>
              <a:t> [bit in </a:t>
            </a:r>
            <a:r>
              <a:rPr lang="en-US" sz="2000" i="1" dirty="0">
                <a:solidFill>
                  <a:schemeClr val="tx2"/>
                </a:solidFill>
                <a:latin typeface="Times New Roman" panose="02020603050405020304" pitchFamily="18" charset="0"/>
                <a:cs typeface="Times New Roman" panose="02020603050405020304" pitchFamily="18" charset="0"/>
              </a:rPr>
              <a:t>IR</a:t>
            </a:r>
            <a:r>
              <a:rPr lang="en-US" sz="2000" dirty="0">
                <a:solidFill>
                  <a:schemeClr val="tx2"/>
                </a:solidFill>
                <a:latin typeface="Times New Roman" panose="02020603050405020304" pitchFamily="18" charset="0"/>
                <a:cs typeface="Times New Roman" panose="02020603050405020304" pitchFamily="18" charset="0"/>
              </a:rPr>
              <a:t>(0-11) that specifies the operation]</a:t>
            </a:r>
            <a:endParaRPr lang="en-US" sz="2000" i="1" baseline="-25000" dirty="0">
              <a:solidFill>
                <a:schemeClr val="tx2"/>
              </a:solidFill>
              <a:latin typeface="+mj-lt"/>
              <a:cs typeface="Times New Roman" panose="02020603050405020304" pitchFamily="18" charset="0"/>
            </a:endParaRPr>
          </a:p>
        </p:txBody>
      </p:sp>
      <p:sp>
        <p:nvSpPr>
          <p:cNvPr id="6" name="TextBox 5"/>
          <p:cNvSpPr txBox="1"/>
          <p:nvPr/>
        </p:nvSpPr>
        <p:spPr>
          <a:xfrm>
            <a:off x="228599" y="1752600"/>
            <a:ext cx="699230"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CLA</a:t>
            </a:r>
          </a:p>
        </p:txBody>
      </p:sp>
      <p:sp>
        <p:nvSpPr>
          <p:cNvPr id="7" name="TextBox 6"/>
          <p:cNvSpPr txBox="1"/>
          <p:nvPr/>
        </p:nvSpPr>
        <p:spPr>
          <a:xfrm>
            <a:off x="1042227" y="1752600"/>
            <a:ext cx="598369"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11</a:t>
            </a:r>
          </a:p>
        </p:txBody>
      </p:sp>
      <p:sp>
        <p:nvSpPr>
          <p:cNvPr id="8" name="TextBox 7"/>
          <p:cNvSpPr txBox="1"/>
          <p:nvPr/>
        </p:nvSpPr>
        <p:spPr>
          <a:xfrm>
            <a:off x="1838934" y="1752600"/>
            <a:ext cx="990977"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AC </a:t>
            </a:r>
            <a:r>
              <a:rPr lang="en-US" sz="2000" dirty="0">
                <a:latin typeface="Cambria Math" panose="02040503050406030204" pitchFamily="18" charset="0"/>
                <a:ea typeface="Cambria Math" panose="02040503050406030204" pitchFamily="18" charset="0"/>
                <a:cs typeface="Times New Roman" panose="02020603050405020304" pitchFamily="18" charset="0"/>
              </a:rPr>
              <a:t>← 0</a:t>
            </a:r>
            <a:endParaRPr lang="en-US" sz="2000" baseline="-250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6553200" y="1752600"/>
            <a:ext cx="1146724"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Clear AC</a:t>
            </a:r>
            <a:endParaRPr lang="en-US" sz="2000" baseline="-250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228599" y="2152710"/>
            <a:ext cx="670376"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CLE</a:t>
            </a:r>
          </a:p>
        </p:txBody>
      </p:sp>
      <p:sp>
        <p:nvSpPr>
          <p:cNvPr id="11" name="TextBox 10"/>
          <p:cNvSpPr txBox="1"/>
          <p:nvPr/>
        </p:nvSpPr>
        <p:spPr>
          <a:xfrm>
            <a:off x="1042227" y="2152710"/>
            <a:ext cx="611065"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10</a:t>
            </a:r>
          </a:p>
        </p:txBody>
      </p:sp>
      <p:sp>
        <p:nvSpPr>
          <p:cNvPr id="12" name="TextBox 11"/>
          <p:cNvSpPr txBox="1"/>
          <p:nvPr/>
        </p:nvSpPr>
        <p:spPr>
          <a:xfrm>
            <a:off x="1838934" y="2152710"/>
            <a:ext cx="819455"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E </a:t>
            </a:r>
            <a:r>
              <a:rPr lang="en-US" sz="2000" dirty="0">
                <a:latin typeface="Cambria Math" panose="02040503050406030204" pitchFamily="18" charset="0"/>
                <a:ea typeface="Cambria Math" panose="02040503050406030204" pitchFamily="18" charset="0"/>
                <a:cs typeface="Times New Roman" panose="02020603050405020304" pitchFamily="18" charset="0"/>
              </a:rPr>
              <a:t>← 0</a:t>
            </a:r>
            <a:endParaRPr lang="en-US" sz="2000" baseline="-250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6553200" y="2152710"/>
            <a:ext cx="960519"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Clear E</a:t>
            </a:r>
            <a:endParaRPr lang="en-US" sz="2000" baseline="-250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229585" y="2552820"/>
            <a:ext cx="769763"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CMA</a:t>
            </a:r>
          </a:p>
        </p:txBody>
      </p:sp>
      <p:sp>
        <p:nvSpPr>
          <p:cNvPr id="15" name="TextBox 14"/>
          <p:cNvSpPr txBox="1"/>
          <p:nvPr/>
        </p:nvSpPr>
        <p:spPr>
          <a:xfrm>
            <a:off x="1043213" y="2552820"/>
            <a:ext cx="52610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9</a:t>
            </a:r>
          </a:p>
        </p:txBody>
      </p:sp>
      <p:sp>
        <p:nvSpPr>
          <p:cNvPr id="16" name="TextBox 15"/>
          <p:cNvSpPr txBox="1"/>
          <p:nvPr/>
        </p:nvSpPr>
        <p:spPr>
          <a:xfrm>
            <a:off x="1839920" y="2552820"/>
            <a:ext cx="1209690"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AC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Cambria Math" panose="02040503050406030204" pitchFamily="18" charset="0"/>
                <a:ea typeface="Cambria Math" panose="02040503050406030204" pitchFamily="18" charset="0"/>
                <a:cs typeface="Times New Roman" panose="02020603050405020304" pitchFamily="18" charset="0"/>
              </a:rPr>
              <a:t>AC’</a:t>
            </a:r>
            <a:endParaRPr lang="en-US" sz="2000" i="1" baseline="-25000"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6554186" y="2552820"/>
            <a:ext cx="1914563"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Complement AC</a:t>
            </a:r>
            <a:endParaRPr lang="en-US" sz="2000" baseline="-25000"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228599" y="2952930"/>
            <a:ext cx="769763"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CME</a:t>
            </a:r>
          </a:p>
        </p:txBody>
      </p:sp>
      <p:sp>
        <p:nvSpPr>
          <p:cNvPr id="19" name="TextBox 18"/>
          <p:cNvSpPr txBox="1"/>
          <p:nvPr/>
        </p:nvSpPr>
        <p:spPr>
          <a:xfrm>
            <a:off x="1042227" y="2952930"/>
            <a:ext cx="52610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8</a:t>
            </a:r>
          </a:p>
        </p:txBody>
      </p:sp>
      <p:sp>
        <p:nvSpPr>
          <p:cNvPr id="20" name="TextBox 19"/>
          <p:cNvSpPr txBox="1"/>
          <p:nvPr/>
        </p:nvSpPr>
        <p:spPr>
          <a:xfrm>
            <a:off x="1838934" y="2952930"/>
            <a:ext cx="880369"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E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Cambria Math" panose="02040503050406030204" pitchFamily="18" charset="0"/>
                <a:ea typeface="Cambria Math" panose="02040503050406030204" pitchFamily="18" charset="0"/>
                <a:cs typeface="Times New Roman" panose="02020603050405020304" pitchFamily="18" charset="0"/>
              </a:rPr>
              <a:t>E’</a:t>
            </a:r>
            <a:endParaRPr lang="en-US" sz="2000" i="1" baseline="-25000"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6553200" y="2952930"/>
            <a:ext cx="1728358"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Complement E</a:t>
            </a:r>
            <a:endParaRPr lang="en-US" sz="2000" baseline="-25000" dirty="0">
              <a:latin typeface="Times New Roman" panose="02020603050405020304" pitchFamily="18" charset="0"/>
              <a:cs typeface="Times New Roman" panose="02020603050405020304" pitchFamily="18" charset="0"/>
            </a:endParaRPr>
          </a:p>
        </p:txBody>
      </p:sp>
      <p:sp>
        <p:nvSpPr>
          <p:cNvPr id="22" name="TextBox 21"/>
          <p:cNvSpPr txBox="1"/>
          <p:nvPr/>
        </p:nvSpPr>
        <p:spPr>
          <a:xfrm>
            <a:off x="233361" y="3353040"/>
            <a:ext cx="612668"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CIR</a:t>
            </a:r>
          </a:p>
        </p:txBody>
      </p:sp>
      <p:sp>
        <p:nvSpPr>
          <p:cNvPr id="23" name="TextBox 22"/>
          <p:cNvSpPr txBox="1"/>
          <p:nvPr/>
        </p:nvSpPr>
        <p:spPr>
          <a:xfrm>
            <a:off x="1046989" y="3353040"/>
            <a:ext cx="52610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7</a:t>
            </a:r>
          </a:p>
        </p:txBody>
      </p:sp>
      <p:sp>
        <p:nvSpPr>
          <p:cNvPr id="24" name="TextBox 23"/>
          <p:cNvSpPr txBox="1"/>
          <p:nvPr/>
        </p:nvSpPr>
        <p:spPr>
          <a:xfrm>
            <a:off x="1843696" y="3353040"/>
            <a:ext cx="418146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AC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dirty="0" err="1">
                <a:latin typeface="Cambria Math" panose="02040503050406030204" pitchFamily="18" charset="0"/>
                <a:ea typeface="Cambria Math" panose="02040503050406030204" pitchFamily="18" charset="0"/>
                <a:cs typeface="Times New Roman" panose="02020603050405020304" pitchFamily="18" charset="0"/>
              </a:rPr>
              <a:t>shr</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Cambria Math" panose="02040503050406030204" pitchFamily="18" charset="0"/>
                <a:ea typeface="Cambria Math" panose="02040503050406030204" pitchFamily="18" charset="0"/>
                <a:cs typeface="Times New Roman" panose="02020603050405020304" pitchFamily="18" charset="0"/>
              </a:rPr>
              <a:t>AC, AC</a:t>
            </a:r>
            <a:r>
              <a:rPr lang="en-US" sz="2000" dirty="0">
                <a:latin typeface="Cambria Math" panose="02040503050406030204" pitchFamily="18" charset="0"/>
                <a:ea typeface="Cambria Math" panose="02040503050406030204" pitchFamily="18" charset="0"/>
                <a:cs typeface="Times New Roman" panose="02020603050405020304" pitchFamily="18" charset="0"/>
              </a:rPr>
              <a:t>(15) ← </a:t>
            </a:r>
            <a:r>
              <a:rPr lang="en-US" sz="2000" i="1" dirty="0">
                <a:latin typeface="Cambria Math" panose="02040503050406030204" pitchFamily="18" charset="0"/>
                <a:ea typeface="Cambria Math" panose="02040503050406030204" pitchFamily="18" charset="0"/>
                <a:cs typeface="Times New Roman" panose="02020603050405020304" pitchFamily="18" charset="0"/>
              </a:rPr>
              <a:t>E, E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Cambria Math" panose="02040503050406030204" pitchFamily="18" charset="0"/>
                <a:ea typeface="Cambria Math" panose="02040503050406030204" pitchFamily="18" charset="0"/>
                <a:cs typeface="Times New Roman" panose="02020603050405020304" pitchFamily="18" charset="0"/>
              </a:rPr>
              <a:t>AC</a:t>
            </a:r>
            <a:r>
              <a:rPr lang="en-US" sz="2000" dirty="0">
                <a:latin typeface="Cambria Math" panose="02040503050406030204" pitchFamily="18" charset="0"/>
                <a:ea typeface="Cambria Math" panose="02040503050406030204" pitchFamily="18" charset="0"/>
                <a:cs typeface="Times New Roman" panose="02020603050405020304" pitchFamily="18" charset="0"/>
              </a:rPr>
              <a:t>(0)</a:t>
            </a:r>
            <a:endParaRPr lang="en-US" sz="2000" i="1" baseline="-25000" dirty="0">
              <a:latin typeface="Times New Roman" panose="02020603050405020304" pitchFamily="18" charset="0"/>
              <a:cs typeface="Times New Roman" panose="02020603050405020304" pitchFamily="18" charset="0"/>
            </a:endParaRPr>
          </a:p>
        </p:txBody>
      </p:sp>
      <p:sp>
        <p:nvSpPr>
          <p:cNvPr id="25" name="TextBox 24"/>
          <p:cNvSpPr txBox="1"/>
          <p:nvPr/>
        </p:nvSpPr>
        <p:spPr>
          <a:xfrm>
            <a:off x="6557962" y="3353040"/>
            <a:ext cx="1669047"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Circulate right</a:t>
            </a:r>
            <a:endParaRPr lang="en-US" sz="2000" baseline="-25000" dirty="0">
              <a:latin typeface="Times New Roman" panose="02020603050405020304" pitchFamily="18" charset="0"/>
              <a:cs typeface="Times New Roman" panose="02020603050405020304" pitchFamily="18" charset="0"/>
            </a:endParaRPr>
          </a:p>
        </p:txBody>
      </p:sp>
      <p:sp>
        <p:nvSpPr>
          <p:cNvPr id="26" name="TextBox 25"/>
          <p:cNvSpPr txBox="1"/>
          <p:nvPr/>
        </p:nvSpPr>
        <p:spPr>
          <a:xfrm>
            <a:off x="228599" y="3734100"/>
            <a:ext cx="598241"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CIL</a:t>
            </a:r>
          </a:p>
        </p:txBody>
      </p:sp>
      <p:sp>
        <p:nvSpPr>
          <p:cNvPr id="27" name="TextBox 26"/>
          <p:cNvSpPr txBox="1"/>
          <p:nvPr/>
        </p:nvSpPr>
        <p:spPr>
          <a:xfrm>
            <a:off x="1042227" y="3734100"/>
            <a:ext cx="52610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6</a:t>
            </a:r>
          </a:p>
        </p:txBody>
      </p:sp>
      <p:sp>
        <p:nvSpPr>
          <p:cNvPr id="28" name="TextBox 27"/>
          <p:cNvSpPr txBox="1"/>
          <p:nvPr/>
        </p:nvSpPr>
        <p:spPr>
          <a:xfrm>
            <a:off x="1838934" y="3734100"/>
            <a:ext cx="414459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AC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dirty="0" err="1">
                <a:latin typeface="Cambria Math" panose="02040503050406030204" pitchFamily="18" charset="0"/>
                <a:ea typeface="Cambria Math" panose="02040503050406030204" pitchFamily="18" charset="0"/>
                <a:cs typeface="Times New Roman" panose="02020603050405020304" pitchFamily="18" charset="0"/>
              </a:rPr>
              <a:t>shl</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Cambria Math" panose="02040503050406030204" pitchFamily="18" charset="0"/>
                <a:ea typeface="Cambria Math" panose="02040503050406030204" pitchFamily="18" charset="0"/>
                <a:cs typeface="Times New Roman" panose="02020603050405020304" pitchFamily="18" charset="0"/>
              </a:rPr>
              <a:t>AC, AC</a:t>
            </a:r>
            <a:r>
              <a:rPr lang="en-US" sz="2000" dirty="0">
                <a:latin typeface="Cambria Math" panose="02040503050406030204" pitchFamily="18" charset="0"/>
                <a:ea typeface="Cambria Math" panose="02040503050406030204" pitchFamily="18" charset="0"/>
                <a:cs typeface="Times New Roman" panose="02020603050405020304" pitchFamily="18" charset="0"/>
              </a:rPr>
              <a:t>(0) ← </a:t>
            </a:r>
            <a:r>
              <a:rPr lang="en-US" sz="2000" i="1" dirty="0">
                <a:latin typeface="Cambria Math" panose="02040503050406030204" pitchFamily="18" charset="0"/>
                <a:ea typeface="Cambria Math" panose="02040503050406030204" pitchFamily="18" charset="0"/>
                <a:cs typeface="Times New Roman" panose="02020603050405020304" pitchFamily="18" charset="0"/>
              </a:rPr>
              <a:t>E, E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Cambria Math" panose="02040503050406030204" pitchFamily="18" charset="0"/>
                <a:ea typeface="Cambria Math" panose="02040503050406030204" pitchFamily="18" charset="0"/>
                <a:cs typeface="Times New Roman" panose="02020603050405020304" pitchFamily="18" charset="0"/>
              </a:rPr>
              <a:t>AC</a:t>
            </a:r>
            <a:r>
              <a:rPr lang="en-US" sz="2000" dirty="0">
                <a:latin typeface="Cambria Math" panose="02040503050406030204" pitchFamily="18" charset="0"/>
                <a:ea typeface="Cambria Math" panose="02040503050406030204" pitchFamily="18" charset="0"/>
                <a:cs typeface="Times New Roman" panose="02020603050405020304" pitchFamily="18" charset="0"/>
              </a:rPr>
              <a:t>(15)</a:t>
            </a:r>
            <a:endParaRPr lang="en-US" sz="2000" i="1" baseline="-25000" dirty="0">
              <a:latin typeface="Times New Roman" panose="02020603050405020304" pitchFamily="18" charset="0"/>
              <a:cs typeface="Times New Roman" panose="02020603050405020304" pitchFamily="18" charset="0"/>
            </a:endParaRPr>
          </a:p>
        </p:txBody>
      </p:sp>
      <p:sp>
        <p:nvSpPr>
          <p:cNvPr id="29" name="TextBox 28"/>
          <p:cNvSpPr txBox="1"/>
          <p:nvPr/>
        </p:nvSpPr>
        <p:spPr>
          <a:xfrm>
            <a:off x="6553200" y="3734100"/>
            <a:ext cx="1526380"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Circulate left</a:t>
            </a:r>
            <a:endParaRPr lang="en-US" sz="2000" baseline="-25000" dirty="0">
              <a:latin typeface="Times New Roman" panose="02020603050405020304" pitchFamily="18" charset="0"/>
              <a:cs typeface="Times New Roman" panose="02020603050405020304" pitchFamily="18" charset="0"/>
            </a:endParaRPr>
          </a:p>
        </p:txBody>
      </p:sp>
      <p:sp>
        <p:nvSpPr>
          <p:cNvPr id="30" name="TextBox 29"/>
          <p:cNvSpPr txBox="1"/>
          <p:nvPr/>
        </p:nvSpPr>
        <p:spPr>
          <a:xfrm>
            <a:off x="225666" y="4115160"/>
            <a:ext cx="627095"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INC</a:t>
            </a:r>
          </a:p>
        </p:txBody>
      </p:sp>
      <p:sp>
        <p:nvSpPr>
          <p:cNvPr id="31" name="TextBox 30"/>
          <p:cNvSpPr txBox="1"/>
          <p:nvPr/>
        </p:nvSpPr>
        <p:spPr>
          <a:xfrm>
            <a:off x="1039294" y="4115160"/>
            <a:ext cx="52610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5</a:t>
            </a:r>
          </a:p>
        </p:txBody>
      </p:sp>
      <p:sp>
        <p:nvSpPr>
          <p:cNvPr id="32" name="TextBox 31"/>
          <p:cNvSpPr txBox="1"/>
          <p:nvPr/>
        </p:nvSpPr>
        <p:spPr>
          <a:xfrm>
            <a:off x="1836001" y="4115160"/>
            <a:ext cx="1596014"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AC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Cambria Math" panose="02040503050406030204" pitchFamily="18" charset="0"/>
                <a:ea typeface="Cambria Math" panose="02040503050406030204" pitchFamily="18" charset="0"/>
                <a:cs typeface="Times New Roman" panose="02020603050405020304" pitchFamily="18" charset="0"/>
              </a:rPr>
              <a:t>AC </a:t>
            </a:r>
            <a:r>
              <a:rPr lang="en-US" sz="2000" dirty="0">
                <a:latin typeface="Cambria Math" panose="02040503050406030204" pitchFamily="18" charset="0"/>
                <a:ea typeface="Cambria Math" panose="02040503050406030204" pitchFamily="18" charset="0"/>
                <a:cs typeface="Times New Roman" panose="02020603050405020304" pitchFamily="18" charset="0"/>
              </a:rPr>
              <a:t>+ 1</a:t>
            </a:r>
            <a:endParaRPr lang="en-US" sz="2000" i="1" baseline="-25000" dirty="0">
              <a:latin typeface="Times New Roman" panose="02020603050405020304" pitchFamily="18" charset="0"/>
              <a:cs typeface="Times New Roman" panose="02020603050405020304" pitchFamily="18" charset="0"/>
            </a:endParaRPr>
          </a:p>
        </p:txBody>
      </p:sp>
      <p:sp>
        <p:nvSpPr>
          <p:cNvPr id="33" name="TextBox 32"/>
          <p:cNvSpPr txBox="1"/>
          <p:nvPr/>
        </p:nvSpPr>
        <p:spPr>
          <a:xfrm>
            <a:off x="6550267" y="4115160"/>
            <a:ext cx="1629229"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Increment AC</a:t>
            </a:r>
            <a:endParaRPr lang="en-US" sz="2000" baseline="-25000" dirty="0">
              <a:latin typeface="Times New Roman" panose="02020603050405020304" pitchFamily="18" charset="0"/>
              <a:cs typeface="Times New Roman" panose="02020603050405020304" pitchFamily="18" charset="0"/>
            </a:endParaRPr>
          </a:p>
        </p:txBody>
      </p:sp>
      <p:sp>
        <p:nvSpPr>
          <p:cNvPr id="34" name="TextBox 33"/>
          <p:cNvSpPr txBox="1"/>
          <p:nvPr/>
        </p:nvSpPr>
        <p:spPr>
          <a:xfrm>
            <a:off x="233361" y="4510687"/>
            <a:ext cx="632417"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SPA</a:t>
            </a:r>
          </a:p>
        </p:txBody>
      </p:sp>
      <p:sp>
        <p:nvSpPr>
          <p:cNvPr id="35" name="TextBox 34"/>
          <p:cNvSpPr txBox="1"/>
          <p:nvPr/>
        </p:nvSpPr>
        <p:spPr>
          <a:xfrm>
            <a:off x="1046989" y="4510687"/>
            <a:ext cx="52610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4</a:t>
            </a:r>
          </a:p>
        </p:txBody>
      </p:sp>
      <p:sp>
        <p:nvSpPr>
          <p:cNvPr id="36" name="TextBox 35"/>
          <p:cNvSpPr txBox="1"/>
          <p:nvPr/>
        </p:nvSpPr>
        <p:spPr>
          <a:xfrm>
            <a:off x="1843696" y="4510687"/>
            <a:ext cx="3884397"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If (</a:t>
            </a:r>
            <a:r>
              <a:rPr lang="en-US" sz="2000" i="1" dirty="0">
                <a:latin typeface="Times New Roman" panose="02020603050405020304" pitchFamily="18" charset="0"/>
                <a:cs typeface="Times New Roman" panose="02020603050405020304" pitchFamily="18" charset="0"/>
              </a:rPr>
              <a:t>AC</a:t>
            </a:r>
            <a:r>
              <a:rPr lang="en-US" sz="2000" dirty="0">
                <a:latin typeface="Times New Roman" panose="02020603050405020304" pitchFamily="18" charset="0"/>
                <a:cs typeface="Times New Roman" panose="02020603050405020304" pitchFamily="18" charset="0"/>
              </a:rPr>
              <a:t>(15)</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0) then </a:t>
            </a:r>
            <a:r>
              <a:rPr lang="en-US" sz="2000" i="1" dirty="0">
                <a:latin typeface="Times New Roman" panose="02020603050405020304" pitchFamily="18" charset="0"/>
                <a:cs typeface="Times New Roman" panose="02020603050405020304" pitchFamily="18" charset="0"/>
              </a:rPr>
              <a:t>(PC </a:t>
            </a:r>
            <a:r>
              <a:rPr lang="en-US" sz="2000" dirty="0">
                <a:latin typeface="Cambria Math" panose="02040503050406030204" pitchFamily="18" charset="0"/>
                <a:ea typeface="Cambria Math" panose="020405030504060302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 PC </a:t>
            </a:r>
            <a:r>
              <a:rPr lang="en-US" sz="2000" dirty="0">
                <a:latin typeface="Times New Roman" panose="02020603050405020304" pitchFamily="18" charset="0"/>
                <a:cs typeface="Times New Roman" panose="02020603050405020304" pitchFamily="18" charset="0"/>
              </a:rPr>
              <a:t>+ 1</a:t>
            </a:r>
            <a:r>
              <a:rPr lang="en-US" sz="2000" i="1" dirty="0">
                <a:latin typeface="Times New Roman" panose="02020603050405020304" pitchFamily="18" charset="0"/>
                <a:cs typeface="Times New Roman" panose="02020603050405020304" pitchFamily="18" charset="0"/>
              </a:rPr>
              <a:t>)</a:t>
            </a:r>
            <a:endParaRPr lang="en-US" sz="2000" i="1" baseline="-25000" dirty="0">
              <a:latin typeface="Times New Roman" panose="02020603050405020304" pitchFamily="18" charset="0"/>
              <a:cs typeface="Times New Roman" panose="02020603050405020304" pitchFamily="18" charset="0"/>
            </a:endParaRPr>
          </a:p>
        </p:txBody>
      </p:sp>
      <p:sp>
        <p:nvSpPr>
          <p:cNvPr id="37" name="TextBox 36"/>
          <p:cNvSpPr txBox="1"/>
          <p:nvPr/>
        </p:nvSpPr>
        <p:spPr>
          <a:xfrm>
            <a:off x="6557962" y="4510687"/>
            <a:ext cx="2395538"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Skip if AC is positive</a:t>
            </a:r>
            <a:endParaRPr lang="en-US" sz="2000" baseline="-25000" dirty="0">
              <a:latin typeface="Times New Roman" panose="02020603050405020304" pitchFamily="18" charset="0"/>
              <a:cs typeface="Times New Roman" panose="02020603050405020304" pitchFamily="18" charset="0"/>
            </a:endParaRPr>
          </a:p>
        </p:txBody>
      </p:sp>
      <p:sp>
        <p:nvSpPr>
          <p:cNvPr id="42" name="TextBox 41"/>
          <p:cNvSpPr txBox="1"/>
          <p:nvPr/>
        </p:nvSpPr>
        <p:spPr>
          <a:xfrm>
            <a:off x="230428" y="4906214"/>
            <a:ext cx="699230"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SNA</a:t>
            </a:r>
          </a:p>
        </p:txBody>
      </p:sp>
      <p:sp>
        <p:nvSpPr>
          <p:cNvPr id="43" name="TextBox 42"/>
          <p:cNvSpPr txBox="1"/>
          <p:nvPr/>
        </p:nvSpPr>
        <p:spPr>
          <a:xfrm>
            <a:off x="1044056" y="4906214"/>
            <a:ext cx="52610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3</a:t>
            </a:r>
          </a:p>
        </p:txBody>
      </p:sp>
      <p:sp>
        <p:nvSpPr>
          <p:cNvPr id="44" name="TextBox 43"/>
          <p:cNvSpPr txBox="1"/>
          <p:nvPr/>
        </p:nvSpPr>
        <p:spPr>
          <a:xfrm>
            <a:off x="1840763" y="4906214"/>
            <a:ext cx="3884397"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If (</a:t>
            </a:r>
            <a:r>
              <a:rPr lang="en-US" sz="2000" i="1" dirty="0">
                <a:latin typeface="Times New Roman" panose="02020603050405020304" pitchFamily="18" charset="0"/>
                <a:cs typeface="Times New Roman" panose="02020603050405020304" pitchFamily="18" charset="0"/>
              </a:rPr>
              <a:t>AC</a:t>
            </a:r>
            <a:r>
              <a:rPr lang="en-US" sz="2000" dirty="0">
                <a:latin typeface="Times New Roman" panose="02020603050405020304" pitchFamily="18" charset="0"/>
                <a:cs typeface="Times New Roman" panose="02020603050405020304" pitchFamily="18" charset="0"/>
              </a:rPr>
              <a:t>(15)</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1) then </a:t>
            </a:r>
            <a:r>
              <a:rPr lang="en-US" sz="2000" i="1" dirty="0">
                <a:latin typeface="Times New Roman" panose="02020603050405020304" pitchFamily="18" charset="0"/>
                <a:cs typeface="Times New Roman" panose="02020603050405020304" pitchFamily="18" charset="0"/>
              </a:rPr>
              <a:t>(PC </a:t>
            </a:r>
            <a:r>
              <a:rPr lang="en-US" sz="2000" dirty="0">
                <a:latin typeface="Cambria Math" panose="02040503050406030204" pitchFamily="18" charset="0"/>
                <a:ea typeface="Cambria Math" panose="020405030504060302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 PC </a:t>
            </a:r>
            <a:r>
              <a:rPr lang="en-US" sz="2000" dirty="0">
                <a:latin typeface="Times New Roman" panose="02020603050405020304" pitchFamily="18" charset="0"/>
                <a:cs typeface="Times New Roman" panose="02020603050405020304" pitchFamily="18" charset="0"/>
              </a:rPr>
              <a:t>+ 1</a:t>
            </a:r>
            <a:r>
              <a:rPr lang="en-US" sz="2000" i="1" dirty="0">
                <a:latin typeface="Times New Roman" panose="02020603050405020304" pitchFamily="18" charset="0"/>
                <a:cs typeface="Times New Roman" panose="02020603050405020304" pitchFamily="18" charset="0"/>
              </a:rPr>
              <a:t>)</a:t>
            </a:r>
            <a:endParaRPr lang="en-US" sz="2000" i="1" baseline="-25000" dirty="0">
              <a:latin typeface="Times New Roman" panose="02020603050405020304" pitchFamily="18" charset="0"/>
              <a:cs typeface="Times New Roman" panose="02020603050405020304" pitchFamily="18" charset="0"/>
            </a:endParaRPr>
          </a:p>
        </p:txBody>
      </p:sp>
      <p:sp>
        <p:nvSpPr>
          <p:cNvPr id="45" name="TextBox 44"/>
          <p:cNvSpPr txBox="1"/>
          <p:nvPr/>
        </p:nvSpPr>
        <p:spPr>
          <a:xfrm>
            <a:off x="6555028" y="4906214"/>
            <a:ext cx="2588971"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Skip if AC is negative</a:t>
            </a:r>
            <a:endParaRPr lang="en-US" sz="2000" baseline="-25000" dirty="0">
              <a:latin typeface="Times New Roman" panose="02020603050405020304" pitchFamily="18" charset="0"/>
              <a:cs typeface="Times New Roman" panose="02020603050405020304" pitchFamily="18" charset="0"/>
            </a:endParaRPr>
          </a:p>
        </p:txBody>
      </p:sp>
      <p:sp>
        <p:nvSpPr>
          <p:cNvPr id="46" name="TextBox 45"/>
          <p:cNvSpPr txBox="1"/>
          <p:nvPr/>
        </p:nvSpPr>
        <p:spPr>
          <a:xfrm>
            <a:off x="230428" y="5305815"/>
            <a:ext cx="670376"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SZA</a:t>
            </a:r>
          </a:p>
        </p:txBody>
      </p:sp>
      <p:sp>
        <p:nvSpPr>
          <p:cNvPr id="47" name="TextBox 46"/>
          <p:cNvSpPr txBox="1"/>
          <p:nvPr/>
        </p:nvSpPr>
        <p:spPr>
          <a:xfrm>
            <a:off x="1044056" y="5305815"/>
            <a:ext cx="52610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2</a:t>
            </a:r>
          </a:p>
        </p:txBody>
      </p:sp>
      <p:sp>
        <p:nvSpPr>
          <p:cNvPr id="48" name="TextBox 47"/>
          <p:cNvSpPr txBox="1"/>
          <p:nvPr/>
        </p:nvSpPr>
        <p:spPr>
          <a:xfrm>
            <a:off x="1840763" y="5305815"/>
            <a:ext cx="3457998"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If (</a:t>
            </a:r>
            <a:r>
              <a:rPr lang="en-US" sz="2000" i="1" dirty="0">
                <a:latin typeface="Times New Roman" panose="02020603050405020304" pitchFamily="18" charset="0"/>
                <a:cs typeface="Times New Roman" panose="02020603050405020304" pitchFamily="18" charset="0"/>
              </a:rPr>
              <a:t>AC </a:t>
            </a:r>
            <a:r>
              <a:rPr lang="en-US" sz="2000" dirty="0">
                <a:latin typeface="Times New Roman" panose="02020603050405020304" pitchFamily="18" charset="0"/>
                <a:cs typeface="Times New Roman" panose="02020603050405020304" pitchFamily="18" charset="0"/>
              </a:rPr>
              <a:t>= 0) then </a:t>
            </a:r>
            <a:r>
              <a:rPr lang="en-US" sz="2000" i="1" dirty="0">
                <a:latin typeface="Times New Roman" panose="02020603050405020304" pitchFamily="18" charset="0"/>
                <a:cs typeface="Times New Roman" panose="02020603050405020304" pitchFamily="18" charset="0"/>
              </a:rPr>
              <a:t>(PC </a:t>
            </a:r>
            <a:r>
              <a:rPr lang="en-US" sz="2000" dirty="0">
                <a:latin typeface="Cambria Math" panose="02040503050406030204" pitchFamily="18" charset="0"/>
                <a:ea typeface="Cambria Math" panose="020405030504060302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 PC </a:t>
            </a:r>
            <a:r>
              <a:rPr lang="en-US" sz="2000" dirty="0">
                <a:latin typeface="Times New Roman" panose="02020603050405020304" pitchFamily="18" charset="0"/>
                <a:cs typeface="Times New Roman" panose="02020603050405020304" pitchFamily="18" charset="0"/>
              </a:rPr>
              <a:t>+ 1</a:t>
            </a:r>
            <a:r>
              <a:rPr lang="en-US" sz="2000" i="1" dirty="0">
                <a:latin typeface="Times New Roman" panose="02020603050405020304" pitchFamily="18" charset="0"/>
                <a:cs typeface="Times New Roman" panose="02020603050405020304" pitchFamily="18" charset="0"/>
              </a:rPr>
              <a:t>)</a:t>
            </a:r>
            <a:endParaRPr lang="en-US" sz="2000" i="1" baseline="-25000" dirty="0">
              <a:latin typeface="Times New Roman" panose="02020603050405020304" pitchFamily="18" charset="0"/>
              <a:cs typeface="Times New Roman" panose="02020603050405020304" pitchFamily="18" charset="0"/>
            </a:endParaRPr>
          </a:p>
        </p:txBody>
      </p:sp>
      <p:sp>
        <p:nvSpPr>
          <p:cNvPr id="49" name="TextBox 48"/>
          <p:cNvSpPr txBox="1"/>
          <p:nvPr/>
        </p:nvSpPr>
        <p:spPr>
          <a:xfrm>
            <a:off x="6555029" y="5305815"/>
            <a:ext cx="2395538"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Skip if AC is zero</a:t>
            </a:r>
            <a:endParaRPr lang="en-US" sz="2000" baseline="-25000" dirty="0">
              <a:latin typeface="Times New Roman" panose="02020603050405020304" pitchFamily="18" charset="0"/>
              <a:cs typeface="Times New Roman" panose="02020603050405020304" pitchFamily="18" charset="0"/>
            </a:endParaRPr>
          </a:p>
        </p:txBody>
      </p:sp>
      <p:sp>
        <p:nvSpPr>
          <p:cNvPr id="50" name="TextBox 49"/>
          <p:cNvSpPr txBox="1"/>
          <p:nvPr/>
        </p:nvSpPr>
        <p:spPr>
          <a:xfrm>
            <a:off x="233361" y="5667825"/>
            <a:ext cx="641522"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SZE</a:t>
            </a:r>
          </a:p>
        </p:txBody>
      </p:sp>
      <p:sp>
        <p:nvSpPr>
          <p:cNvPr id="51" name="TextBox 50"/>
          <p:cNvSpPr txBox="1"/>
          <p:nvPr/>
        </p:nvSpPr>
        <p:spPr>
          <a:xfrm>
            <a:off x="1046989" y="5667825"/>
            <a:ext cx="52610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1</a:t>
            </a:r>
          </a:p>
        </p:txBody>
      </p:sp>
      <p:sp>
        <p:nvSpPr>
          <p:cNvPr id="52" name="TextBox 51"/>
          <p:cNvSpPr txBox="1"/>
          <p:nvPr/>
        </p:nvSpPr>
        <p:spPr>
          <a:xfrm>
            <a:off x="1843696" y="5667825"/>
            <a:ext cx="3286477"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If (</a:t>
            </a:r>
            <a:r>
              <a:rPr lang="en-US" sz="2000" i="1" dirty="0">
                <a:latin typeface="Times New Roman" panose="02020603050405020304" pitchFamily="18" charset="0"/>
                <a:cs typeface="Times New Roman" panose="02020603050405020304" pitchFamily="18" charset="0"/>
              </a:rPr>
              <a:t>E </a:t>
            </a:r>
            <a:r>
              <a:rPr lang="en-US" sz="2000" dirty="0">
                <a:latin typeface="Times New Roman" panose="02020603050405020304" pitchFamily="18" charset="0"/>
                <a:cs typeface="Times New Roman" panose="02020603050405020304" pitchFamily="18" charset="0"/>
              </a:rPr>
              <a:t>= 0) then </a:t>
            </a:r>
            <a:r>
              <a:rPr lang="en-US" sz="2000" i="1" dirty="0">
                <a:latin typeface="Times New Roman" panose="02020603050405020304" pitchFamily="18" charset="0"/>
                <a:cs typeface="Times New Roman" panose="02020603050405020304" pitchFamily="18" charset="0"/>
              </a:rPr>
              <a:t>(PC </a:t>
            </a:r>
            <a:r>
              <a:rPr lang="en-US" sz="2000" dirty="0">
                <a:latin typeface="Cambria Math" panose="02040503050406030204" pitchFamily="18" charset="0"/>
                <a:ea typeface="Cambria Math" panose="020405030504060302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 PC </a:t>
            </a:r>
            <a:r>
              <a:rPr lang="en-US" sz="2000" dirty="0">
                <a:latin typeface="Times New Roman" panose="02020603050405020304" pitchFamily="18" charset="0"/>
                <a:cs typeface="Times New Roman" panose="02020603050405020304" pitchFamily="18" charset="0"/>
              </a:rPr>
              <a:t>+ 1</a:t>
            </a:r>
            <a:r>
              <a:rPr lang="en-US" sz="2000" i="1" dirty="0">
                <a:latin typeface="Times New Roman" panose="02020603050405020304" pitchFamily="18" charset="0"/>
                <a:cs typeface="Times New Roman" panose="02020603050405020304" pitchFamily="18" charset="0"/>
              </a:rPr>
              <a:t>)</a:t>
            </a:r>
            <a:endParaRPr lang="en-US" sz="2000" i="1" baseline="-25000" dirty="0">
              <a:latin typeface="Times New Roman" panose="02020603050405020304" pitchFamily="18" charset="0"/>
              <a:cs typeface="Times New Roman" panose="02020603050405020304" pitchFamily="18" charset="0"/>
            </a:endParaRPr>
          </a:p>
        </p:txBody>
      </p:sp>
      <p:sp>
        <p:nvSpPr>
          <p:cNvPr id="53" name="TextBox 52"/>
          <p:cNvSpPr txBox="1"/>
          <p:nvPr/>
        </p:nvSpPr>
        <p:spPr>
          <a:xfrm>
            <a:off x="6557962" y="5667825"/>
            <a:ext cx="2395538"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Skip if E is zero</a:t>
            </a:r>
            <a:endParaRPr lang="en-US" sz="2000" baseline="-25000" dirty="0">
              <a:latin typeface="Times New Roman" panose="02020603050405020304" pitchFamily="18" charset="0"/>
              <a:cs typeface="Times New Roman" panose="02020603050405020304" pitchFamily="18" charset="0"/>
            </a:endParaRPr>
          </a:p>
        </p:txBody>
      </p:sp>
      <p:sp>
        <p:nvSpPr>
          <p:cNvPr id="54" name="TextBox 53"/>
          <p:cNvSpPr txBox="1"/>
          <p:nvPr/>
        </p:nvSpPr>
        <p:spPr>
          <a:xfrm>
            <a:off x="233361" y="6063352"/>
            <a:ext cx="661271"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HLT</a:t>
            </a:r>
          </a:p>
        </p:txBody>
      </p:sp>
      <p:sp>
        <p:nvSpPr>
          <p:cNvPr id="55" name="TextBox 54"/>
          <p:cNvSpPr txBox="1"/>
          <p:nvPr/>
        </p:nvSpPr>
        <p:spPr>
          <a:xfrm>
            <a:off x="1046989" y="6063352"/>
            <a:ext cx="526106"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rB</a:t>
            </a:r>
            <a:r>
              <a:rPr lang="en-US" sz="2000" i="1" baseline="-25000" dirty="0">
                <a:latin typeface="Times New Roman" panose="02020603050405020304" pitchFamily="18" charset="0"/>
                <a:cs typeface="Times New Roman" panose="02020603050405020304" pitchFamily="18" charset="0"/>
              </a:rPr>
              <a:t>0</a:t>
            </a:r>
          </a:p>
        </p:txBody>
      </p:sp>
      <p:sp>
        <p:nvSpPr>
          <p:cNvPr id="56" name="TextBox 55"/>
          <p:cNvSpPr txBox="1"/>
          <p:nvPr/>
        </p:nvSpPr>
        <p:spPr>
          <a:xfrm>
            <a:off x="1843696" y="6063352"/>
            <a:ext cx="3488455"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S </a:t>
            </a:r>
            <a:r>
              <a:rPr lang="en-US" sz="2000" dirty="0">
                <a:latin typeface="Cambria Math" panose="02040503050406030204" pitchFamily="18" charset="0"/>
                <a:ea typeface="Cambria Math" panose="020405030504060302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 0 </a:t>
            </a:r>
            <a:r>
              <a:rPr lang="en-US" sz="2000" dirty="0">
                <a:latin typeface="Times New Roman" panose="02020603050405020304" pitchFamily="18" charset="0"/>
                <a:cs typeface="Times New Roman" panose="02020603050405020304" pitchFamily="18" charset="0"/>
              </a:rPr>
              <a:t>(</a:t>
            </a:r>
            <a:r>
              <a:rPr lang="en-US" sz="2000" i="1" dirty="0">
                <a:latin typeface="Times New Roman" panose="02020603050405020304" pitchFamily="18" charset="0"/>
                <a:cs typeface="Times New Roman" panose="02020603050405020304" pitchFamily="18" charset="0"/>
              </a:rPr>
              <a:t>S</a:t>
            </a:r>
            <a:r>
              <a:rPr lang="en-US" sz="2000" dirty="0">
                <a:latin typeface="Times New Roman" panose="02020603050405020304" pitchFamily="18" charset="0"/>
                <a:cs typeface="Times New Roman" panose="02020603050405020304" pitchFamily="18" charset="0"/>
              </a:rPr>
              <a:t> is a start-stop flip-flop)</a:t>
            </a:r>
            <a:endParaRPr lang="en-US" sz="2000" i="1" baseline="-25000" dirty="0">
              <a:latin typeface="Times New Roman" panose="02020603050405020304" pitchFamily="18" charset="0"/>
              <a:cs typeface="Times New Roman" panose="02020603050405020304" pitchFamily="18" charset="0"/>
            </a:endParaRPr>
          </a:p>
        </p:txBody>
      </p:sp>
      <p:sp>
        <p:nvSpPr>
          <p:cNvPr id="57" name="TextBox 56"/>
          <p:cNvSpPr txBox="1"/>
          <p:nvPr/>
        </p:nvSpPr>
        <p:spPr>
          <a:xfrm>
            <a:off x="6557962" y="6063352"/>
            <a:ext cx="2395538" cy="40011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Halt Computer</a:t>
            </a:r>
            <a:endParaRPr lang="en-US" sz="2000" baseline="-2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48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down)">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wipe(down)">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wipe(down)">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wipe(down)">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wipe(down)">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wipe(down)">
                                      <p:cBhvr>
                                        <p:cTn id="87" dur="500"/>
                                        <p:tgtEl>
                                          <p:spTgt spid="20"/>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21"/>
                                        </p:tgtEl>
                                        <p:attrNameLst>
                                          <p:attrName>style.visibility</p:attrName>
                                        </p:attrNameLst>
                                      </p:cBhvr>
                                      <p:to>
                                        <p:strVal val="visible"/>
                                      </p:to>
                                    </p:set>
                                    <p:animEffect transition="in" filter="wipe(down)">
                                      <p:cBhvr>
                                        <p:cTn id="92" dur="500"/>
                                        <p:tgtEl>
                                          <p:spTgt spid="21"/>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wipe(down)">
                                      <p:cBhvr>
                                        <p:cTn id="97" dur="500"/>
                                        <p:tgtEl>
                                          <p:spTgt spid="22"/>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23"/>
                                        </p:tgtEl>
                                        <p:attrNameLst>
                                          <p:attrName>style.visibility</p:attrName>
                                        </p:attrNameLst>
                                      </p:cBhvr>
                                      <p:to>
                                        <p:strVal val="visible"/>
                                      </p:to>
                                    </p:set>
                                    <p:animEffect transition="in" filter="wipe(down)">
                                      <p:cBhvr>
                                        <p:cTn id="102" dur="500"/>
                                        <p:tgtEl>
                                          <p:spTgt spid="23"/>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wipe(down)">
                                      <p:cBhvr>
                                        <p:cTn id="107" dur="500"/>
                                        <p:tgtEl>
                                          <p:spTgt spid="24"/>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grpId="0" nodeType="clickEffect">
                                  <p:stCondLst>
                                    <p:cond delay="0"/>
                                  </p:stCondLst>
                                  <p:childTnLst>
                                    <p:set>
                                      <p:cBhvr>
                                        <p:cTn id="111" dur="1" fill="hold">
                                          <p:stCondLst>
                                            <p:cond delay="0"/>
                                          </p:stCondLst>
                                        </p:cTn>
                                        <p:tgtEl>
                                          <p:spTgt spid="25"/>
                                        </p:tgtEl>
                                        <p:attrNameLst>
                                          <p:attrName>style.visibility</p:attrName>
                                        </p:attrNameLst>
                                      </p:cBhvr>
                                      <p:to>
                                        <p:strVal val="visible"/>
                                      </p:to>
                                    </p:set>
                                    <p:animEffect transition="in" filter="wipe(down)">
                                      <p:cBhvr>
                                        <p:cTn id="112" dur="500"/>
                                        <p:tgtEl>
                                          <p:spTgt spid="25"/>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grpId="0" nodeType="clickEffect">
                                  <p:stCondLst>
                                    <p:cond delay="0"/>
                                  </p:stCondLst>
                                  <p:childTnLst>
                                    <p:set>
                                      <p:cBhvr>
                                        <p:cTn id="116" dur="1" fill="hold">
                                          <p:stCondLst>
                                            <p:cond delay="0"/>
                                          </p:stCondLst>
                                        </p:cTn>
                                        <p:tgtEl>
                                          <p:spTgt spid="26"/>
                                        </p:tgtEl>
                                        <p:attrNameLst>
                                          <p:attrName>style.visibility</p:attrName>
                                        </p:attrNameLst>
                                      </p:cBhvr>
                                      <p:to>
                                        <p:strVal val="visible"/>
                                      </p:to>
                                    </p:set>
                                    <p:animEffect transition="in" filter="wipe(down)">
                                      <p:cBhvr>
                                        <p:cTn id="117" dur="500"/>
                                        <p:tgtEl>
                                          <p:spTgt spid="26"/>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grpId="0" nodeType="clickEffect">
                                  <p:stCondLst>
                                    <p:cond delay="0"/>
                                  </p:stCondLst>
                                  <p:childTnLst>
                                    <p:set>
                                      <p:cBhvr>
                                        <p:cTn id="121" dur="1" fill="hold">
                                          <p:stCondLst>
                                            <p:cond delay="0"/>
                                          </p:stCondLst>
                                        </p:cTn>
                                        <p:tgtEl>
                                          <p:spTgt spid="27"/>
                                        </p:tgtEl>
                                        <p:attrNameLst>
                                          <p:attrName>style.visibility</p:attrName>
                                        </p:attrNameLst>
                                      </p:cBhvr>
                                      <p:to>
                                        <p:strVal val="visible"/>
                                      </p:to>
                                    </p:set>
                                    <p:animEffect transition="in" filter="wipe(down)">
                                      <p:cBhvr>
                                        <p:cTn id="122" dur="500"/>
                                        <p:tgtEl>
                                          <p:spTgt spid="27"/>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4" fill="hold" grpId="0" nodeType="clickEffect">
                                  <p:stCondLst>
                                    <p:cond delay="0"/>
                                  </p:stCondLst>
                                  <p:childTnLst>
                                    <p:set>
                                      <p:cBhvr>
                                        <p:cTn id="126" dur="1" fill="hold">
                                          <p:stCondLst>
                                            <p:cond delay="0"/>
                                          </p:stCondLst>
                                        </p:cTn>
                                        <p:tgtEl>
                                          <p:spTgt spid="28"/>
                                        </p:tgtEl>
                                        <p:attrNameLst>
                                          <p:attrName>style.visibility</p:attrName>
                                        </p:attrNameLst>
                                      </p:cBhvr>
                                      <p:to>
                                        <p:strVal val="visible"/>
                                      </p:to>
                                    </p:set>
                                    <p:animEffect transition="in" filter="wipe(down)">
                                      <p:cBhvr>
                                        <p:cTn id="127" dur="500"/>
                                        <p:tgtEl>
                                          <p:spTgt spid="28"/>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4" fill="hold" grpId="0" nodeType="clickEffect">
                                  <p:stCondLst>
                                    <p:cond delay="0"/>
                                  </p:stCondLst>
                                  <p:childTnLst>
                                    <p:set>
                                      <p:cBhvr>
                                        <p:cTn id="131" dur="1" fill="hold">
                                          <p:stCondLst>
                                            <p:cond delay="0"/>
                                          </p:stCondLst>
                                        </p:cTn>
                                        <p:tgtEl>
                                          <p:spTgt spid="29"/>
                                        </p:tgtEl>
                                        <p:attrNameLst>
                                          <p:attrName>style.visibility</p:attrName>
                                        </p:attrNameLst>
                                      </p:cBhvr>
                                      <p:to>
                                        <p:strVal val="visible"/>
                                      </p:to>
                                    </p:set>
                                    <p:animEffect transition="in" filter="wipe(down)">
                                      <p:cBhvr>
                                        <p:cTn id="132" dur="500"/>
                                        <p:tgtEl>
                                          <p:spTgt spid="29"/>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4" fill="hold" grpId="0" nodeType="clickEffect">
                                  <p:stCondLst>
                                    <p:cond delay="0"/>
                                  </p:stCondLst>
                                  <p:childTnLst>
                                    <p:set>
                                      <p:cBhvr>
                                        <p:cTn id="136" dur="1" fill="hold">
                                          <p:stCondLst>
                                            <p:cond delay="0"/>
                                          </p:stCondLst>
                                        </p:cTn>
                                        <p:tgtEl>
                                          <p:spTgt spid="30"/>
                                        </p:tgtEl>
                                        <p:attrNameLst>
                                          <p:attrName>style.visibility</p:attrName>
                                        </p:attrNameLst>
                                      </p:cBhvr>
                                      <p:to>
                                        <p:strVal val="visible"/>
                                      </p:to>
                                    </p:set>
                                    <p:animEffect transition="in" filter="wipe(down)">
                                      <p:cBhvr>
                                        <p:cTn id="137" dur="500"/>
                                        <p:tgtEl>
                                          <p:spTgt spid="30"/>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4" fill="hold" grpId="0" nodeType="clickEffect">
                                  <p:stCondLst>
                                    <p:cond delay="0"/>
                                  </p:stCondLst>
                                  <p:childTnLst>
                                    <p:set>
                                      <p:cBhvr>
                                        <p:cTn id="141" dur="1" fill="hold">
                                          <p:stCondLst>
                                            <p:cond delay="0"/>
                                          </p:stCondLst>
                                        </p:cTn>
                                        <p:tgtEl>
                                          <p:spTgt spid="31"/>
                                        </p:tgtEl>
                                        <p:attrNameLst>
                                          <p:attrName>style.visibility</p:attrName>
                                        </p:attrNameLst>
                                      </p:cBhvr>
                                      <p:to>
                                        <p:strVal val="visible"/>
                                      </p:to>
                                    </p:set>
                                    <p:animEffect transition="in" filter="wipe(down)">
                                      <p:cBhvr>
                                        <p:cTn id="142" dur="500"/>
                                        <p:tgtEl>
                                          <p:spTgt spid="31"/>
                                        </p:tgtEl>
                                      </p:cBhvr>
                                    </p:animEffect>
                                  </p:childTnLst>
                                </p:cTn>
                              </p:par>
                            </p:childTnLst>
                          </p:cTn>
                        </p:par>
                      </p:childTnLst>
                    </p:cTn>
                  </p:par>
                  <p:par>
                    <p:cTn id="143" fill="hold">
                      <p:stCondLst>
                        <p:cond delay="indefinite"/>
                      </p:stCondLst>
                      <p:childTnLst>
                        <p:par>
                          <p:cTn id="144" fill="hold">
                            <p:stCondLst>
                              <p:cond delay="0"/>
                            </p:stCondLst>
                            <p:childTnLst>
                              <p:par>
                                <p:cTn id="145" presetID="22" presetClass="entr" presetSubtype="4" fill="hold" grpId="0" nodeType="clickEffect">
                                  <p:stCondLst>
                                    <p:cond delay="0"/>
                                  </p:stCondLst>
                                  <p:childTnLst>
                                    <p:set>
                                      <p:cBhvr>
                                        <p:cTn id="146" dur="1" fill="hold">
                                          <p:stCondLst>
                                            <p:cond delay="0"/>
                                          </p:stCondLst>
                                        </p:cTn>
                                        <p:tgtEl>
                                          <p:spTgt spid="32"/>
                                        </p:tgtEl>
                                        <p:attrNameLst>
                                          <p:attrName>style.visibility</p:attrName>
                                        </p:attrNameLst>
                                      </p:cBhvr>
                                      <p:to>
                                        <p:strVal val="visible"/>
                                      </p:to>
                                    </p:set>
                                    <p:animEffect transition="in" filter="wipe(down)">
                                      <p:cBhvr>
                                        <p:cTn id="147" dur="500"/>
                                        <p:tgtEl>
                                          <p:spTgt spid="32"/>
                                        </p:tgtEl>
                                      </p:cBhvr>
                                    </p:animEffect>
                                  </p:childTnLst>
                                </p:cTn>
                              </p:par>
                            </p:childTnLst>
                          </p:cTn>
                        </p:par>
                      </p:childTnLst>
                    </p:cTn>
                  </p:par>
                  <p:par>
                    <p:cTn id="148" fill="hold">
                      <p:stCondLst>
                        <p:cond delay="indefinite"/>
                      </p:stCondLst>
                      <p:childTnLst>
                        <p:par>
                          <p:cTn id="149" fill="hold">
                            <p:stCondLst>
                              <p:cond delay="0"/>
                            </p:stCondLst>
                            <p:childTnLst>
                              <p:par>
                                <p:cTn id="150" presetID="22" presetClass="entr" presetSubtype="4" fill="hold" grpId="0" nodeType="clickEffect">
                                  <p:stCondLst>
                                    <p:cond delay="0"/>
                                  </p:stCondLst>
                                  <p:childTnLst>
                                    <p:set>
                                      <p:cBhvr>
                                        <p:cTn id="151" dur="1" fill="hold">
                                          <p:stCondLst>
                                            <p:cond delay="0"/>
                                          </p:stCondLst>
                                        </p:cTn>
                                        <p:tgtEl>
                                          <p:spTgt spid="33"/>
                                        </p:tgtEl>
                                        <p:attrNameLst>
                                          <p:attrName>style.visibility</p:attrName>
                                        </p:attrNameLst>
                                      </p:cBhvr>
                                      <p:to>
                                        <p:strVal val="visible"/>
                                      </p:to>
                                    </p:set>
                                    <p:animEffect transition="in" filter="wipe(down)">
                                      <p:cBhvr>
                                        <p:cTn id="152" dur="500"/>
                                        <p:tgtEl>
                                          <p:spTgt spid="33"/>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4" fill="hold" grpId="0" nodeType="clickEffect">
                                  <p:stCondLst>
                                    <p:cond delay="0"/>
                                  </p:stCondLst>
                                  <p:childTnLst>
                                    <p:set>
                                      <p:cBhvr>
                                        <p:cTn id="156" dur="1" fill="hold">
                                          <p:stCondLst>
                                            <p:cond delay="0"/>
                                          </p:stCondLst>
                                        </p:cTn>
                                        <p:tgtEl>
                                          <p:spTgt spid="34"/>
                                        </p:tgtEl>
                                        <p:attrNameLst>
                                          <p:attrName>style.visibility</p:attrName>
                                        </p:attrNameLst>
                                      </p:cBhvr>
                                      <p:to>
                                        <p:strVal val="visible"/>
                                      </p:to>
                                    </p:set>
                                    <p:animEffect transition="in" filter="wipe(down)">
                                      <p:cBhvr>
                                        <p:cTn id="157" dur="500"/>
                                        <p:tgtEl>
                                          <p:spTgt spid="34"/>
                                        </p:tgtEl>
                                      </p:cBhvr>
                                    </p:animEffect>
                                  </p:childTnLst>
                                </p:cTn>
                              </p:par>
                            </p:childTnLst>
                          </p:cTn>
                        </p:par>
                      </p:childTnLst>
                    </p:cTn>
                  </p:par>
                  <p:par>
                    <p:cTn id="158" fill="hold">
                      <p:stCondLst>
                        <p:cond delay="indefinite"/>
                      </p:stCondLst>
                      <p:childTnLst>
                        <p:par>
                          <p:cTn id="159" fill="hold">
                            <p:stCondLst>
                              <p:cond delay="0"/>
                            </p:stCondLst>
                            <p:childTnLst>
                              <p:par>
                                <p:cTn id="160" presetID="22" presetClass="entr" presetSubtype="4" fill="hold" grpId="0" nodeType="clickEffect">
                                  <p:stCondLst>
                                    <p:cond delay="0"/>
                                  </p:stCondLst>
                                  <p:childTnLst>
                                    <p:set>
                                      <p:cBhvr>
                                        <p:cTn id="161" dur="1" fill="hold">
                                          <p:stCondLst>
                                            <p:cond delay="0"/>
                                          </p:stCondLst>
                                        </p:cTn>
                                        <p:tgtEl>
                                          <p:spTgt spid="35"/>
                                        </p:tgtEl>
                                        <p:attrNameLst>
                                          <p:attrName>style.visibility</p:attrName>
                                        </p:attrNameLst>
                                      </p:cBhvr>
                                      <p:to>
                                        <p:strVal val="visible"/>
                                      </p:to>
                                    </p:set>
                                    <p:animEffect transition="in" filter="wipe(down)">
                                      <p:cBhvr>
                                        <p:cTn id="162" dur="500"/>
                                        <p:tgtEl>
                                          <p:spTgt spid="35"/>
                                        </p:tgtEl>
                                      </p:cBhvr>
                                    </p:animEffect>
                                  </p:childTnLst>
                                </p:cTn>
                              </p:par>
                            </p:childTnLst>
                          </p:cTn>
                        </p:par>
                      </p:childTnLst>
                    </p:cTn>
                  </p:par>
                  <p:par>
                    <p:cTn id="163" fill="hold">
                      <p:stCondLst>
                        <p:cond delay="indefinite"/>
                      </p:stCondLst>
                      <p:childTnLst>
                        <p:par>
                          <p:cTn id="164" fill="hold">
                            <p:stCondLst>
                              <p:cond delay="0"/>
                            </p:stCondLst>
                            <p:childTnLst>
                              <p:par>
                                <p:cTn id="165" presetID="22" presetClass="entr" presetSubtype="4" fill="hold" grpId="0" nodeType="clickEffect">
                                  <p:stCondLst>
                                    <p:cond delay="0"/>
                                  </p:stCondLst>
                                  <p:childTnLst>
                                    <p:set>
                                      <p:cBhvr>
                                        <p:cTn id="166" dur="1" fill="hold">
                                          <p:stCondLst>
                                            <p:cond delay="0"/>
                                          </p:stCondLst>
                                        </p:cTn>
                                        <p:tgtEl>
                                          <p:spTgt spid="36"/>
                                        </p:tgtEl>
                                        <p:attrNameLst>
                                          <p:attrName>style.visibility</p:attrName>
                                        </p:attrNameLst>
                                      </p:cBhvr>
                                      <p:to>
                                        <p:strVal val="visible"/>
                                      </p:to>
                                    </p:set>
                                    <p:animEffect transition="in" filter="wipe(down)">
                                      <p:cBhvr>
                                        <p:cTn id="167" dur="500"/>
                                        <p:tgtEl>
                                          <p:spTgt spid="36"/>
                                        </p:tgtEl>
                                      </p:cBhvr>
                                    </p:animEffect>
                                  </p:childTnLst>
                                </p:cTn>
                              </p:par>
                            </p:childTnLst>
                          </p:cTn>
                        </p:par>
                      </p:childTnLst>
                    </p:cTn>
                  </p:par>
                  <p:par>
                    <p:cTn id="168" fill="hold">
                      <p:stCondLst>
                        <p:cond delay="indefinite"/>
                      </p:stCondLst>
                      <p:childTnLst>
                        <p:par>
                          <p:cTn id="169" fill="hold">
                            <p:stCondLst>
                              <p:cond delay="0"/>
                            </p:stCondLst>
                            <p:childTnLst>
                              <p:par>
                                <p:cTn id="170" presetID="22" presetClass="entr" presetSubtype="4" fill="hold" grpId="0" nodeType="clickEffect">
                                  <p:stCondLst>
                                    <p:cond delay="0"/>
                                  </p:stCondLst>
                                  <p:childTnLst>
                                    <p:set>
                                      <p:cBhvr>
                                        <p:cTn id="171" dur="1" fill="hold">
                                          <p:stCondLst>
                                            <p:cond delay="0"/>
                                          </p:stCondLst>
                                        </p:cTn>
                                        <p:tgtEl>
                                          <p:spTgt spid="37"/>
                                        </p:tgtEl>
                                        <p:attrNameLst>
                                          <p:attrName>style.visibility</p:attrName>
                                        </p:attrNameLst>
                                      </p:cBhvr>
                                      <p:to>
                                        <p:strVal val="visible"/>
                                      </p:to>
                                    </p:set>
                                    <p:animEffect transition="in" filter="wipe(down)">
                                      <p:cBhvr>
                                        <p:cTn id="172" dur="500"/>
                                        <p:tgtEl>
                                          <p:spTgt spid="37"/>
                                        </p:tgtEl>
                                      </p:cBhvr>
                                    </p:animEffect>
                                  </p:childTnLst>
                                </p:cTn>
                              </p:par>
                            </p:childTnLst>
                          </p:cTn>
                        </p:par>
                      </p:childTnLst>
                    </p:cTn>
                  </p:par>
                  <p:par>
                    <p:cTn id="173" fill="hold">
                      <p:stCondLst>
                        <p:cond delay="indefinite"/>
                      </p:stCondLst>
                      <p:childTnLst>
                        <p:par>
                          <p:cTn id="174" fill="hold">
                            <p:stCondLst>
                              <p:cond delay="0"/>
                            </p:stCondLst>
                            <p:childTnLst>
                              <p:par>
                                <p:cTn id="175" presetID="22" presetClass="entr" presetSubtype="4" fill="hold" grpId="0" nodeType="clickEffect">
                                  <p:stCondLst>
                                    <p:cond delay="0"/>
                                  </p:stCondLst>
                                  <p:childTnLst>
                                    <p:set>
                                      <p:cBhvr>
                                        <p:cTn id="176" dur="1" fill="hold">
                                          <p:stCondLst>
                                            <p:cond delay="0"/>
                                          </p:stCondLst>
                                        </p:cTn>
                                        <p:tgtEl>
                                          <p:spTgt spid="42"/>
                                        </p:tgtEl>
                                        <p:attrNameLst>
                                          <p:attrName>style.visibility</p:attrName>
                                        </p:attrNameLst>
                                      </p:cBhvr>
                                      <p:to>
                                        <p:strVal val="visible"/>
                                      </p:to>
                                    </p:set>
                                    <p:animEffect transition="in" filter="wipe(down)">
                                      <p:cBhvr>
                                        <p:cTn id="177" dur="500"/>
                                        <p:tgtEl>
                                          <p:spTgt spid="42"/>
                                        </p:tgtEl>
                                      </p:cBhvr>
                                    </p:animEffect>
                                  </p:childTnLst>
                                </p:cTn>
                              </p:par>
                            </p:childTnLst>
                          </p:cTn>
                        </p:par>
                      </p:childTnLst>
                    </p:cTn>
                  </p:par>
                  <p:par>
                    <p:cTn id="178" fill="hold">
                      <p:stCondLst>
                        <p:cond delay="indefinite"/>
                      </p:stCondLst>
                      <p:childTnLst>
                        <p:par>
                          <p:cTn id="179" fill="hold">
                            <p:stCondLst>
                              <p:cond delay="0"/>
                            </p:stCondLst>
                            <p:childTnLst>
                              <p:par>
                                <p:cTn id="180" presetID="22" presetClass="entr" presetSubtype="4" fill="hold" grpId="0" nodeType="clickEffect">
                                  <p:stCondLst>
                                    <p:cond delay="0"/>
                                  </p:stCondLst>
                                  <p:childTnLst>
                                    <p:set>
                                      <p:cBhvr>
                                        <p:cTn id="181" dur="1" fill="hold">
                                          <p:stCondLst>
                                            <p:cond delay="0"/>
                                          </p:stCondLst>
                                        </p:cTn>
                                        <p:tgtEl>
                                          <p:spTgt spid="43"/>
                                        </p:tgtEl>
                                        <p:attrNameLst>
                                          <p:attrName>style.visibility</p:attrName>
                                        </p:attrNameLst>
                                      </p:cBhvr>
                                      <p:to>
                                        <p:strVal val="visible"/>
                                      </p:to>
                                    </p:set>
                                    <p:animEffect transition="in" filter="wipe(down)">
                                      <p:cBhvr>
                                        <p:cTn id="182" dur="500"/>
                                        <p:tgtEl>
                                          <p:spTgt spid="43"/>
                                        </p:tgtEl>
                                      </p:cBhvr>
                                    </p:animEffect>
                                  </p:childTnLst>
                                </p:cTn>
                              </p:par>
                            </p:childTnLst>
                          </p:cTn>
                        </p:par>
                      </p:childTnLst>
                    </p:cTn>
                  </p:par>
                  <p:par>
                    <p:cTn id="183" fill="hold">
                      <p:stCondLst>
                        <p:cond delay="indefinite"/>
                      </p:stCondLst>
                      <p:childTnLst>
                        <p:par>
                          <p:cTn id="184" fill="hold">
                            <p:stCondLst>
                              <p:cond delay="0"/>
                            </p:stCondLst>
                            <p:childTnLst>
                              <p:par>
                                <p:cTn id="185" presetID="22" presetClass="entr" presetSubtype="4" fill="hold" grpId="0" nodeType="clickEffect">
                                  <p:stCondLst>
                                    <p:cond delay="0"/>
                                  </p:stCondLst>
                                  <p:childTnLst>
                                    <p:set>
                                      <p:cBhvr>
                                        <p:cTn id="186" dur="1" fill="hold">
                                          <p:stCondLst>
                                            <p:cond delay="0"/>
                                          </p:stCondLst>
                                        </p:cTn>
                                        <p:tgtEl>
                                          <p:spTgt spid="44"/>
                                        </p:tgtEl>
                                        <p:attrNameLst>
                                          <p:attrName>style.visibility</p:attrName>
                                        </p:attrNameLst>
                                      </p:cBhvr>
                                      <p:to>
                                        <p:strVal val="visible"/>
                                      </p:to>
                                    </p:set>
                                    <p:animEffect transition="in" filter="wipe(down)">
                                      <p:cBhvr>
                                        <p:cTn id="187" dur="500"/>
                                        <p:tgtEl>
                                          <p:spTgt spid="44"/>
                                        </p:tgtEl>
                                      </p:cBhvr>
                                    </p:animEffect>
                                  </p:childTnLst>
                                </p:cTn>
                              </p:par>
                            </p:childTnLst>
                          </p:cTn>
                        </p:par>
                      </p:childTnLst>
                    </p:cTn>
                  </p:par>
                  <p:par>
                    <p:cTn id="188" fill="hold">
                      <p:stCondLst>
                        <p:cond delay="indefinite"/>
                      </p:stCondLst>
                      <p:childTnLst>
                        <p:par>
                          <p:cTn id="189" fill="hold">
                            <p:stCondLst>
                              <p:cond delay="0"/>
                            </p:stCondLst>
                            <p:childTnLst>
                              <p:par>
                                <p:cTn id="190" presetID="22" presetClass="entr" presetSubtype="4" fill="hold" grpId="0" nodeType="clickEffect">
                                  <p:stCondLst>
                                    <p:cond delay="0"/>
                                  </p:stCondLst>
                                  <p:childTnLst>
                                    <p:set>
                                      <p:cBhvr>
                                        <p:cTn id="191" dur="1" fill="hold">
                                          <p:stCondLst>
                                            <p:cond delay="0"/>
                                          </p:stCondLst>
                                        </p:cTn>
                                        <p:tgtEl>
                                          <p:spTgt spid="45"/>
                                        </p:tgtEl>
                                        <p:attrNameLst>
                                          <p:attrName>style.visibility</p:attrName>
                                        </p:attrNameLst>
                                      </p:cBhvr>
                                      <p:to>
                                        <p:strVal val="visible"/>
                                      </p:to>
                                    </p:set>
                                    <p:animEffect transition="in" filter="wipe(down)">
                                      <p:cBhvr>
                                        <p:cTn id="192" dur="500"/>
                                        <p:tgtEl>
                                          <p:spTgt spid="45"/>
                                        </p:tgtEl>
                                      </p:cBhvr>
                                    </p:animEffect>
                                  </p:childTnLst>
                                </p:cTn>
                              </p:par>
                            </p:childTnLst>
                          </p:cTn>
                        </p:par>
                      </p:childTnLst>
                    </p:cTn>
                  </p:par>
                  <p:par>
                    <p:cTn id="193" fill="hold">
                      <p:stCondLst>
                        <p:cond delay="indefinite"/>
                      </p:stCondLst>
                      <p:childTnLst>
                        <p:par>
                          <p:cTn id="194" fill="hold">
                            <p:stCondLst>
                              <p:cond delay="0"/>
                            </p:stCondLst>
                            <p:childTnLst>
                              <p:par>
                                <p:cTn id="195" presetID="22" presetClass="entr" presetSubtype="4" fill="hold" grpId="0" nodeType="clickEffect">
                                  <p:stCondLst>
                                    <p:cond delay="0"/>
                                  </p:stCondLst>
                                  <p:childTnLst>
                                    <p:set>
                                      <p:cBhvr>
                                        <p:cTn id="196" dur="1" fill="hold">
                                          <p:stCondLst>
                                            <p:cond delay="0"/>
                                          </p:stCondLst>
                                        </p:cTn>
                                        <p:tgtEl>
                                          <p:spTgt spid="46"/>
                                        </p:tgtEl>
                                        <p:attrNameLst>
                                          <p:attrName>style.visibility</p:attrName>
                                        </p:attrNameLst>
                                      </p:cBhvr>
                                      <p:to>
                                        <p:strVal val="visible"/>
                                      </p:to>
                                    </p:set>
                                    <p:animEffect transition="in" filter="wipe(down)">
                                      <p:cBhvr>
                                        <p:cTn id="197" dur="500"/>
                                        <p:tgtEl>
                                          <p:spTgt spid="46"/>
                                        </p:tgtEl>
                                      </p:cBhvr>
                                    </p:animEffect>
                                  </p:childTnLst>
                                </p:cTn>
                              </p:par>
                            </p:childTnLst>
                          </p:cTn>
                        </p:par>
                      </p:childTnLst>
                    </p:cTn>
                  </p:par>
                  <p:par>
                    <p:cTn id="198" fill="hold">
                      <p:stCondLst>
                        <p:cond delay="indefinite"/>
                      </p:stCondLst>
                      <p:childTnLst>
                        <p:par>
                          <p:cTn id="199" fill="hold">
                            <p:stCondLst>
                              <p:cond delay="0"/>
                            </p:stCondLst>
                            <p:childTnLst>
                              <p:par>
                                <p:cTn id="200" presetID="22" presetClass="entr" presetSubtype="4" fill="hold" grpId="0" nodeType="clickEffect">
                                  <p:stCondLst>
                                    <p:cond delay="0"/>
                                  </p:stCondLst>
                                  <p:childTnLst>
                                    <p:set>
                                      <p:cBhvr>
                                        <p:cTn id="201" dur="1" fill="hold">
                                          <p:stCondLst>
                                            <p:cond delay="0"/>
                                          </p:stCondLst>
                                        </p:cTn>
                                        <p:tgtEl>
                                          <p:spTgt spid="47"/>
                                        </p:tgtEl>
                                        <p:attrNameLst>
                                          <p:attrName>style.visibility</p:attrName>
                                        </p:attrNameLst>
                                      </p:cBhvr>
                                      <p:to>
                                        <p:strVal val="visible"/>
                                      </p:to>
                                    </p:set>
                                    <p:animEffect transition="in" filter="wipe(down)">
                                      <p:cBhvr>
                                        <p:cTn id="202" dur="500"/>
                                        <p:tgtEl>
                                          <p:spTgt spid="47"/>
                                        </p:tgtEl>
                                      </p:cBhvr>
                                    </p:animEffect>
                                  </p:childTnLst>
                                </p:cTn>
                              </p:par>
                            </p:childTnLst>
                          </p:cTn>
                        </p:par>
                      </p:childTnLst>
                    </p:cTn>
                  </p:par>
                  <p:par>
                    <p:cTn id="203" fill="hold">
                      <p:stCondLst>
                        <p:cond delay="indefinite"/>
                      </p:stCondLst>
                      <p:childTnLst>
                        <p:par>
                          <p:cTn id="204" fill="hold">
                            <p:stCondLst>
                              <p:cond delay="0"/>
                            </p:stCondLst>
                            <p:childTnLst>
                              <p:par>
                                <p:cTn id="205" presetID="22" presetClass="entr" presetSubtype="4" fill="hold" grpId="0" nodeType="clickEffect">
                                  <p:stCondLst>
                                    <p:cond delay="0"/>
                                  </p:stCondLst>
                                  <p:childTnLst>
                                    <p:set>
                                      <p:cBhvr>
                                        <p:cTn id="206" dur="1" fill="hold">
                                          <p:stCondLst>
                                            <p:cond delay="0"/>
                                          </p:stCondLst>
                                        </p:cTn>
                                        <p:tgtEl>
                                          <p:spTgt spid="48"/>
                                        </p:tgtEl>
                                        <p:attrNameLst>
                                          <p:attrName>style.visibility</p:attrName>
                                        </p:attrNameLst>
                                      </p:cBhvr>
                                      <p:to>
                                        <p:strVal val="visible"/>
                                      </p:to>
                                    </p:set>
                                    <p:animEffect transition="in" filter="wipe(down)">
                                      <p:cBhvr>
                                        <p:cTn id="207" dur="500"/>
                                        <p:tgtEl>
                                          <p:spTgt spid="48"/>
                                        </p:tgtEl>
                                      </p:cBhvr>
                                    </p:animEffect>
                                  </p:childTnLst>
                                </p:cTn>
                              </p:par>
                            </p:childTnLst>
                          </p:cTn>
                        </p:par>
                      </p:childTnLst>
                    </p:cTn>
                  </p:par>
                  <p:par>
                    <p:cTn id="208" fill="hold">
                      <p:stCondLst>
                        <p:cond delay="indefinite"/>
                      </p:stCondLst>
                      <p:childTnLst>
                        <p:par>
                          <p:cTn id="209" fill="hold">
                            <p:stCondLst>
                              <p:cond delay="0"/>
                            </p:stCondLst>
                            <p:childTnLst>
                              <p:par>
                                <p:cTn id="210" presetID="22" presetClass="entr" presetSubtype="4" fill="hold" grpId="0" nodeType="clickEffect">
                                  <p:stCondLst>
                                    <p:cond delay="0"/>
                                  </p:stCondLst>
                                  <p:childTnLst>
                                    <p:set>
                                      <p:cBhvr>
                                        <p:cTn id="211" dur="1" fill="hold">
                                          <p:stCondLst>
                                            <p:cond delay="0"/>
                                          </p:stCondLst>
                                        </p:cTn>
                                        <p:tgtEl>
                                          <p:spTgt spid="49"/>
                                        </p:tgtEl>
                                        <p:attrNameLst>
                                          <p:attrName>style.visibility</p:attrName>
                                        </p:attrNameLst>
                                      </p:cBhvr>
                                      <p:to>
                                        <p:strVal val="visible"/>
                                      </p:to>
                                    </p:set>
                                    <p:animEffect transition="in" filter="wipe(down)">
                                      <p:cBhvr>
                                        <p:cTn id="212" dur="500"/>
                                        <p:tgtEl>
                                          <p:spTgt spid="49"/>
                                        </p:tgtEl>
                                      </p:cBhvr>
                                    </p:animEffect>
                                  </p:childTnLst>
                                </p:cTn>
                              </p:par>
                            </p:childTnLst>
                          </p:cTn>
                        </p:par>
                      </p:childTnLst>
                    </p:cTn>
                  </p:par>
                  <p:par>
                    <p:cTn id="213" fill="hold">
                      <p:stCondLst>
                        <p:cond delay="indefinite"/>
                      </p:stCondLst>
                      <p:childTnLst>
                        <p:par>
                          <p:cTn id="214" fill="hold">
                            <p:stCondLst>
                              <p:cond delay="0"/>
                            </p:stCondLst>
                            <p:childTnLst>
                              <p:par>
                                <p:cTn id="215" presetID="22" presetClass="entr" presetSubtype="4" fill="hold" grpId="0" nodeType="clickEffect">
                                  <p:stCondLst>
                                    <p:cond delay="0"/>
                                  </p:stCondLst>
                                  <p:childTnLst>
                                    <p:set>
                                      <p:cBhvr>
                                        <p:cTn id="216" dur="1" fill="hold">
                                          <p:stCondLst>
                                            <p:cond delay="0"/>
                                          </p:stCondLst>
                                        </p:cTn>
                                        <p:tgtEl>
                                          <p:spTgt spid="50"/>
                                        </p:tgtEl>
                                        <p:attrNameLst>
                                          <p:attrName>style.visibility</p:attrName>
                                        </p:attrNameLst>
                                      </p:cBhvr>
                                      <p:to>
                                        <p:strVal val="visible"/>
                                      </p:to>
                                    </p:set>
                                    <p:animEffect transition="in" filter="wipe(down)">
                                      <p:cBhvr>
                                        <p:cTn id="217" dur="500"/>
                                        <p:tgtEl>
                                          <p:spTgt spid="50"/>
                                        </p:tgtEl>
                                      </p:cBhvr>
                                    </p:animEffect>
                                  </p:childTnLst>
                                </p:cTn>
                              </p:par>
                            </p:childTnLst>
                          </p:cTn>
                        </p:par>
                      </p:childTnLst>
                    </p:cTn>
                  </p:par>
                  <p:par>
                    <p:cTn id="218" fill="hold">
                      <p:stCondLst>
                        <p:cond delay="indefinite"/>
                      </p:stCondLst>
                      <p:childTnLst>
                        <p:par>
                          <p:cTn id="219" fill="hold">
                            <p:stCondLst>
                              <p:cond delay="0"/>
                            </p:stCondLst>
                            <p:childTnLst>
                              <p:par>
                                <p:cTn id="220" presetID="22" presetClass="entr" presetSubtype="4" fill="hold" grpId="0" nodeType="clickEffect">
                                  <p:stCondLst>
                                    <p:cond delay="0"/>
                                  </p:stCondLst>
                                  <p:childTnLst>
                                    <p:set>
                                      <p:cBhvr>
                                        <p:cTn id="221" dur="1" fill="hold">
                                          <p:stCondLst>
                                            <p:cond delay="0"/>
                                          </p:stCondLst>
                                        </p:cTn>
                                        <p:tgtEl>
                                          <p:spTgt spid="51"/>
                                        </p:tgtEl>
                                        <p:attrNameLst>
                                          <p:attrName>style.visibility</p:attrName>
                                        </p:attrNameLst>
                                      </p:cBhvr>
                                      <p:to>
                                        <p:strVal val="visible"/>
                                      </p:to>
                                    </p:set>
                                    <p:animEffect transition="in" filter="wipe(down)">
                                      <p:cBhvr>
                                        <p:cTn id="222" dur="500"/>
                                        <p:tgtEl>
                                          <p:spTgt spid="51"/>
                                        </p:tgtEl>
                                      </p:cBhvr>
                                    </p:animEffect>
                                  </p:childTnLst>
                                </p:cTn>
                              </p:par>
                            </p:childTnLst>
                          </p:cTn>
                        </p:par>
                      </p:childTnLst>
                    </p:cTn>
                  </p:par>
                  <p:par>
                    <p:cTn id="223" fill="hold">
                      <p:stCondLst>
                        <p:cond delay="indefinite"/>
                      </p:stCondLst>
                      <p:childTnLst>
                        <p:par>
                          <p:cTn id="224" fill="hold">
                            <p:stCondLst>
                              <p:cond delay="0"/>
                            </p:stCondLst>
                            <p:childTnLst>
                              <p:par>
                                <p:cTn id="225" presetID="22" presetClass="entr" presetSubtype="4" fill="hold" grpId="0" nodeType="clickEffect">
                                  <p:stCondLst>
                                    <p:cond delay="0"/>
                                  </p:stCondLst>
                                  <p:childTnLst>
                                    <p:set>
                                      <p:cBhvr>
                                        <p:cTn id="226" dur="1" fill="hold">
                                          <p:stCondLst>
                                            <p:cond delay="0"/>
                                          </p:stCondLst>
                                        </p:cTn>
                                        <p:tgtEl>
                                          <p:spTgt spid="52"/>
                                        </p:tgtEl>
                                        <p:attrNameLst>
                                          <p:attrName>style.visibility</p:attrName>
                                        </p:attrNameLst>
                                      </p:cBhvr>
                                      <p:to>
                                        <p:strVal val="visible"/>
                                      </p:to>
                                    </p:set>
                                    <p:animEffect transition="in" filter="wipe(down)">
                                      <p:cBhvr>
                                        <p:cTn id="227" dur="500"/>
                                        <p:tgtEl>
                                          <p:spTgt spid="52"/>
                                        </p:tgtEl>
                                      </p:cBhvr>
                                    </p:animEffect>
                                  </p:childTnLst>
                                </p:cTn>
                              </p:par>
                            </p:childTnLst>
                          </p:cTn>
                        </p:par>
                      </p:childTnLst>
                    </p:cTn>
                  </p:par>
                  <p:par>
                    <p:cTn id="228" fill="hold">
                      <p:stCondLst>
                        <p:cond delay="indefinite"/>
                      </p:stCondLst>
                      <p:childTnLst>
                        <p:par>
                          <p:cTn id="229" fill="hold">
                            <p:stCondLst>
                              <p:cond delay="0"/>
                            </p:stCondLst>
                            <p:childTnLst>
                              <p:par>
                                <p:cTn id="230" presetID="22" presetClass="entr" presetSubtype="4" fill="hold" grpId="0" nodeType="clickEffect">
                                  <p:stCondLst>
                                    <p:cond delay="0"/>
                                  </p:stCondLst>
                                  <p:childTnLst>
                                    <p:set>
                                      <p:cBhvr>
                                        <p:cTn id="231" dur="1" fill="hold">
                                          <p:stCondLst>
                                            <p:cond delay="0"/>
                                          </p:stCondLst>
                                        </p:cTn>
                                        <p:tgtEl>
                                          <p:spTgt spid="53"/>
                                        </p:tgtEl>
                                        <p:attrNameLst>
                                          <p:attrName>style.visibility</p:attrName>
                                        </p:attrNameLst>
                                      </p:cBhvr>
                                      <p:to>
                                        <p:strVal val="visible"/>
                                      </p:to>
                                    </p:set>
                                    <p:animEffect transition="in" filter="wipe(down)">
                                      <p:cBhvr>
                                        <p:cTn id="232" dur="500"/>
                                        <p:tgtEl>
                                          <p:spTgt spid="53"/>
                                        </p:tgtEl>
                                      </p:cBhvr>
                                    </p:animEffect>
                                  </p:childTnLst>
                                </p:cTn>
                              </p:par>
                            </p:childTnLst>
                          </p:cTn>
                        </p:par>
                      </p:childTnLst>
                    </p:cTn>
                  </p:par>
                  <p:par>
                    <p:cTn id="233" fill="hold">
                      <p:stCondLst>
                        <p:cond delay="indefinite"/>
                      </p:stCondLst>
                      <p:childTnLst>
                        <p:par>
                          <p:cTn id="234" fill="hold">
                            <p:stCondLst>
                              <p:cond delay="0"/>
                            </p:stCondLst>
                            <p:childTnLst>
                              <p:par>
                                <p:cTn id="235" presetID="22" presetClass="entr" presetSubtype="4" fill="hold" grpId="0" nodeType="clickEffect">
                                  <p:stCondLst>
                                    <p:cond delay="0"/>
                                  </p:stCondLst>
                                  <p:childTnLst>
                                    <p:set>
                                      <p:cBhvr>
                                        <p:cTn id="236" dur="1" fill="hold">
                                          <p:stCondLst>
                                            <p:cond delay="0"/>
                                          </p:stCondLst>
                                        </p:cTn>
                                        <p:tgtEl>
                                          <p:spTgt spid="54"/>
                                        </p:tgtEl>
                                        <p:attrNameLst>
                                          <p:attrName>style.visibility</p:attrName>
                                        </p:attrNameLst>
                                      </p:cBhvr>
                                      <p:to>
                                        <p:strVal val="visible"/>
                                      </p:to>
                                    </p:set>
                                    <p:animEffect transition="in" filter="wipe(down)">
                                      <p:cBhvr>
                                        <p:cTn id="237" dur="500"/>
                                        <p:tgtEl>
                                          <p:spTgt spid="54"/>
                                        </p:tgtEl>
                                      </p:cBhvr>
                                    </p:animEffect>
                                  </p:childTnLst>
                                </p:cTn>
                              </p:par>
                            </p:childTnLst>
                          </p:cTn>
                        </p:par>
                      </p:childTnLst>
                    </p:cTn>
                  </p:par>
                  <p:par>
                    <p:cTn id="238" fill="hold">
                      <p:stCondLst>
                        <p:cond delay="indefinite"/>
                      </p:stCondLst>
                      <p:childTnLst>
                        <p:par>
                          <p:cTn id="239" fill="hold">
                            <p:stCondLst>
                              <p:cond delay="0"/>
                            </p:stCondLst>
                            <p:childTnLst>
                              <p:par>
                                <p:cTn id="240" presetID="22" presetClass="entr" presetSubtype="4" fill="hold" grpId="0" nodeType="clickEffect">
                                  <p:stCondLst>
                                    <p:cond delay="0"/>
                                  </p:stCondLst>
                                  <p:childTnLst>
                                    <p:set>
                                      <p:cBhvr>
                                        <p:cTn id="241" dur="1" fill="hold">
                                          <p:stCondLst>
                                            <p:cond delay="0"/>
                                          </p:stCondLst>
                                        </p:cTn>
                                        <p:tgtEl>
                                          <p:spTgt spid="55"/>
                                        </p:tgtEl>
                                        <p:attrNameLst>
                                          <p:attrName>style.visibility</p:attrName>
                                        </p:attrNameLst>
                                      </p:cBhvr>
                                      <p:to>
                                        <p:strVal val="visible"/>
                                      </p:to>
                                    </p:set>
                                    <p:animEffect transition="in" filter="wipe(down)">
                                      <p:cBhvr>
                                        <p:cTn id="242" dur="500"/>
                                        <p:tgtEl>
                                          <p:spTgt spid="55"/>
                                        </p:tgtEl>
                                      </p:cBhvr>
                                    </p:animEffect>
                                  </p:childTnLst>
                                </p:cTn>
                              </p:par>
                            </p:childTnLst>
                          </p:cTn>
                        </p:par>
                      </p:childTnLst>
                    </p:cTn>
                  </p:par>
                  <p:par>
                    <p:cTn id="243" fill="hold">
                      <p:stCondLst>
                        <p:cond delay="indefinite"/>
                      </p:stCondLst>
                      <p:childTnLst>
                        <p:par>
                          <p:cTn id="244" fill="hold">
                            <p:stCondLst>
                              <p:cond delay="0"/>
                            </p:stCondLst>
                            <p:childTnLst>
                              <p:par>
                                <p:cTn id="245" presetID="22" presetClass="entr" presetSubtype="4" fill="hold" grpId="0" nodeType="clickEffect">
                                  <p:stCondLst>
                                    <p:cond delay="0"/>
                                  </p:stCondLst>
                                  <p:childTnLst>
                                    <p:set>
                                      <p:cBhvr>
                                        <p:cTn id="246" dur="1" fill="hold">
                                          <p:stCondLst>
                                            <p:cond delay="0"/>
                                          </p:stCondLst>
                                        </p:cTn>
                                        <p:tgtEl>
                                          <p:spTgt spid="56"/>
                                        </p:tgtEl>
                                        <p:attrNameLst>
                                          <p:attrName>style.visibility</p:attrName>
                                        </p:attrNameLst>
                                      </p:cBhvr>
                                      <p:to>
                                        <p:strVal val="visible"/>
                                      </p:to>
                                    </p:set>
                                    <p:animEffect transition="in" filter="wipe(down)">
                                      <p:cBhvr>
                                        <p:cTn id="247" dur="500"/>
                                        <p:tgtEl>
                                          <p:spTgt spid="56"/>
                                        </p:tgtEl>
                                      </p:cBhvr>
                                    </p:animEffect>
                                  </p:childTnLst>
                                </p:cTn>
                              </p:par>
                            </p:childTnLst>
                          </p:cTn>
                        </p:par>
                      </p:childTnLst>
                    </p:cTn>
                  </p:par>
                  <p:par>
                    <p:cTn id="248" fill="hold">
                      <p:stCondLst>
                        <p:cond delay="indefinite"/>
                      </p:stCondLst>
                      <p:childTnLst>
                        <p:par>
                          <p:cTn id="249" fill="hold">
                            <p:stCondLst>
                              <p:cond delay="0"/>
                            </p:stCondLst>
                            <p:childTnLst>
                              <p:par>
                                <p:cTn id="250" presetID="22" presetClass="entr" presetSubtype="4" fill="hold" grpId="0" nodeType="clickEffect">
                                  <p:stCondLst>
                                    <p:cond delay="0"/>
                                  </p:stCondLst>
                                  <p:childTnLst>
                                    <p:set>
                                      <p:cBhvr>
                                        <p:cTn id="251" dur="1" fill="hold">
                                          <p:stCondLst>
                                            <p:cond delay="0"/>
                                          </p:stCondLst>
                                        </p:cTn>
                                        <p:tgtEl>
                                          <p:spTgt spid="57"/>
                                        </p:tgtEl>
                                        <p:attrNameLst>
                                          <p:attrName>style.visibility</p:attrName>
                                        </p:attrNameLst>
                                      </p:cBhvr>
                                      <p:to>
                                        <p:strVal val="visible"/>
                                      </p:to>
                                    </p:set>
                                    <p:animEffect transition="in" filter="wipe(down)">
                                      <p:cBhvr>
                                        <p:cTn id="252"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36" grpId="0"/>
      <p:bldP spid="37" grpId="0"/>
      <p:bldP spid="42"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5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Reference Instructions</a:t>
            </a:r>
          </a:p>
        </p:txBody>
      </p:sp>
      <p:sp>
        <p:nvSpPr>
          <p:cNvPr id="3" name="Content Placeholder 2"/>
          <p:cNvSpPr>
            <a:spLocks noGrp="1"/>
          </p:cNvSpPr>
          <p:nvPr>
            <p:ph idx="1"/>
          </p:nvPr>
        </p:nvSpPr>
        <p:spPr>
          <a:xfrm>
            <a:off x="190500" y="990600"/>
            <a:ext cx="8763000" cy="1905000"/>
          </a:xfrm>
        </p:spPr>
        <p:txBody>
          <a:bodyPr/>
          <a:lstStyle/>
          <a:p>
            <a:pPr marL="457200" indent="-457200" algn="just">
              <a:buFont typeface="+mj-lt"/>
              <a:buAutoNum type="arabicPeriod"/>
            </a:pPr>
            <a:r>
              <a:rPr lang="en-US" dirty="0"/>
              <a:t>AND: AND to AC</a:t>
            </a:r>
          </a:p>
          <a:p>
            <a:pPr marL="457200" indent="0" algn="just">
              <a:buNone/>
            </a:pPr>
            <a:r>
              <a:rPr lang="en-US" dirty="0"/>
              <a:t>This is an instruction that performs the AND logic operation on pairs of bits in AC and the memory word specified by the effective address. The result of the operation is transferred to AC.</a:t>
            </a:r>
          </a:p>
        </p:txBody>
      </p:sp>
      <p:sp>
        <p:nvSpPr>
          <p:cNvPr id="4" name="Rectangle 3"/>
          <p:cNvSpPr/>
          <p:nvPr/>
        </p:nvSpPr>
        <p:spPr>
          <a:xfrm>
            <a:off x="2667000" y="3048000"/>
            <a:ext cx="2869696" cy="523220"/>
          </a:xfrm>
          <a:prstGeom prst="rect">
            <a:avLst/>
          </a:prstGeom>
        </p:spPr>
        <p:txBody>
          <a:bodyPr wrap="none">
            <a:sp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D</a:t>
            </a:r>
            <a:r>
              <a:rPr lang="en-US" sz="2800" baseline="-25000" dirty="0">
                <a:latin typeface="Calibri" panose="020F0502020204030204" pitchFamily="34" charset="0"/>
                <a:ea typeface="Calibri" panose="020F0502020204030204" pitchFamily="34" charset="0"/>
                <a:cs typeface="Calibri" panose="020F0502020204030204" pitchFamily="34" charset="0"/>
              </a:rPr>
              <a:t>0</a:t>
            </a:r>
            <a:r>
              <a:rPr lang="en-US" sz="2800" dirty="0">
                <a:latin typeface="Calibri" panose="020F0502020204030204" pitchFamily="34" charset="0"/>
                <a:ea typeface="Calibri" panose="020F0502020204030204" pitchFamily="34" charset="0"/>
                <a:cs typeface="Calibri" panose="020F0502020204030204" pitchFamily="34" charset="0"/>
              </a:rPr>
              <a:t>T</a:t>
            </a:r>
            <a:r>
              <a:rPr lang="en-US" sz="2800" baseline="-25000" dirty="0">
                <a:latin typeface="Calibri" panose="020F0502020204030204" pitchFamily="34" charset="0"/>
                <a:ea typeface="Calibri" panose="020F0502020204030204" pitchFamily="34" charset="0"/>
                <a:cs typeface="Calibri" panose="020F0502020204030204" pitchFamily="34" charset="0"/>
              </a:rPr>
              <a:t>4</a:t>
            </a:r>
            <a:r>
              <a:rPr lang="en-US" sz="2800" dirty="0">
                <a:latin typeface="Calibri" panose="020F0502020204030204" pitchFamily="34" charset="0"/>
                <a:ea typeface="Calibri" panose="020F0502020204030204" pitchFamily="34" charset="0"/>
                <a:cs typeface="Calibri" panose="020F0502020204030204" pitchFamily="34" charset="0"/>
              </a:rPr>
              <a:t>: DR </a:t>
            </a:r>
            <a:r>
              <a:rPr lang="en-US" sz="28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a:t>
            </a:r>
            <a:r>
              <a:rPr lang="en-US" sz="2800" dirty="0">
                <a:latin typeface="Calibri" panose="020F0502020204030204" pitchFamily="34" charset="0"/>
                <a:ea typeface="Calibri" panose="020F0502020204030204" pitchFamily="34" charset="0"/>
                <a:cs typeface="Calibri" panose="020F0502020204030204" pitchFamily="34" charset="0"/>
              </a:rPr>
              <a:t>M[AR]</a:t>
            </a:r>
            <a:endParaRPr lang="en-US" sz="2800" dirty="0"/>
          </a:p>
        </p:txBody>
      </p:sp>
      <p:sp>
        <p:nvSpPr>
          <p:cNvPr id="5" name="Rectangle 4"/>
          <p:cNvSpPr/>
          <p:nvPr/>
        </p:nvSpPr>
        <p:spPr>
          <a:xfrm>
            <a:off x="2667000" y="3571220"/>
            <a:ext cx="4337598" cy="523220"/>
          </a:xfrm>
          <a:prstGeom prst="rect">
            <a:avLst/>
          </a:prstGeom>
        </p:spPr>
        <p:txBody>
          <a:bodyPr wrap="none">
            <a:sp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D</a:t>
            </a:r>
            <a:r>
              <a:rPr lang="en-US" sz="2800" baseline="-25000" dirty="0">
                <a:latin typeface="Calibri" panose="020F0502020204030204" pitchFamily="34" charset="0"/>
                <a:ea typeface="Calibri" panose="020F0502020204030204" pitchFamily="34" charset="0"/>
                <a:cs typeface="Calibri" panose="020F0502020204030204" pitchFamily="34" charset="0"/>
              </a:rPr>
              <a:t>0</a:t>
            </a:r>
            <a:r>
              <a:rPr lang="en-US" sz="2800" dirty="0">
                <a:latin typeface="Calibri" panose="020F0502020204030204" pitchFamily="34" charset="0"/>
                <a:ea typeface="Calibri" panose="020F0502020204030204" pitchFamily="34" charset="0"/>
                <a:cs typeface="Calibri" panose="020F0502020204030204" pitchFamily="34" charset="0"/>
              </a:rPr>
              <a:t>T</a:t>
            </a:r>
            <a:r>
              <a:rPr lang="en-US" sz="2800" baseline="-25000" dirty="0">
                <a:latin typeface="Calibri" panose="020F0502020204030204" pitchFamily="34" charset="0"/>
                <a:ea typeface="Calibri" panose="020F0502020204030204" pitchFamily="34" charset="0"/>
                <a:cs typeface="Calibri" panose="020F0502020204030204" pitchFamily="34" charset="0"/>
              </a:rPr>
              <a:t>5</a:t>
            </a:r>
            <a:r>
              <a:rPr lang="en-US" sz="2800" dirty="0">
                <a:latin typeface="Calibri" panose="020F0502020204030204" pitchFamily="34" charset="0"/>
                <a:ea typeface="Calibri" panose="020F0502020204030204" pitchFamily="34" charset="0"/>
                <a:cs typeface="Calibri" panose="020F0502020204030204" pitchFamily="34" charset="0"/>
              </a:rPr>
              <a:t>: AC </a:t>
            </a:r>
            <a:r>
              <a:rPr lang="en-US" sz="28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en-US" sz="2800" dirty="0">
                <a:latin typeface="Calibri" panose="020F0502020204030204" pitchFamily="34" charset="0"/>
                <a:ea typeface="Calibri" panose="020F0502020204030204" pitchFamily="34" charset="0"/>
                <a:cs typeface="Calibri" panose="020F0502020204030204" pitchFamily="34" charset="0"/>
              </a:rPr>
              <a:t> AC </a:t>
            </a:r>
            <a:r>
              <a:rPr lang="en-US" sz="28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en-US" sz="2800" dirty="0">
                <a:latin typeface="Calibri" panose="020F0502020204030204" pitchFamily="34" charset="0"/>
                <a:ea typeface="Calibri" panose="020F0502020204030204" pitchFamily="34" charset="0"/>
                <a:cs typeface="Calibri" panose="020F0502020204030204" pitchFamily="34" charset="0"/>
              </a:rPr>
              <a:t> DR, SC </a:t>
            </a:r>
            <a:r>
              <a:rPr lang="en-US" sz="28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en-US" sz="2800" dirty="0">
                <a:latin typeface="Calibri" panose="020F0502020204030204" pitchFamily="34" charset="0"/>
                <a:ea typeface="Calibri" panose="020F0502020204030204" pitchFamily="34" charset="0"/>
                <a:cs typeface="Calibri" panose="020F0502020204030204" pitchFamily="34" charset="0"/>
              </a:rPr>
              <a:t> 0</a:t>
            </a:r>
            <a:endParaRPr lang="en-US" sz="2800" dirty="0"/>
          </a:p>
        </p:txBody>
      </p:sp>
    </p:spTree>
    <p:extLst>
      <p:ext uri="{BB962C8B-B14F-4D97-AF65-F5344CB8AC3E}">
        <p14:creationId xmlns:p14="http://schemas.microsoft.com/office/powerpoint/2010/main" val="3139006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 Codes</a:t>
            </a:r>
          </a:p>
        </p:txBody>
      </p:sp>
      <p:sp>
        <p:nvSpPr>
          <p:cNvPr id="3" name="Content Placeholder 2"/>
          <p:cNvSpPr>
            <a:spLocks noGrp="1"/>
          </p:cNvSpPr>
          <p:nvPr>
            <p:ph idx="1"/>
          </p:nvPr>
        </p:nvSpPr>
        <p:spPr/>
        <p:txBody>
          <a:bodyPr/>
          <a:lstStyle/>
          <a:p>
            <a:pPr algn="just"/>
            <a:r>
              <a:rPr lang="en-US" dirty="0"/>
              <a:t>Program</a:t>
            </a:r>
          </a:p>
          <a:p>
            <a:pPr lvl="1"/>
            <a:r>
              <a:rPr lang="en-US" dirty="0"/>
              <a:t>A program is a set of instructions that specify the operations, operands and the sequence by which processing has to occur.</a:t>
            </a:r>
          </a:p>
          <a:p>
            <a:pPr algn="just"/>
            <a:r>
              <a:rPr lang="en-US" dirty="0"/>
              <a:t>Computer Instruction</a:t>
            </a:r>
          </a:p>
          <a:p>
            <a:pPr lvl="1"/>
            <a:r>
              <a:rPr lang="en-US" dirty="0"/>
              <a:t>A computer instruction is a binary code that specifies a sequence of micro-operations for the computer.</a:t>
            </a:r>
          </a:p>
          <a:p>
            <a:pPr lvl="1"/>
            <a:r>
              <a:rPr lang="en-US" dirty="0"/>
              <a:t>The computer reads each instruction from memory and places it in a control register.</a:t>
            </a:r>
          </a:p>
          <a:p>
            <a:pPr lvl="1"/>
            <a:r>
              <a:rPr lang="en-US" dirty="0"/>
              <a:t>The control then interprets the binary code of the instruction and proceeds to execute it by issuing a sequence of micro-operations.</a:t>
            </a:r>
          </a:p>
        </p:txBody>
      </p:sp>
    </p:spTree>
    <p:extLst>
      <p:ext uri="{BB962C8B-B14F-4D97-AF65-F5344CB8AC3E}">
        <p14:creationId xmlns:p14="http://schemas.microsoft.com/office/powerpoint/2010/main" val="3849450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Reference Instructions</a:t>
            </a:r>
          </a:p>
        </p:txBody>
      </p:sp>
      <p:sp>
        <p:nvSpPr>
          <p:cNvPr id="3" name="Content Placeholder 2"/>
          <p:cNvSpPr>
            <a:spLocks noGrp="1"/>
          </p:cNvSpPr>
          <p:nvPr>
            <p:ph idx="1"/>
          </p:nvPr>
        </p:nvSpPr>
        <p:spPr>
          <a:xfrm>
            <a:off x="190500" y="990600"/>
            <a:ext cx="8763000" cy="2438400"/>
          </a:xfrm>
        </p:spPr>
        <p:txBody>
          <a:bodyPr>
            <a:normAutofit/>
          </a:bodyPr>
          <a:lstStyle/>
          <a:p>
            <a:pPr marL="457200" indent="-457200" algn="just">
              <a:buFont typeface="+mj-lt"/>
              <a:buAutoNum type="arabicPeriod" startAt="2"/>
            </a:pPr>
            <a:r>
              <a:rPr lang="en-US" dirty="0"/>
              <a:t>ADD: ADD to AC</a:t>
            </a:r>
          </a:p>
          <a:p>
            <a:pPr marL="457200" indent="0" algn="just">
              <a:buNone/>
            </a:pPr>
            <a:r>
              <a:rPr lang="en-US" dirty="0"/>
              <a:t>This instruction adds the content of the memory word specified by the effective address to the value of AC. The sum is transferred into AC and the output carry </a:t>
            </a:r>
            <a:r>
              <a:rPr lang="en-US" dirty="0" err="1"/>
              <a:t>C</a:t>
            </a:r>
            <a:r>
              <a:rPr lang="en-US" baseline="-25000" dirty="0" err="1"/>
              <a:t>out</a:t>
            </a:r>
            <a:r>
              <a:rPr lang="en-US" dirty="0"/>
              <a:t> is transferred to the E (extended accumulator) flip-flop.</a:t>
            </a:r>
          </a:p>
        </p:txBody>
      </p:sp>
      <p:sp>
        <p:nvSpPr>
          <p:cNvPr id="4" name="Rectangle 3"/>
          <p:cNvSpPr/>
          <p:nvPr/>
        </p:nvSpPr>
        <p:spPr>
          <a:xfrm>
            <a:off x="2667000" y="3429000"/>
            <a:ext cx="2951449" cy="523220"/>
          </a:xfrm>
          <a:prstGeom prst="rect">
            <a:avLst/>
          </a:prstGeom>
        </p:spPr>
        <p:txBody>
          <a:bodyPr wrap="none">
            <a:sp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D</a:t>
            </a:r>
            <a:r>
              <a:rPr lang="en-US" sz="2800" baseline="-25000" dirty="0">
                <a:latin typeface="Calibri" panose="020F0502020204030204" pitchFamily="34" charset="0"/>
                <a:ea typeface="Calibri" panose="020F0502020204030204" pitchFamily="34" charset="0"/>
                <a:cs typeface="Calibri" panose="020F0502020204030204" pitchFamily="34" charset="0"/>
              </a:rPr>
              <a:t>1</a:t>
            </a:r>
            <a:r>
              <a:rPr lang="en-US" sz="2800" dirty="0">
                <a:latin typeface="Calibri" panose="020F0502020204030204" pitchFamily="34" charset="0"/>
                <a:ea typeface="Calibri" panose="020F0502020204030204" pitchFamily="34" charset="0"/>
                <a:cs typeface="Calibri" panose="020F0502020204030204" pitchFamily="34" charset="0"/>
              </a:rPr>
              <a:t>T</a:t>
            </a:r>
            <a:r>
              <a:rPr lang="en-US" sz="2800" baseline="-25000" dirty="0">
                <a:latin typeface="Calibri" panose="020F0502020204030204" pitchFamily="34" charset="0"/>
                <a:ea typeface="Calibri" panose="020F0502020204030204" pitchFamily="34" charset="0"/>
                <a:cs typeface="Calibri" panose="020F0502020204030204" pitchFamily="34" charset="0"/>
              </a:rPr>
              <a:t>4</a:t>
            </a:r>
            <a:r>
              <a:rPr lang="en-US" sz="2800" dirty="0">
                <a:latin typeface="Calibri" panose="020F0502020204030204" pitchFamily="34" charset="0"/>
                <a:ea typeface="Calibri" panose="020F0502020204030204" pitchFamily="34" charset="0"/>
                <a:cs typeface="Calibri" panose="020F0502020204030204" pitchFamily="34" charset="0"/>
              </a:rPr>
              <a:t>:  DR </a:t>
            </a:r>
            <a:r>
              <a:rPr lang="en-US" sz="28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a:t>
            </a:r>
            <a:r>
              <a:rPr lang="en-US" sz="2800" dirty="0">
                <a:latin typeface="Calibri" panose="020F0502020204030204" pitchFamily="34" charset="0"/>
                <a:ea typeface="Calibri" panose="020F0502020204030204" pitchFamily="34" charset="0"/>
                <a:cs typeface="Calibri" panose="020F0502020204030204" pitchFamily="34" charset="0"/>
              </a:rPr>
              <a:t>M[AR]</a:t>
            </a:r>
            <a:endParaRPr lang="en-US" sz="2800" dirty="0"/>
          </a:p>
        </p:txBody>
      </p:sp>
      <p:sp>
        <p:nvSpPr>
          <p:cNvPr id="5" name="Rectangle 4"/>
          <p:cNvSpPr/>
          <p:nvPr/>
        </p:nvSpPr>
        <p:spPr>
          <a:xfrm>
            <a:off x="2667000" y="3952220"/>
            <a:ext cx="5793124" cy="523220"/>
          </a:xfrm>
          <a:prstGeom prst="rect">
            <a:avLst/>
          </a:prstGeom>
        </p:spPr>
        <p:txBody>
          <a:bodyPr wrap="none">
            <a:spAutoFit/>
          </a:bodyPr>
          <a:lstStyle/>
          <a:p>
            <a:r>
              <a:rPr lang="en-US" sz="2800" dirty="0"/>
              <a:t>D</a:t>
            </a:r>
            <a:r>
              <a:rPr lang="en-US" sz="2800" baseline="-25000" dirty="0"/>
              <a:t>1</a:t>
            </a:r>
            <a:r>
              <a:rPr lang="en-US" sz="2800" dirty="0"/>
              <a:t>T</a:t>
            </a:r>
            <a:r>
              <a:rPr lang="en-US" sz="2800" baseline="-25000" dirty="0"/>
              <a:t>5</a:t>
            </a:r>
            <a:r>
              <a:rPr lang="en-US" sz="2800" dirty="0"/>
              <a:t>:	AC </a:t>
            </a:r>
            <a:r>
              <a:rPr lang="en-US" sz="2800" dirty="0">
                <a:sym typeface="Symbol" panose="05050102010706020507" pitchFamily="18" charset="2"/>
              </a:rPr>
              <a:t></a:t>
            </a:r>
            <a:r>
              <a:rPr lang="en-US" sz="2800" dirty="0"/>
              <a:t> AC + DR, E </a:t>
            </a:r>
            <a:r>
              <a:rPr lang="en-US" sz="2800" dirty="0">
                <a:sym typeface="Symbol" panose="05050102010706020507" pitchFamily="18" charset="2"/>
              </a:rPr>
              <a:t></a:t>
            </a:r>
            <a:r>
              <a:rPr lang="en-US" sz="2800" dirty="0"/>
              <a:t> </a:t>
            </a:r>
            <a:r>
              <a:rPr lang="en-US" sz="2800" dirty="0" err="1"/>
              <a:t>C</a:t>
            </a:r>
            <a:r>
              <a:rPr lang="en-US" sz="2800" baseline="-25000" dirty="0" err="1"/>
              <a:t>out</a:t>
            </a:r>
            <a:r>
              <a:rPr lang="en-US" sz="2800" dirty="0"/>
              <a:t>, SC </a:t>
            </a:r>
            <a:r>
              <a:rPr lang="en-US" sz="2800" dirty="0">
                <a:sym typeface="Symbol" panose="05050102010706020507" pitchFamily="18" charset="2"/>
              </a:rPr>
              <a:t></a:t>
            </a:r>
            <a:r>
              <a:rPr lang="en-US" sz="2800" dirty="0"/>
              <a:t> 0</a:t>
            </a:r>
          </a:p>
        </p:txBody>
      </p:sp>
    </p:spTree>
    <p:extLst>
      <p:ext uri="{BB962C8B-B14F-4D97-AF65-F5344CB8AC3E}">
        <p14:creationId xmlns:p14="http://schemas.microsoft.com/office/powerpoint/2010/main" val="381584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Reference Instructions</a:t>
            </a:r>
          </a:p>
        </p:txBody>
      </p:sp>
      <p:sp>
        <p:nvSpPr>
          <p:cNvPr id="3" name="Content Placeholder 2"/>
          <p:cNvSpPr>
            <a:spLocks noGrp="1"/>
          </p:cNvSpPr>
          <p:nvPr>
            <p:ph idx="1"/>
          </p:nvPr>
        </p:nvSpPr>
        <p:spPr>
          <a:xfrm>
            <a:off x="190500" y="990600"/>
            <a:ext cx="8763000" cy="1524000"/>
          </a:xfrm>
        </p:spPr>
        <p:txBody>
          <a:bodyPr>
            <a:normAutofit/>
          </a:bodyPr>
          <a:lstStyle/>
          <a:p>
            <a:pPr marL="457200" indent="-457200" algn="just">
              <a:buFont typeface="+mj-lt"/>
              <a:buAutoNum type="arabicPeriod" startAt="3"/>
            </a:pPr>
            <a:r>
              <a:rPr lang="en-US" dirty="0"/>
              <a:t>LDA: Load to AC</a:t>
            </a:r>
          </a:p>
          <a:p>
            <a:pPr marL="457200" indent="0" algn="just">
              <a:buNone/>
            </a:pPr>
            <a:r>
              <a:rPr lang="en-US" dirty="0"/>
              <a:t>This instruction transfers the memory word specified by the effective address to AC. </a:t>
            </a:r>
          </a:p>
        </p:txBody>
      </p:sp>
      <p:sp>
        <p:nvSpPr>
          <p:cNvPr id="4" name="Rectangle 3"/>
          <p:cNvSpPr/>
          <p:nvPr/>
        </p:nvSpPr>
        <p:spPr>
          <a:xfrm>
            <a:off x="2667000" y="2590800"/>
            <a:ext cx="2951449" cy="523220"/>
          </a:xfrm>
          <a:prstGeom prst="rect">
            <a:avLst/>
          </a:prstGeom>
        </p:spPr>
        <p:txBody>
          <a:bodyPr wrap="none">
            <a:sp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D</a:t>
            </a:r>
            <a:r>
              <a:rPr lang="en-US" sz="2800" baseline="-25000" dirty="0">
                <a:latin typeface="Calibri" panose="020F0502020204030204" pitchFamily="34" charset="0"/>
                <a:ea typeface="Calibri" panose="020F0502020204030204" pitchFamily="34" charset="0"/>
                <a:cs typeface="Calibri" panose="020F0502020204030204" pitchFamily="34" charset="0"/>
              </a:rPr>
              <a:t>2</a:t>
            </a:r>
            <a:r>
              <a:rPr lang="en-US" sz="2800" dirty="0">
                <a:latin typeface="Calibri" panose="020F0502020204030204" pitchFamily="34" charset="0"/>
                <a:ea typeface="Calibri" panose="020F0502020204030204" pitchFamily="34" charset="0"/>
                <a:cs typeface="Calibri" panose="020F0502020204030204" pitchFamily="34" charset="0"/>
              </a:rPr>
              <a:t>T</a:t>
            </a:r>
            <a:r>
              <a:rPr lang="en-US" sz="2800" baseline="-25000" dirty="0">
                <a:latin typeface="Calibri" panose="020F0502020204030204" pitchFamily="34" charset="0"/>
                <a:ea typeface="Calibri" panose="020F0502020204030204" pitchFamily="34" charset="0"/>
                <a:cs typeface="Calibri" panose="020F0502020204030204" pitchFamily="34" charset="0"/>
              </a:rPr>
              <a:t>4</a:t>
            </a:r>
            <a:r>
              <a:rPr lang="en-US" sz="2800" dirty="0">
                <a:latin typeface="Calibri" panose="020F0502020204030204" pitchFamily="34" charset="0"/>
                <a:ea typeface="Calibri" panose="020F0502020204030204" pitchFamily="34" charset="0"/>
                <a:cs typeface="Calibri" panose="020F0502020204030204" pitchFamily="34" charset="0"/>
              </a:rPr>
              <a:t>:  DR </a:t>
            </a:r>
            <a:r>
              <a:rPr lang="en-US" sz="28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 </a:t>
            </a:r>
            <a:r>
              <a:rPr lang="en-US" sz="2800" dirty="0">
                <a:latin typeface="Calibri" panose="020F0502020204030204" pitchFamily="34" charset="0"/>
                <a:ea typeface="Calibri" panose="020F0502020204030204" pitchFamily="34" charset="0"/>
                <a:cs typeface="Calibri" panose="020F0502020204030204" pitchFamily="34" charset="0"/>
              </a:rPr>
              <a:t>M[AR]</a:t>
            </a:r>
            <a:endParaRPr lang="en-US" sz="2800" dirty="0"/>
          </a:p>
        </p:txBody>
      </p:sp>
      <p:sp>
        <p:nvSpPr>
          <p:cNvPr id="5" name="Rectangle 4"/>
          <p:cNvSpPr/>
          <p:nvPr/>
        </p:nvSpPr>
        <p:spPr>
          <a:xfrm>
            <a:off x="2667000" y="3114020"/>
            <a:ext cx="3748719" cy="523220"/>
          </a:xfrm>
          <a:prstGeom prst="rect">
            <a:avLst/>
          </a:prstGeom>
        </p:spPr>
        <p:txBody>
          <a:bodyPr wrap="none">
            <a:spAutoFit/>
          </a:bodyPr>
          <a:lstStyle/>
          <a:p>
            <a:r>
              <a:rPr lang="en-US" sz="2800" dirty="0"/>
              <a:t>D</a:t>
            </a:r>
            <a:r>
              <a:rPr lang="en-US" sz="2800" baseline="-25000" dirty="0"/>
              <a:t>2</a:t>
            </a:r>
            <a:r>
              <a:rPr lang="en-US" sz="2800" dirty="0"/>
              <a:t>T</a:t>
            </a:r>
            <a:r>
              <a:rPr lang="en-US" sz="2800" baseline="-25000" dirty="0"/>
              <a:t>5</a:t>
            </a:r>
            <a:r>
              <a:rPr lang="en-US" sz="2800" dirty="0"/>
              <a:t>:	AC </a:t>
            </a:r>
            <a:r>
              <a:rPr lang="en-US" sz="2800" dirty="0">
                <a:sym typeface="Symbol" panose="05050102010706020507" pitchFamily="18" charset="2"/>
              </a:rPr>
              <a:t></a:t>
            </a:r>
            <a:r>
              <a:rPr lang="en-US" sz="2800" dirty="0"/>
              <a:t> DR, SC </a:t>
            </a:r>
            <a:r>
              <a:rPr lang="en-US" sz="2800" dirty="0">
                <a:sym typeface="Symbol" panose="05050102010706020507" pitchFamily="18" charset="2"/>
              </a:rPr>
              <a:t></a:t>
            </a:r>
            <a:r>
              <a:rPr lang="en-US" sz="2800" dirty="0"/>
              <a:t> 0</a:t>
            </a:r>
          </a:p>
        </p:txBody>
      </p:sp>
    </p:spTree>
    <p:extLst>
      <p:ext uri="{BB962C8B-B14F-4D97-AF65-F5344CB8AC3E}">
        <p14:creationId xmlns:p14="http://schemas.microsoft.com/office/powerpoint/2010/main" val="33508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Reference Instructions</a:t>
            </a:r>
          </a:p>
        </p:txBody>
      </p:sp>
      <p:sp>
        <p:nvSpPr>
          <p:cNvPr id="3" name="Content Placeholder 2"/>
          <p:cNvSpPr>
            <a:spLocks noGrp="1"/>
          </p:cNvSpPr>
          <p:nvPr>
            <p:ph idx="1"/>
          </p:nvPr>
        </p:nvSpPr>
        <p:spPr>
          <a:xfrm>
            <a:off x="190500" y="990600"/>
            <a:ext cx="8763000" cy="1524000"/>
          </a:xfrm>
        </p:spPr>
        <p:txBody>
          <a:bodyPr>
            <a:normAutofit/>
          </a:bodyPr>
          <a:lstStyle/>
          <a:p>
            <a:pPr marL="457200" indent="-457200" algn="just">
              <a:buFont typeface="+mj-lt"/>
              <a:buAutoNum type="arabicPeriod" startAt="4"/>
            </a:pPr>
            <a:r>
              <a:rPr lang="en-US" dirty="0"/>
              <a:t>STA: Store AC</a:t>
            </a:r>
          </a:p>
          <a:p>
            <a:pPr marL="457200" indent="0" algn="just">
              <a:buNone/>
            </a:pPr>
            <a:r>
              <a:rPr lang="en-US" dirty="0"/>
              <a:t>This instruction stores the content of AC into the memory word specified by the effective address.</a:t>
            </a:r>
          </a:p>
        </p:txBody>
      </p:sp>
      <p:sp>
        <p:nvSpPr>
          <p:cNvPr id="4" name="Rectangle 3"/>
          <p:cNvSpPr/>
          <p:nvPr/>
        </p:nvSpPr>
        <p:spPr>
          <a:xfrm>
            <a:off x="2667000" y="2590800"/>
            <a:ext cx="4181529" cy="523220"/>
          </a:xfrm>
          <a:prstGeom prst="rect">
            <a:avLst/>
          </a:prstGeom>
        </p:spPr>
        <p:txBody>
          <a:bodyPr wrap="none">
            <a:spAutoFit/>
          </a:bodyPr>
          <a:lstStyle/>
          <a:p>
            <a:r>
              <a:rPr lang="en-US" sz="2800" dirty="0"/>
              <a:t>D</a:t>
            </a:r>
            <a:r>
              <a:rPr lang="en-US" sz="2800" baseline="-25000" dirty="0"/>
              <a:t>3</a:t>
            </a:r>
            <a:r>
              <a:rPr lang="en-US" sz="2800" dirty="0"/>
              <a:t>T</a:t>
            </a:r>
            <a:r>
              <a:rPr lang="en-US" sz="2800" baseline="-25000" dirty="0"/>
              <a:t>4</a:t>
            </a:r>
            <a:r>
              <a:rPr lang="en-US" sz="2800" dirty="0"/>
              <a:t>:	M[AR] </a:t>
            </a:r>
            <a:r>
              <a:rPr lang="en-US" sz="2800" dirty="0">
                <a:sym typeface="Symbol" panose="05050102010706020507" pitchFamily="18" charset="2"/>
              </a:rPr>
              <a:t></a:t>
            </a:r>
            <a:r>
              <a:rPr lang="en-US" sz="2800" dirty="0"/>
              <a:t> AC, SC </a:t>
            </a:r>
            <a:r>
              <a:rPr lang="en-US" sz="2800" dirty="0">
                <a:sym typeface="Symbol" panose="05050102010706020507" pitchFamily="18" charset="2"/>
              </a:rPr>
              <a:t></a:t>
            </a:r>
            <a:r>
              <a:rPr lang="en-US" sz="2800" dirty="0"/>
              <a:t> 0</a:t>
            </a:r>
          </a:p>
        </p:txBody>
      </p:sp>
    </p:spTree>
    <p:extLst>
      <p:ext uri="{BB962C8B-B14F-4D97-AF65-F5344CB8AC3E}">
        <p14:creationId xmlns:p14="http://schemas.microsoft.com/office/powerpoint/2010/main" val="407718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Reference Instructions</a:t>
            </a:r>
          </a:p>
        </p:txBody>
      </p:sp>
      <p:sp>
        <p:nvSpPr>
          <p:cNvPr id="3" name="Content Placeholder 2"/>
          <p:cNvSpPr>
            <a:spLocks noGrp="1"/>
          </p:cNvSpPr>
          <p:nvPr>
            <p:ph idx="1"/>
          </p:nvPr>
        </p:nvSpPr>
        <p:spPr>
          <a:xfrm>
            <a:off x="190500" y="990600"/>
            <a:ext cx="8763000" cy="2514600"/>
          </a:xfrm>
        </p:spPr>
        <p:txBody>
          <a:bodyPr>
            <a:normAutofit/>
          </a:bodyPr>
          <a:lstStyle/>
          <a:p>
            <a:pPr marL="457200" indent="-457200" algn="just">
              <a:buFont typeface="+mj-lt"/>
              <a:buAutoNum type="arabicPeriod" startAt="5"/>
            </a:pPr>
            <a:r>
              <a:rPr lang="en-US" dirty="0"/>
              <a:t>BUN: Branch Unconditionally</a:t>
            </a:r>
          </a:p>
          <a:p>
            <a:pPr marL="457200" indent="0" algn="just">
              <a:buNone/>
            </a:pPr>
            <a:r>
              <a:rPr lang="en-US" dirty="0"/>
              <a:t>This instruction transfers the program to instruction specified by the effective address. The BUN instruction allows the programmer to specify an instruction out of sequence and the program branches (or jumps) unconditionally.</a:t>
            </a:r>
          </a:p>
        </p:txBody>
      </p:sp>
      <p:sp>
        <p:nvSpPr>
          <p:cNvPr id="4" name="Rectangle 3"/>
          <p:cNvSpPr/>
          <p:nvPr/>
        </p:nvSpPr>
        <p:spPr>
          <a:xfrm>
            <a:off x="2667000" y="3429000"/>
            <a:ext cx="3634328" cy="523220"/>
          </a:xfrm>
          <a:prstGeom prst="rect">
            <a:avLst/>
          </a:prstGeom>
        </p:spPr>
        <p:txBody>
          <a:bodyPr wrap="none">
            <a:spAutoFit/>
          </a:bodyPr>
          <a:lstStyle/>
          <a:p>
            <a:r>
              <a:rPr lang="en-US" sz="2800" dirty="0"/>
              <a:t>D</a:t>
            </a:r>
            <a:r>
              <a:rPr lang="en-US" sz="2800" baseline="-25000" dirty="0"/>
              <a:t>4</a:t>
            </a:r>
            <a:r>
              <a:rPr lang="en-US" sz="2800" dirty="0"/>
              <a:t>T</a:t>
            </a:r>
            <a:r>
              <a:rPr lang="en-US" sz="2800" baseline="-25000" dirty="0"/>
              <a:t>4</a:t>
            </a:r>
            <a:r>
              <a:rPr lang="en-US" sz="2800" dirty="0"/>
              <a:t>:	PC </a:t>
            </a:r>
            <a:r>
              <a:rPr lang="en-US" sz="2800" dirty="0">
                <a:sym typeface="Symbol" panose="05050102010706020507" pitchFamily="18" charset="2"/>
              </a:rPr>
              <a:t></a:t>
            </a:r>
            <a:r>
              <a:rPr lang="en-US" sz="2800" dirty="0"/>
              <a:t> AR, SC </a:t>
            </a:r>
            <a:r>
              <a:rPr lang="en-US" sz="2800" dirty="0">
                <a:sym typeface="Symbol" panose="05050102010706020507" pitchFamily="18" charset="2"/>
              </a:rPr>
              <a:t></a:t>
            </a:r>
            <a:r>
              <a:rPr lang="en-US" sz="2800" dirty="0"/>
              <a:t> 0</a:t>
            </a:r>
          </a:p>
        </p:txBody>
      </p:sp>
    </p:spTree>
    <p:extLst>
      <p:ext uri="{BB962C8B-B14F-4D97-AF65-F5344CB8AC3E}">
        <p14:creationId xmlns:p14="http://schemas.microsoft.com/office/powerpoint/2010/main" val="35695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Reference Instructions</a:t>
            </a:r>
          </a:p>
        </p:txBody>
      </p:sp>
      <p:sp>
        <p:nvSpPr>
          <p:cNvPr id="3" name="Content Placeholder 2"/>
          <p:cNvSpPr>
            <a:spLocks noGrp="1"/>
          </p:cNvSpPr>
          <p:nvPr>
            <p:ph idx="1"/>
          </p:nvPr>
        </p:nvSpPr>
        <p:spPr>
          <a:xfrm>
            <a:off x="190500" y="990600"/>
            <a:ext cx="8763000" cy="2667000"/>
          </a:xfrm>
        </p:spPr>
        <p:txBody>
          <a:bodyPr>
            <a:normAutofit/>
          </a:bodyPr>
          <a:lstStyle/>
          <a:p>
            <a:pPr marL="457200" indent="-457200" algn="just">
              <a:buFont typeface="+mj-lt"/>
              <a:buAutoNum type="arabicPeriod" startAt="6"/>
            </a:pPr>
            <a:r>
              <a:rPr lang="en-US" dirty="0"/>
              <a:t>BSA: Branch and Save Return Address</a:t>
            </a:r>
          </a:p>
          <a:p>
            <a:pPr marL="457200" indent="0" algn="just">
              <a:buNone/>
            </a:pPr>
            <a:r>
              <a:rPr lang="en-US" dirty="0"/>
              <a:t>This instruction is useful for branching to a portion of the program called a subroutine or procedure. When executed, the BSA instruction stores the address of the next instruction in sequence (which is available in PC) into a memory location specified by the effective address.</a:t>
            </a:r>
          </a:p>
        </p:txBody>
      </p:sp>
      <p:sp>
        <p:nvSpPr>
          <p:cNvPr id="4" name="Rectangle 3"/>
          <p:cNvSpPr/>
          <p:nvPr/>
        </p:nvSpPr>
        <p:spPr>
          <a:xfrm>
            <a:off x="2667000" y="3667780"/>
            <a:ext cx="5038559" cy="523220"/>
          </a:xfrm>
          <a:prstGeom prst="rect">
            <a:avLst/>
          </a:prstGeom>
        </p:spPr>
        <p:txBody>
          <a:bodyPr wrap="none">
            <a:spAutoFit/>
          </a:bodyPr>
          <a:lstStyle/>
          <a:p>
            <a:r>
              <a:rPr lang="en-US" sz="2800" dirty="0"/>
              <a:t>D</a:t>
            </a:r>
            <a:r>
              <a:rPr lang="en-US" sz="2800" baseline="-25000" dirty="0"/>
              <a:t>5</a:t>
            </a:r>
            <a:r>
              <a:rPr lang="en-US" sz="2800" dirty="0"/>
              <a:t>T</a:t>
            </a:r>
            <a:r>
              <a:rPr lang="en-US" sz="2800" baseline="-25000" dirty="0"/>
              <a:t>4</a:t>
            </a:r>
            <a:r>
              <a:rPr lang="en-US" sz="2800" dirty="0"/>
              <a:t>:	M[AR] </a:t>
            </a:r>
            <a:r>
              <a:rPr lang="en-US" sz="2800" dirty="0">
                <a:sym typeface="Symbol" panose="05050102010706020507" pitchFamily="18" charset="2"/>
              </a:rPr>
              <a:t></a:t>
            </a:r>
            <a:r>
              <a:rPr lang="en-US" sz="2800" dirty="0"/>
              <a:t> PC,  AR </a:t>
            </a:r>
            <a:r>
              <a:rPr lang="en-US" sz="2800" dirty="0">
                <a:sym typeface="Symbol" panose="05050102010706020507" pitchFamily="18" charset="2"/>
              </a:rPr>
              <a:t></a:t>
            </a:r>
            <a:r>
              <a:rPr lang="en-US" sz="2800" dirty="0"/>
              <a:t> AR + 1</a:t>
            </a:r>
          </a:p>
        </p:txBody>
      </p:sp>
      <p:sp>
        <p:nvSpPr>
          <p:cNvPr id="6" name="Rectangle 5"/>
          <p:cNvSpPr/>
          <p:nvPr/>
        </p:nvSpPr>
        <p:spPr>
          <a:xfrm>
            <a:off x="2667000" y="4191000"/>
            <a:ext cx="3634328" cy="523220"/>
          </a:xfrm>
          <a:prstGeom prst="rect">
            <a:avLst/>
          </a:prstGeom>
        </p:spPr>
        <p:txBody>
          <a:bodyPr wrap="none">
            <a:spAutoFit/>
          </a:bodyPr>
          <a:lstStyle/>
          <a:p>
            <a:r>
              <a:rPr lang="en-US" sz="2800" dirty="0"/>
              <a:t>D</a:t>
            </a:r>
            <a:r>
              <a:rPr lang="en-US" sz="2800" baseline="-25000" dirty="0"/>
              <a:t>5</a:t>
            </a:r>
            <a:r>
              <a:rPr lang="en-US" sz="2800" dirty="0"/>
              <a:t>T</a:t>
            </a:r>
            <a:r>
              <a:rPr lang="en-US" sz="2800" baseline="-25000" dirty="0"/>
              <a:t>5</a:t>
            </a:r>
            <a:r>
              <a:rPr lang="en-US" sz="2800" dirty="0"/>
              <a:t>:	PC </a:t>
            </a:r>
            <a:r>
              <a:rPr lang="en-US" sz="2800" dirty="0">
                <a:sym typeface="Symbol" panose="05050102010706020507" pitchFamily="18" charset="2"/>
              </a:rPr>
              <a:t></a:t>
            </a:r>
            <a:r>
              <a:rPr lang="en-US" sz="2800" dirty="0"/>
              <a:t> AR, SC </a:t>
            </a:r>
            <a:r>
              <a:rPr lang="en-US" sz="2800" dirty="0">
                <a:sym typeface="Symbol" panose="05050102010706020507" pitchFamily="18" charset="2"/>
              </a:rPr>
              <a:t></a:t>
            </a:r>
            <a:r>
              <a:rPr lang="en-US" sz="2800" dirty="0"/>
              <a:t> 0</a:t>
            </a:r>
          </a:p>
        </p:txBody>
      </p:sp>
    </p:spTree>
    <p:extLst>
      <p:ext uri="{BB962C8B-B14F-4D97-AF65-F5344CB8AC3E}">
        <p14:creationId xmlns:p14="http://schemas.microsoft.com/office/powerpoint/2010/main" val="356897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BSA</a:t>
            </a:r>
          </a:p>
        </p:txBody>
      </p:sp>
      <p:sp>
        <p:nvSpPr>
          <p:cNvPr id="4" name="Rectangle 3"/>
          <p:cNvSpPr/>
          <p:nvPr/>
        </p:nvSpPr>
        <p:spPr>
          <a:xfrm>
            <a:off x="914400" y="1219200"/>
            <a:ext cx="2971800" cy="411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14400" y="1219200"/>
            <a:ext cx="2971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0	     BSA	           135</a:t>
            </a:r>
          </a:p>
        </p:txBody>
      </p:sp>
      <p:sp>
        <p:nvSpPr>
          <p:cNvPr id="6" name="Rectangle 5"/>
          <p:cNvSpPr/>
          <p:nvPr/>
        </p:nvSpPr>
        <p:spPr>
          <a:xfrm>
            <a:off x="914400" y="1676400"/>
            <a:ext cx="2971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 Instruction</a:t>
            </a:r>
          </a:p>
        </p:txBody>
      </p:sp>
      <p:sp>
        <p:nvSpPr>
          <p:cNvPr id="7" name="Rectangle 6"/>
          <p:cNvSpPr/>
          <p:nvPr/>
        </p:nvSpPr>
        <p:spPr>
          <a:xfrm>
            <a:off x="914400" y="2819400"/>
            <a:ext cx="2971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Rectangle 7"/>
          <p:cNvSpPr/>
          <p:nvPr/>
        </p:nvSpPr>
        <p:spPr>
          <a:xfrm>
            <a:off x="914400" y="3267074"/>
            <a:ext cx="2971800" cy="1533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Subroutine</a:t>
            </a:r>
          </a:p>
        </p:txBody>
      </p:sp>
      <p:sp>
        <p:nvSpPr>
          <p:cNvPr id="9" name="Rectangle 8"/>
          <p:cNvSpPr/>
          <p:nvPr/>
        </p:nvSpPr>
        <p:spPr>
          <a:xfrm>
            <a:off x="914400" y="4800598"/>
            <a:ext cx="2971800" cy="5334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1	     BUN	           135</a:t>
            </a:r>
          </a:p>
        </p:txBody>
      </p:sp>
      <p:sp>
        <p:nvSpPr>
          <p:cNvPr id="10" name="Rectangle 9"/>
          <p:cNvSpPr/>
          <p:nvPr/>
        </p:nvSpPr>
        <p:spPr>
          <a:xfrm>
            <a:off x="5486400" y="1219200"/>
            <a:ext cx="2971800" cy="411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486400" y="1219200"/>
            <a:ext cx="2971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0	     BSA	           135</a:t>
            </a:r>
          </a:p>
        </p:txBody>
      </p:sp>
      <p:sp>
        <p:nvSpPr>
          <p:cNvPr id="12" name="Rectangle 11"/>
          <p:cNvSpPr/>
          <p:nvPr/>
        </p:nvSpPr>
        <p:spPr>
          <a:xfrm>
            <a:off x="5486400" y="1676400"/>
            <a:ext cx="2971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 Instruction</a:t>
            </a:r>
          </a:p>
        </p:txBody>
      </p:sp>
      <p:sp>
        <p:nvSpPr>
          <p:cNvPr id="13" name="Rectangle 12"/>
          <p:cNvSpPr/>
          <p:nvPr/>
        </p:nvSpPr>
        <p:spPr>
          <a:xfrm>
            <a:off x="5486400" y="2819400"/>
            <a:ext cx="2971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Rectangle 13"/>
          <p:cNvSpPr/>
          <p:nvPr/>
        </p:nvSpPr>
        <p:spPr>
          <a:xfrm>
            <a:off x="5486400" y="3267074"/>
            <a:ext cx="2971800" cy="1533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Subroutine</a:t>
            </a:r>
          </a:p>
        </p:txBody>
      </p:sp>
      <p:sp>
        <p:nvSpPr>
          <p:cNvPr id="15" name="Rectangle 14"/>
          <p:cNvSpPr/>
          <p:nvPr/>
        </p:nvSpPr>
        <p:spPr>
          <a:xfrm>
            <a:off x="5486400" y="4800598"/>
            <a:ext cx="2971800" cy="5334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1	     BUN	           135</a:t>
            </a:r>
          </a:p>
        </p:txBody>
      </p:sp>
      <p:sp>
        <p:nvSpPr>
          <p:cNvPr id="3" name="TextBox 2"/>
          <p:cNvSpPr txBox="1"/>
          <p:nvPr/>
        </p:nvSpPr>
        <p:spPr>
          <a:xfrm>
            <a:off x="481408" y="1262064"/>
            <a:ext cx="418704" cy="369332"/>
          </a:xfrm>
          <a:prstGeom prst="rect">
            <a:avLst/>
          </a:prstGeom>
          <a:noFill/>
        </p:spPr>
        <p:txBody>
          <a:bodyPr wrap="none" rtlCol="0">
            <a:spAutoFit/>
          </a:bodyPr>
          <a:lstStyle/>
          <a:p>
            <a:r>
              <a:rPr lang="en-US" dirty="0"/>
              <a:t>20</a:t>
            </a:r>
          </a:p>
        </p:txBody>
      </p:sp>
      <p:sp>
        <p:nvSpPr>
          <p:cNvPr id="16" name="TextBox 15"/>
          <p:cNvSpPr txBox="1"/>
          <p:nvPr/>
        </p:nvSpPr>
        <p:spPr>
          <a:xfrm>
            <a:off x="5029200" y="1262064"/>
            <a:ext cx="418704" cy="369332"/>
          </a:xfrm>
          <a:prstGeom prst="rect">
            <a:avLst/>
          </a:prstGeom>
          <a:noFill/>
        </p:spPr>
        <p:txBody>
          <a:bodyPr wrap="none" rtlCol="0">
            <a:spAutoFit/>
          </a:bodyPr>
          <a:lstStyle/>
          <a:p>
            <a:r>
              <a:rPr lang="en-US" dirty="0"/>
              <a:t>20</a:t>
            </a:r>
          </a:p>
        </p:txBody>
      </p:sp>
      <p:sp>
        <p:nvSpPr>
          <p:cNvPr id="17" name="TextBox 16"/>
          <p:cNvSpPr txBox="1"/>
          <p:nvPr/>
        </p:nvSpPr>
        <p:spPr>
          <a:xfrm>
            <a:off x="32427" y="1704976"/>
            <a:ext cx="881973" cy="369332"/>
          </a:xfrm>
          <a:prstGeom prst="rect">
            <a:avLst/>
          </a:prstGeom>
          <a:noFill/>
        </p:spPr>
        <p:txBody>
          <a:bodyPr wrap="none" rtlCol="0">
            <a:spAutoFit/>
          </a:bodyPr>
          <a:lstStyle/>
          <a:p>
            <a:r>
              <a:rPr lang="en-US" dirty="0"/>
              <a:t>PC = 21</a:t>
            </a:r>
          </a:p>
        </p:txBody>
      </p:sp>
      <p:sp>
        <p:nvSpPr>
          <p:cNvPr id="18" name="TextBox 17"/>
          <p:cNvSpPr txBox="1"/>
          <p:nvPr/>
        </p:nvSpPr>
        <p:spPr>
          <a:xfrm>
            <a:off x="5034360" y="1704976"/>
            <a:ext cx="418704" cy="369332"/>
          </a:xfrm>
          <a:prstGeom prst="rect">
            <a:avLst/>
          </a:prstGeom>
          <a:noFill/>
        </p:spPr>
        <p:txBody>
          <a:bodyPr wrap="none" rtlCol="0">
            <a:spAutoFit/>
          </a:bodyPr>
          <a:lstStyle/>
          <a:p>
            <a:r>
              <a:rPr lang="en-US" dirty="0"/>
              <a:t>21</a:t>
            </a:r>
          </a:p>
        </p:txBody>
      </p:sp>
      <p:sp>
        <p:nvSpPr>
          <p:cNvPr id="19" name="TextBox 18"/>
          <p:cNvSpPr txBox="1"/>
          <p:nvPr/>
        </p:nvSpPr>
        <p:spPr>
          <a:xfrm>
            <a:off x="407252" y="3243264"/>
            <a:ext cx="535724" cy="369332"/>
          </a:xfrm>
          <a:prstGeom prst="rect">
            <a:avLst/>
          </a:prstGeom>
          <a:noFill/>
        </p:spPr>
        <p:txBody>
          <a:bodyPr wrap="none" rtlCol="0">
            <a:spAutoFit/>
          </a:bodyPr>
          <a:lstStyle/>
          <a:p>
            <a:r>
              <a:rPr lang="en-US" dirty="0"/>
              <a:t>136</a:t>
            </a:r>
          </a:p>
        </p:txBody>
      </p:sp>
      <p:sp>
        <p:nvSpPr>
          <p:cNvPr id="20" name="TextBox 19"/>
          <p:cNvSpPr txBox="1"/>
          <p:nvPr/>
        </p:nvSpPr>
        <p:spPr>
          <a:xfrm>
            <a:off x="-61912" y="2831068"/>
            <a:ext cx="1015021" cy="369332"/>
          </a:xfrm>
          <a:prstGeom prst="rect">
            <a:avLst/>
          </a:prstGeom>
          <a:noFill/>
        </p:spPr>
        <p:txBody>
          <a:bodyPr wrap="none" rtlCol="0">
            <a:spAutoFit/>
          </a:bodyPr>
          <a:lstStyle/>
          <a:p>
            <a:r>
              <a:rPr lang="en-US" dirty="0"/>
              <a:t>AR = 135</a:t>
            </a:r>
          </a:p>
        </p:txBody>
      </p:sp>
      <p:sp>
        <p:nvSpPr>
          <p:cNvPr id="21" name="TextBox 20"/>
          <p:cNvSpPr txBox="1"/>
          <p:nvPr/>
        </p:nvSpPr>
        <p:spPr>
          <a:xfrm>
            <a:off x="4487409" y="3245404"/>
            <a:ext cx="998991" cy="369332"/>
          </a:xfrm>
          <a:prstGeom prst="rect">
            <a:avLst/>
          </a:prstGeom>
          <a:noFill/>
        </p:spPr>
        <p:txBody>
          <a:bodyPr wrap="none" rtlCol="0">
            <a:spAutoFit/>
          </a:bodyPr>
          <a:lstStyle/>
          <a:p>
            <a:r>
              <a:rPr lang="en-US" dirty="0"/>
              <a:t>PC = 136</a:t>
            </a:r>
          </a:p>
        </p:txBody>
      </p:sp>
      <p:sp>
        <p:nvSpPr>
          <p:cNvPr id="22" name="TextBox 21"/>
          <p:cNvSpPr txBox="1"/>
          <p:nvPr/>
        </p:nvSpPr>
        <p:spPr>
          <a:xfrm>
            <a:off x="4950676" y="2864404"/>
            <a:ext cx="535724" cy="369332"/>
          </a:xfrm>
          <a:prstGeom prst="rect">
            <a:avLst/>
          </a:prstGeom>
          <a:noFill/>
        </p:spPr>
        <p:txBody>
          <a:bodyPr wrap="none" rtlCol="0">
            <a:spAutoFit/>
          </a:bodyPr>
          <a:lstStyle/>
          <a:p>
            <a:r>
              <a:rPr lang="en-US" dirty="0"/>
              <a:t>135</a:t>
            </a:r>
          </a:p>
        </p:txBody>
      </p:sp>
      <p:sp>
        <p:nvSpPr>
          <p:cNvPr id="23" name="TextBox 22"/>
          <p:cNvSpPr txBox="1"/>
          <p:nvPr/>
        </p:nvSpPr>
        <p:spPr>
          <a:xfrm>
            <a:off x="6762948" y="2858571"/>
            <a:ext cx="418704" cy="369332"/>
          </a:xfrm>
          <a:prstGeom prst="rect">
            <a:avLst/>
          </a:prstGeom>
          <a:noFill/>
        </p:spPr>
        <p:txBody>
          <a:bodyPr wrap="square" rtlCol="0">
            <a:spAutoFit/>
          </a:bodyPr>
          <a:lstStyle/>
          <a:p>
            <a:r>
              <a:rPr lang="en-US" dirty="0"/>
              <a:t>21</a:t>
            </a:r>
          </a:p>
        </p:txBody>
      </p:sp>
      <p:sp>
        <p:nvSpPr>
          <p:cNvPr id="24" name="TextBox 23"/>
          <p:cNvSpPr txBox="1"/>
          <p:nvPr/>
        </p:nvSpPr>
        <p:spPr>
          <a:xfrm>
            <a:off x="869156" y="5345668"/>
            <a:ext cx="3062288" cy="369332"/>
          </a:xfrm>
          <a:prstGeom prst="rect">
            <a:avLst/>
          </a:prstGeom>
          <a:noFill/>
        </p:spPr>
        <p:txBody>
          <a:bodyPr wrap="square" rtlCol="0">
            <a:spAutoFit/>
          </a:bodyPr>
          <a:lstStyle/>
          <a:p>
            <a:r>
              <a:rPr lang="en-US" dirty="0"/>
              <a:t>Memory, PC and AR at Time T</a:t>
            </a:r>
            <a:r>
              <a:rPr lang="en-US" baseline="-25000" dirty="0"/>
              <a:t>4</a:t>
            </a:r>
          </a:p>
        </p:txBody>
      </p:sp>
      <p:sp>
        <p:nvSpPr>
          <p:cNvPr id="25" name="TextBox 24"/>
          <p:cNvSpPr txBox="1"/>
          <p:nvPr/>
        </p:nvSpPr>
        <p:spPr>
          <a:xfrm>
            <a:off x="5372100" y="5345668"/>
            <a:ext cx="3200400" cy="369332"/>
          </a:xfrm>
          <a:prstGeom prst="rect">
            <a:avLst/>
          </a:prstGeom>
          <a:noFill/>
        </p:spPr>
        <p:txBody>
          <a:bodyPr wrap="square" rtlCol="0">
            <a:spAutoFit/>
          </a:bodyPr>
          <a:lstStyle/>
          <a:p>
            <a:r>
              <a:rPr lang="en-US" dirty="0"/>
              <a:t>Memory and PC after execution</a:t>
            </a:r>
            <a:endParaRPr lang="en-US" baseline="-25000" dirty="0"/>
          </a:p>
        </p:txBody>
      </p:sp>
    </p:spTree>
    <p:extLst>
      <p:ext uri="{BB962C8B-B14F-4D97-AF65-F5344CB8AC3E}">
        <p14:creationId xmlns:p14="http://schemas.microsoft.com/office/powerpoint/2010/main" val="1164608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down)">
                                      <p:cBhvr>
                                        <p:cTn id="23" dur="500"/>
                                        <p:tgtEl>
                                          <p:spTgt spid="1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down)">
                                      <p:cBhvr>
                                        <p:cTn id="28" dur="500"/>
                                        <p:tgtEl>
                                          <p:spTgt spid="7"/>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wipe(down)">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wipe(down)">
                                      <p:cBhvr>
                                        <p:cTn id="36" dur="500"/>
                                        <p:tgtEl>
                                          <p:spTgt spid="8"/>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down)">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wipe(down)">
                                      <p:cBhvr>
                                        <p:cTn id="44" dur="500"/>
                                        <p:tgtEl>
                                          <p:spTgt spid="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wipe(down)">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0"/>
                                        </p:tgtEl>
                                        <p:attrNameLst>
                                          <p:attrName>style.visibility</p:attrName>
                                        </p:attrNameLst>
                                      </p:cBhvr>
                                      <p:to>
                                        <p:strVal val="visible"/>
                                      </p:to>
                                    </p:set>
                                    <p:animEffect transition="in" filter="wipe(down)">
                                      <p:cBhvr>
                                        <p:cTn id="54" dur="500"/>
                                        <p:tgtEl>
                                          <p:spTgt spid="1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down)">
                                      <p:cBhvr>
                                        <p:cTn id="59" dur="500"/>
                                        <p:tgtEl>
                                          <p:spTgt spid="11"/>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wipe(down)">
                                      <p:cBhvr>
                                        <p:cTn id="62" dur="5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wipe(down)">
                                      <p:cBhvr>
                                        <p:cTn id="67" dur="500"/>
                                        <p:tgtEl>
                                          <p:spTgt spid="12"/>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wipe(down)">
                                      <p:cBhvr>
                                        <p:cTn id="70" dur="500"/>
                                        <p:tgtEl>
                                          <p:spTgt spid="18"/>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wipe(down)">
                                      <p:cBhvr>
                                        <p:cTn id="75" dur="500"/>
                                        <p:tgtEl>
                                          <p:spTgt spid="23"/>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13"/>
                                        </p:tgtEl>
                                        <p:attrNameLst>
                                          <p:attrName>style.visibility</p:attrName>
                                        </p:attrNameLst>
                                      </p:cBhvr>
                                      <p:to>
                                        <p:strVal val="visible"/>
                                      </p:to>
                                    </p:set>
                                    <p:animEffect transition="in" filter="wipe(down)">
                                      <p:cBhvr>
                                        <p:cTn id="78" dur="500"/>
                                        <p:tgtEl>
                                          <p:spTgt spid="13"/>
                                        </p:tgtEl>
                                      </p:cBhvr>
                                    </p:animEffect>
                                  </p:childTnLst>
                                </p:cTn>
                              </p:par>
                              <p:par>
                                <p:cTn id="79" presetID="22" presetClass="entr" presetSubtype="4" fill="hold" grpId="0" nodeType="withEffect">
                                  <p:stCondLst>
                                    <p:cond delay="0"/>
                                  </p:stCondLst>
                                  <p:childTnLst>
                                    <p:set>
                                      <p:cBhvr>
                                        <p:cTn id="80" dur="1" fill="hold">
                                          <p:stCondLst>
                                            <p:cond delay="0"/>
                                          </p:stCondLst>
                                        </p:cTn>
                                        <p:tgtEl>
                                          <p:spTgt spid="22"/>
                                        </p:tgtEl>
                                        <p:attrNameLst>
                                          <p:attrName>style.visibility</p:attrName>
                                        </p:attrNameLst>
                                      </p:cBhvr>
                                      <p:to>
                                        <p:strVal val="visible"/>
                                      </p:to>
                                    </p:set>
                                    <p:animEffect transition="in" filter="wipe(down)">
                                      <p:cBhvr>
                                        <p:cTn id="81" dur="500"/>
                                        <p:tgtEl>
                                          <p:spTgt spid="22"/>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grpId="0" nodeType="clickEffect">
                                  <p:stCondLst>
                                    <p:cond delay="0"/>
                                  </p:stCondLst>
                                  <p:childTnLst>
                                    <p:set>
                                      <p:cBhvr>
                                        <p:cTn id="85" dur="1" fill="hold">
                                          <p:stCondLst>
                                            <p:cond delay="0"/>
                                          </p:stCondLst>
                                        </p:cTn>
                                        <p:tgtEl>
                                          <p:spTgt spid="14"/>
                                        </p:tgtEl>
                                        <p:attrNameLst>
                                          <p:attrName>style.visibility</p:attrName>
                                        </p:attrNameLst>
                                      </p:cBhvr>
                                      <p:to>
                                        <p:strVal val="visible"/>
                                      </p:to>
                                    </p:set>
                                    <p:animEffect transition="in" filter="wipe(down)">
                                      <p:cBhvr>
                                        <p:cTn id="86" dur="500"/>
                                        <p:tgtEl>
                                          <p:spTgt spid="14"/>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4" fill="hold" grpId="0" nodeType="clickEffect">
                                  <p:stCondLst>
                                    <p:cond delay="0"/>
                                  </p:stCondLst>
                                  <p:childTnLst>
                                    <p:set>
                                      <p:cBhvr>
                                        <p:cTn id="90" dur="1" fill="hold">
                                          <p:stCondLst>
                                            <p:cond delay="0"/>
                                          </p:stCondLst>
                                        </p:cTn>
                                        <p:tgtEl>
                                          <p:spTgt spid="21"/>
                                        </p:tgtEl>
                                        <p:attrNameLst>
                                          <p:attrName>style.visibility</p:attrName>
                                        </p:attrNameLst>
                                      </p:cBhvr>
                                      <p:to>
                                        <p:strVal val="visible"/>
                                      </p:to>
                                    </p:set>
                                    <p:animEffect transition="in" filter="wipe(down)">
                                      <p:cBhvr>
                                        <p:cTn id="91" dur="500"/>
                                        <p:tgtEl>
                                          <p:spTgt spid="21"/>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4" fill="hold" grpId="0" nodeType="click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wipe(down)">
                                      <p:cBhvr>
                                        <p:cTn id="96" dur="500"/>
                                        <p:tgtEl>
                                          <p:spTgt spid="15"/>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4" fill="hold" grpId="0" nodeType="clickEffect">
                                  <p:stCondLst>
                                    <p:cond delay="0"/>
                                  </p:stCondLst>
                                  <p:childTnLst>
                                    <p:set>
                                      <p:cBhvr>
                                        <p:cTn id="100" dur="1" fill="hold">
                                          <p:stCondLst>
                                            <p:cond delay="0"/>
                                          </p:stCondLst>
                                        </p:cTn>
                                        <p:tgtEl>
                                          <p:spTgt spid="25"/>
                                        </p:tgtEl>
                                        <p:attrNameLst>
                                          <p:attrName>style.visibility</p:attrName>
                                        </p:attrNameLst>
                                      </p:cBhvr>
                                      <p:to>
                                        <p:strVal val="visible"/>
                                      </p:to>
                                    </p:set>
                                    <p:animEffect transition="in" filter="wipe(down)">
                                      <p:cBhvr>
                                        <p:cTn id="101"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3" grpId="0"/>
      <p:bldP spid="16" grpId="0"/>
      <p:bldP spid="17" grpId="0"/>
      <p:bldP spid="18" grpId="0"/>
      <p:bldP spid="19" grpId="0"/>
      <p:bldP spid="20" grpId="0"/>
      <p:bldP spid="21" grpId="0"/>
      <p:bldP spid="22" grpId="0"/>
      <p:bldP spid="23" grpId="0"/>
      <p:bldP spid="24" grpId="0"/>
      <p:bldP spid="2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Memory Reference Instructions</a:t>
            </a:r>
          </a:p>
        </p:txBody>
      </p:sp>
      <p:sp>
        <p:nvSpPr>
          <p:cNvPr id="3" name="Content Placeholder 2"/>
          <p:cNvSpPr>
            <a:spLocks noGrp="1"/>
          </p:cNvSpPr>
          <p:nvPr>
            <p:ph idx="1"/>
          </p:nvPr>
        </p:nvSpPr>
        <p:spPr>
          <a:xfrm>
            <a:off x="190500" y="990600"/>
            <a:ext cx="8763000" cy="2667000"/>
          </a:xfrm>
        </p:spPr>
        <p:txBody>
          <a:bodyPr>
            <a:normAutofit/>
          </a:bodyPr>
          <a:lstStyle/>
          <a:p>
            <a:pPr marL="457200" indent="-457200" algn="just">
              <a:buFont typeface="+mj-lt"/>
              <a:buAutoNum type="arabicPeriod" startAt="7"/>
            </a:pPr>
            <a:r>
              <a:rPr lang="en-US" dirty="0"/>
              <a:t>ISZ: Increment and Skip if Zero</a:t>
            </a:r>
          </a:p>
          <a:p>
            <a:pPr marL="457200" indent="0" algn="just">
              <a:buNone/>
            </a:pPr>
            <a:r>
              <a:rPr lang="en-US" dirty="0"/>
              <a:t>These instruction increments the word specified by the effective address, and if the incremented value is equal to 0, PC is incremented by 1. Since it is not possible to increment a word inside the memory, it is necessary to read the word into DR, increment DR, and store the word back into memory.</a:t>
            </a:r>
          </a:p>
        </p:txBody>
      </p:sp>
      <p:sp>
        <p:nvSpPr>
          <p:cNvPr id="4" name="Rectangle 3"/>
          <p:cNvSpPr/>
          <p:nvPr/>
        </p:nvSpPr>
        <p:spPr>
          <a:xfrm>
            <a:off x="228600" y="3667780"/>
            <a:ext cx="2975495" cy="523220"/>
          </a:xfrm>
          <a:prstGeom prst="rect">
            <a:avLst/>
          </a:prstGeom>
        </p:spPr>
        <p:txBody>
          <a:bodyPr wrap="none">
            <a:spAutoFit/>
          </a:bodyPr>
          <a:lstStyle/>
          <a:p>
            <a:r>
              <a:rPr lang="en-US" sz="2800" dirty="0"/>
              <a:t>D</a:t>
            </a:r>
            <a:r>
              <a:rPr lang="en-US" sz="2800" baseline="-25000" dirty="0"/>
              <a:t>6</a:t>
            </a:r>
            <a:r>
              <a:rPr lang="en-US" sz="2800" dirty="0"/>
              <a:t>T</a:t>
            </a:r>
            <a:r>
              <a:rPr lang="en-US" sz="2800" baseline="-25000" dirty="0"/>
              <a:t>4</a:t>
            </a:r>
            <a:r>
              <a:rPr lang="en-US" sz="2800" dirty="0"/>
              <a:t>:	DR </a:t>
            </a:r>
            <a:r>
              <a:rPr lang="en-US" sz="2800" dirty="0">
                <a:sym typeface="Symbol" panose="05050102010706020507" pitchFamily="18" charset="2"/>
              </a:rPr>
              <a:t></a:t>
            </a:r>
            <a:r>
              <a:rPr lang="en-US" sz="2800" dirty="0"/>
              <a:t> M[AR]</a:t>
            </a:r>
          </a:p>
        </p:txBody>
      </p:sp>
      <p:sp>
        <p:nvSpPr>
          <p:cNvPr id="6" name="Rectangle 5"/>
          <p:cNvSpPr/>
          <p:nvPr/>
        </p:nvSpPr>
        <p:spPr>
          <a:xfrm>
            <a:off x="228600" y="4191000"/>
            <a:ext cx="2985113" cy="523220"/>
          </a:xfrm>
          <a:prstGeom prst="rect">
            <a:avLst/>
          </a:prstGeom>
        </p:spPr>
        <p:txBody>
          <a:bodyPr wrap="none">
            <a:spAutoFit/>
          </a:bodyPr>
          <a:lstStyle/>
          <a:p>
            <a:r>
              <a:rPr lang="en-US" sz="2800" dirty="0"/>
              <a:t>D</a:t>
            </a:r>
            <a:r>
              <a:rPr lang="en-US" sz="2800" baseline="-25000" dirty="0"/>
              <a:t>6</a:t>
            </a:r>
            <a:r>
              <a:rPr lang="en-US" sz="2800" dirty="0"/>
              <a:t>T</a:t>
            </a:r>
            <a:r>
              <a:rPr lang="en-US" sz="2800" baseline="-25000" dirty="0"/>
              <a:t>5</a:t>
            </a:r>
            <a:r>
              <a:rPr lang="en-US" sz="2800" dirty="0"/>
              <a:t>:	DR </a:t>
            </a:r>
            <a:r>
              <a:rPr lang="en-US" sz="2800" dirty="0">
                <a:sym typeface="Symbol" panose="05050102010706020507" pitchFamily="18" charset="2"/>
              </a:rPr>
              <a:t></a:t>
            </a:r>
            <a:r>
              <a:rPr lang="en-US" sz="2800" dirty="0"/>
              <a:t> DR + 1</a:t>
            </a:r>
          </a:p>
        </p:txBody>
      </p:sp>
      <p:sp>
        <p:nvSpPr>
          <p:cNvPr id="7" name="Rectangle 6"/>
          <p:cNvSpPr/>
          <p:nvPr/>
        </p:nvSpPr>
        <p:spPr>
          <a:xfrm>
            <a:off x="228600" y="4714220"/>
            <a:ext cx="8826455" cy="523220"/>
          </a:xfrm>
          <a:prstGeom prst="rect">
            <a:avLst/>
          </a:prstGeom>
        </p:spPr>
        <p:txBody>
          <a:bodyPr wrap="none">
            <a:spAutoFit/>
          </a:bodyPr>
          <a:lstStyle/>
          <a:p>
            <a:r>
              <a:rPr lang="en-US" sz="2800" dirty="0"/>
              <a:t>D</a:t>
            </a:r>
            <a:r>
              <a:rPr lang="en-US" sz="2800" baseline="-25000" dirty="0"/>
              <a:t>6</a:t>
            </a:r>
            <a:r>
              <a:rPr lang="en-US" sz="2800" dirty="0"/>
              <a:t>T</a:t>
            </a:r>
            <a:r>
              <a:rPr lang="en-US" sz="2800" baseline="-25000" dirty="0"/>
              <a:t>6</a:t>
            </a:r>
            <a:r>
              <a:rPr lang="en-US" sz="2800" dirty="0"/>
              <a:t>:	M[AR] </a:t>
            </a:r>
            <a:r>
              <a:rPr lang="en-US" sz="2800" dirty="0">
                <a:sym typeface="Symbol" panose="05050102010706020507" pitchFamily="18" charset="2"/>
              </a:rPr>
              <a:t></a:t>
            </a:r>
            <a:r>
              <a:rPr lang="en-US" sz="2800" dirty="0"/>
              <a:t> DR,  if (DR = 0) then (PC </a:t>
            </a:r>
            <a:r>
              <a:rPr lang="en-US" sz="2800" dirty="0">
                <a:sym typeface="Symbol" panose="05050102010706020507" pitchFamily="18" charset="2"/>
              </a:rPr>
              <a:t></a:t>
            </a:r>
            <a:r>
              <a:rPr lang="en-US" sz="2800" dirty="0"/>
              <a:t> PC + 1),  SC </a:t>
            </a:r>
            <a:r>
              <a:rPr lang="en-US" sz="2800" dirty="0">
                <a:sym typeface="Symbol" panose="05050102010706020507" pitchFamily="18" charset="2"/>
              </a:rPr>
              <a:t></a:t>
            </a:r>
            <a:r>
              <a:rPr lang="en-US" sz="2800" dirty="0"/>
              <a:t> 0</a:t>
            </a:r>
          </a:p>
        </p:txBody>
      </p:sp>
    </p:spTree>
    <p:extLst>
      <p:ext uri="{BB962C8B-B14F-4D97-AF65-F5344CB8AC3E}">
        <p14:creationId xmlns:p14="http://schemas.microsoft.com/office/powerpoint/2010/main" val="3836880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Input-Output of basic computer</a:t>
            </a:r>
          </a:p>
        </p:txBody>
      </p:sp>
      <p:sp>
        <p:nvSpPr>
          <p:cNvPr id="4" name="Rectangle 2"/>
          <p:cNvSpPr>
            <a:spLocks noChangeArrowheads="1"/>
          </p:cNvSpPr>
          <p:nvPr/>
        </p:nvSpPr>
        <p:spPr bwMode="auto">
          <a:xfrm>
            <a:off x="762000" y="-533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5"/>
          <p:cNvSpPr/>
          <p:nvPr/>
        </p:nvSpPr>
        <p:spPr>
          <a:xfrm>
            <a:off x="1447800" y="4953000"/>
            <a:ext cx="1676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Keyboard</a:t>
            </a:r>
          </a:p>
        </p:txBody>
      </p:sp>
      <p:sp>
        <p:nvSpPr>
          <p:cNvPr id="7" name="Rectangle 6"/>
          <p:cNvSpPr/>
          <p:nvPr/>
        </p:nvSpPr>
        <p:spPr>
          <a:xfrm>
            <a:off x="3733800" y="4953000"/>
            <a:ext cx="1676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Transmitter Interface</a:t>
            </a:r>
          </a:p>
        </p:txBody>
      </p:sp>
      <p:sp>
        <p:nvSpPr>
          <p:cNvPr id="8" name="Rectangle 7"/>
          <p:cNvSpPr/>
          <p:nvPr/>
        </p:nvSpPr>
        <p:spPr>
          <a:xfrm>
            <a:off x="6038850" y="5029200"/>
            <a:ext cx="1676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INPR</a:t>
            </a:r>
          </a:p>
        </p:txBody>
      </p:sp>
      <p:sp>
        <p:nvSpPr>
          <p:cNvPr id="9" name="Rectangle 8"/>
          <p:cNvSpPr/>
          <p:nvPr/>
        </p:nvSpPr>
        <p:spPr>
          <a:xfrm>
            <a:off x="6034088" y="3810000"/>
            <a:ext cx="1676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a:t>
            </a:r>
          </a:p>
        </p:txBody>
      </p:sp>
      <p:sp>
        <p:nvSpPr>
          <p:cNvPr id="10" name="Rectangle 9"/>
          <p:cNvSpPr/>
          <p:nvPr/>
        </p:nvSpPr>
        <p:spPr>
          <a:xfrm>
            <a:off x="6034088" y="2667000"/>
            <a:ext cx="1676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OUTR</a:t>
            </a:r>
          </a:p>
        </p:txBody>
      </p:sp>
      <p:sp>
        <p:nvSpPr>
          <p:cNvPr id="11" name="Rectangle 10"/>
          <p:cNvSpPr/>
          <p:nvPr/>
        </p:nvSpPr>
        <p:spPr>
          <a:xfrm>
            <a:off x="6384858" y="1752600"/>
            <a:ext cx="94628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FGO</a:t>
            </a:r>
          </a:p>
        </p:txBody>
      </p:sp>
      <p:sp>
        <p:nvSpPr>
          <p:cNvPr id="12" name="Rectangle 11"/>
          <p:cNvSpPr/>
          <p:nvPr/>
        </p:nvSpPr>
        <p:spPr>
          <a:xfrm>
            <a:off x="6400800" y="5791200"/>
            <a:ext cx="946285"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FGI</a:t>
            </a:r>
          </a:p>
        </p:txBody>
      </p:sp>
      <p:sp>
        <p:nvSpPr>
          <p:cNvPr id="13" name="Rectangle 12"/>
          <p:cNvSpPr/>
          <p:nvPr/>
        </p:nvSpPr>
        <p:spPr>
          <a:xfrm>
            <a:off x="1447800" y="2590800"/>
            <a:ext cx="1676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Printer</a:t>
            </a:r>
          </a:p>
        </p:txBody>
      </p:sp>
      <p:sp>
        <p:nvSpPr>
          <p:cNvPr id="14" name="Rectangle 13"/>
          <p:cNvSpPr/>
          <p:nvPr/>
        </p:nvSpPr>
        <p:spPr>
          <a:xfrm>
            <a:off x="3733800" y="2590800"/>
            <a:ext cx="1676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Receiver Interface</a:t>
            </a:r>
          </a:p>
        </p:txBody>
      </p:sp>
      <p:cxnSp>
        <p:nvCxnSpPr>
          <p:cNvPr id="16" name="Straight Arrow Connector 15"/>
          <p:cNvCxnSpPr>
            <a:stCxn id="6" idx="3"/>
            <a:endCxn id="7" idx="1"/>
          </p:cNvCxnSpPr>
          <p:nvPr/>
        </p:nvCxnSpPr>
        <p:spPr>
          <a:xfrm>
            <a:off x="3124200" y="5257800"/>
            <a:ext cx="609600" cy="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7" idx="3"/>
            <a:endCxn id="8" idx="1"/>
          </p:cNvCxnSpPr>
          <p:nvPr/>
        </p:nvCxnSpPr>
        <p:spPr>
          <a:xfrm>
            <a:off x="5410200" y="5257800"/>
            <a:ext cx="628650" cy="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0" idx="1"/>
            <a:endCxn id="14" idx="3"/>
          </p:cNvCxnSpPr>
          <p:nvPr/>
        </p:nvCxnSpPr>
        <p:spPr>
          <a:xfrm flipH="1">
            <a:off x="5410200" y="2895600"/>
            <a:ext cx="623888" cy="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4" idx="1"/>
            <a:endCxn id="13" idx="3"/>
          </p:cNvCxnSpPr>
          <p:nvPr/>
        </p:nvCxnSpPr>
        <p:spPr>
          <a:xfrm flipH="1">
            <a:off x="3124200" y="2895600"/>
            <a:ext cx="609600" cy="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8" idx="3"/>
            <a:endCxn id="9" idx="1"/>
          </p:cNvCxnSpPr>
          <p:nvPr/>
        </p:nvCxnSpPr>
        <p:spPr>
          <a:xfrm flipH="1" flipV="1">
            <a:off x="6034088" y="4038600"/>
            <a:ext cx="1681162" cy="1219200"/>
          </a:xfrm>
          <a:prstGeom prst="bentConnector5">
            <a:avLst>
              <a:gd name="adj1" fmla="val -13598"/>
              <a:gd name="adj2" fmla="val 50000"/>
              <a:gd name="adj3" fmla="val 113598"/>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9" idx="3"/>
            <a:endCxn id="10" idx="3"/>
          </p:cNvCxnSpPr>
          <p:nvPr/>
        </p:nvCxnSpPr>
        <p:spPr>
          <a:xfrm flipV="1">
            <a:off x="7710488" y="2895600"/>
            <a:ext cx="12700" cy="1143000"/>
          </a:xfrm>
          <a:prstGeom prst="bentConnector3">
            <a:avLst>
              <a:gd name="adj1" fmla="val 4050000"/>
            </a:avLst>
          </a:prstGeom>
          <a:ln w="25400">
            <a:tailEnd type="stealth" w="lg" len="lg"/>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447800" y="990600"/>
            <a:ext cx="1676400" cy="646331"/>
          </a:xfrm>
          <a:prstGeom prst="rect">
            <a:avLst/>
          </a:prstGeom>
          <a:noFill/>
          <a:ln>
            <a:noFill/>
          </a:ln>
        </p:spPr>
        <p:txBody>
          <a:bodyPr wrap="square" rtlCol="0">
            <a:spAutoFit/>
          </a:bodyPr>
          <a:lstStyle/>
          <a:p>
            <a:pPr algn="ctr"/>
            <a:r>
              <a:rPr lang="en-US" dirty="0"/>
              <a:t>Input-Output terminal</a:t>
            </a:r>
          </a:p>
        </p:txBody>
      </p:sp>
      <p:sp>
        <p:nvSpPr>
          <p:cNvPr id="32" name="TextBox 31"/>
          <p:cNvSpPr txBox="1"/>
          <p:nvPr/>
        </p:nvSpPr>
        <p:spPr>
          <a:xfrm>
            <a:off x="3657600" y="914400"/>
            <a:ext cx="1676400" cy="923330"/>
          </a:xfrm>
          <a:prstGeom prst="rect">
            <a:avLst/>
          </a:prstGeom>
          <a:noFill/>
          <a:ln>
            <a:noFill/>
          </a:ln>
        </p:spPr>
        <p:txBody>
          <a:bodyPr wrap="square" rtlCol="0">
            <a:spAutoFit/>
          </a:bodyPr>
          <a:lstStyle/>
          <a:p>
            <a:pPr algn="ctr"/>
            <a:r>
              <a:rPr lang="en-US" dirty="0"/>
              <a:t>Serial communication interface</a:t>
            </a:r>
          </a:p>
        </p:txBody>
      </p:sp>
      <p:sp>
        <p:nvSpPr>
          <p:cNvPr id="33" name="TextBox 32"/>
          <p:cNvSpPr txBox="1"/>
          <p:nvPr/>
        </p:nvSpPr>
        <p:spPr>
          <a:xfrm>
            <a:off x="5867400" y="990600"/>
            <a:ext cx="1981200" cy="646331"/>
          </a:xfrm>
          <a:prstGeom prst="rect">
            <a:avLst/>
          </a:prstGeom>
          <a:noFill/>
          <a:ln>
            <a:noFill/>
          </a:ln>
        </p:spPr>
        <p:txBody>
          <a:bodyPr wrap="square" rtlCol="0">
            <a:spAutoFit/>
          </a:bodyPr>
          <a:lstStyle/>
          <a:p>
            <a:pPr algn="ctr"/>
            <a:r>
              <a:rPr lang="en-US" dirty="0"/>
              <a:t>Computer registers and flip-flop</a:t>
            </a:r>
          </a:p>
        </p:txBody>
      </p:sp>
      <p:cxnSp>
        <p:nvCxnSpPr>
          <p:cNvPr id="35" name="Straight Connector 34"/>
          <p:cNvCxnSpPr/>
          <p:nvPr/>
        </p:nvCxnSpPr>
        <p:spPr>
          <a:xfrm>
            <a:off x="1647824" y="1628776"/>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723702" y="1828800"/>
            <a:ext cx="156743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957888" y="1600200"/>
            <a:ext cx="18965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124200" y="5257800"/>
            <a:ext cx="609600" cy="0"/>
          </a:xfrm>
          <a:prstGeom prst="straightConnector1">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410200" y="5257800"/>
            <a:ext cx="628650" cy="0"/>
          </a:xfrm>
          <a:prstGeom prst="straightConnector1">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7543799" y="5819776"/>
            <a:ext cx="613817" cy="369332"/>
          </a:xfrm>
          <a:prstGeom prst="rect">
            <a:avLst/>
          </a:prstGeom>
          <a:noFill/>
        </p:spPr>
        <p:txBody>
          <a:bodyPr wrap="square" rtlCol="0">
            <a:spAutoFit/>
          </a:bodyPr>
          <a:lstStyle/>
          <a:p>
            <a:r>
              <a:rPr lang="en-US" dirty="0"/>
              <a:t>=0</a:t>
            </a:r>
          </a:p>
        </p:txBody>
      </p:sp>
      <p:sp>
        <p:nvSpPr>
          <p:cNvPr id="28" name="TextBox 27"/>
          <p:cNvSpPr txBox="1"/>
          <p:nvPr/>
        </p:nvSpPr>
        <p:spPr>
          <a:xfrm>
            <a:off x="7543800" y="5819776"/>
            <a:ext cx="417102" cy="369332"/>
          </a:xfrm>
          <a:prstGeom prst="rect">
            <a:avLst/>
          </a:prstGeom>
          <a:noFill/>
        </p:spPr>
        <p:txBody>
          <a:bodyPr wrap="none" rtlCol="0">
            <a:spAutoFit/>
          </a:bodyPr>
          <a:lstStyle/>
          <a:p>
            <a:r>
              <a:rPr lang="en-US" dirty="0"/>
              <a:t>=1</a:t>
            </a:r>
          </a:p>
        </p:txBody>
      </p:sp>
      <p:cxnSp>
        <p:nvCxnSpPr>
          <p:cNvPr id="30" name="Elbow Connector 29"/>
          <p:cNvCxnSpPr/>
          <p:nvPr/>
        </p:nvCxnSpPr>
        <p:spPr>
          <a:xfrm flipH="1" flipV="1">
            <a:off x="6034088" y="4038600"/>
            <a:ext cx="1681162" cy="1219200"/>
          </a:xfrm>
          <a:prstGeom prst="bentConnector5">
            <a:avLst>
              <a:gd name="adj1" fmla="val -13598"/>
              <a:gd name="adj2" fmla="val 50000"/>
              <a:gd name="adj3" fmla="val 113598"/>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7445442" y="1783318"/>
            <a:ext cx="613817" cy="369332"/>
          </a:xfrm>
          <a:prstGeom prst="rect">
            <a:avLst/>
          </a:prstGeom>
          <a:noFill/>
        </p:spPr>
        <p:txBody>
          <a:bodyPr wrap="square" rtlCol="0">
            <a:spAutoFit/>
          </a:bodyPr>
          <a:lstStyle/>
          <a:p>
            <a:r>
              <a:rPr lang="en-US" dirty="0"/>
              <a:t>=1</a:t>
            </a:r>
          </a:p>
        </p:txBody>
      </p:sp>
      <p:cxnSp>
        <p:nvCxnSpPr>
          <p:cNvPr id="38" name="Elbow Connector 37"/>
          <p:cNvCxnSpPr/>
          <p:nvPr/>
        </p:nvCxnSpPr>
        <p:spPr>
          <a:xfrm flipV="1">
            <a:off x="7706562" y="2895600"/>
            <a:ext cx="12700" cy="1143000"/>
          </a:xfrm>
          <a:prstGeom prst="bentConnector3">
            <a:avLst>
              <a:gd name="adj1" fmla="val 4050000"/>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445442" y="1784566"/>
            <a:ext cx="417102" cy="369332"/>
          </a:xfrm>
          <a:prstGeom prst="rect">
            <a:avLst/>
          </a:prstGeom>
          <a:noFill/>
        </p:spPr>
        <p:txBody>
          <a:bodyPr wrap="none" rtlCol="0">
            <a:spAutoFit/>
          </a:bodyPr>
          <a:lstStyle/>
          <a:p>
            <a:r>
              <a:rPr lang="en-US" dirty="0"/>
              <a:t>=0</a:t>
            </a:r>
          </a:p>
        </p:txBody>
      </p:sp>
      <p:cxnSp>
        <p:nvCxnSpPr>
          <p:cNvPr id="40" name="Straight Arrow Connector 39"/>
          <p:cNvCxnSpPr/>
          <p:nvPr/>
        </p:nvCxnSpPr>
        <p:spPr>
          <a:xfrm flipH="1">
            <a:off x="5406186" y="2895600"/>
            <a:ext cx="623888" cy="0"/>
          </a:xfrm>
          <a:prstGeom prst="straightConnector1">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3124200" y="2895600"/>
            <a:ext cx="609600" cy="0"/>
          </a:xfrm>
          <a:prstGeom prst="straightConnector1">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452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left)">
                                      <p:cBhvr>
                                        <p:cTn id="12" dur="500"/>
                                        <p:tgtEl>
                                          <p:spTgt spid="16"/>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left)">
                                      <p:cBhvr>
                                        <p:cTn id="20" dur="500"/>
                                        <p:tgtEl>
                                          <p:spTgt spid="17"/>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down)">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wipe(down)">
                                      <p:cBhvr>
                                        <p:cTn id="33" dur="500"/>
                                        <p:tgtEl>
                                          <p:spTgt spid="27"/>
                                        </p:tgtEl>
                                      </p:cBhvr>
                                    </p:animEffect>
                                  </p:childTnLst>
                                </p:cTn>
                              </p:par>
                              <p:par>
                                <p:cTn id="34" presetID="22" presetClass="entr" presetSubtype="4"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down)">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wipe(down)">
                                      <p:cBhvr>
                                        <p:cTn id="41" dur="500"/>
                                        <p:tgtEl>
                                          <p:spTgt spid="29"/>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down)">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wipe(down)">
                                      <p:cBhvr>
                                        <p:cTn id="49" dur="500"/>
                                        <p:tgtEl>
                                          <p:spTgt spid="1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nodeType="click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ipe(right)">
                                      <p:cBhvr>
                                        <p:cTn id="54" dur="500"/>
                                        <p:tgtEl>
                                          <p:spTgt spid="20"/>
                                        </p:tgtEl>
                                      </p:cBhvr>
                                    </p:animEffect>
                                  </p:childTnLst>
                                </p:cTn>
                              </p:par>
                              <p:par>
                                <p:cTn id="55" presetID="22" presetClass="entr" presetSubtype="2"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right)">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2"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right)">
                                      <p:cBhvr>
                                        <p:cTn id="62" dur="500"/>
                                        <p:tgtEl>
                                          <p:spTgt spid="23"/>
                                        </p:tgtEl>
                                      </p:cBhvr>
                                    </p:animEffect>
                                  </p:childTnLst>
                                </p:cTn>
                              </p:par>
                              <p:par>
                                <p:cTn id="63" presetID="22" presetClass="entr" presetSubtype="2"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wipe(right)">
                                      <p:cBhvr>
                                        <p:cTn id="65" dur="500"/>
                                        <p:tgtEl>
                                          <p:spTgt spid="13"/>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4" fill="hold" nodeType="click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wipe(down)">
                                      <p:cBhvr>
                                        <p:cTn id="70" dur="500"/>
                                        <p:tgtEl>
                                          <p:spTgt spid="35"/>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wipe(down)">
                                      <p:cBhvr>
                                        <p:cTn id="73" dur="500"/>
                                        <p:tgtEl>
                                          <p:spTgt spid="3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nodeType="click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wipe(down)">
                                      <p:cBhvr>
                                        <p:cTn id="78" dur="500"/>
                                        <p:tgtEl>
                                          <p:spTgt spid="36"/>
                                        </p:tgtEl>
                                      </p:cBhvr>
                                    </p:animEffect>
                                  </p:childTnLst>
                                </p:cTn>
                              </p:par>
                              <p:par>
                                <p:cTn id="79" presetID="22" presetClass="entr" presetSubtype="4" fill="hold" grpId="0" nodeType="withEffect">
                                  <p:stCondLst>
                                    <p:cond delay="0"/>
                                  </p:stCondLst>
                                  <p:childTnLst>
                                    <p:set>
                                      <p:cBhvr>
                                        <p:cTn id="80" dur="1" fill="hold">
                                          <p:stCondLst>
                                            <p:cond delay="0"/>
                                          </p:stCondLst>
                                        </p:cTn>
                                        <p:tgtEl>
                                          <p:spTgt spid="32"/>
                                        </p:tgtEl>
                                        <p:attrNameLst>
                                          <p:attrName>style.visibility</p:attrName>
                                        </p:attrNameLst>
                                      </p:cBhvr>
                                      <p:to>
                                        <p:strVal val="visible"/>
                                      </p:to>
                                    </p:set>
                                    <p:animEffect transition="in" filter="wipe(down)">
                                      <p:cBhvr>
                                        <p:cTn id="81" dur="500"/>
                                        <p:tgtEl>
                                          <p:spTgt spid="32"/>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4" fill="hold" nodeType="clickEffect">
                                  <p:stCondLst>
                                    <p:cond delay="0"/>
                                  </p:stCondLst>
                                  <p:childTnLst>
                                    <p:set>
                                      <p:cBhvr>
                                        <p:cTn id="85" dur="1" fill="hold">
                                          <p:stCondLst>
                                            <p:cond delay="0"/>
                                          </p:stCondLst>
                                        </p:cTn>
                                        <p:tgtEl>
                                          <p:spTgt spid="37"/>
                                        </p:tgtEl>
                                        <p:attrNameLst>
                                          <p:attrName>style.visibility</p:attrName>
                                        </p:attrNameLst>
                                      </p:cBhvr>
                                      <p:to>
                                        <p:strVal val="visible"/>
                                      </p:to>
                                    </p:set>
                                    <p:animEffect transition="in" filter="wipe(down)">
                                      <p:cBhvr>
                                        <p:cTn id="86" dur="500"/>
                                        <p:tgtEl>
                                          <p:spTgt spid="37"/>
                                        </p:tgtEl>
                                      </p:cBhvr>
                                    </p:animEffect>
                                  </p:childTnLst>
                                </p:cTn>
                              </p:par>
                              <p:par>
                                <p:cTn id="87" presetID="22" presetClass="entr" presetSubtype="4" fill="hold" grpId="0" nodeType="with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wipe(down)">
                                      <p:cBhvr>
                                        <p:cTn id="89" dur="500"/>
                                        <p:tgtEl>
                                          <p:spTgt spid="33"/>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4" fill="hold" grpId="0" nodeType="clickEffect">
                                  <p:stCondLst>
                                    <p:cond delay="0"/>
                                  </p:stCondLst>
                                  <p:childTnLst>
                                    <p:set>
                                      <p:cBhvr>
                                        <p:cTn id="93" dur="1" fill="hold">
                                          <p:stCondLst>
                                            <p:cond delay="0"/>
                                          </p:stCondLst>
                                        </p:cTn>
                                        <p:tgtEl>
                                          <p:spTgt spid="3"/>
                                        </p:tgtEl>
                                        <p:attrNameLst>
                                          <p:attrName>style.visibility</p:attrName>
                                        </p:attrNameLst>
                                      </p:cBhvr>
                                      <p:to>
                                        <p:strVal val="visible"/>
                                      </p:to>
                                    </p:set>
                                    <p:animEffect transition="in" filter="wipe(down)">
                                      <p:cBhvr>
                                        <p:cTn id="94" dur="500"/>
                                        <p:tgtEl>
                                          <p:spTgt spid="3"/>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25"/>
                                        </p:tgtEl>
                                        <p:attrNameLst>
                                          <p:attrName>style.visibility</p:attrName>
                                        </p:attrNameLst>
                                      </p:cBhvr>
                                      <p:to>
                                        <p:strVal val="visible"/>
                                      </p:to>
                                    </p:set>
                                    <p:animEffect transition="in" filter="wipe(left)">
                                      <p:cBhvr>
                                        <p:cTn id="99" dur="500"/>
                                        <p:tgtEl>
                                          <p:spTgt spid="2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26"/>
                                        </p:tgtEl>
                                        <p:attrNameLst>
                                          <p:attrName>style.visibility</p:attrName>
                                        </p:attrNameLst>
                                      </p:cBhvr>
                                      <p:to>
                                        <p:strVal val="visible"/>
                                      </p:to>
                                    </p:set>
                                    <p:animEffect transition="in" filter="wipe(left)">
                                      <p:cBhvr>
                                        <p:cTn id="104" dur="500"/>
                                        <p:tgtEl>
                                          <p:spTgt spid="26"/>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4" fill="hold" grpId="0" nodeType="clickEffect">
                                  <p:stCondLst>
                                    <p:cond delay="0"/>
                                  </p:stCondLst>
                                  <p:childTnLst>
                                    <p:set>
                                      <p:cBhvr>
                                        <p:cTn id="108" dur="1" fill="hold">
                                          <p:stCondLst>
                                            <p:cond delay="0"/>
                                          </p:stCondLst>
                                        </p:cTn>
                                        <p:tgtEl>
                                          <p:spTgt spid="28"/>
                                        </p:tgtEl>
                                        <p:attrNameLst>
                                          <p:attrName>style.visibility</p:attrName>
                                        </p:attrNameLst>
                                      </p:cBhvr>
                                      <p:to>
                                        <p:strVal val="visible"/>
                                      </p:to>
                                    </p:set>
                                    <p:animEffect transition="in" filter="wipe(down)">
                                      <p:cBhvr>
                                        <p:cTn id="109" dur="500"/>
                                        <p:tgtEl>
                                          <p:spTgt spid="28"/>
                                        </p:tgtEl>
                                      </p:cBhvr>
                                    </p:animEffect>
                                  </p:childTnLst>
                                </p:cTn>
                              </p:par>
                              <p:par>
                                <p:cTn id="110" presetID="22" presetClass="exit" presetSubtype="4" fill="hold" grpId="1" nodeType="withEffect">
                                  <p:stCondLst>
                                    <p:cond delay="0"/>
                                  </p:stCondLst>
                                  <p:childTnLst>
                                    <p:animEffect transition="out" filter="wipe(down)">
                                      <p:cBhvr>
                                        <p:cTn id="111" dur="500"/>
                                        <p:tgtEl>
                                          <p:spTgt spid="3"/>
                                        </p:tgtEl>
                                      </p:cBhvr>
                                    </p:animEffect>
                                    <p:set>
                                      <p:cBhvr>
                                        <p:cTn id="112" dur="1" fill="hold">
                                          <p:stCondLst>
                                            <p:cond delay="499"/>
                                          </p:stCondLst>
                                        </p:cTn>
                                        <p:tgtEl>
                                          <p:spTgt spid="3"/>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down)">
                                      <p:cBhvr>
                                        <p:cTn id="117" dur="500"/>
                                        <p:tgtEl>
                                          <p:spTgt spid="30"/>
                                        </p:tgtEl>
                                      </p:cBhvr>
                                    </p:animEffect>
                                  </p:childTnLst>
                                </p:cTn>
                              </p:par>
                              <p:par>
                                <p:cTn id="118" presetID="22" presetClass="exit" presetSubtype="4" fill="hold" grpId="1" nodeType="withEffect">
                                  <p:stCondLst>
                                    <p:cond delay="0"/>
                                  </p:stCondLst>
                                  <p:childTnLst>
                                    <p:animEffect transition="out" filter="wipe(down)">
                                      <p:cBhvr>
                                        <p:cTn id="119" dur="500"/>
                                        <p:tgtEl>
                                          <p:spTgt spid="28"/>
                                        </p:tgtEl>
                                      </p:cBhvr>
                                    </p:animEffect>
                                    <p:set>
                                      <p:cBhvr>
                                        <p:cTn id="120" dur="1" fill="hold">
                                          <p:stCondLst>
                                            <p:cond delay="499"/>
                                          </p:stCondLst>
                                        </p:cTn>
                                        <p:tgtEl>
                                          <p:spTgt spid="28"/>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22" presetClass="entr" presetSubtype="4" fill="hold" grpId="0" nodeType="click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wipe(down)">
                                      <p:cBhvr>
                                        <p:cTn id="125" dur="500"/>
                                        <p:tgtEl>
                                          <p:spTgt spid="34"/>
                                        </p:tgtEl>
                                      </p:cBhvr>
                                    </p:animEffect>
                                  </p:childTnLst>
                                </p:cTn>
                              </p:par>
                            </p:childTnLst>
                          </p:cTn>
                        </p:par>
                      </p:childTnLst>
                    </p:cTn>
                  </p:par>
                  <p:par>
                    <p:cTn id="126" fill="hold">
                      <p:stCondLst>
                        <p:cond delay="indefinite"/>
                      </p:stCondLst>
                      <p:childTnLst>
                        <p:par>
                          <p:cTn id="127" fill="hold">
                            <p:stCondLst>
                              <p:cond delay="0"/>
                            </p:stCondLst>
                            <p:childTnLst>
                              <p:par>
                                <p:cTn id="128" presetID="22" presetClass="entr" presetSubtype="4" fill="hold" nodeType="clickEffect">
                                  <p:stCondLst>
                                    <p:cond delay="0"/>
                                  </p:stCondLst>
                                  <p:childTnLst>
                                    <p:set>
                                      <p:cBhvr>
                                        <p:cTn id="129" dur="1" fill="hold">
                                          <p:stCondLst>
                                            <p:cond delay="0"/>
                                          </p:stCondLst>
                                        </p:cTn>
                                        <p:tgtEl>
                                          <p:spTgt spid="38"/>
                                        </p:tgtEl>
                                        <p:attrNameLst>
                                          <p:attrName>style.visibility</p:attrName>
                                        </p:attrNameLst>
                                      </p:cBhvr>
                                      <p:to>
                                        <p:strVal val="visible"/>
                                      </p:to>
                                    </p:set>
                                    <p:animEffect transition="in" filter="wipe(down)">
                                      <p:cBhvr>
                                        <p:cTn id="130" dur="500"/>
                                        <p:tgtEl>
                                          <p:spTgt spid="38"/>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xit" presetSubtype="4" fill="hold" grpId="1" nodeType="clickEffect">
                                  <p:stCondLst>
                                    <p:cond delay="0"/>
                                  </p:stCondLst>
                                  <p:childTnLst>
                                    <p:animEffect transition="out" filter="wipe(down)">
                                      <p:cBhvr>
                                        <p:cTn id="134" dur="500"/>
                                        <p:tgtEl>
                                          <p:spTgt spid="34"/>
                                        </p:tgtEl>
                                      </p:cBhvr>
                                    </p:animEffect>
                                    <p:set>
                                      <p:cBhvr>
                                        <p:cTn id="135" dur="1" fill="hold">
                                          <p:stCondLst>
                                            <p:cond delay="499"/>
                                          </p:stCondLst>
                                        </p:cTn>
                                        <p:tgtEl>
                                          <p:spTgt spid="34"/>
                                        </p:tgtEl>
                                        <p:attrNameLst>
                                          <p:attrName>style.visibility</p:attrName>
                                        </p:attrNameLst>
                                      </p:cBhvr>
                                      <p:to>
                                        <p:strVal val="hidden"/>
                                      </p:to>
                                    </p:set>
                                  </p:childTnLst>
                                </p:cTn>
                              </p:par>
                            </p:childTnLst>
                          </p:cTn>
                        </p:par>
                      </p:childTnLst>
                    </p:cTn>
                  </p:par>
                  <p:par>
                    <p:cTn id="136" fill="hold">
                      <p:stCondLst>
                        <p:cond delay="indefinite"/>
                      </p:stCondLst>
                      <p:childTnLst>
                        <p:par>
                          <p:cTn id="137" fill="hold">
                            <p:stCondLst>
                              <p:cond delay="0"/>
                            </p:stCondLst>
                            <p:childTnLst>
                              <p:par>
                                <p:cTn id="138" presetID="22" presetClass="entr" presetSubtype="4" fill="hold" grpId="0" nodeType="clickEffect">
                                  <p:stCondLst>
                                    <p:cond delay="0"/>
                                  </p:stCondLst>
                                  <p:childTnLst>
                                    <p:set>
                                      <p:cBhvr>
                                        <p:cTn id="139" dur="1" fill="hold">
                                          <p:stCondLst>
                                            <p:cond delay="0"/>
                                          </p:stCondLst>
                                        </p:cTn>
                                        <p:tgtEl>
                                          <p:spTgt spid="39"/>
                                        </p:tgtEl>
                                        <p:attrNameLst>
                                          <p:attrName>style.visibility</p:attrName>
                                        </p:attrNameLst>
                                      </p:cBhvr>
                                      <p:to>
                                        <p:strVal val="visible"/>
                                      </p:to>
                                    </p:set>
                                    <p:animEffect transition="in" filter="wipe(down)">
                                      <p:cBhvr>
                                        <p:cTn id="140" dur="500"/>
                                        <p:tgtEl>
                                          <p:spTgt spid="39"/>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2" fill="hold" nodeType="clickEffect">
                                  <p:stCondLst>
                                    <p:cond delay="0"/>
                                  </p:stCondLst>
                                  <p:childTnLst>
                                    <p:set>
                                      <p:cBhvr>
                                        <p:cTn id="144" dur="1" fill="hold">
                                          <p:stCondLst>
                                            <p:cond delay="0"/>
                                          </p:stCondLst>
                                        </p:cTn>
                                        <p:tgtEl>
                                          <p:spTgt spid="40"/>
                                        </p:tgtEl>
                                        <p:attrNameLst>
                                          <p:attrName>style.visibility</p:attrName>
                                        </p:attrNameLst>
                                      </p:cBhvr>
                                      <p:to>
                                        <p:strVal val="visible"/>
                                      </p:to>
                                    </p:set>
                                    <p:animEffect transition="in" filter="wipe(right)">
                                      <p:cBhvr>
                                        <p:cTn id="145" dur="500"/>
                                        <p:tgtEl>
                                          <p:spTgt spid="40"/>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xit" presetSubtype="4" fill="hold" grpId="1" nodeType="clickEffect">
                                  <p:stCondLst>
                                    <p:cond delay="0"/>
                                  </p:stCondLst>
                                  <p:childTnLst>
                                    <p:animEffect transition="out" filter="wipe(down)">
                                      <p:cBhvr>
                                        <p:cTn id="149" dur="500"/>
                                        <p:tgtEl>
                                          <p:spTgt spid="39"/>
                                        </p:tgtEl>
                                      </p:cBhvr>
                                    </p:animEffect>
                                    <p:set>
                                      <p:cBhvr>
                                        <p:cTn id="150" dur="1" fill="hold">
                                          <p:stCondLst>
                                            <p:cond delay="499"/>
                                          </p:stCondLst>
                                        </p:cTn>
                                        <p:tgtEl>
                                          <p:spTgt spid="39"/>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22" presetClass="entr" presetSubtype="4" fill="hold" grpId="2" nodeType="clickEffect">
                                  <p:stCondLst>
                                    <p:cond delay="0"/>
                                  </p:stCondLst>
                                  <p:childTnLst>
                                    <p:set>
                                      <p:cBhvr>
                                        <p:cTn id="154" dur="1" fill="hold">
                                          <p:stCondLst>
                                            <p:cond delay="0"/>
                                          </p:stCondLst>
                                        </p:cTn>
                                        <p:tgtEl>
                                          <p:spTgt spid="34"/>
                                        </p:tgtEl>
                                        <p:attrNameLst>
                                          <p:attrName>style.visibility</p:attrName>
                                        </p:attrNameLst>
                                      </p:cBhvr>
                                      <p:to>
                                        <p:strVal val="visible"/>
                                      </p:to>
                                    </p:set>
                                    <p:animEffect transition="in" filter="wipe(down)">
                                      <p:cBhvr>
                                        <p:cTn id="155" dur="500"/>
                                        <p:tgtEl>
                                          <p:spTgt spid="34"/>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2" fill="hold" nodeType="clickEffect">
                                  <p:stCondLst>
                                    <p:cond delay="0"/>
                                  </p:stCondLst>
                                  <p:childTnLst>
                                    <p:set>
                                      <p:cBhvr>
                                        <p:cTn id="159" dur="1" fill="hold">
                                          <p:stCondLst>
                                            <p:cond delay="0"/>
                                          </p:stCondLst>
                                        </p:cTn>
                                        <p:tgtEl>
                                          <p:spTgt spid="41"/>
                                        </p:tgtEl>
                                        <p:attrNameLst>
                                          <p:attrName>style.visibility</p:attrName>
                                        </p:attrNameLst>
                                      </p:cBhvr>
                                      <p:to>
                                        <p:strVal val="visible"/>
                                      </p:to>
                                    </p:set>
                                    <p:animEffect transition="in" filter="wipe(right)">
                                      <p:cBhvr>
                                        <p:cTn id="16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31" grpId="0"/>
      <p:bldP spid="32" grpId="0"/>
      <p:bldP spid="33" grpId="0"/>
      <p:bldP spid="3" grpId="0"/>
      <p:bldP spid="3" grpId="1"/>
      <p:bldP spid="28" grpId="0"/>
      <p:bldP spid="28" grpId="1"/>
      <p:bldP spid="34" grpId="0"/>
      <p:bldP spid="34" grpId="1"/>
      <p:bldP spid="34" grpId="2"/>
      <p:bldP spid="39" grpId="0"/>
      <p:bldP spid="39" grpId="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Input-Output of basic computer</a:t>
            </a:r>
          </a:p>
        </p:txBody>
      </p:sp>
      <p:sp>
        <p:nvSpPr>
          <p:cNvPr id="3" name="Content Placeholder 2"/>
          <p:cNvSpPr>
            <a:spLocks noGrp="1"/>
          </p:cNvSpPr>
          <p:nvPr>
            <p:ph idx="1"/>
          </p:nvPr>
        </p:nvSpPr>
        <p:spPr/>
        <p:txBody>
          <a:bodyPr>
            <a:normAutofit fontScale="92500"/>
          </a:bodyPr>
          <a:lstStyle/>
          <a:p>
            <a:pPr lvl="0" algn="just"/>
            <a:r>
              <a:rPr lang="en-US" dirty="0"/>
              <a:t>A computer can serve no useful purpose unless it communicates with the external environment.</a:t>
            </a:r>
          </a:p>
          <a:p>
            <a:pPr algn="just"/>
            <a:r>
              <a:rPr lang="en-US" dirty="0"/>
              <a:t>To exhibit the most basic requirements for input and output communication, we will use a terminal unit with a keyboard and printer.</a:t>
            </a:r>
          </a:p>
          <a:p>
            <a:pPr lvl="0" algn="just"/>
            <a:r>
              <a:rPr lang="en-US" dirty="0"/>
              <a:t>The terminal sends and receives serial information and each quantity of information has eight bits of an alphanumeric code. </a:t>
            </a:r>
          </a:p>
          <a:p>
            <a:pPr lvl="0" algn="just"/>
            <a:r>
              <a:rPr lang="en-US" dirty="0"/>
              <a:t>The serial information from the keyboard is shifted into the input register INPR. </a:t>
            </a:r>
          </a:p>
          <a:p>
            <a:pPr lvl="0" algn="just"/>
            <a:r>
              <a:rPr lang="en-US" dirty="0"/>
              <a:t>The serial information for the printer is stored in the output register OUTR. </a:t>
            </a:r>
          </a:p>
          <a:p>
            <a:pPr lvl="0" algn="just"/>
            <a:r>
              <a:rPr lang="en-US" dirty="0"/>
              <a:t>These two registers communicate with a communication interface serially and with the AC in parallel.</a:t>
            </a:r>
          </a:p>
          <a:p>
            <a:pPr lvl="0" algn="just"/>
            <a:endParaRPr lang="en-US" dirty="0"/>
          </a:p>
        </p:txBody>
      </p:sp>
    </p:spTree>
    <p:extLst>
      <p:ext uri="{BB962C8B-B14F-4D97-AF65-F5344CB8AC3E}">
        <p14:creationId xmlns:p14="http://schemas.microsoft.com/office/powerpoint/2010/main" val="27749088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of input information transfer</a:t>
            </a:r>
          </a:p>
        </p:txBody>
      </p:sp>
      <p:sp>
        <p:nvSpPr>
          <p:cNvPr id="3" name="Content Placeholder 2"/>
          <p:cNvSpPr>
            <a:spLocks noGrp="1"/>
          </p:cNvSpPr>
          <p:nvPr>
            <p:ph idx="1"/>
          </p:nvPr>
        </p:nvSpPr>
        <p:spPr/>
        <p:txBody>
          <a:bodyPr>
            <a:normAutofit/>
          </a:bodyPr>
          <a:lstStyle/>
          <a:p>
            <a:pPr lvl="0" algn="just"/>
            <a:r>
              <a:rPr lang="en-US" dirty="0"/>
              <a:t>Initially, the input flag FGI is cleared to 0. When a key is struck in the keyboard, an 8-bit alphanumeric code is shifted into INPR and the input flag FGI is set to 1. </a:t>
            </a:r>
          </a:p>
          <a:p>
            <a:pPr lvl="0" algn="just"/>
            <a:r>
              <a:rPr lang="en-US" dirty="0"/>
              <a:t>As long as the flag is set, the information in INPR cannot be changed by striking another key. The computer checks the flag bit; if it is 1, the information from INPR is transferred in parallel into AC and FGI is cleared to 0. </a:t>
            </a:r>
          </a:p>
          <a:p>
            <a:pPr lvl="0" algn="just"/>
            <a:r>
              <a:rPr lang="en-US" dirty="0"/>
              <a:t>Once the flag is cleared, new information can be shifted into INPR by striking another key. </a:t>
            </a:r>
          </a:p>
        </p:txBody>
      </p:sp>
    </p:spTree>
    <p:extLst>
      <p:ext uri="{BB962C8B-B14F-4D97-AF65-F5344CB8AC3E}">
        <p14:creationId xmlns:p14="http://schemas.microsoft.com/office/powerpoint/2010/main" val="3651863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 Codes</a:t>
            </a:r>
          </a:p>
        </p:txBody>
      </p:sp>
      <p:sp>
        <p:nvSpPr>
          <p:cNvPr id="3" name="Content Placeholder 2"/>
          <p:cNvSpPr>
            <a:spLocks noGrp="1"/>
          </p:cNvSpPr>
          <p:nvPr>
            <p:ph idx="1"/>
          </p:nvPr>
        </p:nvSpPr>
        <p:spPr/>
        <p:txBody>
          <a:bodyPr/>
          <a:lstStyle/>
          <a:p>
            <a:pPr algn="just"/>
            <a:r>
              <a:rPr lang="en-US" dirty="0"/>
              <a:t>Instruction Code</a:t>
            </a:r>
          </a:p>
          <a:p>
            <a:pPr lvl="1"/>
            <a:r>
              <a:rPr lang="en-US" dirty="0"/>
              <a:t>An instruction code is a group of bits that instruct the computer to perform a specific operation.</a:t>
            </a:r>
          </a:p>
          <a:p>
            <a:pPr lvl="1"/>
            <a:r>
              <a:rPr lang="en-US" dirty="0"/>
              <a:t>Example</a:t>
            </a:r>
          </a:p>
          <a:p>
            <a:pPr marL="457178" lvl="1" indent="0">
              <a:buNone/>
            </a:pPr>
            <a:endParaRPr lang="en-US" dirty="0"/>
          </a:p>
          <a:p>
            <a:pPr algn="just"/>
            <a:r>
              <a:rPr lang="en-US" dirty="0"/>
              <a:t>Operation Code (Opcode)</a:t>
            </a:r>
          </a:p>
          <a:p>
            <a:pPr lvl="1"/>
            <a:r>
              <a:rPr lang="en-US" dirty="0"/>
              <a:t>The operation code of an instruction is a group of bits that define such operations as add, subtract, multiply, shift, and complement.</a:t>
            </a:r>
          </a:p>
          <a:p>
            <a:pPr lvl="1"/>
            <a:r>
              <a:rPr lang="en-US" dirty="0"/>
              <a:t>The number of bits required for the operation code of an instruction depends on the total number of operations available in the computer.</a:t>
            </a:r>
          </a:p>
          <a:p>
            <a:pPr lvl="1"/>
            <a:r>
              <a:rPr lang="en-US" dirty="0"/>
              <a:t>The operation code must consist of at least n bits for a given 2</a:t>
            </a:r>
            <a:r>
              <a:rPr lang="en-US" baseline="30000" dirty="0"/>
              <a:t>n</a:t>
            </a:r>
            <a:r>
              <a:rPr lang="en-US" dirty="0"/>
              <a:t> (or less) distinct operations.</a:t>
            </a:r>
          </a:p>
        </p:txBody>
      </p:sp>
      <p:sp>
        <p:nvSpPr>
          <p:cNvPr id="4" name="Rectangle 3"/>
          <p:cNvSpPr/>
          <p:nvPr/>
        </p:nvSpPr>
        <p:spPr>
          <a:xfrm>
            <a:off x="3390900" y="2514600"/>
            <a:ext cx="23622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800" dirty="0"/>
              <a:t>ADD 1547</a:t>
            </a:r>
          </a:p>
        </p:txBody>
      </p:sp>
      <p:grpSp>
        <p:nvGrpSpPr>
          <p:cNvPr id="12" name="Group 11"/>
          <p:cNvGrpSpPr/>
          <p:nvPr/>
        </p:nvGrpSpPr>
        <p:grpSpPr>
          <a:xfrm>
            <a:off x="3200401" y="2971800"/>
            <a:ext cx="1278516" cy="228600"/>
            <a:chOff x="3200400" y="2971800"/>
            <a:chExt cx="1278516" cy="228600"/>
          </a:xfrm>
        </p:grpSpPr>
        <p:cxnSp>
          <p:nvCxnSpPr>
            <p:cNvPr id="9" name="Straight Connector 8"/>
            <p:cNvCxnSpPr/>
            <p:nvPr/>
          </p:nvCxnSpPr>
          <p:spPr>
            <a:xfrm>
              <a:off x="3855461" y="2971800"/>
              <a:ext cx="623455" cy="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200400" y="2971800"/>
              <a:ext cx="914402" cy="228600"/>
            </a:xfrm>
            <a:prstGeom prst="straightConnector1">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4114800" y="1981200"/>
            <a:ext cx="4724400" cy="990600"/>
            <a:chOff x="4114800" y="1981200"/>
            <a:chExt cx="4724400" cy="990600"/>
          </a:xfrm>
        </p:grpSpPr>
        <p:grpSp>
          <p:nvGrpSpPr>
            <p:cNvPr id="24" name="Group 23"/>
            <p:cNvGrpSpPr/>
            <p:nvPr/>
          </p:nvGrpSpPr>
          <p:grpSpPr>
            <a:xfrm>
              <a:off x="4114800" y="2133599"/>
              <a:ext cx="2095500" cy="457201"/>
              <a:chOff x="4114800" y="2133599"/>
              <a:chExt cx="2095500" cy="457201"/>
            </a:xfrm>
          </p:grpSpPr>
          <p:cxnSp>
            <p:nvCxnSpPr>
              <p:cNvPr id="17" name="Straight Connector 16"/>
              <p:cNvCxnSpPr/>
              <p:nvPr/>
            </p:nvCxnSpPr>
            <p:spPr>
              <a:xfrm>
                <a:off x="4114800" y="2133600"/>
                <a:ext cx="0" cy="457200"/>
              </a:xfrm>
              <a:prstGeom prst="line">
                <a:avLst/>
              </a:prstGeom>
              <a:ln w="25400">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endCxn id="25" idx="2"/>
              </p:cNvCxnSpPr>
              <p:nvPr/>
            </p:nvCxnSpPr>
            <p:spPr>
              <a:xfrm>
                <a:off x="4114800" y="2133599"/>
                <a:ext cx="2095500" cy="342901"/>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5" name="Oval 24"/>
            <p:cNvSpPr/>
            <p:nvPr/>
          </p:nvSpPr>
          <p:spPr>
            <a:xfrm>
              <a:off x="6210300" y="1981200"/>
              <a:ext cx="2628900" cy="9906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2"/>
                  </a:solidFill>
                </a:rPr>
                <a:t>Unique Binary code is assigned to every Opcode</a:t>
              </a:r>
            </a:p>
          </p:txBody>
        </p:sp>
      </p:grpSp>
    </p:spTree>
    <p:extLst>
      <p:ext uri="{BB962C8B-B14F-4D97-AF65-F5344CB8AC3E}">
        <p14:creationId xmlns:p14="http://schemas.microsoft.com/office/powerpoint/2010/main" val="1054236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2" fill="hold"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wipe(right)">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of outputting information</a:t>
            </a:r>
          </a:p>
        </p:txBody>
      </p:sp>
      <p:sp>
        <p:nvSpPr>
          <p:cNvPr id="3" name="Content Placeholder 2"/>
          <p:cNvSpPr>
            <a:spLocks noGrp="1"/>
          </p:cNvSpPr>
          <p:nvPr>
            <p:ph idx="1"/>
          </p:nvPr>
        </p:nvSpPr>
        <p:spPr/>
        <p:txBody>
          <a:bodyPr/>
          <a:lstStyle/>
          <a:p>
            <a:pPr lvl="0" algn="just"/>
            <a:r>
              <a:rPr lang="en-US" dirty="0"/>
              <a:t>The output register OUTR works similarly but the direction of information flow is reversed.</a:t>
            </a:r>
          </a:p>
          <a:p>
            <a:pPr lvl="0" algn="just"/>
            <a:r>
              <a:rPr lang="en-US" dirty="0"/>
              <a:t>Initially, the output flag FGO is set to 1. The computer checks the flag bit; if it is 1, the information from AC is transferred in parallel to OUTR and FGO is cleared to 0. The output device accepts the coded information, prints the corresponding character, and when the operation is completed, it sets FGO to 1. </a:t>
            </a:r>
          </a:p>
          <a:p>
            <a:pPr algn="just"/>
            <a:r>
              <a:rPr lang="en-US" dirty="0"/>
              <a:t>The computer does not load a new character into OUTR when FGO is 0 because this condition indicates that the output device is in the process of printing the character.</a:t>
            </a:r>
          </a:p>
        </p:txBody>
      </p:sp>
    </p:spTree>
    <p:extLst>
      <p:ext uri="{BB962C8B-B14F-4D97-AF65-F5344CB8AC3E}">
        <p14:creationId xmlns:p14="http://schemas.microsoft.com/office/powerpoint/2010/main" val="29132912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Input-Output Instruction</a:t>
            </a:r>
          </a:p>
        </p:txBody>
      </p:sp>
      <p:sp>
        <p:nvSpPr>
          <p:cNvPr id="4" name="TextBox 3"/>
          <p:cNvSpPr txBox="1"/>
          <p:nvPr/>
        </p:nvSpPr>
        <p:spPr>
          <a:xfrm>
            <a:off x="228600" y="990600"/>
            <a:ext cx="5600123" cy="400110"/>
          </a:xfrm>
          <a:prstGeom prst="rect">
            <a:avLst/>
          </a:prstGeom>
          <a:noFill/>
        </p:spPr>
        <p:txBody>
          <a:bodyPr wrap="none" rtlCol="0">
            <a:spAutoFit/>
          </a:bodyPr>
          <a:lstStyle/>
          <a:p>
            <a:r>
              <a:rPr lang="en-US" sz="2000" i="1" dirty="0">
                <a:solidFill>
                  <a:schemeClr val="tx2"/>
                </a:solidFill>
                <a:latin typeface="Times New Roman" panose="02020603050405020304" pitchFamily="18" charset="0"/>
                <a:cs typeface="Times New Roman" panose="02020603050405020304" pitchFamily="18" charset="0"/>
              </a:rPr>
              <a:t>D</a:t>
            </a:r>
            <a:r>
              <a:rPr lang="en-US" sz="2000" i="1" baseline="-25000" dirty="0">
                <a:solidFill>
                  <a:schemeClr val="tx2"/>
                </a:solidFill>
                <a:latin typeface="Times New Roman" panose="02020603050405020304" pitchFamily="18" charset="0"/>
                <a:cs typeface="Times New Roman" panose="02020603050405020304" pitchFamily="18" charset="0"/>
              </a:rPr>
              <a:t>7</a:t>
            </a:r>
            <a:r>
              <a:rPr lang="en-US" sz="2000" i="1" dirty="0">
                <a:solidFill>
                  <a:schemeClr val="tx2"/>
                </a:solidFill>
                <a:latin typeface="Times New Roman" panose="02020603050405020304" pitchFamily="18" charset="0"/>
                <a:cs typeface="Times New Roman" panose="02020603050405020304" pitchFamily="18" charset="0"/>
              </a:rPr>
              <a:t>IT</a:t>
            </a:r>
            <a:r>
              <a:rPr lang="en-US" sz="2000" i="1" baseline="-25000" dirty="0">
                <a:solidFill>
                  <a:schemeClr val="tx2"/>
                </a:solidFill>
                <a:latin typeface="Times New Roman" panose="02020603050405020304" pitchFamily="18" charset="0"/>
                <a:cs typeface="Times New Roman" panose="02020603050405020304" pitchFamily="18" charset="0"/>
              </a:rPr>
              <a:t>3</a:t>
            </a:r>
            <a:r>
              <a:rPr lang="en-US" sz="2000" i="1" dirty="0">
                <a:solidFill>
                  <a:schemeClr val="tx2"/>
                </a:solidFill>
                <a:latin typeface="Times New Roman" panose="02020603050405020304" pitchFamily="18" charset="0"/>
                <a:cs typeface="Times New Roman" panose="02020603050405020304" pitchFamily="18" charset="0"/>
              </a:rPr>
              <a:t> = p</a:t>
            </a:r>
            <a:r>
              <a:rPr lang="en-US" sz="2000" dirty="0">
                <a:solidFill>
                  <a:schemeClr val="tx2"/>
                </a:solidFill>
                <a:latin typeface="Times New Roman" panose="02020603050405020304" pitchFamily="18" charset="0"/>
                <a:cs typeface="Times New Roman" panose="02020603050405020304" pitchFamily="18" charset="0"/>
              </a:rPr>
              <a:t> </a:t>
            </a:r>
            <a:r>
              <a:rPr lang="en-US" sz="2000" dirty="0">
                <a:solidFill>
                  <a:schemeClr val="tx2"/>
                </a:solidFill>
                <a:latin typeface="+mj-lt"/>
                <a:cs typeface="Times New Roman" panose="02020603050405020304" pitchFamily="18" charset="0"/>
              </a:rPr>
              <a:t>(common to all input-output instructions)</a:t>
            </a:r>
            <a:endParaRPr lang="en-US" sz="2000" i="1" baseline="-25000" dirty="0">
              <a:solidFill>
                <a:schemeClr val="tx2"/>
              </a:solidFill>
              <a:latin typeface="+mj-lt"/>
              <a:cs typeface="Times New Roman" panose="02020603050405020304" pitchFamily="18" charset="0"/>
            </a:endParaRPr>
          </a:p>
        </p:txBody>
      </p:sp>
      <p:sp>
        <p:nvSpPr>
          <p:cNvPr id="5" name="TextBox 4"/>
          <p:cNvSpPr txBox="1"/>
          <p:nvPr/>
        </p:nvSpPr>
        <p:spPr>
          <a:xfrm>
            <a:off x="228599" y="1371660"/>
            <a:ext cx="5689506" cy="400110"/>
          </a:xfrm>
          <a:prstGeom prst="rect">
            <a:avLst/>
          </a:prstGeom>
          <a:noFill/>
        </p:spPr>
        <p:txBody>
          <a:bodyPr wrap="none" rtlCol="0">
            <a:spAutoFit/>
          </a:bodyPr>
          <a:lstStyle/>
          <a:p>
            <a:r>
              <a:rPr lang="en-US" sz="2000" i="1" dirty="0">
                <a:solidFill>
                  <a:schemeClr val="tx2"/>
                </a:solidFill>
                <a:latin typeface="Times New Roman" panose="02020603050405020304" pitchFamily="18" charset="0"/>
                <a:cs typeface="Times New Roman" panose="02020603050405020304" pitchFamily="18" charset="0"/>
              </a:rPr>
              <a:t>IR(</a:t>
            </a:r>
            <a:r>
              <a:rPr lang="en-US" sz="2000" i="1" dirty="0" err="1">
                <a:solidFill>
                  <a:schemeClr val="tx2"/>
                </a:solidFill>
                <a:latin typeface="Times New Roman" panose="02020603050405020304" pitchFamily="18" charset="0"/>
                <a:cs typeface="Times New Roman" panose="02020603050405020304" pitchFamily="18" charset="0"/>
              </a:rPr>
              <a:t>i</a:t>
            </a:r>
            <a:r>
              <a:rPr lang="en-US" sz="2000" i="1" dirty="0">
                <a:solidFill>
                  <a:schemeClr val="tx2"/>
                </a:solidFill>
                <a:latin typeface="Times New Roman" panose="02020603050405020304" pitchFamily="18" charset="0"/>
                <a:cs typeface="Times New Roman" panose="02020603050405020304" pitchFamily="18" charset="0"/>
              </a:rPr>
              <a:t>) = B</a:t>
            </a:r>
            <a:r>
              <a:rPr lang="en-US" sz="2000" i="1" baseline="-25000" dirty="0">
                <a:solidFill>
                  <a:schemeClr val="tx2"/>
                </a:solidFill>
                <a:latin typeface="Times New Roman" panose="02020603050405020304" pitchFamily="18" charset="0"/>
                <a:cs typeface="Times New Roman" panose="02020603050405020304" pitchFamily="18" charset="0"/>
              </a:rPr>
              <a:t>i</a:t>
            </a:r>
            <a:r>
              <a:rPr lang="en-US" sz="2000" dirty="0">
                <a:solidFill>
                  <a:schemeClr val="tx2"/>
                </a:solidFill>
                <a:latin typeface="Times New Roman" panose="02020603050405020304" pitchFamily="18" charset="0"/>
                <a:cs typeface="Times New Roman" panose="02020603050405020304" pitchFamily="18" charset="0"/>
              </a:rPr>
              <a:t> [bit in </a:t>
            </a:r>
            <a:r>
              <a:rPr lang="en-US" sz="2000" i="1" dirty="0">
                <a:solidFill>
                  <a:schemeClr val="tx2"/>
                </a:solidFill>
                <a:latin typeface="Times New Roman" panose="02020603050405020304" pitchFamily="18" charset="0"/>
                <a:cs typeface="Times New Roman" panose="02020603050405020304" pitchFamily="18" charset="0"/>
              </a:rPr>
              <a:t>IR</a:t>
            </a:r>
            <a:r>
              <a:rPr lang="en-US" sz="2000" dirty="0">
                <a:solidFill>
                  <a:schemeClr val="tx2"/>
                </a:solidFill>
                <a:latin typeface="Times New Roman" panose="02020603050405020304" pitchFamily="18" charset="0"/>
                <a:cs typeface="Times New Roman" panose="02020603050405020304" pitchFamily="18" charset="0"/>
              </a:rPr>
              <a:t>(6-11) that specifies the operation]</a:t>
            </a:r>
            <a:endParaRPr lang="en-US" sz="2000" i="1" baseline="-25000" dirty="0">
              <a:solidFill>
                <a:schemeClr val="tx2"/>
              </a:solidFill>
              <a:latin typeface="+mj-lt"/>
              <a:cs typeface="Times New Roman" panose="02020603050405020304" pitchFamily="18" charset="0"/>
            </a:endParaRPr>
          </a:p>
        </p:txBody>
      </p:sp>
      <p:sp>
        <p:nvSpPr>
          <p:cNvPr id="6" name="TextBox 5"/>
          <p:cNvSpPr txBox="1"/>
          <p:nvPr/>
        </p:nvSpPr>
        <p:spPr>
          <a:xfrm>
            <a:off x="228599" y="1752600"/>
            <a:ext cx="598241"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INP</a:t>
            </a:r>
          </a:p>
        </p:txBody>
      </p:sp>
      <p:sp>
        <p:nvSpPr>
          <p:cNvPr id="7" name="TextBox 6"/>
          <p:cNvSpPr txBox="1"/>
          <p:nvPr/>
        </p:nvSpPr>
        <p:spPr>
          <a:xfrm>
            <a:off x="1042227" y="1752600"/>
            <a:ext cx="627223"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pB</a:t>
            </a:r>
            <a:r>
              <a:rPr lang="en-US" sz="2000" i="1" baseline="-25000" dirty="0">
                <a:latin typeface="Times New Roman" panose="02020603050405020304" pitchFamily="18" charset="0"/>
                <a:cs typeface="Times New Roman" panose="02020603050405020304" pitchFamily="18" charset="0"/>
              </a:rPr>
              <a:t>11</a:t>
            </a:r>
          </a:p>
        </p:txBody>
      </p:sp>
      <p:sp>
        <p:nvSpPr>
          <p:cNvPr id="8" name="TextBox 7"/>
          <p:cNvSpPr txBox="1"/>
          <p:nvPr/>
        </p:nvSpPr>
        <p:spPr>
          <a:xfrm>
            <a:off x="1838934" y="1752600"/>
            <a:ext cx="2933560"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AC</a:t>
            </a:r>
            <a:r>
              <a:rPr lang="en-US" sz="2000" dirty="0">
                <a:latin typeface="Times New Roman" panose="02020603050405020304" pitchFamily="18" charset="0"/>
                <a:cs typeface="Times New Roman" panose="02020603050405020304" pitchFamily="18" charset="0"/>
              </a:rPr>
              <a:t>(0-7)</a:t>
            </a:r>
            <a:r>
              <a:rPr lang="en-US" sz="2000" i="1" dirty="0">
                <a:latin typeface="Times New Roman" panose="02020603050405020304" pitchFamily="18" charset="0"/>
                <a:cs typeface="Times New Roman" panose="02020603050405020304" pitchFamily="18" charset="0"/>
              </a:rPr>
              <a:t>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Cambria Math" panose="02040503050406030204" pitchFamily="18" charset="0"/>
                <a:ea typeface="Cambria Math" panose="02040503050406030204" pitchFamily="18" charset="0"/>
                <a:cs typeface="Times New Roman" panose="02020603050405020304" pitchFamily="18" charset="0"/>
              </a:rPr>
              <a:t>INPR, FGI</a:t>
            </a:r>
            <a:r>
              <a:rPr lang="en-US" sz="2000" dirty="0">
                <a:latin typeface="Cambria Math" panose="02040503050406030204" pitchFamily="18" charset="0"/>
                <a:ea typeface="Cambria Math" panose="02040503050406030204" pitchFamily="18" charset="0"/>
                <a:cs typeface="Times New Roman" panose="02020603050405020304" pitchFamily="18" charset="0"/>
              </a:rPr>
              <a:t>  ← 0</a:t>
            </a:r>
            <a:endParaRPr lang="en-US" sz="2000" i="1" baseline="-250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6553200" y="1752600"/>
            <a:ext cx="1784463"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Input Character</a:t>
            </a:r>
            <a:endParaRPr lang="en-US" sz="2000" baseline="-250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228599" y="2152710"/>
            <a:ext cx="713657"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OUT</a:t>
            </a:r>
          </a:p>
        </p:txBody>
      </p:sp>
      <p:sp>
        <p:nvSpPr>
          <p:cNvPr id="11" name="TextBox 10"/>
          <p:cNvSpPr txBox="1"/>
          <p:nvPr/>
        </p:nvSpPr>
        <p:spPr>
          <a:xfrm>
            <a:off x="1042227" y="2152710"/>
            <a:ext cx="639919"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pB</a:t>
            </a:r>
            <a:r>
              <a:rPr lang="en-US" sz="2000" i="1" baseline="-25000" dirty="0">
                <a:latin typeface="Times New Roman" panose="02020603050405020304" pitchFamily="18" charset="0"/>
                <a:cs typeface="Times New Roman" panose="02020603050405020304" pitchFamily="18" charset="0"/>
              </a:rPr>
              <a:t>10</a:t>
            </a:r>
          </a:p>
        </p:txBody>
      </p:sp>
      <p:sp>
        <p:nvSpPr>
          <p:cNvPr id="12" name="TextBox 11"/>
          <p:cNvSpPr txBox="1"/>
          <p:nvPr/>
        </p:nvSpPr>
        <p:spPr>
          <a:xfrm>
            <a:off x="1838934" y="2152710"/>
            <a:ext cx="3093860" cy="400110"/>
          </a:xfrm>
          <a:prstGeom prst="rect">
            <a:avLst/>
          </a:prstGeom>
          <a:noFill/>
        </p:spPr>
        <p:txBody>
          <a:bodyPr wrap="none" rtlCol="0">
            <a:spAutoFit/>
          </a:bodyPr>
          <a:lstStyle/>
          <a:p>
            <a:r>
              <a:rPr lang="en-US" sz="2000" i="1" dirty="0">
                <a:latin typeface="Cambria Math" panose="02040503050406030204" pitchFamily="18" charset="0"/>
                <a:ea typeface="Cambria Math" panose="02040503050406030204" pitchFamily="18" charset="0"/>
                <a:cs typeface="Times New Roman" panose="02020603050405020304" pitchFamily="18" charset="0"/>
              </a:rPr>
              <a:t>OUTR </a:t>
            </a:r>
            <a:r>
              <a:rPr lang="en-US" sz="2000" dirty="0">
                <a:latin typeface="Cambria Math" panose="02040503050406030204" pitchFamily="18" charset="0"/>
                <a:ea typeface="Cambria Math" panose="02040503050406030204" pitchFamily="18" charset="0"/>
                <a:cs typeface="Times New Roman" panose="02020603050405020304" pitchFamily="18" charset="0"/>
              </a:rPr>
              <a:t>←</a:t>
            </a:r>
            <a:r>
              <a:rPr lang="en-US" sz="2000" i="1"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AC</a:t>
            </a:r>
            <a:r>
              <a:rPr lang="en-US" sz="2000" dirty="0">
                <a:latin typeface="Times New Roman" panose="02020603050405020304" pitchFamily="18" charset="0"/>
                <a:cs typeface="Times New Roman" panose="02020603050405020304" pitchFamily="18" charset="0"/>
              </a:rPr>
              <a:t>(0-7)</a:t>
            </a:r>
            <a:r>
              <a:rPr lang="en-US" sz="2000" i="1" dirty="0">
                <a:latin typeface="Cambria Math" panose="02040503050406030204" pitchFamily="18" charset="0"/>
                <a:ea typeface="Cambria Math" panose="02040503050406030204" pitchFamily="18" charset="0"/>
                <a:cs typeface="Times New Roman" panose="02020603050405020304" pitchFamily="18" charset="0"/>
              </a:rPr>
              <a:t>, FGO</a:t>
            </a:r>
            <a:r>
              <a:rPr lang="en-US" sz="2000" dirty="0">
                <a:latin typeface="Cambria Math" panose="02040503050406030204" pitchFamily="18" charset="0"/>
                <a:ea typeface="Cambria Math" panose="02040503050406030204" pitchFamily="18" charset="0"/>
                <a:cs typeface="Times New Roman" panose="02020603050405020304" pitchFamily="18" charset="0"/>
              </a:rPr>
              <a:t>  ← 0</a:t>
            </a:r>
            <a:endParaRPr lang="en-US" sz="2000" i="1" baseline="-250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6553200" y="2152710"/>
            <a:ext cx="1955985"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Output Character</a:t>
            </a:r>
            <a:endParaRPr lang="en-US" sz="2000" baseline="-250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229585" y="2552820"/>
            <a:ext cx="598241"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SKI</a:t>
            </a:r>
          </a:p>
        </p:txBody>
      </p:sp>
      <p:sp>
        <p:nvSpPr>
          <p:cNvPr id="15" name="TextBox 14"/>
          <p:cNvSpPr txBox="1"/>
          <p:nvPr/>
        </p:nvSpPr>
        <p:spPr>
          <a:xfrm>
            <a:off x="1043213" y="2552820"/>
            <a:ext cx="554960"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pB</a:t>
            </a:r>
            <a:r>
              <a:rPr lang="en-US" sz="2000" i="1" baseline="-25000" dirty="0">
                <a:latin typeface="Times New Roman" panose="02020603050405020304" pitchFamily="18" charset="0"/>
                <a:cs typeface="Times New Roman" panose="02020603050405020304" pitchFamily="18" charset="0"/>
              </a:rPr>
              <a:t>9</a:t>
            </a:r>
          </a:p>
        </p:txBody>
      </p:sp>
      <p:sp>
        <p:nvSpPr>
          <p:cNvPr id="16" name="TextBox 15"/>
          <p:cNvSpPr txBox="1"/>
          <p:nvPr/>
        </p:nvSpPr>
        <p:spPr>
          <a:xfrm>
            <a:off x="1839920" y="2552820"/>
            <a:ext cx="3607078"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If (</a:t>
            </a:r>
            <a:r>
              <a:rPr lang="en-US" sz="2000" i="1" dirty="0">
                <a:latin typeface="Times New Roman" panose="02020603050405020304" pitchFamily="18" charset="0"/>
                <a:cs typeface="Times New Roman" panose="02020603050405020304" pitchFamily="18" charset="0"/>
              </a:rPr>
              <a:t>FGI = </a:t>
            </a:r>
            <a:r>
              <a:rPr lang="en-US" sz="2000" dirty="0">
                <a:latin typeface="Times New Roman" panose="02020603050405020304" pitchFamily="18" charset="0"/>
                <a:cs typeface="Times New Roman" panose="02020603050405020304" pitchFamily="18" charset="0"/>
              </a:rPr>
              <a:t>1) then (</a:t>
            </a:r>
            <a:r>
              <a:rPr lang="en-US" sz="2000" i="1" dirty="0">
                <a:latin typeface="Times New Roman" panose="02020603050405020304" pitchFamily="18" charset="0"/>
                <a:cs typeface="Times New Roman" panose="02020603050405020304" pitchFamily="18" charset="0"/>
              </a:rPr>
              <a:t>PC</a:t>
            </a:r>
            <a:r>
              <a:rPr lang="en-US" sz="2000" dirty="0">
                <a:latin typeface="Times New Roman" panose="02020603050405020304" pitchFamily="18" charset="0"/>
                <a:cs typeface="Times New Roman" panose="02020603050405020304" pitchFamily="18" charset="0"/>
              </a:rPr>
              <a:t>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PC + </a:t>
            </a:r>
            <a:r>
              <a:rPr lang="en-US" sz="2000" dirty="0">
                <a:latin typeface="Times New Roman" panose="02020603050405020304" pitchFamily="18" charset="0"/>
                <a:cs typeface="Times New Roman" panose="02020603050405020304" pitchFamily="18" charset="0"/>
              </a:rPr>
              <a:t>1)</a:t>
            </a:r>
            <a:endParaRPr lang="en-US" sz="2000" baseline="-25000"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6554186" y="2552820"/>
            <a:ext cx="2026517"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Skip on input flag</a:t>
            </a:r>
            <a:endParaRPr lang="en-US" sz="2000" baseline="-25000"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228599" y="2952930"/>
            <a:ext cx="699230"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SKO</a:t>
            </a:r>
          </a:p>
        </p:txBody>
      </p:sp>
      <p:sp>
        <p:nvSpPr>
          <p:cNvPr id="19" name="TextBox 18"/>
          <p:cNvSpPr txBox="1"/>
          <p:nvPr/>
        </p:nvSpPr>
        <p:spPr>
          <a:xfrm>
            <a:off x="1042227" y="2952930"/>
            <a:ext cx="554960"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pB</a:t>
            </a:r>
            <a:r>
              <a:rPr lang="en-US" sz="2000" i="1" baseline="-25000" dirty="0">
                <a:latin typeface="Times New Roman" panose="02020603050405020304" pitchFamily="18" charset="0"/>
                <a:cs typeface="Times New Roman" panose="02020603050405020304" pitchFamily="18" charset="0"/>
              </a:rPr>
              <a:t>8</a:t>
            </a:r>
          </a:p>
        </p:txBody>
      </p:sp>
      <p:sp>
        <p:nvSpPr>
          <p:cNvPr id="20" name="TextBox 19"/>
          <p:cNvSpPr txBox="1"/>
          <p:nvPr/>
        </p:nvSpPr>
        <p:spPr>
          <a:xfrm>
            <a:off x="1838934" y="2952930"/>
            <a:ext cx="3708066"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If (</a:t>
            </a:r>
            <a:r>
              <a:rPr lang="en-US" sz="2000" i="1" dirty="0">
                <a:latin typeface="Times New Roman" panose="02020603050405020304" pitchFamily="18" charset="0"/>
                <a:cs typeface="Times New Roman" panose="02020603050405020304" pitchFamily="18" charset="0"/>
              </a:rPr>
              <a:t>FGO = </a:t>
            </a:r>
            <a:r>
              <a:rPr lang="en-US" sz="2000" dirty="0">
                <a:latin typeface="Times New Roman" panose="02020603050405020304" pitchFamily="18" charset="0"/>
                <a:cs typeface="Times New Roman" panose="02020603050405020304" pitchFamily="18" charset="0"/>
              </a:rPr>
              <a:t>1) then (</a:t>
            </a:r>
            <a:r>
              <a:rPr lang="en-US" sz="2000" i="1" dirty="0">
                <a:latin typeface="Times New Roman" panose="02020603050405020304" pitchFamily="18" charset="0"/>
                <a:cs typeface="Times New Roman" panose="02020603050405020304" pitchFamily="18" charset="0"/>
              </a:rPr>
              <a:t>PC</a:t>
            </a:r>
            <a:r>
              <a:rPr lang="en-US" sz="2000" dirty="0">
                <a:latin typeface="Times New Roman" panose="02020603050405020304" pitchFamily="18" charset="0"/>
                <a:cs typeface="Times New Roman" panose="02020603050405020304" pitchFamily="18" charset="0"/>
              </a:rPr>
              <a:t>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i="1" dirty="0">
                <a:latin typeface="Times New Roman" panose="02020603050405020304" pitchFamily="18" charset="0"/>
                <a:cs typeface="Times New Roman" panose="02020603050405020304" pitchFamily="18" charset="0"/>
              </a:rPr>
              <a:t>PC + </a:t>
            </a:r>
            <a:r>
              <a:rPr lang="en-US" sz="2000" dirty="0">
                <a:latin typeface="Times New Roman" panose="02020603050405020304" pitchFamily="18" charset="0"/>
                <a:cs typeface="Times New Roman" panose="02020603050405020304" pitchFamily="18" charset="0"/>
              </a:rPr>
              <a:t>1)</a:t>
            </a:r>
            <a:endParaRPr lang="en-US" sz="2000" baseline="-25000" dirty="0">
              <a:latin typeface="Times New Roman" panose="02020603050405020304" pitchFamily="18" charset="0"/>
              <a:cs typeface="Times New Roman" panose="02020603050405020304" pitchFamily="18" charset="0"/>
            </a:endParaRPr>
          </a:p>
        </p:txBody>
      </p:sp>
      <p:sp>
        <p:nvSpPr>
          <p:cNvPr id="21" name="TextBox 20"/>
          <p:cNvSpPr txBox="1"/>
          <p:nvPr/>
        </p:nvSpPr>
        <p:spPr>
          <a:xfrm>
            <a:off x="6553200" y="2952930"/>
            <a:ext cx="2154757"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Skip on output flag</a:t>
            </a:r>
            <a:endParaRPr lang="en-US" sz="2000" baseline="-25000" dirty="0">
              <a:latin typeface="Times New Roman" panose="02020603050405020304" pitchFamily="18" charset="0"/>
              <a:cs typeface="Times New Roman" panose="02020603050405020304" pitchFamily="18" charset="0"/>
            </a:endParaRPr>
          </a:p>
        </p:txBody>
      </p:sp>
      <p:sp>
        <p:nvSpPr>
          <p:cNvPr id="22" name="TextBox 21"/>
          <p:cNvSpPr txBox="1"/>
          <p:nvPr/>
        </p:nvSpPr>
        <p:spPr>
          <a:xfrm>
            <a:off x="233361" y="3353040"/>
            <a:ext cx="641522"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ION</a:t>
            </a:r>
          </a:p>
        </p:txBody>
      </p:sp>
      <p:sp>
        <p:nvSpPr>
          <p:cNvPr id="23" name="TextBox 22"/>
          <p:cNvSpPr txBox="1"/>
          <p:nvPr/>
        </p:nvSpPr>
        <p:spPr>
          <a:xfrm>
            <a:off x="1046989" y="3353040"/>
            <a:ext cx="554960"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pB</a:t>
            </a:r>
            <a:r>
              <a:rPr lang="en-US" sz="2000" i="1" baseline="-25000" dirty="0">
                <a:latin typeface="Times New Roman" panose="02020603050405020304" pitchFamily="18" charset="0"/>
                <a:cs typeface="Times New Roman" panose="02020603050405020304" pitchFamily="18" charset="0"/>
              </a:rPr>
              <a:t>7</a:t>
            </a:r>
          </a:p>
        </p:txBody>
      </p:sp>
      <p:sp>
        <p:nvSpPr>
          <p:cNvPr id="24" name="TextBox 23"/>
          <p:cNvSpPr txBox="1"/>
          <p:nvPr/>
        </p:nvSpPr>
        <p:spPr>
          <a:xfrm>
            <a:off x="1843696" y="3353040"/>
            <a:ext cx="1061509"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IEN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1</a:t>
            </a:r>
            <a:endParaRPr lang="en-US" sz="2000" baseline="-25000" dirty="0">
              <a:latin typeface="Times New Roman" panose="02020603050405020304" pitchFamily="18" charset="0"/>
              <a:cs typeface="Times New Roman" panose="02020603050405020304" pitchFamily="18" charset="0"/>
            </a:endParaRPr>
          </a:p>
        </p:txBody>
      </p:sp>
      <p:sp>
        <p:nvSpPr>
          <p:cNvPr id="25" name="TextBox 24"/>
          <p:cNvSpPr txBox="1"/>
          <p:nvPr/>
        </p:nvSpPr>
        <p:spPr>
          <a:xfrm>
            <a:off x="6557962" y="3353040"/>
            <a:ext cx="2132315"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Interrupt enable on</a:t>
            </a:r>
            <a:endParaRPr lang="en-US" sz="2000" baseline="-25000" dirty="0">
              <a:latin typeface="Times New Roman" panose="02020603050405020304" pitchFamily="18" charset="0"/>
              <a:cs typeface="Times New Roman" panose="02020603050405020304" pitchFamily="18" charset="0"/>
            </a:endParaRPr>
          </a:p>
        </p:txBody>
      </p:sp>
      <p:sp>
        <p:nvSpPr>
          <p:cNvPr id="26" name="TextBox 25"/>
          <p:cNvSpPr txBox="1"/>
          <p:nvPr/>
        </p:nvSpPr>
        <p:spPr>
          <a:xfrm>
            <a:off x="228599" y="3734100"/>
            <a:ext cx="598241"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IOF</a:t>
            </a:r>
          </a:p>
        </p:txBody>
      </p:sp>
      <p:sp>
        <p:nvSpPr>
          <p:cNvPr id="27" name="TextBox 26"/>
          <p:cNvSpPr txBox="1"/>
          <p:nvPr/>
        </p:nvSpPr>
        <p:spPr>
          <a:xfrm>
            <a:off x="1042227" y="3734100"/>
            <a:ext cx="554960"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pB</a:t>
            </a:r>
            <a:r>
              <a:rPr lang="en-US" sz="2000" i="1" baseline="-25000" dirty="0">
                <a:latin typeface="Times New Roman" panose="02020603050405020304" pitchFamily="18" charset="0"/>
                <a:cs typeface="Times New Roman" panose="02020603050405020304" pitchFamily="18" charset="0"/>
              </a:rPr>
              <a:t>6</a:t>
            </a:r>
          </a:p>
        </p:txBody>
      </p:sp>
      <p:sp>
        <p:nvSpPr>
          <p:cNvPr id="28" name="TextBox 27"/>
          <p:cNvSpPr txBox="1"/>
          <p:nvPr/>
        </p:nvSpPr>
        <p:spPr>
          <a:xfrm>
            <a:off x="1838934" y="3734100"/>
            <a:ext cx="1061509" cy="400110"/>
          </a:xfrm>
          <a:prstGeom prst="rect">
            <a:avLst/>
          </a:prstGeom>
          <a:noFill/>
        </p:spPr>
        <p:txBody>
          <a:bodyPr wrap="none" rtlCol="0">
            <a:spAutoFit/>
          </a:bodyPr>
          <a:lstStyle/>
          <a:p>
            <a:r>
              <a:rPr lang="en-US" sz="2000" i="1" dirty="0">
                <a:latin typeface="Times New Roman" panose="02020603050405020304" pitchFamily="18" charset="0"/>
                <a:cs typeface="Times New Roman" panose="02020603050405020304" pitchFamily="18" charset="0"/>
              </a:rPr>
              <a:t>IEN </a:t>
            </a:r>
            <a:r>
              <a:rPr lang="en-US" sz="2000" dirty="0">
                <a:latin typeface="Cambria Math" panose="02040503050406030204" pitchFamily="18" charset="0"/>
                <a:ea typeface="Cambria Math" panose="020405030504060302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0</a:t>
            </a:r>
            <a:endParaRPr lang="en-US" sz="2000" baseline="-25000" dirty="0">
              <a:latin typeface="Times New Roman" panose="02020603050405020304" pitchFamily="18" charset="0"/>
              <a:cs typeface="Times New Roman" panose="02020603050405020304" pitchFamily="18" charset="0"/>
            </a:endParaRPr>
          </a:p>
        </p:txBody>
      </p:sp>
      <p:sp>
        <p:nvSpPr>
          <p:cNvPr id="29" name="TextBox 28"/>
          <p:cNvSpPr txBox="1"/>
          <p:nvPr/>
        </p:nvSpPr>
        <p:spPr>
          <a:xfrm>
            <a:off x="6553200" y="3734100"/>
            <a:ext cx="2169376"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Interrupt enable off</a:t>
            </a:r>
            <a:endParaRPr lang="en-US" sz="2000" baseline="-25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1344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down)">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down)">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wipe(down)">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down)">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down)">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down)">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down)">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wipe(down)">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wipe(down)">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wipe(down)">
                                      <p:cBhvr>
                                        <p:cTn id="77" dur="500"/>
                                        <p:tgtEl>
                                          <p:spTgt spid="18"/>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wipe(down)">
                                      <p:cBhvr>
                                        <p:cTn id="82" dur="500"/>
                                        <p:tgtEl>
                                          <p:spTgt spid="1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wipe(down)">
                                      <p:cBhvr>
                                        <p:cTn id="87" dur="500"/>
                                        <p:tgtEl>
                                          <p:spTgt spid="20"/>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21"/>
                                        </p:tgtEl>
                                        <p:attrNameLst>
                                          <p:attrName>style.visibility</p:attrName>
                                        </p:attrNameLst>
                                      </p:cBhvr>
                                      <p:to>
                                        <p:strVal val="visible"/>
                                      </p:to>
                                    </p:set>
                                    <p:animEffect transition="in" filter="wipe(down)">
                                      <p:cBhvr>
                                        <p:cTn id="92" dur="500"/>
                                        <p:tgtEl>
                                          <p:spTgt spid="21"/>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Effect transition="in" filter="wipe(down)">
                                      <p:cBhvr>
                                        <p:cTn id="97" dur="500"/>
                                        <p:tgtEl>
                                          <p:spTgt spid="22"/>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23"/>
                                        </p:tgtEl>
                                        <p:attrNameLst>
                                          <p:attrName>style.visibility</p:attrName>
                                        </p:attrNameLst>
                                      </p:cBhvr>
                                      <p:to>
                                        <p:strVal val="visible"/>
                                      </p:to>
                                    </p:set>
                                    <p:animEffect transition="in" filter="wipe(down)">
                                      <p:cBhvr>
                                        <p:cTn id="102" dur="500"/>
                                        <p:tgtEl>
                                          <p:spTgt spid="23"/>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grpId="0" nodeType="click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wipe(down)">
                                      <p:cBhvr>
                                        <p:cTn id="107" dur="500"/>
                                        <p:tgtEl>
                                          <p:spTgt spid="24"/>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grpId="0" nodeType="clickEffect">
                                  <p:stCondLst>
                                    <p:cond delay="0"/>
                                  </p:stCondLst>
                                  <p:childTnLst>
                                    <p:set>
                                      <p:cBhvr>
                                        <p:cTn id="111" dur="1" fill="hold">
                                          <p:stCondLst>
                                            <p:cond delay="0"/>
                                          </p:stCondLst>
                                        </p:cTn>
                                        <p:tgtEl>
                                          <p:spTgt spid="25"/>
                                        </p:tgtEl>
                                        <p:attrNameLst>
                                          <p:attrName>style.visibility</p:attrName>
                                        </p:attrNameLst>
                                      </p:cBhvr>
                                      <p:to>
                                        <p:strVal val="visible"/>
                                      </p:to>
                                    </p:set>
                                    <p:animEffect transition="in" filter="wipe(down)">
                                      <p:cBhvr>
                                        <p:cTn id="112" dur="500"/>
                                        <p:tgtEl>
                                          <p:spTgt spid="25"/>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grpId="0" nodeType="clickEffect">
                                  <p:stCondLst>
                                    <p:cond delay="0"/>
                                  </p:stCondLst>
                                  <p:childTnLst>
                                    <p:set>
                                      <p:cBhvr>
                                        <p:cTn id="116" dur="1" fill="hold">
                                          <p:stCondLst>
                                            <p:cond delay="0"/>
                                          </p:stCondLst>
                                        </p:cTn>
                                        <p:tgtEl>
                                          <p:spTgt spid="26"/>
                                        </p:tgtEl>
                                        <p:attrNameLst>
                                          <p:attrName>style.visibility</p:attrName>
                                        </p:attrNameLst>
                                      </p:cBhvr>
                                      <p:to>
                                        <p:strVal val="visible"/>
                                      </p:to>
                                    </p:set>
                                    <p:animEffect transition="in" filter="wipe(down)">
                                      <p:cBhvr>
                                        <p:cTn id="117" dur="500"/>
                                        <p:tgtEl>
                                          <p:spTgt spid="26"/>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grpId="0" nodeType="clickEffect">
                                  <p:stCondLst>
                                    <p:cond delay="0"/>
                                  </p:stCondLst>
                                  <p:childTnLst>
                                    <p:set>
                                      <p:cBhvr>
                                        <p:cTn id="121" dur="1" fill="hold">
                                          <p:stCondLst>
                                            <p:cond delay="0"/>
                                          </p:stCondLst>
                                        </p:cTn>
                                        <p:tgtEl>
                                          <p:spTgt spid="27"/>
                                        </p:tgtEl>
                                        <p:attrNameLst>
                                          <p:attrName>style.visibility</p:attrName>
                                        </p:attrNameLst>
                                      </p:cBhvr>
                                      <p:to>
                                        <p:strVal val="visible"/>
                                      </p:to>
                                    </p:set>
                                    <p:animEffect transition="in" filter="wipe(down)">
                                      <p:cBhvr>
                                        <p:cTn id="122" dur="500"/>
                                        <p:tgtEl>
                                          <p:spTgt spid="27"/>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4" fill="hold" grpId="0" nodeType="clickEffect">
                                  <p:stCondLst>
                                    <p:cond delay="0"/>
                                  </p:stCondLst>
                                  <p:childTnLst>
                                    <p:set>
                                      <p:cBhvr>
                                        <p:cTn id="126" dur="1" fill="hold">
                                          <p:stCondLst>
                                            <p:cond delay="0"/>
                                          </p:stCondLst>
                                        </p:cTn>
                                        <p:tgtEl>
                                          <p:spTgt spid="28"/>
                                        </p:tgtEl>
                                        <p:attrNameLst>
                                          <p:attrName>style.visibility</p:attrName>
                                        </p:attrNameLst>
                                      </p:cBhvr>
                                      <p:to>
                                        <p:strVal val="visible"/>
                                      </p:to>
                                    </p:set>
                                    <p:animEffect transition="in" filter="wipe(down)">
                                      <p:cBhvr>
                                        <p:cTn id="127" dur="500"/>
                                        <p:tgtEl>
                                          <p:spTgt spid="28"/>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4" fill="hold" grpId="0" nodeType="clickEffect">
                                  <p:stCondLst>
                                    <p:cond delay="0"/>
                                  </p:stCondLst>
                                  <p:childTnLst>
                                    <p:set>
                                      <p:cBhvr>
                                        <p:cTn id="131" dur="1" fill="hold">
                                          <p:stCondLst>
                                            <p:cond delay="0"/>
                                          </p:stCondLst>
                                        </p:cTn>
                                        <p:tgtEl>
                                          <p:spTgt spid="29"/>
                                        </p:tgtEl>
                                        <p:attrNameLst>
                                          <p:attrName>style.visibility</p:attrName>
                                        </p:attrNameLst>
                                      </p:cBhvr>
                                      <p:to>
                                        <p:strVal val="visible"/>
                                      </p:to>
                                    </p:set>
                                    <p:animEffect transition="in" filter="wipe(down)">
                                      <p:cBhvr>
                                        <p:cTn id="13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Interrupt Cycle</a:t>
            </a:r>
          </a:p>
        </p:txBody>
      </p:sp>
      <p:sp>
        <p:nvSpPr>
          <p:cNvPr id="91" name="Flowchart: Decision 90"/>
          <p:cNvSpPr/>
          <p:nvPr/>
        </p:nvSpPr>
        <p:spPr>
          <a:xfrm>
            <a:off x="4191000" y="1143000"/>
            <a:ext cx="762000" cy="4572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a:t>
            </a:r>
          </a:p>
        </p:txBody>
      </p:sp>
      <p:sp>
        <p:nvSpPr>
          <p:cNvPr id="92" name="Rectangle 91"/>
          <p:cNvSpPr/>
          <p:nvPr/>
        </p:nvSpPr>
        <p:spPr>
          <a:xfrm>
            <a:off x="1600200" y="2169986"/>
            <a:ext cx="2454417" cy="5685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Fetch &amp; Decode instruction</a:t>
            </a:r>
          </a:p>
        </p:txBody>
      </p:sp>
      <p:sp>
        <p:nvSpPr>
          <p:cNvPr id="93" name="Rectangle 92"/>
          <p:cNvSpPr/>
          <p:nvPr/>
        </p:nvSpPr>
        <p:spPr>
          <a:xfrm>
            <a:off x="5368976" y="2139343"/>
            <a:ext cx="2231288" cy="832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Store return address in location 0</a:t>
            </a:r>
          </a:p>
          <a:p>
            <a:pPr algn="ctr"/>
            <a:r>
              <a:rPr lang="en-US" dirty="0"/>
              <a:t>M[0] </a:t>
            </a:r>
            <a:r>
              <a:rPr lang="en-US" dirty="0">
                <a:latin typeface="Cambria Math" panose="02040503050406030204" pitchFamily="18" charset="0"/>
                <a:ea typeface="Cambria Math" panose="02040503050406030204" pitchFamily="18" charset="0"/>
              </a:rPr>
              <a:t>← PC</a:t>
            </a:r>
            <a:endParaRPr lang="en-US" dirty="0"/>
          </a:p>
        </p:txBody>
      </p:sp>
      <p:sp>
        <p:nvSpPr>
          <p:cNvPr id="94" name="Rectangle 93"/>
          <p:cNvSpPr/>
          <p:nvPr/>
        </p:nvSpPr>
        <p:spPr>
          <a:xfrm>
            <a:off x="1600200" y="3089021"/>
            <a:ext cx="1259505" cy="5685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Execute instruction</a:t>
            </a:r>
          </a:p>
        </p:txBody>
      </p:sp>
      <p:sp>
        <p:nvSpPr>
          <p:cNvPr id="95" name="Flowchart: Decision 94"/>
          <p:cNvSpPr/>
          <p:nvPr/>
        </p:nvSpPr>
        <p:spPr>
          <a:xfrm>
            <a:off x="3276600" y="3124200"/>
            <a:ext cx="1014222" cy="4572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IEN</a:t>
            </a:r>
          </a:p>
        </p:txBody>
      </p:sp>
      <p:sp>
        <p:nvSpPr>
          <p:cNvPr id="96" name="Flowchart: Decision 95"/>
          <p:cNvSpPr/>
          <p:nvPr/>
        </p:nvSpPr>
        <p:spPr>
          <a:xfrm>
            <a:off x="3230380" y="3962400"/>
            <a:ext cx="1115644" cy="4572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FGI</a:t>
            </a:r>
          </a:p>
        </p:txBody>
      </p:sp>
      <p:sp>
        <p:nvSpPr>
          <p:cNvPr id="97" name="Flowchart: Decision 96"/>
          <p:cNvSpPr/>
          <p:nvPr/>
        </p:nvSpPr>
        <p:spPr>
          <a:xfrm>
            <a:off x="3177402" y="4800600"/>
            <a:ext cx="1227208" cy="4572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FGO</a:t>
            </a:r>
          </a:p>
        </p:txBody>
      </p:sp>
      <p:cxnSp>
        <p:nvCxnSpPr>
          <p:cNvPr id="104" name="Straight Arrow Connector 103"/>
          <p:cNvCxnSpPr>
            <a:endCxn id="95" idx="0"/>
          </p:cNvCxnSpPr>
          <p:nvPr/>
        </p:nvCxnSpPr>
        <p:spPr>
          <a:xfrm flipH="1">
            <a:off x="3783711" y="2770188"/>
            <a:ext cx="2419" cy="354012"/>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a:stCxn id="95" idx="2"/>
            <a:endCxn id="96" idx="0"/>
          </p:cNvCxnSpPr>
          <p:nvPr/>
        </p:nvCxnSpPr>
        <p:spPr>
          <a:xfrm>
            <a:off x="3783711" y="3581400"/>
            <a:ext cx="4491" cy="38100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96" idx="2"/>
            <a:endCxn id="97" idx="0"/>
          </p:cNvCxnSpPr>
          <p:nvPr/>
        </p:nvCxnSpPr>
        <p:spPr>
          <a:xfrm>
            <a:off x="3788202" y="4419600"/>
            <a:ext cx="2804" cy="38100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sp>
        <p:nvSpPr>
          <p:cNvPr id="113" name="Rectangle 112"/>
          <p:cNvSpPr/>
          <p:nvPr/>
        </p:nvSpPr>
        <p:spPr>
          <a:xfrm>
            <a:off x="2438400" y="5516418"/>
            <a:ext cx="782054" cy="427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 </a:t>
            </a:r>
            <a:r>
              <a:rPr lang="en-US" dirty="0">
                <a:latin typeface="Cambria Math" panose="02040503050406030204" pitchFamily="18" charset="0"/>
                <a:ea typeface="Cambria Math" panose="02040503050406030204" pitchFamily="18" charset="0"/>
              </a:rPr>
              <a:t>←</a:t>
            </a:r>
            <a:r>
              <a:rPr lang="en-US" dirty="0"/>
              <a:t> 1</a:t>
            </a:r>
          </a:p>
        </p:txBody>
      </p:sp>
      <p:sp>
        <p:nvSpPr>
          <p:cNvPr id="114" name="Rectangle 113"/>
          <p:cNvSpPr/>
          <p:nvPr/>
        </p:nvSpPr>
        <p:spPr>
          <a:xfrm>
            <a:off x="5363980" y="3490482"/>
            <a:ext cx="2231288" cy="5685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Branch to location 1</a:t>
            </a:r>
          </a:p>
          <a:p>
            <a:pPr algn="ctr"/>
            <a:r>
              <a:rPr lang="en-US" dirty="0"/>
              <a:t>PC </a:t>
            </a:r>
            <a:r>
              <a:rPr lang="en-US" dirty="0">
                <a:latin typeface="Cambria Math" panose="02040503050406030204" pitchFamily="18" charset="0"/>
                <a:ea typeface="Cambria Math" panose="02040503050406030204" pitchFamily="18" charset="0"/>
              </a:rPr>
              <a:t>← 1</a:t>
            </a:r>
            <a:endParaRPr lang="en-US" dirty="0"/>
          </a:p>
        </p:txBody>
      </p:sp>
      <p:sp>
        <p:nvSpPr>
          <p:cNvPr id="116" name="Rectangle 115"/>
          <p:cNvSpPr/>
          <p:nvPr/>
        </p:nvSpPr>
        <p:spPr>
          <a:xfrm>
            <a:off x="5358732" y="4613021"/>
            <a:ext cx="2231288" cy="5685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IEN </a:t>
            </a:r>
            <a:r>
              <a:rPr lang="en-US" dirty="0">
                <a:latin typeface="Cambria Math" panose="02040503050406030204" pitchFamily="18" charset="0"/>
                <a:ea typeface="Cambria Math" panose="02040503050406030204" pitchFamily="18" charset="0"/>
              </a:rPr>
              <a:t>← 0</a:t>
            </a:r>
          </a:p>
          <a:p>
            <a:pPr algn="ctr"/>
            <a:r>
              <a:rPr lang="en-US" dirty="0"/>
              <a:t>R </a:t>
            </a:r>
            <a:r>
              <a:rPr lang="en-US" dirty="0">
                <a:latin typeface="Cambria Math" panose="02040503050406030204" pitchFamily="18" charset="0"/>
                <a:ea typeface="Cambria Math" panose="02040503050406030204" pitchFamily="18" charset="0"/>
              </a:rPr>
              <a:t>← 0</a:t>
            </a:r>
            <a:endParaRPr lang="en-US" dirty="0"/>
          </a:p>
        </p:txBody>
      </p:sp>
      <p:cxnSp>
        <p:nvCxnSpPr>
          <p:cNvPr id="117" name="Straight Arrow Connector 116"/>
          <p:cNvCxnSpPr>
            <a:stCxn id="93" idx="2"/>
            <a:endCxn id="114" idx="0"/>
          </p:cNvCxnSpPr>
          <p:nvPr/>
        </p:nvCxnSpPr>
        <p:spPr>
          <a:xfrm flipH="1">
            <a:off x="6479624" y="2971800"/>
            <a:ext cx="4996" cy="518682"/>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a:stCxn id="114" idx="2"/>
            <a:endCxn id="116" idx="0"/>
          </p:cNvCxnSpPr>
          <p:nvPr/>
        </p:nvCxnSpPr>
        <p:spPr>
          <a:xfrm flipH="1">
            <a:off x="6474376" y="4059061"/>
            <a:ext cx="5248" cy="55396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24" name="Elbow Connector 123"/>
          <p:cNvCxnSpPr>
            <a:stCxn id="91" idx="1"/>
            <a:endCxn id="92" idx="0"/>
          </p:cNvCxnSpPr>
          <p:nvPr/>
        </p:nvCxnSpPr>
        <p:spPr>
          <a:xfrm rot="10800000" flipV="1">
            <a:off x="2827410" y="1371600"/>
            <a:ext cx="1363591" cy="798386"/>
          </a:xfrm>
          <a:prstGeom prst="bentConnector2">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27" name="Elbow Connector 126"/>
          <p:cNvCxnSpPr>
            <a:stCxn id="91" idx="3"/>
            <a:endCxn id="93" idx="0"/>
          </p:cNvCxnSpPr>
          <p:nvPr/>
        </p:nvCxnSpPr>
        <p:spPr>
          <a:xfrm>
            <a:off x="4953000" y="1371600"/>
            <a:ext cx="1531620" cy="767743"/>
          </a:xfrm>
          <a:prstGeom prst="bentConnector2">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29" name="Straight Arrow Connector 128"/>
          <p:cNvCxnSpPr>
            <a:endCxn id="94" idx="0"/>
          </p:cNvCxnSpPr>
          <p:nvPr/>
        </p:nvCxnSpPr>
        <p:spPr>
          <a:xfrm>
            <a:off x="2229346" y="2757621"/>
            <a:ext cx="607" cy="347181"/>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31" name="Straight Arrow Connector 130"/>
          <p:cNvCxnSpPr/>
          <p:nvPr/>
        </p:nvCxnSpPr>
        <p:spPr>
          <a:xfrm>
            <a:off x="1869681" y="3657600"/>
            <a:ext cx="0" cy="259080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35" name="Straight Arrow Connector 134"/>
          <p:cNvCxnSpPr>
            <a:stCxn id="113" idx="2"/>
          </p:cNvCxnSpPr>
          <p:nvPr/>
        </p:nvCxnSpPr>
        <p:spPr>
          <a:xfrm flipH="1">
            <a:off x="2827408" y="5943600"/>
            <a:ext cx="2019" cy="30480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a:stCxn id="97" idx="2"/>
          </p:cNvCxnSpPr>
          <p:nvPr/>
        </p:nvCxnSpPr>
        <p:spPr>
          <a:xfrm flipH="1">
            <a:off x="3783711" y="5257800"/>
            <a:ext cx="7295" cy="99060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42" name="Elbow Connector 141"/>
          <p:cNvCxnSpPr>
            <a:stCxn id="95" idx="3"/>
          </p:cNvCxnSpPr>
          <p:nvPr/>
        </p:nvCxnSpPr>
        <p:spPr>
          <a:xfrm>
            <a:off x="4290822" y="3352800"/>
            <a:ext cx="337897" cy="2895600"/>
          </a:xfrm>
          <a:prstGeom prst="bentConnector2">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44" name="Straight Arrow Connector 143"/>
          <p:cNvCxnSpPr>
            <a:stCxn id="116" idx="2"/>
          </p:cNvCxnSpPr>
          <p:nvPr/>
        </p:nvCxnSpPr>
        <p:spPr>
          <a:xfrm>
            <a:off x="6474376" y="5181600"/>
            <a:ext cx="0" cy="106680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811213" y="914400"/>
            <a:ext cx="5663164" cy="5334000"/>
            <a:chOff x="811213" y="914400"/>
            <a:chExt cx="5663164" cy="5334000"/>
          </a:xfrm>
        </p:grpSpPr>
        <p:cxnSp>
          <p:nvCxnSpPr>
            <p:cNvPr id="148" name="Straight Connector 147"/>
            <p:cNvCxnSpPr/>
            <p:nvPr/>
          </p:nvCxnSpPr>
          <p:spPr>
            <a:xfrm flipH="1">
              <a:off x="811213" y="6248400"/>
              <a:ext cx="5663164"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flipV="1">
              <a:off x="811213" y="914400"/>
              <a:ext cx="0" cy="533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4" name="Straight Arrow Connector 153"/>
            <p:cNvCxnSpPr>
              <a:stCxn id="2" idx="2"/>
              <a:endCxn id="91" idx="0"/>
            </p:cNvCxnSpPr>
            <p:nvPr/>
          </p:nvCxnSpPr>
          <p:spPr>
            <a:xfrm>
              <a:off x="4572000" y="914402"/>
              <a:ext cx="0" cy="228598"/>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57" name="Straight Arrow Connector 156"/>
            <p:cNvCxnSpPr/>
            <p:nvPr/>
          </p:nvCxnSpPr>
          <p:spPr>
            <a:xfrm>
              <a:off x="811213" y="914400"/>
              <a:ext cx="3760787" cy="0"/>
            </a:xfrm>
            <a:prstGeom prst="straightConnector1">
              <a:avLst/>
            </a:prstGeom>
            <a:ln w="25400">
              <a:tailEnd type="none"/>
            </a:ln>
          </p:spPr>
          <p:style>
            <a:lnRef idx="1">
              <a:schemeClr val="accent1"/>
            </a:lnRef>
            <a:fillRef idx="0">
              <a:schemeClr val="accent1"/>
            </a:fillRef>
            <a:effectRef idx="0">
              <a:schemeClr val="accent1"/>
            </a:effectRef>
            <a:fontRef idx="minor">
              <a:schemeClr val="tx1"/>
            </a:fontRef>
          </p:style>
        </p:cxnSp>
      </p:grpSp>
      <p:sp>
        <p:nvSpPr>
          <p:cNvPr id="161" name="TextBox 160"/>
          <p:cNvSpPr txBox="1"/>
          <p:nvPr/>
        </p:nvSpPr>
        <p:spPr>
          <a:xfrm>
            <a:off x="3733800" y="1066800"/>
            <a:ext cx="470000" cy="369332"/>
          </a:xfrm>
          <a:prstGeom prst="rect">
            <a:avLst/>
          </a:prstGeom>
          <a:noFill/>
        </p:spPr>
        <p:txBody>
          <a:bodyPr wrap="none" rtlCol="0">
            <a:spAutoFit/>
          </a:bodyPr>
          <a:lstStyle/>
          <a:p>
            <a:r>
              <a:rPr lang="en-US" dirty="0"/>
              <a:t>= 0</a:t>
            </a:r>
          </a:p>
        </p:txBody>
      </p:sp>
      <p:sp>
        <p:nvSpPr>
          <p:cNvPr id="162" name="TextBox 161"/>
          <p:cNvSpPr txBox="1"/>
          <p:nvPr/>
        </p:nvSpPr>
        <p:spPr>
          <a:xfrm>
            <a:off x="4993098" y="1066800"/>
            <a:ext cx="470000" cy="369332"/>
          </a:xfrm>
          <a:prstGeom prst="rect">
            <a:avLst/>
          </a:prstGeom>
          <a:noFill/>
        </p:spPr>
        <p:txBody>
          <a:bodyPr wrap="none" rtlCol="0">
            <a:spAutoFit/>
          </a:bodyPr>
          <a:lstStyle/>
          <a:p>
            <a:r>
              <a:rPr lang="en-US" dirty="0"/>
              <a:t>= 1</a:t>
            </a:r>
          </a:p>
        </p:txBody>
      </p:sp>
      <p:sp>
        <p:nvSpPr>
          <p:cNvPr id="163" name="TextBox 162"/>
          <p:cNvSpPr txBox="1"/>
          <p:nvPr/>
        </p:nvSpPr>
        <p:spPr>
          <a:xfrm>
            <a:off x="5410200" y="1066800"/>
            <a:ext cx="1549848" cy="369332"/>
          </a:xfrm>
          <a:prstGeom prst="rect">
            <a:avLst/>
          </a:prstGeom>
          <a:noFill/>
        </p:spPr>
        <p:txBody>
          <a:bodyPr wrap="none" rtlCol="0">
            <a:spAutoFit/>
          </a:bodyPr>
          <a:lstStyle/>
          <a:p>
            <a:r>
              <a:rPr lang="en-US" dirty="0"/>
              <a:t>Interrupt cycle</a:t>
            </a:r>
          </a:p>
        </p:txBody>
      </p:sp>
      <p:sp>
        <p:nvSpPr>
          <p:cNvPr id="164" name="TextBox 163"/>
          <p:cNvSpPr txBox="1"/>
          <p:nvPr/>
        </p:nvSpPr>
        <p:spPr>
          <a:xfrm>
            <a:off x="2057400" y="1066800"/>
            <a:ext cx="1719638" cy="369332"/>
          </a:xfrm>
          <a:prstGeom prst="rect">
            <a:avLst/>
          </a:prstGeom>
          <a:noFill/>
        </p:spPr>
        <p:txBody>
          <a:bodyPr wrap="none" rtlCol="0">
            <a:spAutoFit/>
          </a:bodyPr>
          <a:lstStyle/>
          <a:p>
            <a:r>
              <a:rPr lang="en-US" dirty="0"/>
              <a:t>Instruction cycle</a:t>
            </a:r>
          </a:p>
        </p:txBody>
      </p:sp>
      <p:sp>
        <p:nvSpPr>
          <p:cNvPr id="165" name="TextBox 164"/>
          <p:cNvSpPr txBox="1"/>
          <p:nvPr/>
        </p:nvSpPr>
        <p:spPr>
          <a:xfrm>
            <a:off x="3810000" y="3565160"/>
            <a:ext cx="470000" cy="369332"/>
          </a:xfrm>
          <a:prstGeom prst="rect">
            <a:avLst/>
          </a:prstGeom>
          <a:noFill/>
        </p:spPr>
        <p:txBody>
          <a:bodyPr wrap="none" rtlCol="0">
            <a:spAutoFit/>
          </a:bodyPr>
          <a:lstStyle/>
          <a:p>
            <a:r>
              <a:rPr lang="en-US" dirty="0"/>
              <a:t>= 1</a:t>
            </a:r>
          </a:p>
        </p:txBody>
      </p:sp>
      <p:sp>
        <p:nvSpPr>
          <p:cNvPr id="166" name="TextBox 165"/>
          <p:cNvSpPr txBox="1"/>
          <p:nvPr/>
        </p:nvSpPr>
        <p:spPr>
          <a:xfrm>
            <a:off x="4267200" y="3059668"/>
            <a:ext cx="470000" cy="369332"/>
          </a:xfrm>
          <a:prstGeom prst="rect">
            <a:avLst/>
          </a:prstGeom>
          <a:noFill/>
        </p:spPr>
        <p:txBody>
          <a:bodyPr wrap="none" rtlCol="0">
            <a:spAutoFit/>
          </a:bodyPr>
          <a:lstStyle/>
          <a:p>
            <a:r>
              <a:rPr lang="en-US" dirty="0"/>
              <a:t>= 0</a:t>
            </a:r>
          </a:p>
        </p:txBody>
      </p:sp>
      <p:cxnSp>
        <p:nvCxnSpPr>
          <p:cNvPr id="168" name="Elbow Connector 167"/>
          <p:cNvCxnSpPr>
            <a:stCxn id="96" idx="1"/>
          </p:cNvCxnSpPr>
          <p:nvPr/>
        </p:nvCxnSpPr>
        <p:spPr>
          <a:xfrm rot="10800000" flipV="1">
            <a:off x="2514600" y="4191000"/>
            <a:ext cx="715780" cy="1325418"/>
          </a:xfrm>
          <a:prstGeom prst="bentConnector2">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70" name="Elbow Connector 169"/>
          <p:cNvCxnSpPr>
            <a:stCxn id="97" idx="1"/>
          </p:cNvCxnSpPr>
          <p:nvPr/>
        </p:nvCxnSpPr>
        <p:spPr>
          <a:xfrm rot="10800000" flipV="1">
            <a:off x="2917220" y="5029200"/>
            <a:ext cx="260183" cy="487218"/>
          </a:xfrm>
          <a:prstGeom prst="bentConnector2">
            <a:avLst/>
          </a:prstGeom>
          <a:ln w="25400">
            <a:tailEnd type="stealth" w="lg" len="lg"/>
          </a:ln>
        </p:spPr>
        <p:style>
          <a:lnRef idx="1">
            <a:schemeClr val="accent1"/>
          </a:lnRef>
          <a:fillRef idx="0">
            <a:schemeClr val="accent1"/>
          </a:fillRef>
          <a:effectRef idx="0">
            <a:schemeClr val="accent1"/>
          </a:effectRef>
          <a:fontRef idx="minor">
            <a:schemeClr val="tx1"/>
          </a:fontRef>
        </p:style>
      </p:cxnSp>
      <p:sp>
        <p:nvSpPr>
          <p:cNvPr id="171" name="TextBox 170"/>
          <p:cNvSpPr txBox="1"/>
          <p:nvPr/>
        </p:nvSpPr>
        <p:spPr>
          <a:xfrm>
            <a:off x="2730400" y="3897868"/>
            <a:ext cx="470000" cy="369332"/>
          </a:xfrm>
          <a:prstGeom prst="rect">
            <a:avLst/>
          </a:prstGeom>
          <a:noFill/>
        </p:spPr>
        <p:txBody>
          <a:bodyPr wrap="none" rtlCol="0">
            <a:spAutoFit/>
          </a:bodyPr>
          <a:lstStyle/>
          <a:p>
            <a:r>
              <a:rPr lang="en-US" dirty="0"/>
              <a:t>= 1</a:t>
            </a:r>
          </a:p>
        </p:txBody>
      </p:sp>
      <p:sp>
        <p:nvSpPr>
          <p:cNvPr id="172" name="TextBox 171"/>
          <p:cNvSpPr txBox="1"/>
          <p:nvPr/>
        </p:nvSpPr>
        <p:spPr>
          <a:xfrm>
            <a:off x="3797200" y="4355068"/>
            <a:ext cx="470000" cy="369332"/>
          </a:xfrm>
          <a:prstGeom prst="rect">
            <a:avLst/>
          </a:prstGeom>
          <a:noFill/>
        </p:spPr>
        <p:txBody>
          <a:bodyPr wrap="none" rtlCol="0">
            <a:spAutoFit/>
          </a:bodyPr>
          <a:lstStyle/>
          <a:p>
            <a:r>
              <a:rPr lang="en-US" dirty="0"/>
              <a:t>= 0</a:t>
            </a:r>
          </a:p>
        </p:txBody>
      </p:sp>
      <p:sp>
        <p:nvSpPr>
          <p:cNvPr id="173" name="TextBox 172"/>
          <p:cNvSpPr txBox="1"/>
          <p:nvPr/>
        </p:nvSpPr>
        <p:spPr>
          <a:xfrm>
            <a:off x="2819400" y="4736068"/>
            <a:ext cx="470000" cy="369332"/>
          </a:xfrm>
          <a:prstGeom prst="rect">
            <a:avLst/>
          </a:prstGeom>
          <a:noFill/>
        </p:spPr>
        <p:txBody>
          <a:bodyPr wrap="none" rtlCol="0">
            <a:spAutoFit/>
          </a:bodyPr>
          <a:lstStyle/>
          <a:p>
            <a:r>
              <a:rPr lang="en-US" dirty="0"/>
              <a:t>= 1</a:t>
            </a:r>
          </a:p>
        </p:txBody>
      </p:sp>
      <p:sp>
        <p:nvSpPr>
          <p:cNvPr id="174" name="TextBox 173"/>
          <p:cNvSpPr txBox="1"/>
          <p:nvPr/>
        </p:nvSpPr>
        <p:spPr>
          <a:xfrm>
            <a:off x="3810000" y="5257800"/>
            <a:ext cx="470000" cy="369332"/>
          </a:xfrm>
          <a:prstGeom prst="rect">
            <a:avLst/>
          </a:prstGeom>
          <a:noFill/>
        </p:spPr>
        <p:txBody>
          <a:bodyPr wrap="none" rtlCol="0">
            <a:spAutoFit/>
          </a:bodyPr>
          <a:lstStyle/>
          <a:p>
            <a:r>
              <a:rPr lang="en-US" dirty="0"/>
              <a:t>= 0</a:t>
            </a:r>
          </a:p>
        </p:txBody>
      </p:sp>
    </p:spTree>
    <p:extLst>
      <p:ext uri="{BB962C8B-B14F-4D97-AF65-F5344CB8AC3E}">
        <p14:creationId xmlns:p14="http://schemas.microsoft.com/office/powerpoint/2010/main" val="194363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wipe(down)">
                                      <p:cBhvr>
                                        <p:cTn id="7" dur="500"/>
                                        <p:tgtEl>
                                          <p:spTgt spid="9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61"/>
                                        </p:tgtEl>
                                        <p:attrNameLst>
                                          <p:attrName>style.visibility</p:attrName>
                                        </p:attrNameLst>
                                      </p:cBhvr>
                                      <p:to>
                                        <p:strVal val="visible"/>
                                      </p:to>
                                    </p:set>
                                    <p:animEffect transition="in" filter="wipe(up)">
                                      <p:cBhvr>
                                        <p:cTn id="12" dur="500"/>
                                        <p:tgtEl>
                                          <p:spTgt spid="161"/>
                                        </p:tgtEl>
                                      </p:cBhvr>
                                    </p:animEffect>
                                  </p:childTnLst>
                                </p:cTn>
                              </p:par>
                              <p:par>
                                <p:cTn id="13" presetID="22" presetClass="entr" presetSubtype="1" fill="hold" nodeType="withEffect">
                                  <p:stCondLst>
                                    <p:cond delay="0"/>
                                  </p:stCondLst>
                                  <p:childTnLst>
                                    <p:set>
                                      <p:cBhvr>
                                        <p:cTn id="14" dur="1" fill="hold">
                                          <p:stCondLst>
                                            <p:cond delay="0"/>
                                          </p:stCondLst>
                                        </p:cTn>
                                        <p:tgtEl>
                                          <p:spTgt spid="124"/>
                                        </p:tgtEl>
                                        <p:attrNameLst>
                                          <p:attrName>style.visibility</p:attrName>
                                        </p:attrNameLst>
                                      </p:cBhvr>
                                      <p:to>
                                        <p:strVal val="visible"/>
                                      </p:to>
                                    </p:set>
                                    <p:animEffect transition="in" filter="wipe(up)">
                                      <p:cBhvr>
                                        <p:cTn id="15" dur="500"/>
                                        <p:tgtEl>
                                          <p:spTgt spid="124"/>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92"/>
                                        </p:tgtEl>
                                        <p:attrNameLst>
                                          <p:attrName>style.visibility</p:attrName>
                                        </p:attrNameLst>
                                      </p:cBhvr>
                                      <p:to>
                                        <p:strVal val="visible"/>
                                      </p:to>
                                    </p:set>
                                    <p:animEffect transition="in" filter="wipe(up)">
                                      <p:cBhvr>
                                        <p:cTn id="18" dur="500"/>
                                        <p:tgtEl>
                                          <p:spTgt spid="9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64"/>
                                        </p:tgtEl>
                                        <p:attrNameLst>
                                          <p:attrName>style.visibility</p:attrName>
                                        </p:attrNameLst>
                                      </p:cBhvr>
                                      <p:to>
                                        <p:strVal val="visible"/>
                                      </p:to>
                                    </p:set>
                                    <p:animEffect transition="in" filter="wipe(down)">
                                      <p:cBhvr>
                                        <p:cTn id="23" dur="500"/>
                                        <p:tgtEl>
                                          <p:spTgt spid="164"/>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129"/>
                                        </p:tgtEl>
                                        <p:attrNameLst>
                                          <p:attrName>style.visibility</p:attrName>
                                        </p:attrNameLst>
                                      </p:cBhvr>
                                      <p:to>
                                        <p:strVal val="visible"/>
                                      </p:to>
                                    </p:set>
                                    <p:animEffect transition="in" filter="wipe(up)">
                                      <p:cBhvr>
                                        <p:cTn id="28" dur="500"/>
                                        <p:tgtEl>
                                          <p:spTgt spid="129"/>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animEffect transition="in" filter="wipe(up)">
                                      <p:cBhvr>
                                        <p:cTn id="31" dur="500"/>
                                        <p:tgtEl>
                                          <p:spTgt spid="9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1" fill="hold" nodeType="clickEffect">
                                  <p:stCondLst>
                                    <p:cond delay="0"/>
                                  </p:stCondLst>
                                  <p:childTnLst>
                                    <p:set>
                                      <p:cBhvr>
                                        <p:cTn id="35" dur="1" fill="hold">
                                          <p:stCondLst>
                                            <p:cond delay="0"/>
                                          </p:stCondLst>
                                        </p:cTn>
                                        <p:tgtEl>
                                          <p:spTgt spid="131"/>
                                        </p:tgtEl>
                                        <p:attrNameLst>
                                          <p:attrName>style.visibility</p:attrName>
                                        </p:attrNameLst>
                                      </p:cBhvr>
                                      <p:to>
                                        <p:strVal val="visible"/>
                                      </p:to>
                                    </p:set>
                                    <p:animEffect transition="in" filter="wipe(up)">
                                      <p:cBhvr>
                                        <p:cTn id="36" dur="500"/>
                                        <p:tgtEl>
                                          <p:spTgt spid="131"/>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nodeType="clickEffect">
                                  <p:stCondLst>
                                    <p:cond delay="0"/>
                                  </p:stCondLst>
                                  <p:childTnLst>
                                    <p:set>
                                      <p:cBhvr>
                                        <p:cTn id="40" dur="1" fill="hold">
                                          <p:stCondLst>
                                            <p:cond delay="0"/>
                                          </p:stCondLst>
                                        </p:cTn>
                                        <p:tgtEl>
                                          <p:spTgt spid="104"/>
                                        </p:tgtEl>
                                        <p:attrNameLst>
                                          <p:attrName>style.visibility</p:attrName>
                                        </p:attrNameLst>
                                      </p:cBhvr>
                                      <p:to>
                                        <p:strVal val="visible"/>
                                      </p:to>
                                    </p:set>
                                    <p:animEffect transition="in" filter="wipe(up)">
                                      <p:cBhvr>
                                        <p:cTn id="41" dur="500"/>
                                        <p:tgtEl>
                                          <p:spTgt spid="104"/>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95"/>
                                        </p:tgtEl>
                                        <p:attrNameLst>
                                          <p:attrName>style.visibility</p:attrName>
                                        </p:attrNameLst>
                                      </p:cBhvr>
                                      <p:to>
                                        <p:strVal val="visible"/>
                                      </p:to>
                                    </p:set>
                                    <p:animEffect transition="in" filter="wipe(up)">
                                      <p:cBhvr>
                                        <p:cTn id="44" dur="500"/>
                                        <p:tgtEl>
                                          <p:spTgt spid="9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grpId="0" nodeType="clickEffect">
                                  <p:stCondLst>
                                    <p:cond delay="0"/>
                                  </p:stCondLst>
                                  <p:childTnLst>
                                    <p:set>
                                      <p:cBhvr>
                                        <p:cTn id="48" dur="1" fill="hold">
                                          <p:stCondLst>
                                            <p:cond delay="0"/>
                                          </p:stCondLst>
                                        </p:cTn>
                                        <p:tgtEl>
                                          <p:spTgt spid="165"/>
                                        </p:tgtEl>
                                        <p:attrNameLst>
                                          <p:attrName>style.visibility</p:attrName>
                                        </p:attrNameLst>
                                      </p:cBhvr>
                                      <p:to>
                                        <p:strVal val="visible"/>
                                      </p:to>
                                    </p:set>
                                    <p:animEffect transition="in" filter="wipe(up)">
                                      <p:cBhvr>
                                        <p:cTn id="49" dur="500"/>
                                        <p:tgtEl>
                                          <p:spTgt spid="165"/>
                                        </p:tgtEl>
                                      </p:cBhvr>
                                    </p:animEffect>
                                  </p:childTnLst>
                                </p:cTn>
                              </p:par>
                              <p:par>
                                <p:cTn id="50" presetID="22" presetClass="entr" presetSubtype="1" fill="hold" nodeType="withEffect">
                                  <p:stCondLst>
                                    <p:cond delay="0"/>
                                  </p:stCondLst>
                                  <p:childTnLst>
                                    <p:set>
                                      <p:cBhvr>
                                        <p:cTn id="51" dur="1" fill="hold">
                                          <p:stCondLst>
                                            <p:cond delay="0"/>
                                          </p:stCondLst>
                                        </p:cTn>
                                        <p:tgtEl>
                                          <p:spTgt spid="106"/>
                                        </p:tgtEl>
                                        <p:attrNameLst>
                                          <p:attrName>style.visibility</p:attrName>
                                        </p:attrNameLst>
                                      </p:cBhvr>
                                      <p:to>
                                        <p:strVal val="visible"/>
                                      </p:to>
                                    </p:set>
                                    <p:animEffect transition="in" filter="wipe(up)">
                                      <p:cBhvr>
                                        <p:cTn id="52" dur="500"/>
                                        <p:tgtEl>
                                          <p:spTgt spid="106"/>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96"/>
                                        </p:tgtEl>
                                        <p:attrNameLst>
                                          <p:attrName>style.visibility</p:attrName>
                                        </p:attrNameLst>
                                      </p:cBhvr>
                                      <p:to>
                                        <p:strVal val="visible"/>
                                      </p:to>
                                    </p:set>
                                    <p:animEffect transition="in" filter="wipe(up)">
                                      <p:cBhvr>
                                        <p:cTn id="55" dur="500"/>
                                        <p:tgtEl>
                                          <p:spTgt spid="96"/>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166"/>
                                        </p:tgtEl>
                                        <p:attrNameLst>
                                          <p:attrName>style.visibility</p:attrName>
                                        </p:attrNameLst>
                                      </p:cBhvr>
                                      <p:to>
                                        <p:strVal val="visible"/>
                                      </p:to>
                                    </p:set>
                                    <p:animEffect transition="in" filter="wipe(up)">
                                      <p:cBhvr>
                                        <p:cTn id="60" dur="500"/>
                                        <p:tgtEl>
                                          <p:spTgt spid="166"/>
                                        </p:tgtEl>
                                      </p:cBhvr>
                                    </p:animEffect>
                                  </p:childTnLst>
                                </p:cTn>
                              </p:par>
                              <p:par>
                                <p:cTn id="61" presetID="22" presetClass="entr" presetSubtype="1" fill="hold" nodeType="withEffect">
                                  <p:stCondLst>
                                    <p:cond delay="0"/>
                                  </p:stCondLst>
                                  <p:childTnLst>
                                    <p:set>
                                      <p:cBhvr>
                                        <p:cTn id="62" dur="1" fill="hold">
                                          <p:stCondLst>
                                            <p:cond delay="0"/>
                                          </p:stCondLst>
                                        </p:cTn>
                                        <p:tgtEl>
                                          <p:spTgt spid="142"/>
                                        </p:tgtEl>
                                        <p:attrNameLst>
                                          <p:attrName>style.visibility</p:attrName>
                                        </p:attrNameLst>
                                      </p:cBhvr>
                                      <p:to>
                                        <p:strVal val="visible"/>
                                      </p:to>
                                    </p:set>
                                    <p:animEffect transition="in" filter="wipe(up)">
                                      <p:cBhvr>
                                        <p:cTn id="63" dur="500"/>
                                        <p:tgtEl>
                                          <p:spTgt spid="14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172"/>
                                        </p:tgtEl>
                                        <p:attrNameLst>
                                          <p:attrName>style.visibility</p:attrName>
                                        </p:attrNameLst>
                                      </p:cBhvr>
                                      <p:to>
                                        <p:strVal val="visible"/>
                                      </p:to>
                                    </p:set>
                                    <p:animEffect transition="in" filter="wipe(up)">
                                      <p:cBhvr>
                                        <p:cTn id="68" dur="500"/>
                                        <p:tgtEl>
                                          <p:spTgt spid="172"/>
                                        </p:tgtEl>
                                      </p:cBhvr>
                                    </p:animEffect>
                                  </p:childTnLst>
                                </p:cTn>
                              </p:par>
                              <p:par>
                                <p:cTn id="69" presetID="22" presetClass="entr" presetSubtype="1" fill="hold" nodeType="withEffect">
                                  <p:stCondLst>
                                    <p:cond delay="0"/>
                                  </p:stCondLst>
                                  <p:childTnLst>
                                    <p:set>
                                      <p:cBhvr>
                                        <p:cTn id="70" dur="1" fill="hold">
                                          <p:stCondLst>
                                            <p:cond delay="0"/>
                                          </p:stCondLst>
                                        </p:cTn>
                                        <p:tgtEl>
                                          <p:spTgt spid="109"/>
                                        </p:tgtEl>
                                        <p:attrNameLst>
                                          <p:attrName>style.visibility</p:attrName>
                                        </p:attrNameLst>
                                      </p:cBhvr>
                                      <p:to>
                                        <p:strVal val="visible"/>
                                      </p:to>
                                    </p:set>
                                    <p:animEffect transition="in" filter="wipe(up)">
                                      <p:cBhvr>
                                        <p:cTn id="71" dur="500"/>
                                        <p:tgtEl>
                                          <p:spTgt spid="109"/>
                                        </p:tgtEl>
                                      </p:cBhvr>
                                    </p:animEffect>
                                  </p:childTnLst>
                                </p:cTn>
                              </p:par>
                              <p:par>
                                <p:cTn id="72" presetID="22" presetClass="entr" presetSubtype="1" fill="hold" grpId="0" nodeType="withEffect">
                                  <p:stCondLst>
                                    <p:cond delay="0"/>
                                  </p:stCondLst>
                                  <p:childTnLst>
                                    <p:set>
                                      <p:cBhvr>
                                        <p:cTn id="73" dur="1" fill="hold">
                                          <p:stCondLst>
                                            <p:cond delay="0"/>
                                          </p:stCondLst>
                                        </p:cTn>
                                        <p:tgtEl>
                                          <p:spTgt spid="97"/>
                                        </p:tgtEl>
                                        <p:attrNameLst>
                                          <p:attrName>style.visibility</p:attrName>
                                        </p:attrNameLst>
                                      </p:cBhvr>
                                      <p:to>
                                        <p:strVal val="visible"/>
                                      </p:to>
                                    </p:set>
                                    <p:animEffect transition="in" filter="wipe(up)">
                                      <p:cBhvr>
                                        <p:cTn id="74" dur="500"/>
                                        <p:tgtEl>
                                          <p:spTgt spid="97"/>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1" fill="hold" grpId="0" nodeType="clickEffect">
                                  <p:stCondLst>
                                    <p:cond delay="0"/>
                                  </p:stCondLst>
                                  <p:childTnLst>
                                    <p:set>
                                      <p:cBhvr>
                                        <p:cTn id="78" dur="1" fill="hold">
                                          <p:stCondLst>
                                            <p:cond delay="0"/>
                                          </p:stCondLst>
                                        </p:cTn>
                                        <p:tgtEl>
                                          <p:spTgt spid="171"/>
                                        </p:tgtEl>
                                        <p:attrNameLst>
                                          <p:attrName>style.visibility</p:attrName>
                                        </p:attrNameLst>
                                      </p:cBhvr>
                                      <p:to>
                                        <p:strVal val="visible"/>
                                      </p:to>
                                    </p:set>
                                    <p:animEffect transition="in" filter="wipe(up)">
                                      <p:cBhvr>
                                        <p:cTn id="79" dur="500"/>
                                        <p:tgtEl>
                                          <p:spTgt spid="171"/>
                                        </p:tgtEl>
                                      </p:cBhvr>
                                    </p:animEffect>
                                  </p:childTnLst>
                                </p:cTn>
                              </p:par>
                              <p:par>
                                <p:cTn id="80" presetID="22" presetClass="entr" presetSubtype="1" fill="hold" nodeType="withEffect">
                                  <p:stCondLst>
                                    <p:cond delay="0"/>
                                  </p:stCondLst>
                                  <p:childTnLst>
                                    <p:set>
                                      <p:cBhvr>
                                        <p:cTn id="81" dur="1" fill="hold">
                                          <p:stCondLst>
                                            <p:cond delay="0"/>
                                          </p:stCondLst>
                                        </p:cTn>
                                        <p:tgtEl>
                                          <p:spTgt spid="168"/>
                                        </p:tgtEl>
                                        <p:attrNameLst>
                                          <p:attrName>style.visibility</p:attrName>
                                        </p:attrNameLst>
                                      </p:cBhvr>
                                      <p:to>
                                        <p:strVal val="visible"/>
                                      </p:to>
                                    </p:set>
                                    <p:animEffect transition="in" filter="wipe(up)">
                                      <p:cBhvr>
                                        <p:cTn id="82" dur="500"/>
                                        <p:tgtEl>
                                          <p:spTgt spid="168"/>
                                        </p:tgtEl>
                                      </p:cBhvr>
                                    </p:animEffect>
                                  </p:childTnLst>
                                </p:cTn>
                              </p:par>
                              <p:par>
                                <p:cTn id="83" presetID="22" presetClass="entr" presetSubtype="1" fill="hold" grpId="0" nodeType="withEffect">
                                  <p:stCondLst>
                                    <p:cond delay="0"/>
                                  </p:stCondLst>
                                  <p:childTnLst>
                                    <p:set>
                                      <p:cBhvr>
                                        <p:cTn id="84" dur="1" fill="hold">
                                          <p:stCondLst>
                                            <p:cond delay="0"/>
                                          </p:stCondLst>
                                        </p:cTn>
                                        <p:tgtEl>
                                          <p:spTgt spid="113"/>
                                        </p:tgtEl>
                                        <p:attrNameLst>
                                          <p:attrName>style.visibility</p:attrName>
                                        </p:attrNameLst>
                                      </p:cBhvr>
                                      <p:to>
                                        <p:strVal val="visible"/>
                                      </p:to>
                                    </p:set>
                                    <p:animEffect transition="in" filter="wipe(up)">
                                      <p:cBhvr>
                                        <p:cTn id="85" dur="500"/>
                                        <p:tgtEl>
                                          <p:spTgt spid="113"/>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1" fill="hold" grpId="0" nodeType="clickEffect">
                                  <p:stCondLst>
                                    <p:cond delay="0"/>
                                  </p:stCondLst>
                                  <p:childTnLst>
                                    <p:set>
                                      <p:cBhvr>
                                        <p:cTn id="89" dur="1" fill="hold">
                                          <p:stCondLst>
                                            <p:cond delay="0"/>
                                          </p:stCondLst>
                                        </p:cTn>
                                        <p:tgtEl>
                                          <p:spTgt spid="174"/>
                                        </p:tgtEl>
                                        <p:attrNameLst>
                                          <p:attrName>style.visibility</p:attrName>
                                        </p:attrNameLst>
                                      </p:cBhvr>
                                      <p:to>
                                        <p:strVal val="visible"/>
                                      </p:to>
                                    </p:set>
                                    <p:animEffect transition="in" filter="wipe(up)">
                                      <p:cBhvr>
                                        <p:cTn id="90" dur="500"/>
                                        <p:tgtEl>
                                          <p:spTgt spid="174"/>
                                        </p:tgtEl>
                                      </p:cBhvr>
                                    </p:animEffect>
                                  </p:childTnLst>
                                </p:cTn>
                              </p:par>
                              <p:par>
                                <p:cTn id="91" presetID="22" presetClass="entr" presetSubtype="1" fill="hold" nodeType="withEffect">
                                  <p:stCondLst>
                                    <p:cond delay="0"/>
                                  </p:stCondLst>
                                  <p:childTnLst>
                                    <p:set>
                                      <p:cBhvr>
                                        <p:cTn id="92" dur="1" fill="hold">
                                          <p:stCondLst>
                                            <p:cond delay="0"/>
                                          </p:stCondLst>
                                        </p:cTn>
                                        <p:tgtEl>
                                          <p:spTgt spid="138"/>
                                        </p:tgtEl>
                                        <p:attrNameLst>
                                          <p:attrName>style.visibility</p:attrName>
                                        </p:attrNameLst>
                                      </p:cBhvr>
                                      <p:to>
                                        <p:strVal val="visible"/>
                                      </p:to>
                                    </p:set>
                                    <p:animEffect transition="in" filter="wipe(up)">
                                      <p:cBhvr>
                                        <p:cTn id="93" dur="500"/>
                                        <p:tgtEl>
                                          <p:spTgt spid="13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1" fill="hold" grpId="0" nodeType="clickEffect">
                                  <p:stCondLst>
                                    <p:cond delay="0"/>
                                  </p:stCondLst>
                                  <p:childTnLst>
                                    <p:set>
                                      <p:cBhvr>
                                        <p:cTn id="97" dur="1" fill="hold">
                                          <p:stCondLst>
                                            <p:cond delay="0"/>
                                          </p:stCondLst>
                                        </p:cTn>
                                        <p:tgtEl>
                                          <p:spTgt spid="173"/>
                                        </p:tgtEl>
                                        <p:attrNameLst>
                                          <p:attrName>style.visibility</p:attrName>
                                        </p:attrNameLst>
                                      </p:cBhvr>
                                      <p:to>
                                        <p:strVal val="visible"/>
                                      </p:to>
                                    </p:set>
                                    <p:animEffect transition="in" filter="wipe(up)">
                                      <p:cBhvr>
                                        <p:cTn id="98" dur="500"/>
                                        <p:tgtEl>
                                          <p:spTgt spid="173"/>
                                        </p:tgtEl>
                                      </p:cBhvr>
                                    </p:animEffect>
                                  </p:childTnLst>
                                </p:cTn>
                              </p:par>
                              <p:par>
                                <p:cTn id="99" presetID="22" presetClass="entr" presetSubtype="1" fill="hold" nodeType="withEffect">
                                  <p:stCondLst>
                                    <p:cond delay="0"/>
                                  </p:stCondLst>
                                  <p:childTnLst>
                                    <p:set>
                                      <p:cBhvr>
                                        <p:cTn id="100" dur="1" fill="hold">
                                          <p:stCondLst>
                                            <p:cond delay="0"/>
                                          </p:stCondLst>
                                        </p:cTn>
                                        <p:tgtEl>
                                          <p:spTgt spid="170"/>
                                        </p:tgtEl>
                                        <p:attrNameLst>
                                          <p:attrName>style.visibility</p:attrName>
                                        </p:attrNameLst>
                                      </p:cBhvr>
                                      <p:to>
                                        <p:strVal val="visible"/>
                                      </p:to>
                                    </p:set>
                                    <p:animEffect transition="in" filter="wipe(up)">
                                      <p:cBhvr>
                                        <p:cTn id="101" dur="500"/>
                                        <p:tgtEl>
                                          <p:spTgt spid="170"/>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4" fill="hold" nodeType="clickEffect">
                                  <p:stCondLst>
                                    <p:cond delay="0"/>
                                  </p:stCondLst>
                                  <p:childTnLst>
                                    <p:set>
                                      <p:cBhvr>
                                        <p:cTn id="105" dur="1" fill="hold">
                                          <p:stCondLst>
                                            <p:cond delay="0"/>
                                          </p:stCondLst>
                                        </p:cTn>
                                        <p:tgtEl>
                                          <p:spTgt spid="135"/>
                                        </p:tgtEl>
                                        <p:attrNameLst>
                                          <p:attrName>style.visibility</p:attrName>
                                        </p:attrNameLst>
                                      </p:cBhvr>
                                      <p:to>
                                        <p:strVal val="visible"/>
                                      </p:to>
                                    </p:set>
                                    <p:animEffect transition="in" filter="wipe(down)">
                                      <p:cBhvr>
                                        <p:cTn id="106" dur="500"/>
                                        <p:tgtEl>
                                          <p:spTgt spid="135"/>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1" fill="hold" grpId="0" nodeType="clickEffect">
                                  <p:stCondLst>
                                    <p:cond delay="0"/>
                                  </p:stCondLst>
                                  <p:childTnLst>
                                    <p:set>
                                      <p:cBhvr>
                                        <p:cTn id="110" dur="1" fill="hold">
                                          <p:stCondLst>
                                            <p:cond delay="0"/>
                                          </p:stCondLst>
                                        </p:cTn>
                                        <p:tgtEl>
                                          <p:spTgt spid="162"/>
                                        </p:tgtEl>
                                        <p:attrNameLst>
                                          <p:attrName>style.visibility</p:attrName>
                                        </p:attrNameLst>
                                      </p:cBhvr>
                                      <p:to>
                                        <p:strVal val="visible"/>
                                      </p:to>
                                    </p:set>
                                    <p:animEffect transition="in" filter="wipe(up)">
                                      <p:cBhvr>
                                        <p:cTn id="111" dur="500"/>
                                        <p:tgtEl>
                                          <p:spTgt spid="162"/>
                                        </p:tgtEl>
                                      </p:cBhvr>
                                    </p:animEffect>
                                  </p:childTnLst>
                                </p:cTn>
                              </p:par>
                              <p:par>
                                <p:cTn id="112" presetID="22" presetClass="entr" presetSubtype="1" fill="hold" nodeType="withEffect">
                                  <p:stCondLst>
                                    <p:cond delay="0"/>
                                  </p:stCondLst>
                                  <p:childTnLst>
                                    <p:set>
                                      <p:cBhvr>
                                        <p:cTn id="113" dur="1" fill="hold">
                                          <p:stCondLst>
                                            <p:cond delay="0"/>
                                          </p:stCondLst>
                                        </p:cTn>
                                        <p:tgtEl>
                                          <p:spTgt spid="127"/>
                                        </p:tgtEl>
                                        <p:attrNameLst>
                                          <p:attrName>style.visibility</p:attrName>
                                        </p:attrNameLst>
                                      </p:cBhvr>
                                      <p:to>
                                        <p:strVal val="visible"/>
                                      </p:to>
                                    </p:set>
                                    <p:animEffect transition="in" filter="wipe(up)">
                                      <p:cBhvr>
                                        <p:cTn id="114" dur="500"/>
                                        <p:tgtEl>
                                          <p:spTgt spid="127"/>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93"/>
                                        </p:tgtEl>
                                        <p:attrNameLst>
                                          <p:attrName>style.visibility</p:attrName>
                                        </p:attrNameLst>
                                      </p:cBhvr>
                                      <p:to>
                                        <p:strVal val="visible"/>
                                      </p:to>
                                    </p:set>
                                    <p:animEffect transition="in" filter="wipe(up)">
                                      <p:cBhvr>
                                        <p:cTn id="117" dur="500"/>
                                        <p:tgtEl>
                                          <p:spTgt spid="93"/>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grpId="0" nodeType="clickEffect">
                                  <p:stCondLst>
                                    <p:cond delay="0"/>
                                  </p:stCondLst>
                                  <p:childTnLst>
                                    <p:set>
                                      <p:cBhvr>
                                        <p:cTn id="121" dur="1" fill="hold">
                                          <p:stCondLst>
                                            <p:cond delay="0"/>
                                          </p:stCondLst>
                                        </p:cTn>
                                        <p:tgtEl>
                                          <p:spTgt spid="163"/>
                                        </p:tgtEl>
                                        <p:attrNameLst>
                                          <p:attrName>style.visibility</p:attrName>
                                        </p:attrNameLst>
                                      </p:cBhvr>
                                      <p:to>
                                        <p:strVal val="visible"/>
                                      </p:to>
                                    </p:set>
                                    <p:animEffect transition="in" filter="wipe(down)">
                                      <p:cBhvr>
                                        <p:cTn id="122" dur="500"/>
                                        <p:tgtEl>
                                          <p:spTgt spid="163"/>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1" fill="hold" nodeType="clickEffect">
                                  <p:stCondLst>
                                    <p:cond delay="0"/>
                                  </p:stCondLst>
                                  <p:childTnLst>
                                    <p:set>
                                      <p:cBhvr>
                                        <p:cTn id="126" dur="1" fill="hold">
                                          <p:stCondLst>
                                            <p:cond delay="0"/>
                                          </p:stCondLst>
                                        </p:cTn>
                                        <p:tgtEl>
                                          <p:spTgt spid="117"/>
                                        </p:tgtEl>
                                        <p:attrNameLst>
                                          <p:attrName>style.visibility</p:attrName>
                                        </p:attrNameLst>
                                      </p:cBhvr>
                                      <p:to>
                                        <p:strVal val="visible"/>
                                      </p:to>
                                    </p:set>
                                    <p:animEffect transition="in" filter="wipe(up)">
                                      <p:cBhvr>
                                        <p:cTn id="127" dur="500"/>
                                        <p:tgtEl>
                                          <p:spTgt spid="117"/>
                                        </p:tgtEl>
                                      </p:cBhvr>
                                    </p:animEffect>
                                  </p:childTnLst>
                                </p:cTn>
                              </p:par>
                              <p:par>
                                <p:cTn id="128" presetID="22" presetClass="entr" presetSubtype="1" fill="hold" grpId="0" nodeType="withEffect">
                                  <p:stCondLst>
                                    <p:cond delay="0"/>
                                  </p:stCondLst>
                                  <p:childTnLst>
                                    <p:set>
                                      <p:cBhvr>
                                        <p:cTn id="129" dur="1" fill="hold">
                                          <p:stCondLst>
                                            <p:cond delay="0"/>
                                          </p:stCondLst>
                                        </p:cTn>
                                        <p:tgtEl>
                                          <p:spTgt spid="114"/>
                                        </p:tgtEl>
                                        <p:attrNameLst>
                                          <p:attrName>style.visibility</p:attrName>
                                        </p:attrNameLst>
                                      </p:cBhvr>
                                      <p:to>
                                        <p:strVal val="visible"/>
                                      </p:to>
                                    </p:set>
                                    <p:animEffect transition="in" filter="wipe(up)">
                                      <p:cBhvr>
                                        <p:cTn id="130" dur="500"/>
                                        <p:tgtEl>
                                          <p:spTgt spid="114"/>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1" fill="hold" nodeType="clickEffect">
                                  <p:stCondLst>
                                    <p:cond delay="0"/>
                                  </p:stCondLst>
                                  <p:childTnLst>
                                    <p:set>
                                      <p:cBhvr>
                                        <p:cTn id="134" dur="1" fill="hold">
                                          <p:stCondLst>
                                            <p:cond delay="0"/>
                                          </p:stCondLst>
                                        </p:cTn>
                                        <p:tgtEl>
                                          <p:spTgt spid="120"/>
                                        </p:tgtEl>
                                        <p:attrNameLst>
                                          <p:attrName>style.visibility</p:attrName>
                                        </p:attrNameLst>
                                      </p:cBhvr>
                                      <p:to>
                                        <p:strVal val="visible"/>
                                      </p:to>
                                    </p:set>
                                    <p:animEffect transition="in" filter="wipe(up)">
                                      <p:cBhvr>
                                        <p:cTn id="135" dur="500"/>
                                        <p:tgtEl>
                                          <p:spTgt spid="120"/>
                                        </p:tgtEl>
                                      </p:cBhvr>
                                    </p:animEffect>
                                  </p:childTnLst>
                                </p:cTn>
                              </p:par>
                              <p:par>
                                <p:cTn id="136" presetID="22" presetClass="entr" presetSubtype="1" fill="hold" grpId="0" nodeType="withEffect">
                                  <p:stCondLst>
                                    <p:cond delay="0"/>
                                  </p:stCondLst>
                                  <p:childTnLst>
                                    <p:set>
                                      <p:cBhvr>
                                        <p:cTn id="137" dur="1" fill="hold">
                                          <p:stCondLst>
                                            <p:cond delay="0"/>
                                          </p:stCondLst>
                                        </p:cTn>
                                        <p:tgtEl>
                                          <p:spTgt spid="116"/>
                                        </p:tgtEl>
                                        <p:attrNameLst>
                                          <p:attrName>style.visibility</p:attrName>
                                        </p:attrNameLst>
                                      </p:cBhvr>
                                      <p:to>
                                        <p:strVal val="visible"/>
                                      </p:to>
                                    </p:set>
                                    <p:animEffect transition="in" filter="wipe(up)">
                                      <p:cBhvr>
                                        <p:cTn id="138" dur="500"/>
                                        <p:tgtEl>
                                          <p:spTgt spid="116"/>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1" fill="hold" nodeType="clickEffect">
                                  <p:stCondLst>
                                    <p:cond delay="0"/>
                                  </p:stCondLst>
                                  <p:childTnLst>
                                    <p:set>
                                      <p:cBhvr>
                                        <p:cTn id="142" dur="1" fill="hold">
                                          <p:stCondLst>
                                            <p:cond delay="0"/>
                                          </p:stCondLst>
                                        </p:cTn>
                                        <p:tgtEl>
                                          <p:spTgt spid="144"/>
                                        </p:tgtEl>
                                        <p:attrNameLst>
                                          <p:attrName>style.visibility</p:attrName>
                                        </p:attrNameLst>
                                      </p:cBhvr>
                                      <p:to>
                                        <p:strVal val="visible"/>
                                      </p:to>
                                    </p:set>
                                    <p:animEffect transition="in" filter="wipe(up)">
                                      <p:cBhvr>
                                        <p:cTn id="143" dur="500"/>
                                        <p:tgtEl>
                                          <p:spTgt spid="144"/>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4" fill="hold" nodeType="clickEffect">
                                  <p:stCondLst>
                                    <p:cond delay="0"/>
                                  </p:stCondLst>
                                  <p:childTnLst>
                                    <p:set>
                                      <p:cBhvr>
                                        <p:cTn id="147" dur="1" fill="hold">
                                          <p:stCondLst>
                                            <p:cond delay="0"/>
                                          </p:stCondLst>
                                        </p:cTn>
                                        <p:tgtEl>
                                          <p:spTgt spid="3"/>
                                        </p:tgtEl>
                                        <p:attrNameLst>
                                          <p:attrName>style.visibility</p:attrName>
                                        </p:attrNameLst>
                                      </p:cBhvr>
                                      <p:to>
                                        <p:strVal val="visible"/>
                                      </p:to>
                                    </p:set>
                                    <p:animEffect transition="in" filter="wipe(down)">
                                      <p:cBhvr>
                                        <p:cTn id="14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animBg="1"/>
      <p:bldP spid="93" grpId="0" animBg="1"/>
      <p:bldP spid="94" grpId="0" animBg="1"/>
      <p:bldP spid="95" grpId="0" animBg="1"/>
      <p:bldP spid="96" grpId="0" animBg="1"/>
      <p:bldP spid="97" grpId="0" animBg="1"/>
      <p:bldP spid="113" grpId="0" animBg="1"/>
      <p:bldP spid="114" grpId="0" animBg="1"/>
      <p:bldP spid="116" grpId="0" animBg="1"/>
      <p:bldP spid="161" grpId="0"/>
      <p:bldP spid="162" grpId="0"/>
      <p:bldP spid="163" grpId="0"/>
      <p:bldP spid="164" grpId="0"/>
      <p:bldP spid="165" grpId="0"/>
      <p:bldP spid="166" grpId="0"/>
      <p:bldP spid="171" grpId="0"/>
      <p:bldP spid="172" grpId="0"/>
      <p:bldP spid="173" grpId="0"/>
      <p:bldP spid="17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Interrupt Cycle</a:t>
            </a:r>
          </a:p>
        </p:txBody>
      </p:sp>
      <p:sp>
        <p:nvSpPr>
          <p:cNvPr id="3" name="Content Placeholder 2"/>
          <p:cNvSpPr>
            <a:spLocks noGrp="1"/>
          </p:cNvSpPr>
          <p:nvPr>
            <p:ph idx="1"/>
          </p:nvPr>
        </p:nvSpPr>
        <p:spPr/>
        <p:txBody>
          <a:bodyPr>
            <a:normAutofit/>
          </a:bodyPr>
          <a:lstStyle/>
          <a:p>
            <a:pPr algn="just"/>
            <a:r>
              <a:rPr lang="en-US" dirty="0"/>
              <a:t>The interrupt cycle is a hardware implementation of a branch and save return address operation.</a:t>
            </a:r>
          </a:p>
          <a:p>
            <a:pPr lvl="0" algn="just"/>
            <a:r>
              <a:rPr lang="en-US" dirty="0"/>
              <a:t>An interrupt flip-flop R is included in the computer. </a:t>
            </a:r>
          </a:p>
          <a:p>
            <a:pPr lvl="0" algn="just"/>
            <a:r>
              <a:rPr lang="en-US" dirty="0"/>
              <a:t>When R = 0, the computer goes through an instruction cycle.</a:t>
            </a:r>
          </a:p>
          <a:p>
            <a:pPr lvl="0" algn="just"/>
            <a:endParaRPr lang="en-US" dirty="0"/>
          </a:p>
        </p:txBody>
      </p:sp>
    </p:spTree>
    <p:extLst>
      <p:ext uri="{BB962C8B-B14F-4D97-AF65-F5344CB8AC3E}">
        <p14:creationId xmlns:p14="http://schemas.microsoft.com/office/powerpoint/2010/main" val="38969561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Interrupt Cycle</a:t>
            </a:r>
          </a:p>
        </p:txBody>
      </p:sp>
      <p:sp>
        <p:nvSpPr>
          <p:cNvPr id="3" name="Content Placeholder 2"/>
          <p:cNvSpPr>
            <a:spLocks noGrp="1"/>
          </p:cNvSpPr>
          <p:nvPr>
            <p:ph idx="1"/>
          </p:nvPr>
        </p:nvSpPr>
        <p:spPr/>
        <p:txBody>
          <a:bodyPr>
            <a:normAutofit lnSpcReduction="10000"/>
          </a:bodyPr>
          <a:lstStyle/>
          <a:p>
            <a:pPr lvl="0" algn="just"/>
            <a:r>
              <a:rPr lang="en-US" dirty="0"/>
              <a:t>During the execute phase of the instruction cycle IEN is checked by the control.</a:t>
            </a:r>
          </a:p>
          <a:p>
            <a:pPr lvl="0" algn="just"/>
            <a:r>
              <a:rPr lang="en-US" dirty="0"/>
              <a:t>If it is 0, it indicates that the programmer does not want to use the interrupt, so control continues with the next instruction cycle. </a:t>
            </a:r>
          </a:p>
          <a:p>
            <a:pPr lvl="0" algn="just"/>
            <a:r>
              <a:rPr lang="en-US" dirty="0"/>
              <a:t>If IEN is 1, control checks the flag bits. </a:t>
            </a:r>
          </a:p>
          <a:p>
            <a:pPr lvl="0" algn="just"/>
            <a:r>
              <a:rPr lang="en-US" dirty="0"/>
              <a:t>If both flags are 0, it indicates that neither the input nor the output registers are ready for transfer of information. </a:t>
            </a:r>
          </a:p>
          <a:p>
            <a:pPr lvl="0" algn="just"/>
            <a:r>
              <a:rPr lang="en-US" dirty="0"/>
              <a:t>In this case, control continues with the next instruction cycle. If either flag is set to 1 while IEN = 1, flip-flop R is set to 1. </a:t>
            </a:r>
          </a:p>
          <a:p>
            <a:pPr algn="just"/>
            <a:r>
              <a:rPr lang="en-US" dirty="0"/>
              <a:t>At the end of the execute phase, control checks the value of R, and if it is equal to 1, it goes to an interrupt cycle instead of an instruction cycle.</a:t>
            </a:r>
          </a:p>
        </p:txBody>
      </p:sp>
    </p:spTree>
    <p:extLst>
      <p:ext uri="{BB962C8B-B14F-4D97-AF65-F5344CB8AC3E}">
        <p14:creationId xmlns:p14="http://schemas.microsoft.com/office/powerpoint/2010/main" val="14761166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Register transfer statements for Interrupt cycle</a:t>
            </a:r>
          </a:p>
        </p:txBody>
      </p:sp>
      <p:sp>
        <p:nvSpPr>
          <p:cNvPr id="3" name="Content Placeholder 2"/>
          <p:cNvSpPr>
            <a:spLocks noGrp="1"/>
          </p:cNvSpPr>
          <p:nvPr>
            <p:ph idx="1"/>
          </p:nvPr>
        </p:nvSpPr>
        <p:spPr/>
        <p:txBody>
          <a:bodyPr>
            <a:normAutofit/>
          </a:bodyPr>
          <a:lstStyle/>
          <a:p>
            <a:pPr lvl="0" algn="just"/>
            <a:r>
              <a:rPr lang="en-US" dirty="0"/>
              <a:t>The flip-flop is set to 1 if IEN = 1 and either FGI or FGO are equal to 1. This can happen with any clock transition except when timing signals T</a:t>
            </a:r>
            <a:r>
              <a:rPr lang="en-US" baseline="-25000" dirty="0"/>
              <a:t>0</a:t>
            </a:r>
            <a:r>
              <a:rPr lang="en-US" dirty="0"/>
              <a:t>, T</a:t>
            </a:r>
            <a:r>
              <a:rPr lang="en-US" baseline="-25000" dirty="0"/>
              <a:t>1</a:t>
            </a:r>
            <a:r>
              <a:rPr lang="en-US" dirty="0"/>
              <a:t> or T</a:t>
            </a:r>
            <a:r>
              <a:rPr lang="en-US" baseline="-25000" dirty="0"/>
              <a:t>2</a:t>
            </a:r>
            <a:r>
              <a:rPr lang="en-US" dirty="0"/>
              <a:t> are active.</a:t>
            </a:r>
          </a:p>
          <a:p>
            <a:pPr lvl="0" algn="just"/>
            <a:r>
              <a:rPr lang="en-US" dirty="0"/>
              <a:t>The condition for setting flip-flop R = 1 can be expressed with the following register transfer statement:</a:t>
            </a:r>
          </a:p>
          <a:p>
            <a:pPr marL="0" indent="0" algn="ctr">
              <a:buNone/>
            </a:pPr>
            <a:r>
              <a:rPr lang="en-US" dirty="0"/>
              <a:t>T</a:t>
            </a:r>
            <a:r>
              <a:rPr lang="en-US" baseline="-25000" dirty="0"/>
              <a:t>0</a:t>
            </a:r>
            <a:r>
              <a:rPr lang="en-US" dirty="0">
                <a:sym typeface="Symbol" panose="05050102010706020507" pitchFamily="18" charset="2"/>
              </a:rPr>
              <a:t></a:t>
            </a:r>
            <a:r>
              <a:rPr lang="en-US" dirty="0"/>
              <a:t>T</a:t>
            </a:r>
            <a:r>
              <a:rPr lang="en-US" baseline="-25000" dirty="0"/>
              <a:t>1</a:t>
            </a:r>
            <a:r>
              <a:rPr lang="en-US" dirty="0">
                <a:sym typeface="Symbol" panose="05050102010706020507" pitchFamily="18" charset="2"/>
              </a:rPr>
              <a:t></a:t>
            </a:r>
            <a:r>
              <a:rPr lang="en-US" dirty="0"/>
              <a:t>T</a:t>
            </a:r>
            <a:r>
              <a:rPr lang="en-US" baseline="-25000" dirty="0"/>
              <a:t>2 </a:t>
            </a:r>
            <a:r>
              <a:rPr lang="en-US" dirty="0">
                <a:sym typeface="Symbol" panose="05050102010706020507" pitchFamily="18" charset="2"/>
              </a:rPr>
              <a:t></a:t>
            </a:r>
            <a:r>
              <a:rPr lang="en-US" baseline="-25000" dirty="0"/>
              <a:t> </a:t>
            </a:r>
            <a:r>
              <a:rPr lang="en-US" dirty="0"/>
              <a:t>(IEN) (FGI + FGO): R </a:t>
            </a:r>
            <a:r>
              <a:rPr lang="en-US" dirty="0">
                <a:sym typeface="Symbol" panose="05050102010706020507" pitchFamily="18" charset="2"/>
              </a:rPr>
              <a:t></a:t>
            </a:r>
            <a:r>
              <a:rPr lang="en-US" dirty="0"/>
              <a:t> 1</a:t>
            </a:r>
          </a:p>
          <a:p>
            <a:pPr lvl="0" algn="just"/>
            <a:r>
              <a:rPr lang="en-US" dirty="0"/>
              <a:t>The symbol + between FGI and FGO in the control function designates a logic OR operation. This is AND with IEN and T</a:t>
            </a:r>
            <a:r>
              <a:rPr lang="en-US" baseline="-25000" dirty="0"/>
              <a:t>0</a:t>
            </a:r>
            <a:r>
              <a:rPr lang="en-US" dirty="0">
                <a:sym typeface="Symbol" panose="05050102010706020507" pitchFamily="18" charset="2"/>
              </a:rPr>
              <a:t></a:t>
            </a:r>
            <a:r>
              <a:rPr lang="en-US" dirty="0"/>
              <a:t>T</a:t>
            </a:r>
            <a:r>
              <a:rPr lang="en-US" baseline="-25000" dirty="0"/>
              <a:t>1</a:t>
            </a:r>
            <a:r>
              <a:rPr lang="en-US" dirty="0">
                <a:sym typeface="Symbol" panose="05050102010706020507" pitchFamily="18" charset="2"/>
              </a:rPr>
              <a:t></a:t>
            </a:r>
            <a:r>
              <a:rPr lang="en-US" dirty="0"/>
              <a:t> T</a:t>
            </a:r>
            <a:r>
              <a:rPr lang="en-US" baseline="-25000" dirty="0"/>
              <a:t>2</a:t>
            </a:r>
            <a:r>
              <a:rPr lang="en-US" dirty="0">
                <a:sym typeface="Symbol" panose="05050102010706020507" pitchFamily="18" charset="2"/>
              </a:rPr>
              <a:t></a:t>
            </a:r>
            <a:r>
              <a:rPr lang="en-US" dirty="0"/>
              <a:t>.</a:t>
            </a:r>
          </a:p>
        </p:txBody>
      </p:sp>
    </p:spTree>
    <p:extLst>
      <p:ext uri="{BB962C8B-B14F-4D97-AF65-F5344CB8AC3E}">
        <p14:creationId xmlns:p14="http://schemas.microsoft.com/office/powerpoint/2010/main" val="111239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Register transfer statements for Interrupt cycle</a:t>
            </a:r>
          </a:p>
        </p:txBody>
      </p:sp>
      <p:sp>
        <p:nvSpPr>
          <p:cNvPr id="3" name="Content Placeholder 2"/>
          <p:cNvSpPr>
            <a:spLocks noGrp="1"/>
          </p:cNvSpPr>
          <p:nvPr>
            <p:ph idx="1"/>
          </p:nvPr>
        </p:nvSpPr>
        <p:spPr/>
        <p:txBody>
          <a:bodyPr>
            <a:normAutofit/>
          </a:bodyPr>
          <a:lstStyle/>
          <a:p>
            <a:pPr lvl="0" algn="just"/>
            <a:r>
              <a:rPr lang="en-US" dirty="0"/>
              <a:t>The fetch and decode phases of the instruction cycle must be modified and Replace T</a:t>
            </a:r>
            <a:r>
              <a:rPr lang="en-US" baseline="-25000" dirty="0"/>
              <a:t>0</a:t>
            </a:r>
            <a:r>
              <a:rPr lang="en-US" dirty="0"/>
              <a:t>, T</a:t>
            </a:r>
            <a:r>
              <a:rPr lang="en-US" baseline="-25000" dirty="0"/>
              <a:t>1</a:t>
            </a:r>
            <a:r>
              <a:rPr lang="en-US" dirty="0"/>
              <a:t>, T</a:t>
            </a:r>
            <a:r>
              <a:rPr lang="en-US" baseline="-25000" dirty="0"/>
              <a:t>2</a:t>
            </a:r>
            <a:r>
              <a:rPr lang="en-US" dirty="0"/>
              <a:t>  with  R'T</a:t>
            </a:r>
            <a:r>
              <a:rPr lang="en-US" baseline="-25000" dirty="0"/>
              <a:t>0</a:t>
            </a:r>
            <a:r>
              <a:rPr lang="en-US" dirty="0"/>
              <a:t>, R'T</a:t>
            </a:r>
            <a:r>
              <a:rPr lang="en-US" baseline="-25000" dirty="0"/>
              <a:t>1</a:t>
            </a:r>
            <a:r>
              <a:rPr lang="en-US" dirty="0"/>
              <a:t>, R'T</a:t>
            </a:r>
            <a:r>
              <a:rPr lang="en-US" baseline="-25000" dirty="0"/>
              <a:t>2</a:t>
            </a:r>
            <a:endParaRPr lang="en-US" dirty="0"/>
          </a:p>
          <a:p>
            <a:pPr lvl="0" algn="just"/>
            <a:r>
              <a:rPr lang="en-US" dirty="0"/>
              <a:t>Therefore the interrupt cycle statements are :</a:t>
            </a:r>
          </a:p>
          <a:p>
            <a:pPr marL="2514600" indent="0" algn="just">
              <a:buNone/>
            </a:pPr>
            <a:r>
              <a:rPr lang="en-US" dirty="0"/>
              <a:t>RT</a:t>
            </a:r>
            <a:r>
              <a:rPr lang="en-US" baseline="-25000" dirty="0"/>
              <a:t>0 </a:t>
            </a:r>
            <a:r>
              <a:rPr lang="en-US" dirty="0"/>
              <a:t>: AR </a:t>
            </a:r>
            <a:r>
              <a:rPr lang="en-US" dirty="0">
                <a:sym typeface="Symbol" panose="05050102010706020507" pitchFamily="18" charset="2"/>
              </a:rPr>
              <a:t></a:t>
            </a:r>
            <a:r>
              <a:rPr lang="en-US" dirty="0"/>
              <a:t> 0,  TR </a:t>
            </a:r>
            <a:r>
              <a:rPr lang="en-US" dirty="0">
                <a:sym typeface="Symbol" panose="05050102010706020507" pitchFamily="18" charset="2"/>
              </a:rPr>
              <a:t></a:t>
            </a:r>
            <a:r>
              <a:rPr lang="en-US" dirty="0"/>
              <a:t> PC</a:t>
            </a:r>
          </a:p>
          <a:p>
            <a:pPr marL="2514600" indent="0" algn="just">
              <a:buNone/>
            </a:pPr>
            <a:r>
              <a:rPr lang="en-US" dirty="0"/>
              <a:t>RT</a:t>
            </a:r>
            <a:r>
              <a:rPr lang="en-US" baseline="-25000" dirty="0"/>
              <a:t>1 </a:t>
            </a:r>
            <a:r>
              <a:rPr lang="en-US" dirty="0"/>
              <a:t>: M[AR] </a:t>
            </a:r>
            <a:r>
              <a:rPr lang="en-US" dirty="0">
                <a:sym typeface="Symbol" panose="05050102010706020507" pitchFamily="18" charset="2"/>
              </a:rPr>
              <a:t></a:t>
            </a:r>
            <a:r>
              <a:rPr lang="en-US" dirty="0"/>
              <a:t> TR,  PC </a:t>
            </a:r>
            <a:r>
              <a:rPr lang="en-US" dirty="0">
                <a:sym typeface="Symbol" panose="05050102010706020507" pitchFamily="18" charset="2"/>
              </a:rPr>
              <a:t></a:t>
            </a:r>
            <a:r>
              <a:rPr lang="en-US" dirty="0"/>
              <a:t> 0</a:t>
            </a:r>
          </a:p>
          <a:p>
            <a:pPr marL="2514600" indent="0" algn="just">
              <a:buNone/>
            </a:pPr>
            <a:r>
              <a:rPr lang="en-US" dirty="0"/>
              <a:t>RT</a:t>
            </a:r>
            <a:r>
              <a:rPr lang="en-US" baseline="-25000" dirty="0"/>
              <a:t>2 </a:t>
            </a:r>
            <a:r>
              <a:rPr lang="en-US" dirty="0"/>
              <a:t>: PC </a:t>
            </a:r>
            <a:r>
              <a:rPr lang="en-US" dirty="0">
                <a:sym typeface="Symbol" panose="05050102010706020507" pitchFamily="18" charset="2"/>
              </a:rPr>
              <a:t></a:t>
            </a:r>
            <a:r>
              <a:rPr lang="en-US" dirty="0"/>
              <a:t> PC + 1,  IEN </a:t>
            </a:r>
            <a:r>
              <a:rPr lang="en-US" dirty="0">
                <a:sym typeface="Symbol" panose="05050102010706020507" pitchFamily="18" charset="2"/>
              </a:rPr>
              <a:t></a:t>
            </a:r>
            <a:r>
              <a:rPr lang="en-US" dirty="0"/>
              <a:t> 0,  R </a:t>
            </a:r>
            <a:r>
              <a:rPr lang="en-US" dirty="0">
                <a:sym typeface="Symbol" panose="05050102010706020507" pitchFamily="18" charset="2"/>
              </a:rPr>
              <a:t></a:t>
            </a:r>
            <a:r>
              <a:rPr lang="en-US" dirty="0"/>
              <a:t> 0, SC </a:t>
            </a:r>
            <a:r>
              <a:rPr lang="en-US" dirty="0">
                <a:sym typeface="Symbol" panose="05050102010706020507" pitchFamily="18" charset="2"/>
              </a:rPr>
              <a:t></a:t>
            </a:r>
            <a:r>
              <a:rPr lang="en-US" dirty="0"/>
              <a:t> 0</a:t>
            </a:r>
          </a:p>
        </p:txBody>
      </p:sp>
    </p:spTree>
    <p:extLst>
      <p:ext uri="{BB962C8B-B14F-4D97-AF65-F5344CB8AC3E}">
        <p14:creationId xmlns:p14="http://schemas.microsoft.com/office/powerpoint/2010/main" val="1494403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Register transfer statements for Interrupt cycle</a:t>
            </a:r>
          </a:p>
        </p:txBody>
      </p:sp>
      <p:sp>
        <p:nvSpPr>
          <p:cNvPr id="3" name="Content Placeholder 2"/>
          <p:cNvSpPr>
            <a:spLocks noGrp="1"/>
          </p:cNvSpPr>
          <p:nvPr>
            <p:ph idx="1"/>
          </p:nvPr>
        </p:nvSpPr>
        <p:spPr/>
        <p:txBody>
          <a:bodyPr/>
          <a:lstStyle/>
          <a:p>
            <a:pPr lvl="0" algn="just"/>
            <a:r>
              <a:rPr lang="en-US" dirty="0"/>
              <a:t>During the first timing signal AR is cleared to 0, and the content of PC is transferred to the temporary register TR. </a:t>
            </a:r>
          </a:p>
          <a:p>
            <a:pPr lvl="0" algn="just"/>
            <a:r>
              <a:rPr lang="en-US" dirty="0"/>
              <a:t>With the second timing signal, the return address is stored in memory at location 0 and PC is cleared to 0. </a:t>
            </a:r>
          </a:p>
          <a:p>
            <a:pPr lvl="0" algn="just"/>
            <a:r>
              <a:rPr lang="en-US" dirty="0"/>
              <a:t>The third timing signal increments PC to 1, clears IEN and R, and control goes back to T</a:t>
            </a:r>
            <a:r>
              <a:rPr lang="en-US" baseline="-25000" dirty="0"/>
              <a:t>0 </a:t>
            </a:r>
            <a:r>
              <a:rPr lang="en-US" dirty="0"/>
              <a:t>by clearing SC to 0. </a:t>
            </a:r>
          </a:p>
          <a:p>
            <a:pPr algn="just"/>
            <a:r>
              <a:rPr lang="en-US" dirty="0"/>
              <a:t>The beginning of the next instruction cycle has the condition RT</a:t>
            </a:r>
            <a:r>
              <a:rPr lang="en-US" baseline="-25000" dirty="0"/>
              <a:t>0</a:t>
            </a:r>
            <a:r>
              <a:rPr lang="en-US" dirty="0"/>
              <a:t> and the content of PC is equal to 1. The control then goes through an instruction cycle that fetches and executes the BUN instruction in location 1.</a:t>
            </a:r>
          </a:p>
        </p:txBody>
      </p:sp>
    </p:spTree>
    <p:extLst>
      <p:ext uri="{BB962C8B-B14F-4D97-AF65-F5344CB8AC3E}">
        <p14:creationId xmlns:p14="http://schemas.microsoft.com/office/powerpoint/2010/main" val="41859628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Demonstration of Interrupt Cycle</a:t>
            </a:r>
          </a:p>
        </p:txBody>
      </p:sp>
      <p:sp>
        <p:nvSpPr>
          <p:cNvPr id="4" name="Rectangle 3"/>
          <p:cNvSpPr/>
          <p:nvPr/>
        </p:nvSpPr>
        <p:spPr>
          <a:xfrm>
            <a:off x="914400" y="1219200"/>
            <a:ext cx="2971800" cy="411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914400" y="1219200"/>
            <a:ext cx="2971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p>
        </p:txBody>
      </p:sp>
      <p:sp>
        <p:nvSpPr>
          <p:cNvPr id="6" name="Rectangle 5"/>
          <p:cNvSpPr/>
          <p:nvPr/>
        </p:nvSpPr>
        <p:spPr>
          <a:xfrm>
            <a:off x="914400" y="1676400"/>
            <a:ext cx="2971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0	     BUN	         1120</a:t>
            </a:r>
          </a:p>
        </p:txBody>
      </p:sp>
      <p:sp>
        <p:nvSpPr>
          <p:cNvPr id="7" name="Rectangle 6"/>
          <p:cNvSpPr/>
          <p:nvPr/>
        </p:nvSpPr>
        <p:spPr>
          <a:xfrm>
            <a:off x="914400" y="2133600"/>
            <a:ext cx="2971800" cy="15031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Main Program</a:t>
            </a:r>
          </a:p>
        </p:txBody>
      </p:sp>
      <p:sp>
        <p:nvSpPr>
          <p:cNvPr id="8" name="Rectangle 7"/>
          <p:cNvSpPr/>
          <p:nvPr/>
        </p:nvSpPr>
        <p:spPr>
          <a:xfrm>
            <a:off x="914400" y="3648440"/>
            <a:ext cx="2971800" cy="1152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I/O program</a:t>
            </a:r>
          </a:p>
        </p:txBody>
      </p:sp>
      <p:sp>
        <p:nvSpPr>
          <p:cNvPr id="9" name="Rectangle 8"/>
          <p:cNvSpPr/>
          <p:nvPr/>
        </p:nvSpPr>
        <p:spPr>
          <a:xfrm>
            <a:off x="914400" y="4800598"/>
            <a:ext cx="2971800" cy="5334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1	     BUN	             0</a:t>
            </a:r>
          </a:p>
        </p:txBody>
      </p:sp>
      <p:sp>
        <p:nvSpPr>
          <p:cNvPr id="16" name="TextBox 15"/>
          <p:cNvSpPr txBox="1"/>
          <p:nvPr/>
        </p:nvSpPr>
        <p:spPr>
          <a:xfrm>
            <a:off x="481408" y="1262064"/>
            <a:ext cx="301686" cy="369332"/>
          </a:xfrm>
          <a:prstGeom prst="rect">
            <a:avLst/>
          </a:prstGeom>
          <a:noFill/>
        </p:spPr>
        <p:txBody>
          <a:bodyPr wrap="none" rtlCol="0">
            <a:spAutoFit/>
          </a:bodyPr>
          <a:lstStyle/>
          <a:p>
            <a:r>
              <a:rPr lang="en-US" dirty="0"/>
              <a:t>0</a:t>
            </a:r>
          </a:p>
        </p:txBody>
      </p:sp>
      <p:sp>
        <p:nvSpPr>
          <p:cNvPr id="18" name="TextBox 17"/>
          <p:cNvSpPr txBox="1"/>
          <p:nvPr/>
        </p:nvSpPr>
        <p:spPr>
          <a:xfrm>
            <a:off x="480862" y="1717496"/>
            <a:ext cx="301686" cy="369332"/>
          </a:xfrm>
          <a:prstGeom prst="rect">
            <a:avLst/>
          </a:prstGeom>
          <a:noFill/>
        </p:spPr>
        <p:txBody>
          <a:bodyPr wrap="none" rtlCol="0">
            <a:spAutoFit/>
          </a:bodyPr>
          <a:lstStyle/>
          <a:p>
            <a:r>
              <a:rPr lang="en-US" dirty="0"/>
              <a:t>1</a:t>
            </a:r>
          </a:p>
        </p:txBody>
      </p:sp>
      <p:sp>
        <p:nvSpPr>
          <p:cNvPr id="20" name="TextBox 19"/>
          <p:cNvSpPr txBox="1"/>
          <p:nvPr/>
        </p:nvSpPr>
        <p:spPr>
          <a:xfrm>
            <a:off x="-70303" y="2514600"/>
            <a:ext cx="998991" cy="369332"/>
          </a:xfrm>
          <a:prstGeom prst="rect">
            <a:avLst/>
          </a:prstGeom>
          <a:noFill/>
        </p:spPr>
        <p:txBody>
          <a:bodyPr wrap="none" rtlCol="0">
            <a:spAutoFit/>
          </a:bodyPr>
          <a:lstStyle/>
          <a:p>
            <a:r>
              <a:rPr lang="en-US" dirty="0"/>
              <a:t>PC = 256</a:t>
            </a:r>
          </a:p>
        </p:txBody>
      </p:sp>
      <p:sp>
        <p:nvSpPr>
          <p:cNvPr id="21" name="TextBox 20"/>
          <p:cNvSpPr txBox="1"/>
          <p:nvPr/>
        </p:nvSpPr>
        <p:spPr>
          <a:xfrm>
            <a:off x="381000" y="2286000"/>
            <a:ext cx="535724" cy="369332"/>
          </a:xfrm>
          <a:prstGeom prst="rect">
            <a:avLst/>
          </a:prstGeom>
          <a:noFill/>
        </p:spPr>
        <p:txBody>
          <a:bodyPr wrap="none" rtlCol="0">
            <a:spAutoFit/>
          </a:bodyPr>
          <a:lstStyle/>
          <a:p>
            <a:r>
              <a:rPr lang="en-US" dirty="0"/>
              <a:t>255</a:t>
            </a:r>
          </a:p>
        </p:txBody>
      </p:sp>
      <p:sp>
        <p:nvSpPr>
          <p:cNvPr id="25" name="TextBox 24"/>
          <p:cNvSpPr txBox="1"/>
          <p:nvPr/>
        </p:nvSpPr>
        <p:spPr>
          <a:xfrm>
            <a:off x="909918" y="5345668"/>
            <a:ext cx="2976281" cy="369332"/>
          </a:xfrm>
          <a:prstGeom prst="rect">
            <a:avLst/>
          </a:prstGeom>
          <a:noFill/>
        </p:spPr>
        <p:txBody>
          <a:bodyPr wrap="square" rtlCol="0">
            <a:spAutoFit/>
          </a:bodyPr>
          <a:lstStyle/>
          <a:p>
            <a:pPr algn="ctr"/>
            <a:r>
              <a:rPr lang="en-US" dirty="0"/>
              <a:t>Before Interrupt</a:t>
            </a:r>
            <a:endParaRPr lang="en-US" baseline="-25000" dirty="0"/>
          </a:p>
        </p:txBody>
      </p:sp>
      <p:sp>
        <p:nvSpPr>
          <p:cNvPr id="27" name="TextBox 26"/>
          <p:cNvSpPr txBox="1"/>
          <p:nvPr/>
        </p:nvSpPr>
        <p:spPr>
          <a:xfrm>
            <a:off x="257176" y="3657600"/>
            <a:ext cx="652743" cy="369332"/>
          </a:xfrm>
          <a:prstGeom prst="rect">
            <a:avLst/>
          </a:prstGeom>
          <a:noFill/>
        </p:spPr>
        <p:txBody>
          <a:bodyPr wrap="none" rtlCol="0">
            <a:spAutoFit/>
          </a:bodyPr>
          <a:lstStyle/>
          <a:p>
            <a:r>
              <a:rPr lang="en-US" dirty="0"/>
              <a:t>1120</a:t>
            </a:r>
          </a:p>
        </p:txBody>
      </p:sp>
      <p:sp>
        <p:nvSpPr>
          <p:cNvPr id="28" name="Rectangle 27"/>
          <p:cNvSpPr/>
          <p:nvPr/>
        </p:nvSpPr>
        <p:spPr>
          <a:xfrm>
            <a:off x="5709103" y="1219200"/>
            <a:ext cx="2971800" cy="4114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709103" y="1219200"/>
            <a:ext cx="2971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 256</a:t>
            </a:r>
          </a:p>
        </p:txBody>
      </p:sp>
      <p:sp>
        <p:nvSpPr>
          <p:cNvPr id="30" name="Rectangle 29"/>
          <p:cNvSpPr/>
          <p:nvPr/>
        </p:nvSpPr>
        <p:spPr>
          <a:xfrm>
            <a:off x="5709103" y="1676400"/>
            <a:ext cx="2971800"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0	     BUN	         1120</a:t>
            </a:r>
          </a:p>
        </p:txBody>
      </p:sp>
      <p:sp>
        <p:nvSpPr>
          <p:cNvPr id="31" name="Rectangle 30"/>
          <p:cNvSpPr/>
          <p:nvPr/>
        </p:nvSpPr>
        <p:spPr>
          <a:xfrm>
            <a:off x="5709103" y="2133600"/>
            <a:ext cx="2971800" cy="15031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Main Program</a:t>
            </a:r>
          </a:p>
        </p:txBody>
      </p:sp>
      <p:sp>
        <p:nvSpPr>
          <p:cNvPr id="32" name="Rectangle 31"/>
          <p:cNvSpPr/>
          <p:nvPr/>
        </p:nvSpPr>
        <p:spPr>
          <a:xfrm>
            <a:off x="5709103" y="3648440"/>
            <a:ext cx="2971800" cy="11521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I/O program</a:t>
            </a:r>
          </a:p>
        </p:txBody>
      </p:sp>
      <p:sp>
        <p:nvSpPr>
          <p:cNvPr id="33" name="Rectangle 32"/>
          <p:cNvSpPr/>
          <p:nvPr/>
        </p:nvSpPr>
        <p:spPr>
          <a:xfrm>
            <a:off x="5709103" y="4800598"/>
            <a:ext cx="2971800" cy="53340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1	     BUN	             0</a:t>
            </a:r>
          </a:p>
        </p:txBody>
      </p:sp>
      <p:sp>
        <p:nvSpPr>
          <p:cNvPr id="34" name="TextBox 33"/>
          <p:cNvSpPr txBox="1"/>
          <p:nvPr/>
        </p:nvSpPr>
        <p:spPr>
          <a:xfrm>
            <a:off x="5276111" y="1262064"/>
            <a:ext cx="301686" cy="369332"/>
          </a:xfrm>
          <a:prstGeom prst="rect">
            <a:avLst/>
          </a:prstGeom>
          <a:noFill/>
        </p:spPr>
        <p:txBody>
          <a:bodyPr wrap="none" rtlCol="0">
            <a:spAutoFit/>
          </a:bodyPr>
          <a:lstStyle/>
          <a:p>
            <a:r>
              <a:rPr lang="en-US" dirty="0"/>
              <a:t>0</a:t>
            </a:r>
          </a:p>
        </p:txBody>
      </p:sp>
      <p:sp>
        <p:nvSpPr>
          <p:cNvPr id="35" name="TextBox 34"/>
          <p:cNvSpPr txBox="1"/>
          <p:nvPr/>
        </p:nvSpPr>
        <p:spPr>
          <a:xfrm>
            <a:off x="4953000" y="1719264"/>
            <a:ext cx="764953" cy="369332"/>
          </a:xfrm>
          <a:prstGeom prst="rect">
            <a:avLst/>
          </a:prstGeom>
          <a:noFill/>
        </p:spPr>
        <p:txBody>
          <a:bodyPr wrap="none" rtlCol="0">
            <a:spAutoFit/>
          </a:bodyPr>
          <a:lstStyle/>
          <a:p>
            <a:r>
              <a:rPr lang="en-US" dirty="0"/>
              <a:t>PC = 1</a:t>
            </a:r>
          </a:p>
        </p:txBody>
      </p:sp>
      <p:sp>
        <p:nvSpPr>
          <p:cNvPr id="36" name="TextBox 35"/>
          <p:cNvSpPr txBox="1"/>
          <p:nvPr/>
        </p:nvSpPr>
        <p:spPr>
          <a:xfrm>
            <a:off x="5179276" y="2514600"/>
            <a:ext cx="535724" cy="369332"/>
          </a:xfrm>
          <a:prstGeom prst="rect">
            <a:avLst/>
          </a:prstGeom>
          <a:noFill/>
        </p:spPr>
        <p:txBody>
          <a:bodyPr wrap="none" rtlCol="0">
            <a:spAutoFit/>
          </a:bodyPr>
          <a:lstStyle/>
          <a:p>
            <a:r>
              <a:rPr lang="en-US" dirty="0"/>
              <a:t>256</a:t>
            </a:r>
          </a:p>
        </p:txBody>
      </p:sp>
      <p:sp>
        <p:nvSpPr>
          <p:cNvPr id="37" name="TextBox 36"/>
          <p:cNvSpPr txBox="1"/>
          <p:nvPr/>
        </p:nvSpPr>
        <p:spPr>
          <a:xfrm>
            <a:off x="5175703" y="2286000"/>
            <a:ext cx="535724" cy="369332"/>
          </a:xfrm>
          <a:prstGeom prst="rect">
            <a:avLst/>
          </a:prstGeom>
          <a:noFill/>
        </p:spPr>
        <p:txBody>
          <a:bodyPr wrap="none" rtlCol="0">
            <a:spAutoFit/>
          </a:bodyPr>
          <a:lstStyle/>
          <a:p>
            <a:r>
              <a:rPr lang="en-US" dirty="0"/>
              <a:t>255</a:t>
            </a:r>
          </a:p>
        </p:txBody>
      </p:sp>
      <p:sp>
        <p:nvSpPr>
          <p:cNvPr id="38" name="TextBox 37"/>
          <p:cNvSpPr txBox="1"/>
          <p:nvPr/>
        </p:nvSpPr>
        <p:spPr>
          <a:xfrm>
            <a:off x="5704621" y="5345668"/>
            <a:ext cx="2976281" cy="369332"/>
          </a:xfrm>
          <a:prstGeom prst="rect">
            <a:avLst/>
          </a:prstGeom>
          <a:noFill/>
        </p:spPr>
        <p:txBody>
          <a:bodyPr wrap="square" rtlCol="0">
            <a:spAutoFit/>
          </a:bodyPr>
          <a:lstStyle/>
          <a:p>
            <a:pPr algn="ctr"/>
            <a:r>
              <a:rPr lang="en-US" dirty="0"/>
              <a:t>After Interrupt</a:t>
            </a:r>
            <a:endParaRPr lang="en-US" baseline="-25000" dirty="0"/>
          </a:p>
        </p:txBody>
      </p:sp>
      <p:sp>
        <p:nvSpPr>
          <p:cNvPr id="39" name="TextBox 38"/>
          <p:cNvSpPr txBox="1"/>
          <p:nvPr/>
        </p:nvSpPr>
        <p:spPr>
          <a:xfrm>
            <a:off x="5051879" y="3657600"/>
            <a:ext cx="652743" cy="369332"/>
          </a:xfrm>
          <a:prstGeom prst="rect">
            <a:avLst/>
          </a:prstGeom>
          <a:noFill/>
        </p:spPr>
        <p:txBody>
          <a:bodyPr wrap="none" rtlCol="0">
            <a:spAutoFit/>
          </a:bodyPr>
          <a:lstStyle/>
          <a:p>
            <a:r>
              <a:rPr lang="en-US" dirty="0"/>
              <a:t>1120</a:t>
            </a:r>
          </a:p>
        </p:txBody>
      </p:sp>
    </p:spTree>
    <p:extLst>
      <p:ext uri="{BB962C8B-B14F-4D97-AF65-F5344CB8AC3E}">
        <p14:creationId xmlns:p14="http://schemas.microsoft.com/office/powerpoint/2010/main" val="393836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down)">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down)">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down)">
                                      <p:cBhvr>
                                        <p:cTn id="17" dur="500"/>
                                        <p:tgtEl>
                                          <p:spTgt spid="31"/>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wipe(down)">
                                      <p:cBhvr>
                                        <p:cTn id="20" dur="500"/>
                                        <p:tgtEl>
                                          <p:spTgt spid="37"/>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wipe(down)">
                                      <p:cBhvr>
                                        <p:cTn id="23" dur="500"/>
                                        <p:tgtEl>
                                          <p:spTgt spid="3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wipe(down)">
                                      <p:cBhvr>
                                        <p:cTn id="28" dur="500"/>
                                        <p:tgtEl>
                                          <p:spTgt spid="32"/>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ipe(down)">
                                      <p:cBhvr>
                                        <p:cTn id="31" dur="500"/>
                                        <p:tgtEl>
                                          <p:spTgt spid="3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wipe(down)">
                                      <p:cBhvr>
                                        <p:cTn id="36" dur="500"/>
                                        <p:tgtEl>
                                          <p:spTgt spid="29"/>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wipe(down)">
                                      <p:cBhvr>
                                        <p:cTn id="39" dur="500"/>
                                        <p:tgtEl>
                                          <p:spTgt spid="3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wipe(down)">
                                      <p:cBhvr>
                                        <p:cTn id="44" dur="500"/>
                                        <p:tgtEl>
                                          <p:spTgt spid="30"/>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wipe(down)">
                                      <p:cBhvr>
                                        <p:cTn id="47" dur="500"/>
                                        <p:tgtEl>
                                          <p:spTgt spid="3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wipe(down)">
                                      <p:cBhvr>
                                        <p:cTn id="5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30" grpId="0" animBg="1"/>
      <p:bldP spid="31" grpId="0" animBg="1"/>
      <p:bldP spid="32" grpId="0" animBg="1"/>
      <p:bldP spid="33" grpId="0" animBg="1"/>
      <p:bldP spid="34" grpId="0"/>
      <p:bldP spid="35" grpId="0"/>
      <p:bldP spid="36" grpId="0"/>
      <p:bldP spid="37" grpId="0"/>
      <p:bldP spid="38" grpId="0"/>
      <p:bldP spid="39"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10328" y="1481410"/>
            <a:ext cx="904875" cy="259773"/>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AR </a:t>
            </a:r>
            <a:r>
              <a:rPr lang="en-US" sz="1250" dirty="0">
                <a:latin typeface="Cambria Math" panose="02040503050406030204" pitchFamily="18" charset="0"/>
                <a:ea typeface="Cambria Math" panose="02040503050406030204" pitchFamily="18" charset="0"/>
              </a:rPr>
              <a:t>← </a:t>
            </a:r>
            <a:r>
              <a:rPr lang="en-US" sz="1250" dirty="0">
                <a:ea typeface="Cambria Math" panose="02040503050406030204" pitchFamily="18" charset="0"/>
              </a:rPr>
              <a:t>PC</a:t>
            </a:r>
            <a:endParaRPr lang="en-US" sz="1250" dirty="0"/>
          </a:p>
        </p:txBody>
      </p:sp>
      <p:sp>
        <p:nvSpPr>
          <p:cNvPr id="6" name="Rectangle 5"/>
          <p:cNvSpPr/>
          <p:nvPr/>
        </p:nvSpPr>
        <p:spPr>
          <a:xfrm>
            <a:off x="2992012" y="2005439"/>
            <a:ext cx="1939681" cy="259773"/>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IR </a:t>
            </a:r>
            <a:r>
              <a:rPr lang="en-US" sz="1250" dirty="0">
                <a:latin typeface="Cambria Math" panose="02040503050406030204" pitchFamily="18" charset="0"/>
                <a:ea typeface="Cambria Math" panose="02040503050406030204" pitchFamily="18" charset="0"/>
              </a:rPr>
              <a:t>← </a:t>
            </a:r>
            <a:r>
              <a:rPr lang="en-US" sz="1250" dirty="0">
                <a:ea typeface="Cambria Math" panose="02040503050406030204" pitchFamily="18" charset="0"/>
              </a:rPr>
              <a:t>M[AR], PC </a:t>
            </a:r>
            <a:r>
              <a:rPr lang="en-US" sz="1250" dirty="0">
                <a:latin typeface="Cambria Math" panose="02040503050406030204" pitchFamily="18" charset="0"/>
                <a:ea typeface="Cambria Math" panose="02040503050406030204" pitchFamily="18" charset="0"/>
              </a:rPr>
              <a:t>←</a:t>
            </a:r>
            <a:r>
              <a:rPr lang="en-US" sz="1250" dirty="0">
                <a:ea typeface="Cambria Math" panose="02040503050406030204" pitchFamily="18" charset="0"/>
              </a:rPr>
              <a:t> PC + 1</a:t>
            </a:r>
            <a:endParaRPr lang="en-US" sz="1250" dirty="0"/>
          </a:p>
        </p:txBody>
      </p:sp>
      <p:sp>
        <p:nvSpPr>
          <p:cNvPr id="7" name="Rectangle 6"/>
          <p:cNvSpPr/>
          <p:nvPr/>
        </p:nvSpPr>
        <p:spPr>
          <a:xfrm>
            <a:off x="2670994" y="2561536"/>
            <a:ext cx="2581715" cy="380333"/>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Decode operation code in IR(12-14)</a:t>
            </a:r>
          </a:p>
          <a:p>
            <a:pPr algn="ctr"/>
            <a:r>
              <a:rPr lang="en-US" sz="1250" dirty="0">
                <a:ea typeface="Cambria Math" panose="02040503050406030204" pitchFamily="18" charset="0"/>
              </a:rPr>
              <a:t>AR </a:t>
            </a:r>
            <a:r>
              <a:rPr lang="en-US" sz="1250" dirty="0">
                <a:latin typeface="Cambria Math" panose="02040503050406030204" pitchFamily="18" charset="0"/>
                <a:ea typeface="Cambria Math" panose="02040503050406030204" pitchFamily="18" charset="0"/>
              </a:rPr>
              <a:t>←</a:t>
            </a:r>
            <a:r>
              <a:rPr lang="en-US" sz="1250" dirty="0">
                <a:ea typeface="Cambria Math" panose="02040503050406030204" pitchFamily="18" charset="0"/>
              </a:rPr>
              <a:t> IR(0-11), I </a:t>
            </a:r>
            <a:r>
              <a:rPr lang="en-US" sz="1250" dirty="0">
                <a:latin typeface="Cambria Math" panose="02040503050406030204" pitchFamily="18" charset="0"/>
                <a:ea typeface="Cambria Math" panose="02040503050406030204" pitchFamily="18" charset="0"/>
              </a:rPr>
              <a:t>←</a:t>
            </a:r>
            <a:r>
              <a:rPr lang="en-US" sz="1250" dirty="0">
                <a:ea typeface="Cambria Math" panose="02040503050406030204" pitchFamily="18" charset="0"/>
              </a:rPr>
              <a:t> IR(15)</a:t>
            </a:r>
            <a:endParaRPr lang="en-US" sz="1250" dirty="0"/>
          </a:p>
        </p:txBody>
      </p:sp>
      <p:sp>
        <p:nvSpPr>
          <p:cNvPr id="8" name="Diamond 7"/>
          <p:cNvSpPr/>
          <p:nvPr/>
        </p:nvSpPr>
        <p:spPr>
          <a:xfrm>
            <a:off x="4642520" y="3636510"/>
            <a:ext cx="696060" cy="346364"/>
          </a:xfrm>
          <a:prstGeom prst="diamond">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D</a:t>
            </a:r>
            <a:r>
              <a:rPr lang="en-US" sz="1250" baseline="-25000" dirty="0"/>
              <a:t>7</a:t>
            </a:r>
          </a:p>
        </p:txBody>
      </p:sp>
      <p:sp>
        <p:nvSpPr>
          <p:cNvPr id="9" name="Diamond 8"/>
          <p:cNvSpPr/>
          <p:nvPr/>
        </p:nvSpPr>
        <p:spPr>
          <a:xfrm>
            <a:off x="3754453" y="4023563"/>
            <a:ext cx="392907" cy="346364"/>
          </a:xfrm>
          <a:prstGeom prst="diamond">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I</a:t>
            </a:r>
            <a:endParaRPr lang="en-US" sz="1250" baseline="-25000" dirty="0"/>
          </a:p>
        </p:txBody>
      </p:sp>
      <p:sp>
        <p:nvSpPr>
          <p:cNvPr id="10" name="Diamond 9"/>
          <p:cNvSpPr/>
          <p:nvPr/>
        </p:nvSpPr>
        <p:spPr>
          <a:xfrm>
            <a:off x="6400800" y="4023563"/>
            <a:ext cx="392907" cy="346364"/>
          </a:xfrm>
          <a:prstGeom prst="diamond">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I</a:t>
            </a:r>
            <a:endParaRPr lang="en-US" sz="1250" baseline="-25000" dirty="0"/>
          </a:p>
        </p:txBody>
      </p:sp>
      <p:sp>
        <p:nvSpPr>
          <p:cNvPr id="11" name="Rectangle 10"/>
          <p:cNvSpPr/>
          <p:nvPr/>
        </p:nvSpPr>
        <p:spPr>
          <a:xfrm>
            <a:off x="2860791" y="4771291"/>
            <a:ext cx="1094899" cy="741162"/>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Execute input-output instruction</a:t>
            </a:r>
          </a:p>
          <a:p>
            <a:pPr algn="ctr"/>
            <a:r>
              <a:rPr lang="en-US" sz="1250" dirty="0"/>
              <a:t>SC </a:t>
            </a:r>
            <a:r>
              <a:rPr lang="en-US" sz="1250" dirty="0">
                <a:latin typeface="Cambria Math" panose="02040503050406030204" pitchFamily="18" charset="0"/>
                <a:ea typeface="Cambria Math" panose="02040503050406030204" pitchFamily="18" charset="0"/>
              </a:rPr>
              <a:t>←</a:t>
            </a:r>
            <a:r>
              <a:rPr lang="en-US" sz="1250" dirty="0"/>
              <a:t> 0</a:t>
            </a:r>
          </a:p>
        </p:txBody>
      </p:sp>
      <p:sp>
        <p:nvSpPr>
          <p:cNvPr id="12" name="Rectangle 11"/>
          <p:cNvSpPr/>
          <p:nvPr/>
        </p:nvSpPr>
        <p:spPr>
          <a:xfrm>
            <a:off x="4003130" y="4771291"/>
            <a:ext cx="1457310" cy="741162"/>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Execute </a:t>
            </a:r>
          </a:p>
          <a:p>
            <a:pPr algn="ctr"/>
            <a:r>
              <a:rPr lang="en-US" sz="1250" dirty="0"/>
              <a:t>register-reference instruction</a:t>
            </a:r>
          </a:p>
          <a:p>
            <a:pPr algn="ctr"/>
            <a:r>
              <a:rPr lang="en-US" sz="1250" dirty="0"/>
              <a:t>SC </a:t>
            </a:r>
            <a:r>
              <a:rPr lang="en-US" sz="1250" dirty="0">
                <a:latin typeface="Cambria Math" panose="02040503050406030204" pitchFamily="18" charset="0"/>
                <a:ea typeface="Cambria Math" panose="02040503050406030204" pitchFamily="18" charset="0"/>
              </a:rPr>
              <a:t>←</a:t>
            </a:r>
            <a:r>
              <a:rPr lang="en-US" sz="1250" dirty="0"/>
              <a:t> 0</a:t>
            </a:r>
          </a:p>
        </p:txBody>
      </p:sp>
      <p:sp>
        <p:nvSpPr>
          <p:cNvPr id="13" name="Rectangle 12"/>
          <p:cNvSpPr/>
          <p:nvPr/>
        </p:nvSpPr>
        <p:spPr>
          <a:xfrm>
            <a:off x="5557837" y="4790420"/>
            <a:ext cx="995363" cy="259200"/>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AR </a:t>
            </a:r>
            <a:r>
              <a:rPr lang="en-US" sz="1250" dirty="0">
                <a:latin typeface="Cambria Math" panose="02040503050406030204" pitchFamily="18" charset="0"/>
                <a:ea typeface="Cambria Math" panose="02040503050406030204" pitchFamily="18" charset="0"/>
              </a:rPr>
              <a:t>← </a:t>
            </a:r>
            <a:r>
              <a:rPr lang="en-US" sz="1250" dirty="0">
                <a:ea typeface="Cambria Math" panose="02040503050406030204" pitchFamily="18" charset="0"/>
              </a:rPr>
              <a:t>M[AR]</a:t>
            </a:r>
            <a:endParaRPr lang="en-US" sz="1250" dirty="0"/>
          </a:p>
        </p:txBody>
      </p:sp>
      <p:sp>
        <p:nvSpPr>
          <p:cNvPr id="14" name="Rectangle 13"/>
          <p:cNvSpPr/>
          <p:nvPr/>
        </p:nvSpPr>
        <p:spPr>
          <a:xfrm>
            <a:off x="6705600" y="4804978"/>
            <a:ext cx="747831" cy="259773"/>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Nothing</a:t>
            </a:r>
          </a:p>
        </p:txBody>
      </p:sp>
      <p:sp>
        <p:nvSpPr>
          <p:cNvPr id="15" name="Rectangle 14"/>
          <p:cNvSpPr/>
          <p:nvPr/>
        </p:nvSpPr>
        <p:spPr>
          <a:xfrm>
            <a:off x="5527920" y="5555764"/>
            <a:ext cx="1939680" cy="815278"/>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Execute </a:t>
            </a:r>
          </a:p>
          <a:p>
            <a:pPr algn="ctr"/>
            <a:r>
              <a:rPr lang="en-US" sz="1250" dirty="0"/>
              <a:t>memory-reference instruction</a:t>
            </a:r>
          </a:p>
          <a:p>
            <a:pPr algn="ctr"/>
            <a:r>
              <a:rPr lang="en-US" sz="1250" dirty="0"/>
              <a:t>SC </a:t>
            </a:r>
            <a:r>
              <a:rPr lang="en-US" sz="1250" dirty="0">
                <a:latin typeface="Cambria Math" panose="02040503050406030204" pitchFamily="18" charset="0"/>
                <a:ea typeface="Cambria Math" panose="02040503050406030204" pitchFamily="18" charset="0"/>
              </a:rPr>
              <a:t>←</a:t>
            </a:r>
            <a:r>
              <a:rPr lang="en-US" sz="1250" dirty="0"/>
              <a:t> 0</a:t>
            </a:r>
          </a:p>
        </p:txBody>
      </p:sp>
      <p:cxnSp>
        <p:nvCxnSpPr>
          <p:cNvPr id="18" name="Straight Arrow Connector 17"/>
          <p:cNvCxnSpPr>
            <a:stCxn id="5" idx="2"/>
            <a:endCxn id="6" idx="0"/>
          </p:cNvCxnSpPr>
          <p:nvPr/>
        </p:nvCxnSpPr>
        <p:spPr>
          <a:xfrm flipH="1">
            <a:off x="3961853" y="1741183"/>
            <a:ext cx="913" cy="264256"/>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6" idx="2"/>
            <a:endCxn id="7" idx="0"/>
          </p:cNvCxnSpPr>
          <p:nvPr/>
        </p:nvCxnSpPr>
        <p:spPr>
          <a:xfrm flipH="1">
            <a:off x="3961852" y="2265212"/>
            <a:ext cx="1" cy="296324"/>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8" idx="1"/>
            <a:endCxn id="9" idx="0"/>
          </p:cNvCxnSpPr>
          <p:nvPr/>
        </p:nvCxnSpPr>
        <p:spPr>
          <a:xfrm rot="10800000" flipV="1">
            <a:off x="3950908" y="3809691"/>
            <a:ext cx="691613" cy="213871"/>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8" idx="3"/>
            <a:endCxn id="10" idx="0"/>
          </p:cNvCxnSpPr>
          <p:nvPr/>
        </p:nvCxnSpPr>
        <p:spPr>
          <a:xfrm>
            <a:off x="5338580" y="3809692"/>
            <a:ext cx="1258674" cy="213871"/>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9" idx="1"/>
            <a:endCxn id="11" idx="0"/>
          </p:cNvCxnSpPr>
          <p:nvPr/>
        </p:nvCxnSpPr>
        <p:spPr>
          <a:xfrm rot="10800000" flipV="1">
            <a:off x="3408241" y="4196745"/>
            <a:ext cx="346212" cy="574546"/>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36" name="Elbow Connector 35"/>
          <p:cNvCxnSpPr>
            <a:stCxn id="9" idx="3"/>
            <a:endCxn id="12" idx="0"/>
          </p:cNvCxnSpPr>
          <p:nvPr/>
        </p:nvCxnSpPr>
        <p:spPr>
          <a:xfrm>
            <a:off x="4147360" y="4196745"/>
            <a:ext cx="584425" cy="574546"/>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39" name="Elbow Connector 38"/>
          <p:cNvCxnSpPr>
            <a:stCxn id="10" idx="1"/>
            <a:endCxn id="13" idx="0"/>
          </p:cNvCxnSpPr>
          <p:nvPr/>
        </p:nvCxnSpPr>
        <p:spPr>
          <a:xfrm rot="10800000" flipV="1">
            <a:off x="6055520" y="4196744"/>
            <a:ext cx="345281" cy="593675"/>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40" name="Elbow Connector 39"/>
          <p:cNvCxnSpPr>
            <a:cxnSpLocks/>
          </p:cNvCxnSpPr>
          <p:nvPr/>
        </p:nvCxnSpPr>
        <p:spPr>
          <a:xfrm>
            <a:off x="6791728" y="4196745"/>
            <a:ext cx="288000" cy="608233"/>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13" idx="2"/>
          </p:cNvCxnSpPr>
          <p:nvPr/>
        </p:nvCxnSpPr>
        <p:spPr>
          <a:xfrm>
            <a:off x="6055519" y="5049620"/>
            <a:ext cx="0" cy="506144"/>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14" idx="2"/>
          </p:cNvCxnSpPr>
          <p:nvPr/>
        </p:nvCxnSpPr>
        <p:spPr>
          <a:xfrm flipH="1">
            <a:off x="7079515" y="5064751"/>
            <a:ext cx="1" cy="491013"/>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11" idx="2"/>
          </p:cNvCxnSpPr>
          <p:nvPr/>
        </p:nvCxnSpPr>
        <p:spPr>
          <a:xfrm>
            <a:off x="3408241" y="5512453"/>
            <a:ext cx="0" cy="1129188"/>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12" idx="2"/>
          </p:cNvCxnSpPr>
          <p:nvPr/>
        </p:nvCxnSpPr>
        <p:spPr>
          <a:xfrm>
            <a:off x="4731785" y="5512453"/>
            <a:ext cx="0" cy="1129188"/>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15" idx="2"/>
          </p:cNvCxnSpPr>
          <p:nvPr/>
        </p:nvCxnSpPr>
        <p:spPr>
          <a:xfrm>
            <a:off x="6497760" y="6371042"/>
            <a:ext cx="1" cy="270597"/>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2526446" y="6657164"/>
            <a:ext cx="39780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0" name="Elbow Connector 69"/>
          <p:cNvCxnSpPr/>
          <p:nvPr/>
        </p:nvCxnSpPr>
        <p:spPr>
          <a:xfrm rot="5400000" flipH="1" flipV="1">
            <a:off x="874493" y="2315607"/>
            <a:ext cx="5993512" cy="2689605"/>
          </a:xfrm>
          <a:prstGeom prst="bentConnector3">
            <a:avLst>
              <a:gd name="adj1" fmla="val 99889"/>
            </a:avLst>
          </a:prstGeom>
          <a:ln w="19050">
            <a:tailEnd type="stealth" w="lg"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5" name="Rectangle 74"/>
              <p:cNvSpPr/>
              <p:nvPr/>
            </p:nvSpPr>
            <p:spPr>
              <a:xfrm>
                <a:off x="4052123" y="1233004"/>
                <a:ext cx="504754"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𝑅</m:t>
                          </m:r>
                          <m:r>
                            <a:rPr lang="en-US" sz="1200" i="1">
                              <a:latin typeface="Cambria Math" panose="02040503050406030204" pitchFamily="18" charset="0"/>
                            </a:rPr>
                            <m:t>′</m:t>
                          </m:r>
                          <m:r>
                            <a:rPr lang="en-US" sz="1200" i="1">
                              <a:latin typeface="Cambria Math" panose="02040503050406030204" pitchFamily="18" charset="0"/>
                            </a:rPr>
                            <m:t>𝑇</m:t>
                          </m:r>
                        </m:e>
                        <m:sub>
                          <m:r>
                            <a:rPr lang="en-US" sz="1200" i="1">
                              <a:latin typeface="Cambria Math" panose="02040503050406030204" pitchFamily="18" charset="0"/>
                            </a:rPr>
                            <m:t>0</m:t>
                          </m:r>
                        </m:sub>
                      </m:sSub>
                    </m:oMath>
                  </m:oMathPara>
                </a14:m>
                <a:endParaRPr lang="en-US" sz="1200" dirty="0"/>
              </a:p>
            </p:txBody>
          </p:sp>
        </mc:Choice>
        <mc:Fallback xmlns="">
          <p:sp>
            <p:nvSpPr>
              <p:cNvPr id="75" name="Rectangle 74"/>
              <p:cNvSpPr>
                <a:spLocks noRot="1" noChangeAspect="1" noMove="1" noResize="1" noEditPoints="1" noAdjustHandles="1" noChangeArrowheads="1" noChangeShapeType="1" noTextEdit="1"/>
              </p:cNvSpPr>
              <p:nvPr/>
            </p:nvSpPr>
            <p:spPr>
              <a:xfrm>
                <a:off x="4052123" y="1233004"/>
                <a:ext cx="504754" cy="276999"/>
              </a:xfrm>
              <a:prstGeom prst="rect">
                <a:avLst/>
              </a:prstGeom>
              <a:blipFill>
                <a:blip r:embed="rId2"/>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6" name="Rectangle 75"/>
              <p:cNvSpPr/>
              <p:nvPr/>
            </p:nvSpPr>
            <p:spPr>
              <a:xfrm>
                <a:off x="4549097" y="1754060"/>
                <a:ext cx="501163"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𝑅</m:t>
                          </m:r>
                          <m:r>
                            <a:rPr lang="en-US" sz="1200" i="1">
                              <a:latin typeface="Cambria Math" panose="02040503050406030204" pitchFamily="18" charset="0"/>
                            </a:rPr>
                            <m:t>′</m:t>
                          </m:r>
                          <m:r>
                            <a:rPr lang="en-US" sz="1200" i="1">
                              <a:latin typeface="Cambria Math" panose="02040503050406030204" pitchFamily="18" charset="0"/>
                            </a:rPr>
                            <m:t>𝑇</m:t>
                          </m:r>
                        </m:e>
                        <m:sub>
                          <m:r>
                            <a:rPr lang="en-US" sz="1200" i="1">
                              <a:latin typeface="Cambria Math" panose="02040503050406030204" pitchFamily="18" charset="0"/>
                            </a:rPr>
                            <m:t>1</m:t>
                          </m:r>
                        </m:sub>
                      </m:sSub>
                    </m:oMath>
                  </m:oMathPara>
                </a14:m>
                <a:endParaRPr lang="en-US" sz="1200" dirty="0"/>
              </a:p>
            </p:txBody>
          </p:sp>
        </mc:Choice>
        <mc:Fallback xmlns="">
          <p:sp>
            <p:nvSpPr>
              <p:cNvPr id="76" name="Rectangle 75"/>
              <p:cNvSpPr>
                <a:spLocks noRot="1" noChangeAspect="1" noMove="1" noResize="1" noEditPoints="1" noAdjustHandles="1" noChangeArrowheads="1" noChangeShapeType="1" noTextEdit="1"/>
              </p:cNvSpPr>
              <p:nvPr/>
            </p:nvSpPr>
            <p:spPr>
              <a:xfrm>
                <a:off x="4549097" y="1754060"/>
                <a:ext cx="501163" cy="276999"/>
              </a:xfrm>
              <a:prstGeom prst="rect">
                <a:avLst/>
              </a:prstGeom>
              <a:blipFill>
                <a:blip r:embed="rId3"/>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7" name="Rectangle 76"/>
              <p:cNvSpPr/>
              <p:nvPr/>
            </p:nvSpPr>
            <p:spPr>
              <a:xfrm>
                <a:off x="4869593" y="2316296"/>
                <a:ext cx="504754"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𝑅</m:t>
                          </m:r>
                          <m:r>
                            <a:rPr lang="en-US" sz="1200" i="1">
                              <a:latin typeface="Cambria Math" panose="02040503050406030204" pitchFamily="18" charset="0"/>
                            </a:rPr>
                            <m:t>′</m:t>
                          </m:r>
                          <m:r>
                            <a:rPr lang="en-US" sz="1200" i="1">
                              <a:latin typeface="Cambria Math" panose="02040503050406030204" pitchFamily="18" charset="0"/>
                            </a:rPr>
                            <m:t>𝑇</m:t>
                          </m:r>
                        </m:e>
                        <m:sub>
                          <m:r>
                            <a:rPr lang="en-US" sz="1200" i="1">
                              <a:latin typeface="Cambria Math" panose="02040503050406030204" pitchFamily="18" charset="0"/>
                            </a:rPr>
                            <m:t>2</m:t>
                          </m:r>
                        </m:sub>
                      </m:sSub>
                    </m:oMath>
                  </m:oMathPara>
                </a14:m>
                <a:endParaRPr lang="en-US" sz="1200" dirty="0"/>
              </a:p>
            </p:txBody>
          </p:sp>
        </mc:Choice>
        <mc:Fallback xmlns="">
          <p:sp>
            <p:nvSpPr>
              <p:cNvPr id="77" name="Rectangle 76"/>
              <p:cNvSpPr>
                <a:spLocks noRot="1" noChangeAspect="1" noMove="1" noResize="1" noEditPoints="1" noAdjustHandles="1" noChangeArrowheads="1" noChangeShapeType="1" noTextEdit="1"/>
              </p:cNvSpPr>
              <p:nvPr/>
            </p:nvSpPr>
            <p:spPr>
              <a:xfrm>
                <a:off x="4869593" y="2316296"/>
                <a:ext cx="504754" cy="276999"/>
              </a:xfrm>
              <a:prstGeom prst="rect">
                <a:avLst/>
              </a:prstGeom>
              <a:blipFill>
                <a:blip r:embed="rId4"/>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8" name="Rectangle 77"/>
              <p:cNvSpPr/>
              <p:nvPr/>
            </p:nvSpPr>
            <p:spPr>
              <a:xfrm>
                <a:off x="3608419" y="4526417"/>
                <a:ext cx="366895"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3</m:t>
                          </m:r>
                        </m:sub>
                      </m:sSub>
                    </m:oMath>
                  </m:oMathPara>
                </a14:m>
                <a:endParaRPr lang="en-US" sz="1200" dirty="0"/>
              </a:p>
            </p:txBody>
          </p:sp>
        </mc:Choice>
        <mc:Fallback xmlns="">
          <p:sp>
            <p:nvSpPr>
              <p:cNvPr id="78" name="Rectangle 77"/>
              <p:cNvSpPr>
                <a:spLocks noRot="1" noChangeAspect="1" noMove="1" noResize="1" noEditPoints="1" noAdjustHandles="1" noChangeArrowheads="1" noChangeShapeType="1" noTextEdit="1"/>
              </p:cNvSpPr>
              <p:nvPr/>
            </p:nvSpPr>
            <p:spPr>
              <a:xfrm>
                <a:off x="3608419" y="4526417"/>
                <a:ext cx="366895" cy="276999"/>
              </a:xfrm>
              <a:prstGeom prst="rect">
                <a:avLst/>
              </a:prstGeom>
              <a:blipFill>
                <a:blip r:embed="rId5"/>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79" name="Rectangle 78"/>
              <p:cNvSpPr/>
              <p:nvPr/>
            </p:nvSpPr>
            <p:spPr>
              <a:xfrm>
                <a:off x="5231840" y="4526417"/>
                <a:ext cx="366895"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3</m:t>
                          </m:r>
                        </m:sub>
                      </m:sSub>
                    </m:oMath>
                  </m:oMathPara>
                </a14:m>
                <a:endParaRPr lang="en-US" sz="1200" dirty="0"/>
              </a:p>
            </p:txBody>
          </p:sp>
        </mc:Choice>
        <mc:Fallback xmlns="">
          <p:sp>
            <p:nvSpPr>
              <p:cNvPr id="79" name="Rectangle 78"/>
              <p:cNvSpPr>
                <a:spLocks noRot="1" noChangeAspect="1" noMove="1" noResize="1" noEditPoints="1" noAdjustHandles="1" noChangeArrowheads="1" noChangeShapeType="1" noTextEdit="1"/>
              </p:cNvSpPr>
              <p:nvPr/>
            </p:nvSpPr>
            <p:spPr>
              <a:xfrm>
                <a:off x="5231840" y="4526417"/>
                <a:ext cx="366895" cy="276999"/>
              </a:xfrm>
              <a:prstGeom prst="rect">
                <a:avLst/>
              </a:prstGeom>
              <a:blipFill>
                <a:blip r:embed="rId5"/>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0" name="Rectangle 79"/>
              <p:cNvSpPr/>
              <p:nvPr/>
            </p:nvSpPr>
            <p:spPr>
              <a:xfrm>
                <a:off x="6303601" y="4543402"/>
                <a:ext cx="366895"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3</m:t>
                          </m:r>
                        </m:sub>
                      </m:sSub>
                    </m:oMath>
                  </m:oMathPara>
                </a14:m>
                <a:endParaRPr lang="en-US" sz="1200" dirty="0"/>
              </a:p>
            </p:txBody>
          </p:sp>
        </mc:Choice>
        <mc:Fallback xmlns="">
          <p:sp>
            <p:nvSpPr>
              <p:cNvPr id="80" name="Rectangle 79"/>
              <p:cNvSpPr>
                <a:spLocks noRot="1" noChangeAspect="1" noMove="1" noResize="1" noEditPoints="1" noAdjustHandles="1" noChangeArrowheads="1" noChangeShapeType="1" noTextEdit="1"/>
              </p:cNvSpPr>
              <p:nvPr/>
            </p:nvSpPr>
            <p:spPr>
              <a:xfrm>
                <a:off x="6303601" y="4543402"/>
                <a:ext cx="366895" cy="276999"/>
              </a:xfrm>
              <a:prstGeom prst="rect">
                <a:avLst/>
              </a:prstGeom>
              <a:blipFill>
                <a:blip r:embed="rId6"/>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81" name="Rectangle 80"/>
              <p:cNvSpPr/>
              <p:nvPr/>
            </p:nvSpPr>
            <p:spPr>
              <a:xfrm>
                <a:off x="7197453" y="4556078"/>
                <a:ext cx="366895"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𝑇</m:t>
                          </m:r>
                        </m:e>
                        <m:sub>
                          <m:r>
                            <a:rPr lang="en-US" sz="1200" i="1">
                              <a:latin typeface="Cambria Math" panose="02040503050406030204" pitchFamily="18" charset="0"/>
                            </a:rPr>
                            <m:t>3</m:t>
                          </m:r>
                        </m:sub>
                      </m:sSub>
                    </m:oMath>
                  </m:oMathPara>
                </a14:m>
                <a:endParaRPr lang="en-US" sz="1200" dirty="0"/>
              </a:p>
            </p:txBody>
          </p:sp>
        </mc:Choice>
        <mc:Fallback xmlns="">
          <p:sp>
            <p:nvSpPr>
              <p:cNvPr id="81" name="Rectangle 80"/>
              <p:cNvSpPr>
                <a:spLocks noRot="1" noChangeAspect="1" noMove="1" noResize="1" noEditPoints="1" noAdjustHandles="1" noChangeArrowheads="1" noChangeShapeType="1" noTextEdit="1"/>
              </p:cNvSpPr>
              <p:nvPr/>
            </p:nvSpPr>
            <p:spPr>
              <a:xfrm>
                <a:off x="7197453" y="4556078"/>
                <a:ext cx="366895" cy="276999"/>
              </a:xfrm>
              <a:prstGeom prst="rect">
                <a:avLst/>
              </a:prstGeom>
              <a:blipFill>
                <a:blip r:embed="rId6"/>
                <a:stretch>
                  <a:fillRect/>
                </a:stretch>
              </a:blipFill>
            </p:spPr>
            <p:txBody>
              <a:bodyPr/>
              <a:lstStyle/>
              <a:p>
                <a:r>
                  <a:rPr lang="en-IN">
                    <a:noFill/>
                  </a:rPr>
                  <a:t> </a:t>
                </a:r>
              </a:p>
            </p:txBody>
          </p:sp>
        </mc:Fallback>
      </mc:AlternateContent>
      <p:sp>
        <p:nvSpPr>
          <p:cNvPr id="82" name="Rectangle 81"/>
          <p:cNvSpPr/>
          <p:nvPr/>
        </p:nvSpPr>
        <p:spPr>
          <a:xfrm>
            <a:off x="3314447" y="3556689"/>
            <a:ext cx="1412887" cy="276999"/>
          </a:xfrm>
          <a:prstGeom prst="rect">
            <a:avLst/>
          </a:prstGeom>
        </p:spPr>
        <p:txBody>
          <a:bodyPr wrap="none">
            <a:spAutoFit/>
          </a:bodyPr>
          <a:lstStyle/>
          <a:p>
            <a:r>
              <a:rPr lang="en-US" sz="1200" dirty="0"/>
              <a:t>(Register or I/O) = 1</a:t>
            </a:r>
          </a:p>
        </p:txBody>
      </p:sp>
      <p:sp>
        <p:nvSpPr>
          <p:cNvPr id="83" name="Rectangle 82"/>
          <p:cNvSpPr/>
          <p:nvPr/>
        </p:nvSpPr>
        <p:spPr>
          <a:xfrm>
            <a:off x="5233567" y="3556689"/>
            <a:ext cx="1682961" cy="276999"/>
          </a:xfrm>
          <a:prstGeom prst="rect">
            <a:avLst/>
          </a:prstGeom>
        </p:spPr>
        <p:txBody>
          <a:bodyPr wrap="none">
            <a:spAutoFit/>
          </a:bodyPr>
          <a:lstStyle/>
          <a:p>
            <a:r>
              <a:rPr lang="en-US" sz="1200" dirty="0"/>
              <a:t>= 0 (Memory-reference)</a:t>
            </a:r>
          </a:p>
        </p:txBody>
      </p:sp>
      <p:sp>
        <p:nvSpPr>
          <p:cNvPr id="84" name="Rectangle 83"/>
          <p:cNvSpPr/>
          <p:nvPr/>
        </p:nvSpPr>
        <p:spPr>
          <a:xfrm>
            <a:off x="3161473" y="3977204"/>
            <a:ext cx="636713" cy="253916"/>
          </a:xfrm>
          <a:prstGeom prst="rect">
            <a:avLst/>
          </a:prstGeom>
        </p:spPr>
        <p:txBody>
          <a:bodyPr wrap="none">
            <a:spAutoFit/>
          </a:bodyPr>
          <a:lstStyle/>
          <a:p>
            <a:r>
              <a:rPr lang="en-US" sz="1050" dirty="0"/>
              <a:t>(I/O) = 1</a:t>
            </a:r>
          </a:p>
        </p:txBody>
      </p:sp>
      <p:sp>
        <p:nvSpPr>
          <p:cNvPr id="85" name="Rectangle 84"/>
          <p:cNvSpPr/>
          <p:nvPr/>
        </p:nvSpPr>
        <p:spPr>
          <a:xfrm>
            <a:off x="4091793" y="3977204"/>
            <a:ext cx="881973" cy="253916"/>
          </a:xfrm>
          <a:prstGeom prst="rect">
            <a:avLst/>
          </a:prstGeom>
        </p:spPr>
        <p:txBody>
          <a:bodyPr wrap="none">
            <a:spAutoFit/>
          </a:bodyPr>
          <a:lstStyle/>
          <a:p>
            <a:r>
              <a:rPr lang="en-US" sz="1050" dirty="0"/>
              <a:t>= 0 (register)</a:t>
            </a:r>
          </a:p>
        </p:txBody>
      </p:sp>
      <p:sp>
        <p:nvSpPr>
          <p:cNvPr id="87" name="Rectangle 86"/>
          <p:cNvSpPr/>
          <p:nvPr/>
        </p:nvSpPr>
        <p:spPr>
          <a:xfrm>
            <a:off x="5596631" y="3985927"/>
            <a:ext cx="880369" cy="253916"/>
          </a:xfrm>
          <a:prstGeom prst="rect">
            <a:avLst/>
          </a:prstGeom>
        </p:spPr>
        <p:txBody>
          <a:bodyPr wrap="none">
            <a:spAutoFit/>
          </a:bodyPr>
          <a:lstStyle/>
          <a:p>
            <a:r>
              <a:rPr lang="en-US" sz="1050" dirty="0"/>
              <a:t>(indirect) = 1</a:t>
            </a:r>
          </a:p>
        </p:txBody>
      </p:sp>
      <p:sp>
        <p:nvSpPr>
          <p:cNvPr id="88" name="Rectangle 87"/>
          <p:cNvSpPr/>
          <p:nvPr/>
        </p:nvSpPr>
        <p:spPr>
          <a:xfrm>
            <a:off x="6688219" y="3985927"/>
            <a:ext cx="779381" cy="253916"/>
          </a:xfrm>
          <a:prstGeom prst="rect">
            <a:avLst/>
          </a:prstGeom>
        </p:spPr>
        <p:txBody>
          <a:bodyPr wrap="none">
            <a:spAutoFit/>
          </a:bodyPr>
          <a:lstStyle/>
          <a:p>
            <a:r>
              <a:rPr lang="en-US" sz="1050" dirty="0"/>
              <a:t>= 0 (direct)</a:t>
            </a:r>
          </a:p>
        </p:txBody>
      </p:sp>
      <p:sp>
        <p:nvSpPr>
          <p:cNvPr id="47" name="Rectangle 46"/>
          <p:cNvSpPr/>
          <p:nvPr/>
        </p:nvSpPr>
        <p:spPr>
          <a:xfrm>
            <a:off x="4344334" y="152400"/>
            <a:ext cx="1763345" cy="380333"/>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Start</a:t>
            </a:r>
          </a:p>
          <a:p>
            <a:pPr algn="ctr"/>
            <a:r>
              <a:rPr lang="en-US" sz="1250" dirty="0"/>
              <a:t>SC </a:t>
            </a:r>
            <a:r>
              <a:rPr lang="en-US" sz="1250" dirty="0">
                <a:latin typeface="Cambria Math" panose="02040503050406030204" pitchFamily="18" charset="0"/>
                <a:ea typeface="Cambria Math" panose="02040503050406030204" pitchFamily="18" charset="0"/>
              </a:rPr>
              <a:t>← 0, </a:t>
            </a:r>
            <a:r>
              <a:rPr lang="en-US" sz="1250" dirty="0"/>
              <a:t>IEN </a:t>
            </a:r>
            <a:r>
              <a:rPr lang="en-US" sz="1250" dirty="0">
                <a:latin typeface="Cambria Math" panose="02040503050406030204" pitchFamily="18" charset="0"/>
                <a:ea typeface="Cambria Math" panose="02040503050406030204" pitchFamily="18" charset="0"/>
              </a:rPr>
              <a:t>← 0, </a:t>
            </a:r>
            <a:r>
              <a:rPr lang="en-US" sz="1250" dirty="0"/>
              <a:t>R </a:t>
            </a:r>
            <a:r>
              <a:rPr lang="en-US" sz="1250" dirty="0">
                <a:latin typeface="Cambria Math" panose="02040503050406030204" pitchFamily="18" charset="0"/>
                <a:ea typeface="Cambria Math" panose="02040503050406030204" pitchFamily="18" charset="0"/>
              </a:rPr>
              <a:t>← 0</a:t>
            </a:r>
            <a:endParaRPr lang="en-US" sz="1250" dirty="0"/>
          </a:p>
        </p:txBody>
      </p:sp>
      <p:sp>
        <p:nvSpPr>
          <p:cNvPr id="50" name="Diamond 49"/>
          <p:cNvSpPr/>
          <p:nvPr/>
        </p:nvSpPr>
        <p:spPr>
          <a:xfrm>
            <a:off x="4938379" y="799456"/>
            <a:ext cx="575256" cy="346364"/>
          </a:xfrm>
          <a:prstGeom prst="diamond">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R</a:t>
            </a:r>
            <a:endParaRPr lang="en-US" sz="1250" baseline="-25000" dirty="0"/>
          </a:p>
        </p:txBody>
      </p:sp>
      <p:cxnSp>
        <p:nvCxnSpPr>
          <p:cNvPr id="51" name="Straight Arrow Connector 50"/>
          <p:cNvCxnSpPr>
            <a:stCxn id="47" idx="2"/>
            <a:endCxn id="50" idx="0"/>
          </p:cNvCxnSpPr>
          <p:nvPr/>
        </p:nvCxnSpPr>
        <p:spPr>
          <a:xfrm>
            <a:off x="5226007" y="532733"/>
            <a:ext cx="0" cy="266723"/>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50" idx="1"/>
            <a:endCxn id="5" idx="0"/>
          </p:cNvCxnSpPr>
          <p:nvPr/>
        </p:nvCxnSpPr>
        <p:spPr>
          <a:xfrm rot="10800000" flipV="1">
            <a:off x="3962765" y="972638"/>
            <a:ext cx="975614" cy="508772"/>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7" idx="2"/>
            <a:endCxn id="8" idx="0"/>
          </p:cNvCxnSpPr>
          <p:nvPr/>
        </p:nvCxnSpPr>
        <p:spPr>
          <a:xfrm rot="16200000" flipH="1">
            <a:off x="4128881" y="2774840"/>
            <a:ext cx="694641" cy="1028698"/>
          </a:xfrm>
          <a:prstGeom prst="bentConnector3">
            <a:avLst/>
          </a:prstGeom>
          <a:ln w="19050">
            <a:tailEnd type="stealth" w="lg" len="lg"/>
          </a:ln>
        </p:spPr>
        <p:style>
          <a:lnRef idx="1">
            <a:schemeClr val="accent1"/>
          </a:lnRef>
          <a:fillRef idx="0">
            <a:schemeClr val="accent1"/>
          </a:fillRef>
          <a:effectRef idx="0">
            <a:schemeClr val="accent1"/>
          </a:effectRef>
          <a:fontRef idx="minor">
            <a:schemeClr val="tx1"/>
          </a:fontRef>
        </p:style>
      </p:cxnSp>
      <p:sp>
        <p:nvSpPr>
          <p:cNvPr id="71" name="Rectangle 70"/>
          <p:cNvSpPr/>
          <p:nvPr/>
        </p:nvSpPr>
        <p:spPr>
          <a:xfrm>
            <a:off x="5880740" y="1471100"/>
            <a:ext cx="1457310" cy="259773"/>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t>AR </a:t>
            </a:r>
            <a:r>
              <a:rPr lang="en-US" sz="1250" dirty="0">
                <a:latin typeface="Cambria Math" panose="02040503050406030204" pitchFamily="18" charset="0"/>
                <a:ea typeface="Cambria Math" panose="02040503050406030204" pitchFamily="18" charset="0"/>
              </a:rPr>
              <a:t>← </a:t>
            </a:r>
            <a:r>
              <a:rPr lang="en-US" sz="1250" dirty="0">
                <a:ea typeface="Cambria Math" panose="02040503050406030204" pitchFamily="18" charset="0"/>
              </a:rPr>
              <a:t>0, TR </a:t>
            </a:r>
            <a:r>
              <a:rPr lang="en-US" sz="1250" dirty="0">
                <a:latin typeface="Cambria Math" panose="02040503050406030204" pitchFamily="18" charset="0"/>
                <a:ea typeface="Cambria Math" panose="02040503050406030204" pitchFamily="18" charset="0"/>
              </a:rPr>
              <a:t>← PC</a:t>
            </a:r>
            <a:endParaRPr lang="en-US" sz="1250" dirty="0"/>
          </a:p>
        </p:txBody>
      </p:sp>
      <p:sp>
        <p:nvSpPr>
          <p:cNvPr id="72" name="Rectangle 71"/>
          <p:cNvSpPr/>
          <p:nvPr/>
        </p:nvSpPr>
        <p:spPr>
          <a:xfrm>
            <a:off x="5806962" y="1995129"/>
            <a:ext cx="1603041" cy="259773"/>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ea typeface="Cambria Math" panose="02040503050406030204" pitchFamily="18" charset="0"/>
              </a:rPr>
              <a:t>M[AR] </a:t>
            </a:r>
            <a:r>
              <a:rPr lang="en-US" sz="1250" dirty="0">
                <a:latin typeface="Cambria Math" panose="02040503050406030204" pitchFamily="18" charset="0"/>
                <a:ea typeface="Cambria Math" panose="02040503050406030204" pitchFamily="18" charset="0"/>
              </a:rPr>
              <a:t>← TR</a:t>
            </a:r>
            <a:r>
              <a:rPr lang="en-US" sz="1250" dirty="0">
                <a:ea typeface="Cambria Math" panose="02040503050406030204" pitchFamily="18" charset="0"/>
              </a:rPr>
              <a:t>, PC </a:t>
            </a:r>
            <a:r>
              <a:rPr lang="en-US" sz="1250" dirty="0">
                <a:latin typeface="Cambria Math" panose="02040503050406030204" pitchFamily="18" charset="0"/>
                <a:ea typeface="Cambria Math" panose="02040503050406030204" pitchFamily="18" charset="0"/>
              </a:rPr>
              <a:t>←</a:t>
            </a:r>
            <a:r>
              <a:rPr lang="en-US" sz="1250" dirty="0">
                <a:ea typeface="Cambria Math" panose="02040503050406030204" pitchFamily="18" charset="0"/>
              </a:rPr>
              <a:t> 0</a:t>
            </a:r>
            <a:endParaRPr lang="en-US" sz="1250" dirty="0"/>
          </a:p>
        </p:txBody>
      </p:sp>
      <p:sp>
        <p:nvSpPr>
          <p:cNvPr id="73" name="Rectangle 72"/>
          <p:cNvSpPr/>
          <p:nvPr/>
        </p:nvSpPr>
        <p:spPr>
          <a:xfrm>
            <a:off x="5806961" y="2559640"/>
            <a:ext cx="1603041" cy="418367"/>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50" dirty="0">
                <a:ea typeface="Cambria Math" panose="02040503050406030204" pitchFamily="18" charset="0"/>
              </a:rPr>
              <a:t> PC </a:t>
            </a:r>
            <a:r>
              <a:rPr lang="en-US" sz="1250" dirty="0">
                <a:latin typeface="Cambria Math" panose="02040503050406030204" pitchFamily="18" charset="0"/>
                <a:ea typeface="Cambria Math" panose="02040503050406030204" pitchFamily="18" charset="0"/>
              </a:rPr>
              <a:t>← </a:t>
            </a:r>
            <a:r>
              <a:rPr lang="en-US" sz="1250" dirty="0">
                <a:ea typeface="Cambria Math" panose="02040503050406030204" pitchFamily="18" charset="0"/>
              </a:rPr>
              <a:t>PC + 1, IEN </a:t>
            </a:r>
            <a:r>
              <a:rPr lang="en-US" sz="1250" dirty="0">
                <a:latin typeface="Cambria Math" panose="02040503050406030204" pitchFamily="18" charset="0"/>
                <a:ea typeface="Cambria Math" panose="02040503050406030204" pitchFamily="18" charset="0"/>
              </a:rPr>
              <a:t>← 0, R ← 0, SC ← 0</a:t>
            </a:r>
            <a:endParaRPr lang="en-US" sz="1250" dirty="0"/>
          </a:p>
        </p:txBody>
      </p:sp>
      <p:cxnSp>
        <p:nvCxnSpPr>
          <p:cNvPr id="74" name="Straight Arrow Connector 73"/>
          <p:cNvCxnSpPr>
            <a:stCxn id="71" idx="2"/>
            <a:endCxn id="72" idx="0"/>
          </p:cNvCxnSpPr>
          <p:nvPr/>
        </p:nvCxnSpPr>
        <p:spPr>
          <a:xfrm flipH="1">
            <a:off x="6608483" y="1730873"/>
            <a:ext cx="912" cy="264256"/>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86" name="Straight Arrow Connector 85"/>
          <p:cNvCxnSpPr>
            <a:stCxn id="72" idx="2"/>
            <a:endCxn id="73" idx="0"/>
          </p:cNvCxnSpPr>
          <p:nvPr/>
        </p:nvCxnSpPr>
        <p:spPr>
          <a:xfrm flipH="1">
            <a:off x="6608482" y="2254902"/>
            <a:ext cx="1" cy="304738"/>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9" name="Rectangle 88"/>
              <p:cNvSpPr/>
              <p:nvPr/>
            </p:nvSpPr>
            <p:spPr>
              <a:xfrm>
                <a:off x="6996698" y="1222694"/>
                <a:ext cx="464679"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𝑅𝑇</m:t>
                          </m:r>
                        </m:e>
                        <m:sub>
                          <m:r>
                            <a:rPr lang="en-US" sz="1200" i="1">
                              <a:latin typeface="Cambria Math" panose="02040503050406030204" pitchFamily="18" charset="0"/>
                            </a:rPr>
                            <m:t>0</m:t>
                          </m:r>
                        </m:sub>
                      </m:sSub>
                    </m:oMath>
                  </m:oMathPara>
                </a14:m>
                <a:endParaRPr lang="en-US" sz="1200" dirty="0"/>
              </a:p>
            </p:txBody>
          </p:sp>
        </mc:Choice>
        <mc:Fallback xmlns="">
          <p:sp>
            <p:nvSpPr>
              <p:cNvPr id="89" name="Rectangle 88"/>
              <p:cNvSpPr>
                <a:spLocks noRot="1" noChangeAspect="1" noMove="1" noResize="1" noEditPoints="1" noAdjustHandles="1" noChangeArrowheads="1" noChangeShapeType="1" noTextEdit="1"/>
              </p:cNvSpPr>
              <p:nvPr/>
            </p:nvSpPr>
            <p:spPr>
              <a:xfrm>
                <a:off x="6996698" y="1222694"/>
                <a:ext cx="464679" cy="276999"/>
              </a:xfrm>
              <a:prstGeom prst="rect">
                <a:avLst/>
              </a:prstGeom>
              <a:blipFill>
                <a:blip r:embed="rId7"/>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90" name="Rectangle 89"/>
              <p:cNvSpPr/>
              <p:nvPr/>
            </p:nvSpPr>
            <p:spPr>
              <a:xfrm>
                <a:off x="7082712" y="1733476"/>
                <a:ext cx="461088"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𝑅𝑇</m:t>
                          </m:r>
                        </m:e>
                        <m:sub>
                          <m:r>
                            <a:rPr lang="en-US" sz="1200" i="1">
                              <a:latin typeface="Cambria Math" panose="02040503050406030204" pitchFamily="18" charset="0"/>
                            </a:rPr>
                            <m:t>1</m:t>
                          </m:r>
                        </m:sub>
                      </m:sSub>
                    </m:oMath>
                  </m:oMathPara>
                </a14:m>
                <a:endParaRPr lang="en-US" sz="1200" dirty="0"/>
              </a:p>
            </p:txBody>
          </p:sp>
        </mc:Choice>
        <mc:Fallback xmlns="">
          <p:sp>
            <p:nvSpPr>
              <p:cNvPr id="90" name="Rectangle 89"/>
              <p:cNvSpPr>
                <a:spLocks noRot="1" noChangeAspect="1" noMove="1" noResize="1" noEditPoints="1" noAdjustHandles="1" noChangeArrowheads="1" noChangeShapeType="1" noTextEdit="1"/>
              </p:cNvSpPr>
              <p:nvPr/>
            </p:nvSpPr>
            <p:spPr>
              <a:xfrm>
                <a:off x="7082712" y="1733476"/>
                <a:ext cx="461088" cy="276999"/>
              </a:xfrm>
              <a:prstGeom prst="rect">
                <a:avLst/>
              </a:prstGeom>
              <a:blipFill>
                <a:blip r:embed="rId8"/>
                <a:stretch>
                  <a:fillRect/>
                </a:stretch>
              </a:blipFill>
            </p:spPr>
            <p:txBody>
              <a:bodyPr/>
              <a:lstStyle/>
              <a:p>
                <a:r>
                  <a:rPr lang="en-IN">
                    <a:noFill/>
                  </a:rPr>
                  <a:t> </a:t>
                </a:r>
              </a:p>
            </p:txBody>
          </p:sp>
        </mc:Fallback>
      </mc:AlternateContent>
      <mc:AlternateContent xmlns:mc="http://schemas.openxmlformats.org/markup-compatibility/2006" xmlns:a14="http://schemas.microsoft.com/office/drawing/2010/main">
        <mc:Choice Requires="a14">
          <p:sp>
            <p:nvSpPr>
              <p:cNvPr id="91" name="Rectangle 90"/>
              <p:cNvSpPr/>
              <p:nvPr/>
            </p:nvSpPr>
            <p:spPr>
              <a:xfrm>
                <a:off x="7077414" y="2305986"/>
                <a:ext cx="464679"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rPr>
                          </m:ctrlPr>
                        </m:sSubPr>
                        <m:e>
                          <m:r>
                            <a:rPr lang="en-US" sz="1200" i="1">
                              <a:latin typeface="Cambria Math" panose="02040503050406030204" pitchFamily="18" charset="0"/>
                            </a:rPr>
                            <m:t>𝑅𝑇</m:t>
                          </m:r>
                        </m:e>
                        <m:sub>
                          <m:r>
                            <a:rPr lang="en-US" sz="1200" i="1">
                              <a:latin typeface="Cambria Math" panose="02040503050406030204" pitchFamily="18" charset="0"/>
                            </a:rPr>
                            <m:t>2</m:t>
                          </m:r>
                        </m:sub>
                      </m:sSub>
                    </m:oMath>
                  </m:oMathPara>
                </a14:m>
                <a:endParaRPr lang="en-US" sz="1200" dirty="0"/>
              </a:p>
            </p:txBody>
          </p:sp>
        </mc:Choice>
        <mc:Fallback xmlns="">
          <p:sp>
            <p:nvSpPr>
              <p:cNvPr id="91" name="Rectangle 90"/>
              <p:cNvSpPr>
                <a:spLocks noRot="1" noChangeAspect="1" noMove="1" noResize="1" noEditPoints="1" noAdjustHandles="1" noChangeArrowheads="1" noChangeShapeType="1" noTextEdit="1"/>
              </p:cNvSpPr>
              <p:nvPr/>
            </p:nvSpPr>
            <p:spPr>
              <a:xfrm>
                <a:off x="7077414" y="2305986"/>
                <a:ext cx="464679" cy="276999"/>
              </a:xfrm>
              <a:prstGeom prst="rect">
                <a:avLst/>
              </a:prstGeom>
              <a:blipFill>
                <a:blip r:embed="rId9"/>
                <a:stretch>
                  <a:fillRect/>
                </a:stretch>
              </a:blipFill>
            </p:spPr>
            <p:txBody>
              <a:bodyPr/>
              <a:lstStyle/>
              <a:p>
                <a:r>
                  <a:rPr lang="en-IN">
                    <a:noFill/>
                  </a:rPr>
                  <a:t> </a:t>
                </a:r>
              </a:p>
            </p:txBody>
          </p:sp>
        </mc:Fallback>
      </mc:AlternateContent>
      <p:cxnSp>
        <p:nvCxnSpPr>
          <p:cNvPr id="61" name="Elbow Connector 60"/>
          <p:cNvCxnSpPr>
            <a:stCxn id="50" idx="3"/>
            <a:endCxn id="71" idx="0"/>
          </p:cNvCxnSpPr>
          <p:nvPr/>
        </p:nvCxnSpPr>
        <p:spPr>
          <a:xfrm>
            <a:off x="5513635" y="972639"/>
            <a:ext cx="1095760" cy="498461"/>
          </a:xfrm>
          <a:prstGeom prst="bentConnector2">
            <a:avLst/>
          </a:prstGeom>
          <a:ln w="19050">
            <a:tailEnd type="stealth" w="lg" len="lg"/>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5215728" y="670875"/>
            <a:ext cx="2275272" cy="2585217"/>
            <a:chOff x="7424646" y="1582705"/>
            <a:chExt cx="6067394" cy="6893920"/>
          </a:xfrm>
        </p:grpSpPr>
        <p:cxnSp>
          <p:nvCxnSpPr>
            <p:cNvPr id="68" name="Straight Connector 67"/>
            <p:cNvCxnSpPr>
              <a:cxnSpLocks/>
            </p:cNvCxnSpPr>
            <p:nvPr/>
          </p:nvCxnSpPr>
          <p:spPr>
            <a:xfrm>
              <a:off x="11194439" y="7598077"/>
              <a:ext cx="0" cy="87854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11188039" y="8458782"/>
              <a:ext cx="230400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5" name="Elbow Connector 94"/>
            <p:cNvCxnSpPr/>
            <p:nvPr/>
          </p:nvCxnSpPr>
          <p:spPr>
            <a:xfrm rot="16200000" flipV="1">
              <a:off x="7007043" y="2000308"/>
              <a:ext cx="6883208" cy="6048002"/>
            </a:xfrm>
            <a:prstGeom prst="bentConnector3">
              <a:avLst>
                <a:gd name="adj1" fmla="val 99871"/>
              </a:avLst>
            </a:prstGeom>
            <a:ln w="19050">
              <a:tailEnd type="stealth" w="lg" len="lg"/>
            </a:ln>
          </p:spPr>
          <p:style>
            <a:lnRef idx="1">
              <a:schemeClr val="accent1"/>
            </a:lnRef>
            <a:fillRef idx="0">
              <a:schemeClr val="accent1"/>
            </a:fillRef>
            <a:effectRef idx="0">
              <a:schemeClr val="accent1"/>
            </a:effectRef>
            <a:fontRef idx="minor">
              <a:schemeClr val="tx1"/>
            </a:fontRef>
          </p:style>
        </p:cxnSp>
      </p:grpSp>
      <p:sp>
        <p:nvSpPr>
          <p:cNvPr id="97" name="Rectangle 96"/>
          <p:cNvSpPr/>
          <p:nvPr/>
        </p:nvSpPr>
        <p:spPr>
          <a:xfrm>
            <a:off x="3507223" y="719738"/>
            <a:ext cx="1525931" cy="276999"/>
          </a:xfrm>
          <a:prstGeom prst="rect">
            <a:avLst/>
          </a:prstGeom>
        </p:spPr>
        <p:txBody>
          <a:bodyPr wrap="none">
            <a:spAutoFit/>
          </a:bodyPr>
          <a:lstStyle/>
          <a:p>
            <a:r>
              <a:rPr lang="en-US" sz="1200" dirty="0"/>
              <a:t>(Instruction cycle) = 0</a:t>
            </a:r>
          </a:p>
        </p:txBody>
      </p:sp>
      <p:sp>
        <p:nvSpPr>
          <p:cNvPr id="98" name="Rectangle 97"/>
          <p:cNvSpPr/>
          <p:nvPr/>
        </p:nvSpPr>
        <p:spPr>
          <a:xfrm>
            <a:off x="5495441" y="722746"/>
            <a:ext cx="1410066" cy="276999"/>
          </a:xfrm>
          <a:prstGeom prst="rect">
            <a:avLst/>
          </a:prstGeom>
        </p:spPr>
        <p:txBody>
          <a:bodyPr wrap="none">
            <a:spAutoFit/>
          </a:bodyPr>
          <a:lstStyle/>
          <a:p>
            <a:r>
              <a:rPr lang="en-US" sz="1200" dirty="0"/>
              <a:t>=1 (Interrupt cycle)</a:t>
            </a:r>
          </a:p>
        </p:txBody>
      </p:sp>
      <p:sp>
        <p:nvSpPr>
          <p:cNvPr id="16" name="Rectangle 15">
            <a:extLst>
              <a:ext uri="{FF2B5EF4-FFF2-40B4-BE49-F238E27FC236}">
                <a16:creationId xmlns:a16="http://schemas.microsoft.com/office/drawing/2014/main" id="{0D48B8F0-9205-4118-BD98-713C91B79C6B}"/>
              </a:ext>
            </a:extLst>
          </p:cNvPr>
          <p:cNvSpPr/>
          <p:nvPr/>
        </p:nvSpPr>
        <p:spPr>
          <a:xfrm>
            <a:off x="76200" y="-36462"/>
            <a:ext cx="2269887" cy="1938992"/>
          </a:xfrm>
          <a:prstGeom prst="rect">
            <a:avLst/>
          </a:prstGeom>
        </p:spPr>
        <p:txBody>
          <a:bodyPr wrap="square">
            <a:spAutoFit/>
          </a:bodyPr>
          <a:lstStyle/>
          <a:p>
            <a:pPr algn="ctr"/>
            <a:r>
              <a:rPr lang="en-US" sz="4000" dirty="0"/>
              <a:t>Design of Basic Computer</a:t>
            </a:r>
            <a:endParaRPr lang="en-IN" sz="4000" dirty="0"/>
          </a:p>
        </p:txBody>
      </p:sp>
    </p:spTree>
    <p:extLst>
      <p:ext uri="{BB962C8B-B14F-4D97-AF65-F5344CB8AC3E}">
        <p14:creationId xmlns:p14="http://schemas.microsoft.com/office/powerpoint/2010/main" val="256222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up)">
                                      <p:cBhvr>
                                        <p:cTn id="7" dur="5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51"/>
                                        </p:tgtEl>
                                        <p:attrNameLst>
                                          <p:attrName>style.visibility</p:attrName>
                                        </p:attrNameLst>
                                      </p:cBhvr>
                                      <p:to>
                                        <p:strVal val="visible"/>
                                      </p:to>
                                    </p:set>
                                    <p:animEffect transition="in" filter="wipe(up)">
                                      <p:cBhvr>
                                        <p:cTn id="12" dur="500"/>
                                        <p:tgtEl>
                                          <p:spTgt spid="5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wipe(up)">
                                      <p:cBhvr>
                                        <p:cTn id="17" dur="500"/>
                                        <p:tgtEl>
                                          <p:spTgt spid="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7"/>
                                        </p:tgtEl>
                                        <p:attrNameLst>
                                          <p:attrName>style.visibility</p:attrName>
                                        </p:attrNameLst>
                                      </p:cBhvr>
                                      <p:to>
                                        <p:strVal val="visible"/>
                                      </p:to>
                                    </p:set>
                                    <p:animEffect transition="in" filter="wipe(up)">
                                      <p:cBhvr>
                                        <p:cTn id="22" dur="500"/>
                                        <p:tgtEl>
                                          <p:spTgt spid="97"/>
                                        </p:tgtEl>
                                      </p:cBhvr>
                                    </p:animEffect>
                                  </p:childTnLst>
                                </p:cTn>
                              </p:par>
                              <p:par>
                                <p:cTn id="23" presetID="22" presetClass="entr" presetSubtype="1"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up)">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up)">
                                      <p:cBhvr>
                                        <p:cTn id="30" dur="500"/>
                                        <p:tgtEl>
                                          <p:spTgt spid="5"/>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75"/>
                                        </p:tgtEl>
                                        <p:attrNameLst>
                                          <p:attrName>style.visibility</p:attrName>
                                        </p:attrNameLst>
                                      </p:cBhvr>
                                      <p:to>
                                        <p:strVal val="visible"/>
                                      </p:to>
                                    </p:set>
                                    <p:animEffect transition="in" filter="wipe(up)">
                                      <p:cBhvr>
                                        <p:cTn id="33" dur="500"/>
                                        <p:tgtEl>
                                          <p:spTgt spid="75"/>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up)">
                                      <p:cBhvr>
                                        <p:cTn id="38" dur="500"/>
                                        <p:tgtEl>
                                          <p:spTgt spid="18"/>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76"/>
                                        </p:tgtEl>
                                        <p:attrNameLst>
                                          <p:attrName>style.visibility</p:attrName>
                                        </p:attrNameLst>
                                      </p:cBhvr>
                                      <p:to>
                                        <p:strVal val="visible"/>
                                      </p:to>
                                    </p:set>
                                    <p:animEffect transition="in" filter="wipe(up)">
                                      <p:cBhvr>
                                        <p:cTn id="43" dur="500"/>
                                        <p:tgtEl>
                                          <p:spTgt spid="76"/>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wipe(up)">
                                      <p:cBhvr>
                                        <p:cTn id="46" dur="500"/>
                                        <p:tgtEl>
                                          <p:spTgt spid="6"/>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up)">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up)">
                                      <p:cBhvr>
                                        <p:cTn id="56" dur="500"/>
                                        <p:tgtEl>
                                          <p:spTgt spid="7"/>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77"/>
                                        </p:tgtEl>
                                        <p:attrNameLst>
                                          <p:attrName>style.visibility</p:attrName>
                                        </p:attrNameLst>
                                      </p:cBhvr>
                                      <p:to>
                                        <p:strVal val="visible"/>
                                      </p:to>
                                    </p:set>
                                    <p:animEffect transition="in" filter="wipe(up)">
                                      <p:cBhvr>
                                        <p:cTn id="59" dur="500"/>
                                        <p:tgtEl>
                                          <p:spTgt spid="7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1" fill="hold" nodeType="click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wipe(up)">
                                      <p:cBhvr>
                                        <p:cTn id="64" dur="500"/>
                                        <p:tgtEl>
                                          <p:spTgt spid="29"/>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wipe(up)">
                                      <p:cBhvr>
                                        <p:cTn id="67" dur="500"/>
                                        <p:tgtEl>
                                          <p:spTgt spid="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wipe(up)">
                                      <p:cBhvr>
                                        <p:cTn id="72" dur="500"/>
                                        <p:tgtEl>
                                          <p:spTgt spid="30"/>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82"/>
                                        </p:tgtEl>
                                        <p:attrNameLst>
                                          <p:attrName>style.visibility</p:attrName>
                                        </p:attrNameLst>
                                      </p:cBhvr>
                                      <p:to>
                                        <p:strVal val="visible"/>
                                      </p:to>
                                    </p:set>
                                    <p:animEffect transition="in" filter="wipe(up)">
                                      <p:cBhvr>
                                        <p:cTn id="75" dur="500"/>
                                        <p:tgtEl>
                                          <p:spTgt spid="82"/>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1" fill="hold" grpId="0" nodeType="clickEffect">
                                  <p:stCondLst>
                                    <p:cond delay="0"/>
                                  </p:stCondLst>
                                  <p:childTnLst>
                                    <p:set>
                                      <p:cBhvr>
                                        <p:cTn id="79" dur="1" fill="hold">
                                          <p:stCondLst>
                                            <p:cond delay="0"/>
                                          </p:stCondLst>
                                        </p:cTn>
                                        <p:tgtEl>
                                          <p:spTgt spid="9"/>
                                        </p:tgtEl>
                                        <p:attrNameLst>
                                          <p:attrName>style.visibility</p:attrName>
                                        </p:attrNameLst>
                                      </p:cBhvr>
                                      <p:to>
                                        <p:strVal val="visible"/>
                                      </p:to>
                                    </p:set>
                                    <p:animEffect transition="in" filter="wipe(up)">
                                      <p:cBhvr>
                                        <p:cTn id="80" dur="500"/>
                                        <p:tgtEl>
                                          <p:spTgt spid="9"/>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1" fill="hold" nodeType="click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wipe(up)">
                                      <p:cBhvr>
                                        <p:cTn id="85" dur="500"/>
                                        <p:tgtEl>
                                          <p:spTgt spid="33"/>
                                        </p:tgtEl>
                                      </p:cBhvr>
                                    </p:animEffect>
                                  </p:childTnLst>
                                </p:cTn>
                              </p:par>
                              <p:par>
                                <p:cTn id="86" presetID="22" presetClass="entr" presetSubtype="1" fill="hold" grpId="0" nodeType="withEffect">
                                  <p:stCondLst>
                                    <p:cond delay="0"/>
                                  </p:stCondLst>
                                  <p:childTnLst>
                                    <p:set>
                                      <p:cBhvr>
                                        <p:cTn id="87" dur="1" fill="hold">
                                          <p:stCondLst>
                                            <p:cond delay="0"/>
                                          </p:stCondLst>
                                        </p:cTn>
                                        <p:tgtEl>
                                          <p:spTgt spid="84"/>
                                        </p:tgtEl>
                                        <p:attrNameLst>
                                          <p:attrName>style.visibility</p:attrName>
                                        </p:attrNameLst>
                                      </p:cBhvr>
                                      <p:to>
                                        <p:strVal val="visible"/>
                                      </p:to>
                                    </p:set>
                                    <p:animEffect transition="in" filter="wipe(up)">
                                      <p:cBhvr>
                                        <p:cTn id="88" dur="500"/>
                                        <p:tgtEl>
                                          <p:spTgt spid="84"/>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1" fill="hold" grpId="0" nodeType="clickEffect">
                                  <p:stCondLst>
                                    <p:cond delay="0"/>
                                  </p:stCondLst>
                                  <p:childTnLst>
                                    <p:set>
                                      <p:cBhvr>
                                        <p:cTn id="92" dur="1" fill="hold">
                                          <p:stCondLst>
                                            <p:cond delay="0"/>
                                          </p:stCondLst>
                                        </p:cTn>
                                        <p:tgtEl>
                                          <p:spTgt spid="11"/>
                                        </p:tgtEl>
                                        <p:attrNameLst>
                                          <p:attrName>style.visibility</p:attrName>
                                        </p:attrNameLst>
                                      </p:cBhvr>
                                      <p:to>
                                        <p:strVal val="visible"/>
                                      </p:to>
                                    </p:set>
                                    <p:animEffect transition="in" filter="wipe(up)">
                                      <p:cBhvr>
                                        <p:cTn id="93" dur="500"/>
                                        <p:tgtEl>
                                          <p:spTgt spid="11"/>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78"/>
                                        </p:tgtEl>
                                        <p:attrNameLst>
                                          <p:attrName>style.visibility</p:attrName>
                                        </p:attrNameLst>
                                      </p:cBhvr>
                                      <p:to>
                                        <p:strVal val="visible"/>
                                      </p:to>
                                    </p:set>
                                    <p:animEffect transition="in" filter="wipe(up)">
                                      <p:cBhvr>
                                        <p:cTn id="96" dur="500"/>
                                        <p:tgtEl>
                                          <p:spTgt spid="78"/>
                                        </p:tgtEl>
                                      </p:cBhvr>
                                    </p:animEffect>
                                  </p:childTnLst>
                                </p:cTn>
                              </p:par>
                            </p:childTnLst>
                          </p:cTn>
                        </p:par>
                      </p:childTnLst>
                    </p:cTn>
                  </p:par>
                  <p:par>
                    <p:cTn id="97" fill="hold">
                      <p:stCondLst>
                        <p:cond delay="indefinite"/>
                      </p:stCondLst>
                      <p:childTnLst>
                        <p:par>
                          <p:cTn id="98" fill="hold">
                            <p:stCondLst>
                              <p:cond delay="0"/>
                            </p:stCondLst>
                            <p:childTnLst>
                              <p:par>
                                <p:cTn id="99" presetID="22" presetClass="entr" presetSubtype="1" fill="hold" nodeType="clickEffect">
                                  <p:stCondLst>
                                    <p:cond delay="0"/>
                                  </p:stCondLst>
                                  <p:childTnLst>
                                    <p:set>
                                      <p:cBhvr>
                                        <p:cTn id="100" dur="1" fill="hold">
                                          <p:stCondLst>
                                            <p:cond delay="0"/>
                                          </p:stCondLst>
                                        </p:cTn>
                                        <p:tgtEl>
                                          <p:spTgt spid="54"/>
                                        </p:tgtEl>
                                        <p:attrNameLst>
                                          <p:attrName>style.visibility</p:attrName>
                                        </p:attrNameLst>
                                      </p:cBhvr>
                                      <p:to>
                                        <p:strVal val="visible"/>
                                      </p:to>
                                    </p:set>
                                    <p:animEffect transition="in" filter="wipe(up)">
                                      <p:cBhvr>
                                        <p:cTn id="101" dur="500"/>
                                        <p:tgtEl>
                                          <p:spTgt spid="54"/>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1" fill="hold" nodeType="clickEffect">
                                  <p:stCondLst>
                                    <p:cond delay="0"/>
                                  </p:stCondLst>
                                  <p:childTnLst>
                                    <p:set>
                                      <p:cBhvr>
                                        <p:cTn id="105" dur="1" fill="hold">
                                          <p:stCondLst>
                                            <p:cond delay="0"/>
                                          </p:stCondLst>
                                        </p:cTn>
                                        <p:tgtEl>
                                          <p:spTgt spid="36"/>
                                        </p:tgtEl>
                                        <p:attrNameLst>
                                          <p:attrName>style.visibility</p:attrName>
                                        </p:attrNameLst>
                                      </p:cBhvr>
                                      <p:to>
                                        <p:strVal val="visible"/>
                                      </p:to>
                                    </p:set>
                                    <p:animEffect transition="in" filter="wipe(up)">
                                      <p:cBhvr>
                                        <p:cTn id="106" dur="500"/>
                                        <p:tgtEl>
                                          <p:spTgt spid="36"/>
                                        </p:tgtEl>
                                      </p:cBhvr>
                                    </p:animEffect>
                                  </p:childTnLst>
                                </p:cTn>
                              </p:par>
                              <p:par>
                                <p:cTn id="107" presetID="22" presetClass="entr" presetSubtype="1" fill="hold" grpId="0" nodeType="withEffect">
                                  <p:stCondLst>
                                    <p:cond delay="0"/>
                                  </p:stCondLst>
                                  <p:childTnLst>
                                    <p:set>
                                      <p:cBhvr>
                                        <p:cTn id="108" dur="1" fill="hold">
                                          <p:stCondLst>
                                            <p:cond delay="0"/>
                                          </p:stCondLst>
                                        </p:cTn>
                                        <p:tgtEl>
                                          <p:spTgt spid="85"/>
                                        </p:tgtEl>
                                        <p:attrNameLst>
                                          <p:attrName>style.visibility</p:attrName>
                                        </p:attrNameLst>
                                      </p:cBhvr>
                                      <p:to>
                                        <p:strVal val="visible"/>
                                      </p:to>
                                    </p:set>
                                    <p:animEffect transition="in" filter="wipe(up)">
                                      <p:cBhvr>
                                        <p:cTn id="109" dur="500"/>
                                        <p:tgtEl>
                                          <p:spTgt spid="85"/>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1" fill="hold" grpId="0" nodeType="clickEffect">
                                  <p:stCondLst>
                                    <p:cond delay="0"/>
                                  </p:stCondLst>
                                  <p:childTnLst>
                                    <p:set>
                                      <p:cBhvr>
                                        <p:cTn id="113" dur="1" fill="hold">
                                          <p:stCondLst>
                                            <p:cond delay="0"/>
                                          </p:stCondLst>
                                        </p:cTn>
                                        <p:tgtEl>
                                          <p:spTgt spid="12"/>
                                        </p:tgtEl>
                                        <p:attrNameLst>
                                          <p:attrName>style.visibility</p:attrName>
                                        </p:attrNameLst>
                                      </p:cBhvr>
                                      <p:to>
                                        <p:strVal val="visible"/>
                                      </p:to>
                                    </p:set>
                                    <p:animEffect transition="in" filter="wipe(up)">
                                      <p:cBhvr>
                                        <p:cTn id="114" dur="500"/>
                                        <p:tgtEl>
                                          <p:spTgt spid="12"/>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79"/>
                                        </p:tgtEl>
                                        <p:attrNameLst>
                                          <p:attrName>style.visibility</p:attrName>
                                        </p:attrNameLst>
                                      </p:cBhvr>
                                      <p:to>
                                        <p:strVal val="visible"/>
                                      </p:to>
                                    </p:set>
                                    <p:animEffect transition="in" filter="wipe(up)">
                                      <p:cBhvr>
                                        <p:cTn id="117" dur="500"/>
                                        <p:tgtEl>
                                          <p:spTgt spid="79"/>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1" fill="hold" nodeType="clickEffect">
                                  <p:stCondLst>
                                    <p:cond delay="0"/>
                                  </p:stCondLst>
                                  <p:childTnLst>
                                    <p:set>
                                      <p:cBhvr>
                                        <p:cTn id="121" dur="1" fill="hold">
                                          <p:stCondLst>
                                            <p:cond delay="0"/>
                                          </p:stCondLst>
                                        </p:cTn>
                                        <p:tgtEl>
                                          <p:spTgt spid="57"/>
                                        </p:tgtEl>
                                        <p:attrNameLst>
                                          <p:attrName>style.visibility</p:attrName>
                                        </p:attrNameLst>
                                      </p:cBhvr>
                                      <p:to>
                                        <p:strVal val="visible"/>
                                      </p:to>
                                    </p:set>
                                    <p:animEffect transition="in" filter="wipe(up)">
                                      <p:cBhvr>
                                        <p:cTn id="122" dur="500"/>
                                        <p:tgtEl>
                                          <p:spTgt spid="57"/>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1" fill="hold" nodeType="clickEffect">
                                  <p:stCondLst>
                                    <p:cond delay="0"/>
                                  </p:stCondLst>
                                  <p:childTnLst>
                                    <p:set>
                                      <p:cBhvr>
                                        <p:cTn id="126" dur="1" fill="hold">
                                          <p:stCondLst>
                                            <p:cond delay="0"/>
                                          </p:stCondLst>
                                        </p:cTn>
                                        <p:tgtEl>
                                          <p:spTgt spid="32"/>
                                        </p:tgtEl>
                                        <p:attrNameLst>
                                          <p:attrName>style.visibility</p:attrName>
                                        </p:attrNameLst>
                                      </p:cBhvr>
                                      <p:to>
                                        <p:strVal val="visible"/>
                                      </p:to>
                                    </p:set>
                                    <p:animEffect transition="in" filter="wipe(up)">
                                      <p:cBhvr>
                                        <p:cTn id="127" dur="500"/>
                                        <p:tgtEl>
                                          <p:spTgt spid="32"/>
                                        </p:tgtEl>
                                      </p:cBhvr>
                                    </p:animEffect>
                                  </p:childTnLst>
                                </p:cTn>
                              </p:par>
                              <p:par>
                                <p:cTn id="128" presetID="22" presetClass="entr" presetSubtype="1" fill="hold" grpId="0" nodeType="withEffect">
                                  <p:stCondLst>
                                    <p:cond delay="0"/>
                                  </p:stCondLst>
                                  <p:childTnLst>
                                    <p:set>
                                      <p:cBhvr>
                                        <p:cTn id="129" dur="1" fill="hold">
                                          <p:stCondLst>
                                            <p:cond delay="0"/>
                                          </p:stCondLst>
                                        </p:cTn>
                                        <p:tgtEl>
                                          <p:spTgt spid="83"/>
                                        </p:tgtEl>
                                        <p:attrNameLst>
                                          <p:attrName>style.visibility</p:attrName>
                                        </p:attrNameLst>
                                      </p:cBhvr>
                                      <p:to>
                                        <p:strVal val="visible"/>
                                      </p:to>
                                    </p:set>
                                    <p:animEffect transition="in" filter="wipe(up)">
                                      <p:cBhvr>
                                        <p:cTn id="130" dur="500"/>
                                        <p:tgtEl>
                                          <p:spTgt spid="83"/>
                                        </p:tgtEl>
                                      </p:cBhvr>
                                    </p:animEffect>
                                  </p:childTnLst>
                                </p:cTn>
                              </p:par>
                            </p:childTnLst>
                          </p:cTn>
                        </p:par>
                      </p:childTnLst>
                    </p:cTn>
                  </p:par>
                  <p:par>
                    <p:cTn id="131" fill="hold">
                      <p:stCondLst>
                        <p:cond delay="indefinite"/>
                      </p:stCondLst>
                      <p:childTnLst>
                        <p:par>
                          <p:cTn id="132" fill="hold">
                            <p:stCondLst>
                              <p:cond delay="0"/>
                            </p:stCondLst>
                            <p:childTnLst>
                              <p:par>
                                <p:cTn id="133" presetID="22" presetClass="entr" presetSubtype="1" fill="hold" grpId="0" nodeType="clickEffect">
                                  <p:stCondLst>
                                    <p:cond delay="0"/>
                                  </p:stCondLst>
                                  <p:childTnLst>
                                    <p:set>
                                      <p:cBhvr>
                                        <p:cTn id="134" dur="1" fill="hold">
                                          <p:stCondLst>
                                            <p:cond delay="0"/>
                                          </p:stCondLst>
                                        </p:cTn>
                                        <p:tgtEl>
                                          <p:spTgt spid="10"/>
                                        </p:tgtEl>
                                        <p:attrNameLst>
                                          <p:attrName>style.visibility</p:attrName>
                                        </p:attrNameLst>
                                      </p:cBhvr>
                                      <p:to>
                                        <p:strVal val="visible"/>
                                      </p:to>
                                    </p:set>
                                    <p:animEffect transition="in" filter="wipe(up)">
                                      <p:cBhvr>
                                        <p:cTn id="135" dur="500"/>
                                        <p:tgtEl>
                                          <p:spTgt spid="10"/>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1" fill="hold" nodeType="clickEffect">
                                  <p:stCondLst>
                                    <p:cond delay="0"/>
                                  </p:stCondLst>
                                  <p:childTnLst>
                                    <p:set>
                                      <p:cBhvr>
                                        <p:cTn id="139" dur="1" fill="hold">
                                          <p:stCondLst>
                                            <p:cond delay="0"/>
                                          </p:stCondLst>
                                        </p:cTn>
                                        <p:tgtEl>
                                          <p:spTgt spid="39"/>
                                        </p:tgtEl>
                                        <p:attrNameLst>
                                          <p:attrName>style.visibility</p:attrName>
                                        </p:attrNameLst>
                                      </p:cBhvr>
                                      <p:to>
                                        <p:strVal val="visible"/>
                                      </p:to>
                                    </p:set>
                                    <p:animEffect transition="in" filter="wipe(up)">
                                      <p:cBhvr>
                                        <p:cTn id="140" dur="500"/>
                                        <p:tgtEl>
                                          <p:spTgt spid="39"/>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87"/>
                                        </p:tgtEl>
                                        <p:attrNameLst>
                                          <p:attrName>style.visibility</p:attrName>
                                        </p:attrNameLst>
                                      </p:cBhvr>
                                      <p:to>
                                        <p:strVal val="visible"/>
                                      </p:to>
                                    </p:set>
                                    <p:animEffect transition="in" filter="wipe(up)">
                                      <p:cBhvr>
                                        <p:cTn id="143" dur="500"/>
                                        <p:tgtEl>
                                          <p:spTgt spid="87"/>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1" fill="hold" grpId="0" nodeType="clickEffect">
                                  <p:stCondLst>
                                    <p:cond delay="0"/>
                                  </p:stCondLst>
                                  <p:childTnLst>
                                    <p:set>
                                      <p:cBhvr>
                                        <p:cTn id="147" dur="1" fill="hold">
                                          <p:stCondLst>
                                            <p:cond delay="0"/>
                                          </p:stCondLst>
                                        </p:cTn>
                                        <p:tgtEl>
                                          <p:spTgt spid="80"/>
                                        </p:tgtEl>
                                        <p:attrNameLst>
                                          <p:attrName>style.visibility</p:attrName>
                                        </p:attrNameLst>
                                      </p:cBhvr>
                                      <p:to>
                                        <p:strVal val="visible"/>
                                      </p:to>
                                    </p:set>
                                    <p:animEffect transition="in" filter="wipe(up)">
                                      <p:cBhvr>
                                        <p:cTn id="148" dur="500"/>
                                        <p:tgtEl>
                                          <p:spTgt spid="80"/>
                                        </p:tgtEl>
                                      </p:cBhvr>
                                    </p:animEffect>
                                  </p:childTnLst>
                                </p:cTn>
                              </p:par>
                              <p:par>
                                <p:cTn id="149" presetID="22" presetClass="entr" presetSubtype="1" fill="hold" grpId="0" nodeType="withEffect">
                                  <p:stCondLst>
                                    <p:cond delay="0"/>
                                  </p:stCondLst>
                                  <p:childTnLst>
                                    <p:set>
                                      <p:cBhvr>
                                        <p:cTn id="150" dur="1" fill="hold">
                                          <p:stCondLst>
                                            <p:cond delay="0"/>
                                          </p:stCondLst>
                                        </p:cTn>
                                        <p:tgtEl>
                                          <p:spTgt spid="13"/>
                                        </p:tgtEl>
                                        <p:attrNameLst>
                                          <p:attrName>style.visibility</p:attrName>
                                        </p:attrNameLst>
                                      </p:cBhvr>
                                      <p:to>
                                        <p:strVal val="visible"/>
                                      </p:to>
                                    </p:set>
                                    <p:animEffect transition="in" filter="wipe(up)">
                                      <p:cBhvr>
                                        <p:cTn id="151" dur="500"/>
                                        <p:tgtEl>
                                          <p:spTgt spid="13"/>
                                        </p:tgtEl>
                                      </p:cBhvr>
                                    </p:animEffect>
                                  </p:childTnLst>
                                </p:cTn>
                              </p:par>
                            </p:childTnLst>
                          </p:cTn>
                        </p:par>
                      </p:childTnLst>
                    </p:cTn>
                  </p:par>
                  <p:par>
                    <p:cTn id="152" fill="hold">
                      <p:stCondLst>
                        <p:cond delay="indefinite"/>
                      </p:stCondLst>
                      <p:childTnLst>
                        <p:par>
                          <p:cTn id="153" fill="hold">
                            <p:stCondLst>
                              <p:cond delay="0"/>
                            </p:stCondLst>
                            <p:childTnLst>
                              <p:par>
                                <p:cTn id="154" presetID="22" presetClass="entr" presetSubtype="1" fill="hold" nodeType="clickEffect">
                                  <p:stCondLst>
                                    <p:cond delay="0"/>
                                  </p:stCondLst>
                                  <p:childTnLst>
                                    <p:set>
                                      <p:cBhvr>
                                        <p:cTn id="155" dur="1" fill="hold">
                                          <p:stCondLst>
                                            <p:cond delay="0"/>
                                          </p:stCondLst>
                                        </p:cTn>
                                        <p:tgtEl>
                                          <p:spTgt spid="48"/>
                                        </p:tgtEl>
                                        <p:attrNameLst>
                                          <p:attrName>style.visibility</p:attrName>
                                        </p:attrNameLst>
                                      </p:cBhvr>
                                      <p:to>
                                        <p:strVal val="visible"/>
                                      </p:to>
                                    </p:set>
                                    <p:animEffect transition="in" filter="wipe(up)">
                                      <p:cBhvr>
                                        <p:cTn id="156" dur="500"/>
                                        <p:tgtEl>
                                          <p:spTgt spid="48"/>
                                        </p:tgtEl>
                                      </p:cBhvr>
                                    </p:animEffect>
                                  </p:childTnLst>
                                </p:cTn>
                              </p:par>
                            </p:childTnLst>
                          </p:cTn>
                        </p:par>
                      </p:childTnLst>
                    </p:cTn>
                  </p:par>
                  <p:par>
                    <p:cTn id="157" fill="hold">
                      <p:stCondLst>
                        <p:cond delay="indefinite"/>
                      </p:stCondLst>
                      <p:childTnLst>
                        <p:par>
                          <p:cTn id="158" fill="hold">
                            <p:stCondLst>
                              <p:cond delay="0"/>
                            </p:stCondLst>
                            <p:childTnLst>
                              <p:par>
                                <p:cTn id="159" presetID="22" presetClass="entr" presetSubtype="1" fill="hold" grpId="0" nodeType="clickEffect">
                                  <p:stCondLst>
                                    <p:cond delay="0"/>
                                  </p:stCondLst>
                                  <p:childTnLst>
                                    <p:set>
                                      <p:cBhvr>
                                        <p:cTn id="160" dur="1" fill="hold">
                                          <p:stCondLst>
                                            <p:cond delay="0"/>
                                          </p:stCondLst>
                                        </p:cTn>
                                        <p:tgtEl>
                                          <p:spTgt spid="15"/>
                                        </p:tgtEl>
                                        <p:attrNameLst>
                                          <p:attrName>style.visibility</p:attrName>
                                        </p:attrNameLst>
                                      </p:cBhvr>
                                      <p:to>
                                        <p:strVal val="visible"/>
                                      </p:to>
                                    </p:set>
                                    <p:animEffect transition="in" filter="wipe(up)">
                                      <p:cBhvr>
                                        <p:cTn id="161" dur="500"/>
                                        <p:tgtEl>
                                          <p:spTgt spid="15"/>
                                        </p:tgtEl>
                                      </p:cBhvr>
                                    </p:animEffect>
                                  </p:childTnLst>
                                </p:cTn>
                              </p:par>
                            </p:childTnLst>
                          </p:cTn>
                        </p:par>
                      </p:childTnLst>
                    </p:cTn>
                  </p:par>
                  <p:par>
                    <p:cTn id="162" fill="hold">
                      <p:stCondLst>
                        <p:cond delay="indefinite"/>
                      </p:stCondLst>
                      <p:childTnLst>
                        <p:par>
                          <p:cTn id="163" fill="hold">
                            <p:stCondLst>
                              <p:cond delay="0"/>
                            </p:stCondLst>
                            <p:childTnLst>
                              <p:par>
                                <p:cTn id="164" presetID="22" presetClass="entr" presetSubtype="1" fill="hold" nodeType="clickEffect">
                                  <p:stCondLst>
                                    <p:cond delay="0"/>
                                  </p:stCondLst>
                                  <p:childTnLst>
                                    <p:set>
                                      <p:cBhvr>
                                        <p:cTn id="165" dur="1" fill="hold">
                                          <p:stCondLst>
                                            <p:cond delay="0"/>
                                          </p:stCondLst>
                                        </p:cTn>
                                        <p:tgtEl>
                                          <p:spTgt spid="40"/>
                                        </p:tgtEl>
                                        <p:attrNameLst>
                                          <p:attrName>style.visibility</p:attrName>
                                        </p:attrNameLst>
                                      </p:cBhvr>
                                      <p:to>
                                        <p:strVal val="visible"/>
                                      </p:to>
                                    </p:set>
                                    <p:animEffect transition="in" filter="wipe(up)">
                                      <p:cBhvr>
                                        <p:cTn id="166" dur="500"/>
                                        <p:tgtEl>
                                          <p:spTgt spid="40"/>
                                        </p:tgtEl>
                                      </p:cBhvr>
                                    </p:animEffect>
                                  </p:childTnLst>
                                </p:cTn>
                              </p:par>
                              <p:par>
                                <p:cTn id="167" presetID="22" presetClass="entr" presetSubtype="1" fill="hold" grpId="0" nodeType="withEffect">
                                  <p:stCondLst>
                                    <p:cond delay="0"/>
                                  </p:stCondLst>
                                  <p:childTnLst>
                                    <p:set>
                                      <p:cBhvr>
                                        <p:cTn id="168" dur="1" fill="hold">
                                          <p:stCondLst>
                                            <p:cond delay="0"/>
                                          </p:stCondLst>
                                        </p:cTn>
                                        <p:tgtEl>
                                          <p:spTgt spid="88"/>
                                        </p:tgtEl>
                                        <p:attrNameLst>
                                          <p:attrName>style.visibility</p:attrName>
                                        </p:attrNameLst>
                                      </p:cBhvr>
                                      <p:to>
                                        <p:strVal val="visible"/>
                                      </p:to>
                                    </p:set>
                                    <p:animEffect transition="in" filter="wipe(up)">
                                      <p:cBhvr>
                                        <p:cTn id="169" dur="500"/>
                                        <p:tgtEl>
                                          <p:spTgt spid="88"/>
                                        </p:tgtEl>
                                      </p:cBhvr>
                                    </p:animEffect>
                                  </p:childTnLst>
                                </p:cTn>
                              </p:par>
                            </p:childTnLst>
                          </p:cTn>
                        </p:par>
                      </p:childTnLst>
                    </p:cTn>
                  </p:par>
                  <p:par>
                    <p:cTn id="170" fill="hold">
                      <p:stCondLst>
                        <p:cond delay="indefinite"/>
                      </p:stCondLst>
                      <p:childTnLst>
                        <p:par>
                          <p:cTn id="171" fill="hold">
                            <p:stCondLst>
                              <p:cond delay="0"/>
                            </p:stCondLst>
                            <p:childTnLst>
                              <p:par>
                                <p:cTn id="172" presetID="22" presetClass="entr" presetSubtype="1" fill="hold" grpId="0" nodeType="clickEffect">
                                  <p:stCondLst>
                                    <p:cond delay="0"/>
                                  </p:stCondLst>
                                  <p:childTnLst>
                                    <p:set>
                                      <p:cBhvr>
                                        <p:cTn id="173" dur="1" fill="hold">
                                          <p:stCondLst>
                                            <p:cond delay="0"/>
                                          </p:stCondLst>
                                        </p:cTn>
                                        <p:tgtEl>
                                          <p:spTgt spid="14"/>
                                        </p:tgtEl>
                                        <p:attrNameLst>
                                          <p:attrName>style.visibility</p:attrName>
                                        </p:attrNameLst>
                                      </p:cBhvr>
                                      <p:to>
                                        <p:strVal val="visible"/>
                                      </p:to>
                                    </p:set>
                                    <p:animEffect transition="in" filter="wipe(up)">
                                      <p:cBhvr>
                                        <p:cTn id="174" dur="500"/>
                                        <p:tgtEl>
                                          <p:spTgt spid="14"/>
                                        </p:tgtEl>
                                      </p:cBhvr>
                                    </p:animEffect>
                                  </p:childTnLst>
                                </p:cTn>
                              </p:par>
                              <p:par>
                                <p:cTn id="175" presetID="22" presetClass="entr" presetSubtype="1" fill="hold" grpId="0" nodeType="withEffect">
                                  <p:stCondLst>
                                    <p:cond delay="0"/>
                                  </p:stCondLst>
                                  <p:childTnLst>
                                    <p:set>
                                      <p:cBhvr>
                                        <p:cTn id="176" dur="1" fill="hold">
                                          <p:stCondLst>
                                            <p:cond delay="0"/>
                                          </p:stCondLst>
                                        </p:cTn>
                                        <p:tgtEl>
                                          <p:spTgt spid="81"/>
                                        </p:tgtEl>
                                        <p:attrNameLst>
                                          <p:attrName>style.visibility</p:attrName>
                                        </p:attrNameLst>
                                      </p:cBhvr>
                                      <p:to>
                                        <p:strVal val="visible"/>
                                      </p:to>
                                    </p:set>
                                    <p:animEffect transition="in" filter="wipe(up)">
                                      <p:cBhvr>
                                        <p:cTn id="177" dur="500"/>
                                        <p:tgtEl>
                                          <p:spTgt spid="81"/>
                                        </p:tgtEl>
                                      </p:cBhvr>
                                    </p:animEffect>
                                  </p:childTnLst>
                                </p:cTn>
                              </p:par>
                            </p:childTnLst>
                          </p:cTn>
                        </p:par>
                      </p:childTnLst>
                    </p:cTn>
                  </p:par>
                  <p:par>
                    <p:cTn id="178" fill="hold">
                      <p:stCondLst>
                        <p:cond delay="indefinite"/>
                      </p:stCondLst>
                      <p:childTnLst>
                        <p:par>
                          <p:cTn id="179" fill="hold">
                            <p:stCondLst>
                              <p:cond delay="0"/>
                            </p:stCondLst>
                            <p:childTnLst>
                              <p:par>
                                <p:cTn id="180" presetID="22" presetClass="entr" presetSubtype="1" fill="hold" nodeType="clickEffect">
                                  <p:stCondLst>
                                    <p:cond delay="0"/>
                                  </p:stCondLst>
                                  <p:childTnLst>
                                    <p:set>
                                      <p:cBhvr>
                                        <p:cTn id="181" dur="1" fill="hold">
                                          <p:stCondLst>
                                            <p:cond delay="0"/>
                                          </p:stCondLst>
                                        </p:cTn>
                                        <p:tgtEl>
                                          <p:spTgt spid="52"/>
                                        </p:tgtEl>
                                        <p:attrNameLst>
                                          <p:attrName>style.visibility</p:attrName>
                                        </p:attrNameLst>
                                      </p:cBhvr>
                                      <p:to>
                                        <p:strVal val="visible"/>
                                      </p:to>
                                    </p:set>
                                    <p:animEffect transition="in" filter="wipe(up)">
                                      <p:cBhvr>
                                        <p:cTn id="182" dur="500"/>
                                        <p:tgtEl>
                                          <p:spTgt spid="52"/>
                                        </p:tgtEl>
                                      </p:cBhvr>
                                    </p:animEffect>
                                  </p:childTnLst>
                                </p:cTn>
                              </p:par>
                            </p:childTnLst>
                          </p:cTn>
                        </p:par>
                      </p:childTnLst>
                    </p:cTn>
                  </p:par>
                  <p:par>
                    <p:cTn id="183" fill="hold">
                      <p:stCondLst>
                        <p:cond delay="indefinite"/>
                      </p:stCondLst>
                      <p:childTnLst>
                        <p:par>
                          <p:cTn id="184" fill="hold">
                            <p:stCondLst>
                              <p:cond delay="0"/>
                            </p:stCondLst>
                            <p:childTnLst>
                              <p:par>
                                <p:cTn id="185" presetID="22" presetClass="entr" presetSubtype="1" fill="hold" nodeType="clickEffect">
                                  <p:stCondLst>
                                    <p:cond delay="0"/>
                                  </p:stCondLst>
                                  <p:childTnLst>
                                    <p:set>
                                      <p:cBhvr>
                                        <p:cTn id="186" dur="1" fill="hold">
                                          <p:stCondLst>
                                            <p:cond delay="0"/>
                                          </p:stCondLst>
                                        </p:cTn>
                                        <p:tgtEl>
                                          <p:spTgt spid="60"/>
                                        </p:tgtEl>
                                        <p:attrNameLst>
                                          <p:attrName>style.visibility</p:attrName>
                                        </p:attrNameLst>
                                      </p:cBhvr>
                                      <p:to>
                                        <p:strVal val="visible"/>
                                      </p:to>
                                    </p:set>
                                    <p:animEffect transition="in" filter="wipe(up)">
                                      <p:cBhvr>
                                        <p:cTn id="187" dur="500"/>
                                        <p:tgtEl>
                                          <p:spTgt spid="60"/>
                                        </p:tgtEl>
                                      </p:cBhvr>
                                    </p:animEffect>
                                  </p:childTnLst>
                                </p:cTn>
                              </p:par>
                            </p:childTnLst>
                          </p:cTn>
                        </p:par>
                      </p:childTnLst>
                    </p:cTn>
                  </p:par>
                  <p:par>
                    <p:cTn id="188" fill="hold">
                      <p:stCondLst>
                        <p:cond delay="indefinite"/>
                      </p:stCondLst>
                      <p:childTnLst>
                        <p:par>
                          <p:cTn id="189" fill="hold">
                            <p:stCondLst>
                              <p:cond delay="0"/>
                            </p:stCondLst>
                            <p:childTnLst>
                              <p:par>
                                <p:cTn id="190" presetID="22" presetClass="entr" presetSubtype="2" fill="hold" nodeType="clickEffect">
                                  <p:stCondLst>
                                    <p:cond delay="0"/>
                                  </p:stCondLst>
                                  <p:childTnLst>
                                    <p:set>
                                      <p:cBhvr>
                                        <p:cTn id="191" dur="1" fill="hold">
                                          <p:stCondLst>
                                            <p:cond delay="0"/>
                                          </p:stCondLst>
                                        </p:cTn>
                                        <p:tgtEl>
                                          <p:spTgt spid="67"/>
                                        </p:tgtEl>
                                        <p:attrNameLst>
                                          <p:attrName>style.visibility</p:attrName>
                                        </p:attrNameLst>
                                      </p:cBhvr>
                                      <p:to>
                                        <p:strVal val="visible"/>
                                      </p:to>
                                    </p:set>
                                    <p:animEffect transition="in" filter="wipe(right)">
                                      <p:cBhvr>
                                        <p:cTn id="192" dur="500"/>
                                        <p:tgtEl>
                                          <p:spTgt spid="67"/>
                                        </p:tgtEl>
                                      </p:cBhvr>
                                    </p:animEffect>
                                  </p:childTnLst>
                                </p:cTn>
                              </p:par>
                              <p:par>
                                <p:cTn id="193" presetID="22" presetClass="entr" presetSubtype="4" fill="hold" nodeType="withEffect">
                                  <p:stCondLst>
                                    <p:cond delay="0"/>
                                  </p:stCondLst>
                                  <p:childTnLst>
                                    <p:set>
                                      <p:cBhvr>
                                        <p:cTn id="194" dur="1" fill="hold">
                                          <p:stCondLst>
                                            <p:cond delay="0"/>
                                          </p:stCondLst>
                                        </p:cTn>
                                        <p:tgtEl>
                                          <p:spTgt spid="70"/>
                                        </p:tgtEl>
                                        <p:attrNameLst>
                                          <p:attrName>style.visibility</p:attrName>
                                        </p:attrNameLst>
                                      </p:cBhvr>
                                      <p:to>
                                        <p:strVal val="visible"/>
                                      </p:to>
                                    </p:set>
                                    <p:animEffect transition="in" filter="wipe(down)">
                                      <p:cBhvr>
                                        <p:cTn id="195" dur="500"/>
                                        <p:tgtEl>
                                          <p:spTgt spid="70"/>
                                        </p:tgtEl>
                                      </p:cBhvr>
                                    </p:animEffect>
                                  </p:childTnLst>
                                </p:cTn>
                              </p:par>
                            </p:childTnLst>
                          </p:cTn>
                        </p:par>
                      </p:childTnLst>
                    </p:cTn>
                  </p:par>
                  <p:par>
                    <p:cTn id="196" fill="hold">
                      <p:stCondLst>
                        <p:cond delay="indefinite"/>
                      </p:stCondLst>
                      <p:childTnLst>
                        <p:par>
                          <p:cTn id="197" fill="hold">
                            <p:stCondLst>
                              <p:cond delay="0"/>
                            </p:stCondLst>
                            <p:childTnLst>
                              <p:par>
                                <p:cTn id="198" presetID="22" presetClass="entr" presetSubtype="4" fill="hold" nodeType="clickEffect">
                                  <p:stCondLst>
                                    <p:cond delay="0"/>
                                  </p:stCondLst>
                                  <p:childTnLst>
                                    <p:set>
                                      <p:cBhvr>
                                        <p:cTn id="199" dur="1" fill="hold">
                                          <p:stCondLst>
                                            <p:cond delay="0"/>
                                          </p:stCondLst>
                                        </p:cTn>
                                        <p:tgtEl>
                                          <p:spTgt spid="61"/>
                                        </p:tgtEl>
                                        <p:attrNameLst>
                                          <p:attrName>style.visibility</p:attrName>
                                        </p:attrNameLst>
                                      </p:cBhvr>
                                      <p:to>
                                        <p:strVal val="visible"/>
                                      </p:to>
                                    </p:set>
                                    <p:animEffect transition="in" filter="wipe(down)">
                                      <p:cBhvr>
                                        <p:cTn id="200" dur="500"/>
                                        <p:tgtEl>
                                          <p:spTgt spid="61"/>
                                        </p:tgtEl>
                                      </p:cBhvr>
                                    </p:animEffect>
                                  </p:childTnLst>
                                </p:cTn>
                              </p:par>
                              <p:par>
                                <p:cTn id="201" presetID="22" presetClass="entr" presetSubtype="4" fill="hold" grpId="0" nodeType="withEffect">
                                  <p:stCondLst>
                                    <p:cond delay="0"/>
                                  </p:stCondLst>
                                  <p:childTnLst>
                                    <p:set>
                                      <p:cBhvr>
                                        <p:cTn id="202" dur="1" fill="hold">
                                          <p:stCondLst>
                                            <p:cond delay="0"/>
                                          </p:stCondLst>
                                        </p:cTn>
                                        <p:tgtEl>
                                          <p:spTgt spid="98"/>
                                        </p:tgtEl>
                                        <p:attrNameLst>
                                          <p:attrName>style.visibility</p:attrName>
                                        </p:attrNameLst>
                                      </p:cBhvr>
                                      <p:to>
                                        <p:strVal val="visible"/>
                                      </p:to>
                                    </p:set>
                                    <p:animEffect transition="in" filter="wipe(down)">
                                      <p:cBhvr>
                                        <p:cTn id="203" dur="500"/>
                                        <p:tgtEl>
                                          <p:spTgt spid="98"/>
                                        </p:tgtEl>
                                      </p:cBhvr>
                                    </p:animEffect>
                                  </p:childTnLst>
                                </p:cTn>
                              </p:par>
                            </p:childTnLst>
                          </p:cTn>
                        </p:par>
                      </p:childTnLst>
                    </p:cTn>
                  </p:par>
                  <p:par>
                    <p:cTn id="204" fill="hold">
                      <p:stCondLst>
                        <p:cond delay="indefinite"/>
                      </p:stCondLst>
                      <p:childTnLst>
                        <p:par>
                          <p:cTn id="205" fill="hold">
                            <p:stCondLst>
                              <p:cond delay="0"/>
                            </p:stCondLst>
                            <p:childTnLst>
                              <p:par>
                                <p:cTn id="206" presetID="22" presetClass="entr" presetSubtype="1" fill="hold" grpId="0" nodeType="clickEffect">
                                  <p:stCondLst>
                                    <p:cond delay="0"/>
                                  </p:stCondLst>
                                  <p:childTnLst>
                                    <p:set>
                                      <p:cBhvr>
                                        <p:cTn id="207" dur="1" fill="hold">
                                          <p:stCondLst>
                                            <p:cond delay="0"/>
                                          </p:stCondLst>
                                        </p:cTn>
                                        <p:tgtEl>
                                          <p:spTgt spid="71"/>
                                        </p:tgtEl>
                                        <p:attrNameLst>
                                          <p:attrName>style.visibility</p:attrName>
                                        </p:attrNameLst>
                                      </p:cBhvr>
                                      <p:to>
                                        <p:strVal val="visible"/>
                                      </p:to>
                                    </p:set>
                                    <p:animEffect transition="in" filter="wipe(up)">
                                      <p:cBhvr>
                                        <p:cTn id="208" dur="500"/>
                                        <p:tgtEl>
                                          <p:spTgt spid="71"/>
                                        </p:tgtEl>
                                      </p:cBhvr>
                                    </p:animEffect>
                                  </p:childTnLst>
                                </p:cTn>
                              </p:par>
                              <p:par>
                                <p:cTn id="209" presetID="22" presetClass="entr" presetSubtype="1" fill="hold" grpId="0" nodeType="withEffect">
                                  <p:stCondLst>
                                    <p:cond delay="0"/>
                                  </p:stCondLst>
                                  <p:childTnLst>
                                    <p:set>
                                      <p:cBhvr>
                                        <p:cTn id="210" dur="1" fill="hold">
                                          <p:stCondLst>
                                            <p:cond delay="0"/>
                                          </p:stCondLst>
                                        </p:cTn>
                                        <p:tgtEl>
                                          <p:spTgt spid="89"/>
                                        </p:tgtEl>
                                        <p:attrNameLst>
                                          <p:attrName>style.visibility</p:attrName>
                                        </p:attrNameLst>
                                      </p:cBhvr>
                                      <p:to>
                                        <p:strVal val="visible"/>
                                      </p:to>
                                    </p:set>
                                    <p:animEffect transition="in" filter="wipe(up)">
                                      <p:cBhvr>
                                        <p:cTn id="211" dur="500"/>
                                        <p:tgtEl>
                                          <p:spTgt spid="89"/>
                                        </p:tgtEl>
                                      </p:cBhvr>
                                    </p:animEffect>
                                  </p:childTnLst>
                                </p:cTn>
                              </p:par>
                            </p:childTnLst>
                          </p:cTn>
                        </p:par>
                      </p:childTnLst>
                    </p:cTn>
                  </p:par>
                  <p:par>
                    <p:cTn id="212" fill="hold">
                      <p:stCondLst>
                        <p:cond delay="indefinite"/>
                      </p:stCondLst>
                      <p:childTnLst>
                        <p:par>
                          <p:cTn id="213" fill="hold">
                            <p:stCondLst>
                              <p:cond delay="0"/>
                            </p:stCondLst>
                            <p:childTnLst>
                              <p:par>
                                <p:cTn id="214" presetID="22" presetClass="entr" presetSubtype="1" fill="hold" nodeType="clickEffect">
                                  <p:stCondLst>
                                    <p:cond delay="0"/>
                                  </p:stCondLst>
                                  <p:childTnLst>
                                    <p:set>
                                      <p:cBhvr>
                                        <p:cTn id="215" dur="1" fill="hold">
                                          <p:stCondLst>
                                            <p:cond delay="0"/>
                                          </p:stCondLst>
                                        </p:cTn>
                                        <p:tgtEl>
                                          <p:spTgt spid="74"/>
                                        </p:tgtEl>
                                        <p:attrNameLst>
                                          <p:attrName>style.visibility</p:attrName>
                                        </p:attrNameLst>
                                      </p:cBhvr>
                                      <p:to>
                                        <p:strVal val="visible"/>
                                      </p:to>
                                    </p:set>
                                    <p:animEffect transition="in" filter="wipe(up)">
                                      <p:cBhvr>
                                        <p:cTn id="216" dur="500"/>
                                        <p:tgtEl>
                                          <p:spTgt spid="74"/>
                                        </p:tgtEl>
                                      </p:cBhvr>
                                    </p:animEffect>
                                  </p:childTnLst>
                                </p:cTn>
                              </p:par>
                            </p:childTnLst>
                          </p:cTn>
                        </p:par>
                      </p:childTnLst>
                    </p:cTn>
                  </p:par>
                  <p:par>
                    <p:cTn id="217" fill="hold">
                      <p:stCondLst>
                        <p:cond delay="indefinite"/>
                      </p:stCondLst>
                      <p:childTnLst>
                        <p:par>
                          <p:cTn id="218" fill="hold">
                            <p:stCondLst>
                              <p:cond delay="0"/>
                            </p:stCondLst>
                            <p:childTnLst>
                              <p:par>
                                <p:cTn id="219" presetID="22" presetClass="entr" presetSubtype="1" fill="hold" grpId="0" nodeType="clickEffect">
                                  <p:stCondLst>
                                    <p:cond delay="0"/>
                                  </p:stCondLst>
                                  <p:childTnLst>
                                    <p:set>
                                      <p:cBhvr>
                                        <p:cTn id="220" dur="1" fill="hold">
                                          <p:stCondLst>
                                            <p:cond delay="0"/>
                                          </p:stCondLst>
                                        </p:cTn>
                                        <p:tgtEl>
                                          <p:spTgt spid="90"/>
                                        </p:tgtEl>
                                        <p:attrNameLst>
                                          <p:attrName>style.visibility</p:attrName>
                                        </p:attrNameLst>
                                      </p:cBhvr>
                                      <p:to>
                                        <p:strVal val="visible"/>
                                      </p:to>
                                    </p:set>
                                    <p:animEffect transition="in" filter="wipe(up)">
                                      <p:cBhvr>
                                        <p:cTn id="221" dur="500"/>
                                        <p:tgtEl>
                                          <p:spTgt spid="90"/>
                                        </p:tgtEl>
                                      </p:cBhvr>
                                    </p:animEffect>
                                  </p:childTnLst>
                                </p:cTn>
                              </p:par>
                              <p:par>
                                <p:cTn id="222" presetID="22" presetClass="entr" presetSubtype="1" fill="hold" grpId="0" nodeType="withEffect">
                                  <p:stCondLst>
                                    <p:cond delay="0"/>
                                  </p:stCondLst>
                                  <p:childTnLst>
                                    <p:set>
                                      <p:cBhvr>
                                        <p:cTn id="223" dur="1" fill="hold">
                                          <p:stCondLst>
                                            <p:cond delay="0"/>
                                          </p:stCondLst>
                                        </p:cTn>
                                        <p:tgtEl>
                                          <p:spTgt spid="72"/>
                                        </p:tgtEl>
                                        <p:attrNameLst>
                                          <p:attrName>style.visibility</p:attrName>
                                        </p:attrNameLst>
                                      </p:cBhvr>
                                      <p:to>
                                        <p:strVal val="visible"/>
                                      </p:to>
                                    </p:set>
                                    <p:animEffect transition="in" filter="wipe(up)">
                                      <p:cBhvr>
                                        <p:cTn id="224" dur="500"/>
                                        <p:tgtEl>
                                          <p:spTgt spid="72"/>
                                        </p:tgtEl>
                                      </p:cBhvr>
                                    </p:animEffect>
                                  </p:childTnLst>
                                </p:cTn>
                              </p:par>
                            </p:childTnLst>
                          </p:cTn>
                        </p:par>
                      </p:childTnLst>
                    </p:cTn>
                  </p:par>
                  <p:par>
                    <p:cTn id="225" fill="hold">
                      <p:stCondLst>
                        <p:cond delay="indefinite"/>
                      </p:stCondLst>
                      <p:childTnLst>
                        <p:par>
                          <p:cTn id="226" fill="hold">
                            <p:stCondLst>
                              <p:cond delay="0"/>
                            </p:stCondLst>
                            <p:childTnLst>
                              <p:par>
                                <p:cTn id="227" presetID="22" presetClass="entr" presetSubtype="1" fill="hold" nodeType="clickEffect">
                                  <p:stCondLst>
                                    <p:cond delay="0"/>
                                  </p:stCondLst>
                                  <p:childTnLst>
                                    <p:set>
                                      <p:cBhvr>
                                        <p:cTn id="228" dur="1" fill="hold">
                                          <p:stCondLst>
                                            <p:cond delay="0"/>
                                          </p:stCondLst>
                                        </p:cTn>
                                        <p:tgtEl>
                                          <p:spTgt spid="86"/>
                                        </p:tgtEl>
                                        <p:attrNameLst>
                                          <p:attrName>style.visibility</p:attrName>
                                        </p:attrNameLst>
                                      </p:cBhvr>
                                      <p:to>
                                        <p:strVal val="visible"/>
                                      </p:to>
                                    </p:set>
                                    <p:animEffect transition="in" filter="wipe(up)">
                                      <p:cBhvr>
                                        <p:cTn id="229" dur="500"/>
                                        <p:tgtEl>
                                          <p:spTgt spid="86"/>
                                        </p:tgtEl>
                                      </p:cBhvr>
                                    </p:animEffect>
                                  </p:childTnLst>
                                </p:cTn>
                              </p:par>
                            </p:childTnLst>
                          </p:cTn>
                        </p:par>
                      </p:childTnLst>
                    </p:cTn>
                  </p:par>
                  <p:par>
                    <p:cTn id="230" fill="hold">
                      <p:stCondLst>
                        <p:cond delay="indefinite"/>
                      </p:stCondLst>
                      <p:childTnLst>
                        <p:par>
                          <p:cTn id="231" fill="hold">
                            <p:stCondLst>
                              <p:cond delay="0"/>
                            </p:stCondLst>
                            <p:childTnLst>
                              <p:par>
                                <p:cTn id="232" presetID="22" presetClass="entr" presetSubtype="1" fill="hold" grpId="0" nodeType="clickEffect">
                                  <p:stCondLst>
                                    <p:cond delay="0"/>
                                  </p:stCondLst>
                                  <p:childTnLst>
                                    <p:set>
                                      <p:cBhvr>
                                        <p:cTn id="233" dur="1" fill="hold">
                                          <p:stCondLst>
                                            <p:cond delay="0"/>
                                          </p:stCondLst>
                                        </p:cTn>
                                        <p:tgtEl>
                                          <p:spTgt spid="73"/>
                                        </p:tgtEl>
                                        <p:attrNameLst>
                                          <p:attrName>style.visibility</p:attrName>
                                        </p:attrNameLst>
                                      </p:cBhvr>
                                      <p:to>
                                        <p:strVal val="visible"/>
                                      </p:to>
                                    </p:set>
                                    <p:animEffect transition="in" filter="wipe(up)">
                                      <p:cBhvr>
                                        <p:cTn id="234" dur="500"/>
                                        <p:tgtEl>
                                          <p:spTgt spid="73"/>
                                        </p:tgtEl>
                                      </p:cBhvr>
                                    </p:animEffect>
                                  </p:childTnLst>
                                </p:cTn>
                              </p:par>
                              <p:par>
                                <p:cTn id="235" presetID="22" presetClass="entr" presetSubtype="1" fill="hold" grpId="0" nodeType="withEffect">
                                  <p:stCondLst>
                                    <p:cond delay="0"/>
                                  </p:stCondLst>
                                  <p:childTnLst>
                                    <p:set>
                                      <p:cBhvr>
                                        <p:cTn id="236" dur="1" fill="hold">
                                          <p:stCondLst>
                                            <p:cond delay="0"/>
                                          </p:stCondLst>
                                        </p:cTn>
                                        <p:tgtEl>
                                          <p:spTgt spid="91"/>
                                        </p:tgtEl>
                                        <p:attrNameLst>
                                          <p:attrName>style.visibility</p:attrName>
                                        </p:attrNameLst>
                                      </p:cBhvr>
                                      <p:to>
                                        <p:strVal val="visible"/>
                                      </p:to>
                                    </p:set>
                                    <p:animEffect transition="in" filter="wipe(up)">
                                      <p:cBhvr>
                                        <p:cTn id="237" dur="500"/>
                                        <p:tgtEl>
                                          <p:spTgt spid="91"/>
                                        </p:tgtEl>
                                      </p:cBhvr>
                                    </p:animEffect>
                                  </p:childTnLst>
                                </p:cTn>
                              </p:par>
                            </p:childTnLst>
                          </p:cTn>
                        </p:par>
                      </p:childTnLst>
                    </p:cTn>
                  </p:par>
                  <p:par>
                    <p:cTn id="238" fill="hold">
                      <p:stCondLst>
                        <p:cond delay="indefinite"/>
                      </p:stCondLst>
                      <p:childTnLst>
                        <p:par>
                          <p:cTn id="239" fill="hold">
                            <p:stCondLst>
                              <p:cond delay="0"/>
                            </p:stCondLst>
                            <p:childTnLst>
                              <p:par>
                                <p:cTn id="240" presetID="22" presetClass="entr" presetSubtype="4" fill="hold" nodeType="clickEffect">
                                  <p:stCondLst>
                                    <p:cond delay="0"/>
                                  </p:stCondLst>
                                  <p:childTnLst>
                                    <p:set>
                                      <p:cBhvr>
                                        <p:cTn id="241" dur="1" fill="hold">
                                          <p:stCondLst>
                                            <p:cond delay="0"/>
                                          </p:stCondLst>
                                        </p:cTn>
                                        <p:tgtEl>
                                          <p:spTgt spid="2"/>
                                        </p:tgtEl>
                                        <p:attrNameLst>
                                          <p:attrName>style.visibility</p:attrName>
                                        </p:attrNameLst>
                                      </p:cBhvr>
                                      <p:to>
                                        <p:strVal val="visible"/>
                                      </p:to>
                                    </p:set>
                                    <p:animEffect transition="in" filter="wipe(down)">
                                      <p:cBhvr>
                                        <p:cTn id="24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75" grpId="0"/>
      <p:bldP spid="76" grpId="0"/>
      <p:bldP spid="77" grpId="0"/>
      <p:bldP spid="78" grpId="0"/>
      <p:bldP spid="79" grpId="0"/>
      <p:bldP spid="80" grpId="0"/>
      <p:bldP spid="81" grpId="0"/>
      <p:bldP spid="82" grpId="0"/>
      <p:bldP spid="83" grpId="0"/>
      <p:bldP spid="84" grpId="0"/>
      <p:bldP spid="85" grpId="0"/>
      <p:bldP spid="87" grpId="0"/>
      <p:bldP spid="88" grpId="0"/>
      <p:bldP spid="47" grpId="0" animBg="1"/>
      <p:bldP spid="50" grpId="0" animBg="1"/>
      <p:bldP spid="71" grpId="0" animBg="1"/>
      <p:bldP spid="72" grpId="0" animBg="1"/>
      <p:bldP spid="73" grpId="0" animBg="1"/>
      <p:bldP spid="89" grpId="0"/>
      <p:bldP spid="90" grpId="0"/>
      <p:bldP spid="91" grpId="0"/>
      <p:bldP spid="97" grpId="0"/>
      <p:bldP spid="9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Stored Program Organization</a:t>
            </a:r>
          </a:p>
        </p:txBody>
      </p:sp>
      <p:sp>
        <p:nvSpPr>
          <p:cNvPr id="3" name="Content Placeholder 2"/>
          <p:cNvSpPr>
            <a:spLocks noGrp="1"/>
          </p:cNvSpPr>
          <p:nvPr>
            <p:ph idx="1"/>
          </p:nvPr>
        </p:nvSpPr>
        <p:spPr/>
        <p:txBody>
          <a:bodyPr/>
          <a:lstStyle/>
          <a:p>
            <a:pPr algn="just"/>
            <a:r>
              <a:rPr lang="en-US" dirty="0"/>
              <a:t>The simplest way to organize a computer is to have one processor register(AC) and an instruction code format with two parts. </a:t>
            </a:r>
          </a:p>
          <a:p>
            <a:pPr algn="just"/>
            <a:r>
              <a:rPr lang="en-US" dirty="0"/>
              <a:t>The first part specifies the operation (opcode) to be performed and the second specifies an address (operand).</a:t>
            </a:r>
          </a:p>
          <a:p>
            <a:pPr algn="just"/>
            <a:r>
              <a:rPr lang="en-US" dirty="0"/>
              <a:t>The memory address tells the control where to find an operand in memory. </a:t>
            </a:r>
          </a:p>
          <a:p>
            <a:pPr algn="just"/>
            <a:r>
              <a:rPr lang="en-US" dirty="0"/>
              <a:t>This operand is read from memory and used as the data to be operated on together with the data stored in the processor register.</a:t>
            </a:r>
          </a:p>
        </p:txBody>
      </p:sp>
    </p:spTree>
    <p:extLst>
      <p:ext uri="{BB962C8B-B14F-4D97-AF65-F5344CB8AC3E}">
        <p14:creationId xmlns:p14="http://schemas.microsoft.com/office/powerpoint/2010/main" val="293012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of Accumulator Logic</a:t>
            </a:r>
          </a:p>
        </p:txBody>
      </p:sp>
      <p:sp>
        <p:nvSpPr>
          <p:cNvPr id="3" name="Content Placeholder 2"/>
          <p:cNvSpPr>
            <a:spLocks noGrp="1"/>
          </p:cNvSpPr>
          <p:nvPr>
            <p:ph idx="1"/>
          </p:nvPr>
        </p:nvSpPr>
        <p:spPr/>
        <p:txBody>
          <a:bodyPr/>
          <a:lstStyle/>
          <a:p>
            <a:r>
              <a:rPr lang="en-US" dirty="0"/>
              <a:t>In order to design the logic associated with AC, it is necessary to extract all the statements that change the content of AC.</a:t>
            </a:r>
          </a:p>
        </p:txBody>
      </p:sp>
      <p:sp>
        <p:nvSpPr>
          <p:cNvPr id="4" name="Rectangle 3"/>
          <p:cNvSpPr/>
          <p:nvPr/>
        </p:nvSpPr>
        <p:spPr>
          <a:xfrm>
            <a:off x="637431" y="2003840"/>
            <a:ext cx="3729226"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D</a:t>
            </a:r>
            <a:r>
              <a:rPr lang="en-US" sz="2400" baseline="-25000" dirty="0">
                <a:latin typeface="Calibri" panose="020F0502020204030204" pitchFamily="34" charset="0"/>
                <a:ea typeface="Calibri" panose="020F0502020204030204" pitchFamily="34" charset="0"/>
                <a:cs typeface="Calibri" panose="020F0502020204030204" pitchFamily="34" charset="0"/>
              </a:rPr>
              <a:t>0</a:t>
            </a:r>
            <a:r>
              <a:rPr lang="en-US" sz="2400" dirty="0">
                <a:latin typeface="Calibri" panose="020F0502020204030204" pitchFamily="34" charset="0"/>
                <a:ea typeface="Calibri" panose="020F0502020204030204" pitchFamily="34" charset="0"/>
                <a:cs typeface="Calibri" panose="020F0502020204030204" pitchFamily="34" charset="0"/>
              </a:rPr>
              <a:t>T</a:t>
            </a:r>
            <a:r>
              <a:rPr lang="en-US" sz="2400" baseline="-25000" dirty="0">
                <a:latin typeface="Calibri" panose="020F0502020204030204" pitchFamily="34" charset="0"/>
                <a:ea typeface="Calibri" panose="020F0502020204030204" pitchFamily="34" charset="0"/>
                <a:cs typeface="Calibri" panose="020F0502020204030204" pitchFamily="34" charset="0"/>
              </a:rPr>
              <a:t>5</a:t>
            </a:r>
            <a:r>
              <a:rPr lang="en-US" sz="2400" dirty="0">
                <a:latin typeface="Calibri" panose="020F0502020204030204" pitchFamily="34" charset="0"/>
                <a:ea typeface="Calibri" panose="020F0502020204030204" pitchFamily="34" charset="0"/>
                <a:cs typeface="Calibri" panose="020F0502020204030204" pitchFamily="34" charset="0"/>
              </a:rPr>
              <a:t>: AC </a:t>
            </a:r>
            <a:r>
              <a:rPr lang="en-US" sz="24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en-US" sz="2400" dirty="0">
                <a:latin typeface="Calibri" panose="020F0502020204030204" pitchFamily="34" charset="0"/>
                <a:ea typeface="Calibri" panose="020F0502020204030204" pitchFamily="34" charset="0"/>
                <a:cs typeface="Calibri" panose="020F0502020204030204" pitchFamily="34" charset="0"/>
              </a:rPr>
              <a:t> AC </a:t>
            </a:r>
            <a:r>
              <a:rPr lang="en-US" sz="24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en-US" sz="2400" dirty="0">
                <a:latin typeface="Calibri" panose="020F0502020204030204" pitchFamily="34" charset="0"/>
                <a:ea typeface="Calibri" panose="020F0502020204030204" pitchFamily="34" charset="0"/>
                <a:cs typeface="Calibri" panose="020F0502020204030204" pitchFamily="34" charset="0"/>
              </a:rPr>
              <a:t> DR, SC </a:t>
            </a:r>
            <a:r>
              <a:rPr lang="en-US" sz="24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en-US" sz="2400" dirty="0">
                <a:latin typeface="Calibri" panose="020F0502020204030204" pitchFamily="34" charset="0"/>
                <a:ea typeface="Calibri" panose="020F0502020204030204" pitchFamily="34" charset="0"/>
                <a:cs typeface="Calibri" panose="020F0502020204030204" pitchFamily="34" charset="0"/>
              </a:rPr>
              <a:t> 0</a:t>
            </a:r>
            <a:endParaRPr lang="en-US" sz="2400" dirty="0"/>
          </a:p>
        </p:txBody>
      </p:sp>
      <p:sp>
        <p:nvSpPr>
          <p:cNvPr id="5" name="Rectangle 4"/>
          <p:cNvSpPr/>
          <p:nvPr/>
        </p:nvSpPr>
        <p:spPr>
          <a:xfrm>
            <a:off x="6378515" y="2003840"/>
            <a:ext cx="1798890"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AND with </a:t>
            </a:r>
            <a:r>
              <a:rPr lang="en-US" sz="2400" i="1" dirty="0">
                <a:latin typeface="Calibri" panose="020F0502020204030204" pitchFamily="34" charset="0"/>
                <a:ea typeface="Calibri" panose="020F0502020204030204" pitchFamily="34" charset="0"/>
                <a:cs typeface="Calibri" panose="020F0502020204030204" pitchFamily="34" charset="0"/>
              </a:rPr>
              <a:t>DR</a:t>
            </a:r>
            <a:endParaRPr lang="en-US" sz="2400" i="1" dirty="0"/>
          </a:p>
        </p:txBody>
      </p:sp>
      <p:sp>
        <p:nvSpPr>
          <p:cNvPr id="6" name="Rectangle 5"/>
          <p:cNvSpPr/>
          <p:nvPr/>
        </p:nvSpPr>
        <p:spPr>
          <a:xfrm>
            <a:off x="637431" y="2471220"/>
            <a:ext cx="3697166"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D</a:t>
            </a:r>
            <a:r>
              <a:rPr lang="en-US" sz="2400" baseline="-25000" dirty="0">
                <a:latin typeface="Calibri" panose="020F0502020204030204" pitchFamily="34" charset="0"/>
                <a:ea typeface="Calibri" panose="020F0502020204030204" pitchFamily="34" charset="0"/>
                <a:cs typeface="Calibri" panose="020F0502020204030204" pitchFamily="34" charset="0"/>
              </a:rPr>
              <a:t>1</a:t>
            </a:r>
            <a:r>
              <a:rPr lang="en-US" sz="2400" dirty="0">
                <a:latin typeface="Calibri" panose="020F0502020204030204" pitchFamily="34" charset="0"/>
                <a:ea typeface="Calibri" panose="020F0502020204030204" pitchFamily="34" charset="0"/>
                <a:cs typeface="Calibri" panose="020F0502020204030204" pitchFamily="34" charset="0"/>
              </a:rPr>
              <a:t>T</a:t>
            </a:r>
            <a:r>
              <a:rPr lang="en-US" sz="2400" baseline="-25000" dirty="0">
                <a:latin typeface="Calibri" panose="020F0502020204030204" pitchFamily="34" charset="0"/>
                <a:ea typeface="Calibri" panose="020F0502020204030204" pitchFamily="34" charset="0"/>
                <a:cs typeface="Calibri" panose="020F0502020204030204" pitchFamily="34" charset="0"/>
              </a:rPr>
              <a:t>5</a:t>
            </a:r>
            <a:r>
              <a:rPr lang="en-US" sz="2400" dirty="0">
                <a:latin typeface="Calibri" panose="020F0502020204030204" pitchFamily="34" charset="0"/>
                <a:ea typeface="Calibri" panose="020F0502020204030204" pitchFamily="34" charset="0"/>
                <a:cs typeface="Calibri" panose="020F0502020204030204" pitchFamily="34" charset="0"/>
              </a:rPr>
              <a:t>: AC </a:t>
            </a:r>
            <a:r>
              <a:rPr lang="en-US" sz="24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en-US" sz="2400" dirty="0">
                <a:latin typeface="Calibri" panose="020F0502020204030204" pitchFamily="34" charset="0"/>
                <a:ea typeface="Calibri" panose="020F0502020204030204" pitchFamily="34" charset="0"/>
                <a:cs typeface="Calibri" panose="020F0502020204030204" pitchFamily="34" charset="0"/>
              </a:rPr>
              <a:t> AC </a:t>
            </a:r>
            <a:r>
              <a:rPr lang="en-US" sz="24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en-US" sz="2400" dirty="0">
                <a:latin typeface="Calibri" panose="020F0502020204030204" pitchFamily="34" charset="0"/>
                <a:ea typeface="Calibri" panose="020F0502020204030204" pitchFamily="34" charset="0"/>
                <a:cs typeface="Calibri" panose="020F0502020204030204" pitchFamily="34" charset="0"/>
              </a:rPr>
              <a:t> DR, SC </a:t>
            </a:r>
            <a:r>
              <a:rPr lang="en-US" sz="24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en-US" sz="2400" dirty="0">
                <a:latin typeface="Calibri" panose="020F0502020204030204" pitchFamily="34" charset="0"/>
                <a:ea typeface="Calibri" panose="020F0502020204030204" pitchFamily="34" charset="0"/>
                <a:cs typeface="Calibri" panose="020F0502020204030204" pitchFamily="34" charset="0"/>
              </a:rPr>
              <a:t> 0</a:t>
            </a:r>
            <a:endParaRPr lang="en-US" sz="2400" dirty="0"/>
          </a:p>
        </p:txBody>
      </p:sp>
      <p:sp>
        <p:nvSpPr>
          <p:cNvPr id="7" name="Rectangle 6"/>
          <p:cNvSpPr/>
          <p:nvPr/>
        </p:nvSpPr>
        <p:spPr>
          <a:xfrm>
            <a:off x="6378515" y="2471220"/>
            <a:ext cx="1789272"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ADD with </a:t>
            </a:r>
            <a:r>
              <a:rPr lang="en-US" sz="2400" i="1" dirty="0">
                <a:latin typeface="Calibri" panose="020F0502020204030204" pitchFamily="34" charset="0"/>
                <a:ea typeface="Calibri" panose="020F0502020204030204" pitchFamily="34" charset="0"/>
                <a:cs typeface="Calibri" panose="020F0502020204030204" pitchFamily="34" charset="0"/>
              </a:rPr>
              <a:t>DR</a:t>
            </a:r>
            <a:endParaRPr lang="en-US" sz="2400" i="1" dirty="0"/>
          </a:p>
        </p:txBody>
      </p:sp>
      <p:sp>
        <p:nvSpPr>
          <p:cNvPr id="8" name="Rectangle 7"/>
          <p:cNvSpPr/>
          <p:nvPr/>
        </p:nvSpPr>
        <p:spPr>
          <a:xfrm>
            <a:off x="637431" y="2928420"/>
            <a:ext cx="2019464"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D</a:t>
            </a:r>
            <a:r>
              <a:rPr lang="en-US" sz="2400" baseline="-25000" dirty="0">
                <a:latin typeface="Calibri" panose="020F0502020204030204" pitchFamily="34" charset="0"/>
                <a:ea typeface="Calibri" panose="020F0502020204030204" pitchFamily="34" charset="0"/>
                <a:cs typeface="Calibri" panose="020F0502020204030204" pitchFamily="34" charset="0"/>
              </a:rPr>
              <a:t>2</a:t>
            </a:r>
            <a:r>
              <a:rPr lang="en-US" sz="2400" dirty="0">
                <a:latin typeface="Calibri" panose="020F0502020204030204" pitchFamily="34" charset="0"/>
                <a:ea typeface="Calibri" panose="020F0502020204030204" pitchFamily="34" charset="0"/>
                <a:cs typeface="Calibri" panose="020F0502020204030204" pitchFamily="34" charset="0"/>
              </a:rPr>
              <a:t>T</a:t>
            </a:r>
            <a:r>
              <a:rPr lang="en-US" sz="2400" baseline="-25000" dirty="0">
                <a:latin typeface="Calibri" panose="020F0502020204030204" pitchFamily="34" charset="0"/>
                <a:ea typeface="Calibri" panose="020F0502020204030204" pitchFamily="34" charset="0"/>
                <a:cs typeface="Calibri" panose="020F0502020204030204" pitchFamily="34" charset="0"/>
              </a:rPr>
              <a:t>5</a:t>
            </a:r>
            <a:r>
              <a:rPr lang="en-US" sz="2400" dirty="0">
                <a:latin typeface="Calibri" panose="020F0502020204030204" pitchFamily="34" charset="0"/>
                <a:ea typeface="Calibri" panose="020F0502020204030204" pitchFamily="34" charset="0"/>
                <a:cs typeface="Calibri" panose="020F0502020204030204" pitchFamily="34" charset="0"/>
              </a:rPr>
              <a:t>: AC </a:t>
            </a:r>
            <a:r>
              <a:rPr lang="en-US" sz="2400" dirty="0">
                <a:latin typeface="Calibri" panose="020F0502020204030204" pitchFamily="34" charset="0"/>
                <a:ea typeface="Calibri" panose="020F0502020204030204" pitchFamily="34" charset="0"/>
                <a:cs typeface="Calibri" panose="020F0502020204030204" pitchFamily="34" charset="0"/>
                <a:sym typeface="Symbol" panose="05050102010706020507" pitchFamily="18" charset="2"/>
              </a:rPr>
              <a:t></a:t>
            </a:r>
            <a:r>
              <a:rPr lang="en-US" sz="2400" dirty="0">
                <a:latin typeface="Calibri" panose="020F0502020204030204" pitchFamily="34" charset="0"/>
                <a:ea typeface="Calibri" panose="020F0502020204030204" pitchFamily="34" charset="0"/>
                <a:cs typeface="Calibri" panose="020F0502020204030204" pitchFamily="34" charset="0"/>
              </a:rPr>
              <a:t> DR</a:t>
            </a:r>
            <a:endParaRPr lang="en-US" sz="2400" dirty="0"/>
          </a:p>
        </p:txBody>
      </p:sp>
      <p:sp>
        <p:nvSpPr>
          <p:cNvPr id="9" name="Rectangle 8"/>
          <p:cNvSpPr/>
          <p:nvPr/>
        </p:nvSpPr>
        <p:spPr>
          <a:xfrm>
            <a:off x="6378515" y="2928420"/>
            <a:ext cx="2290179"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Transfer from </a:t>
            </a:r>
            <a:r>
              <a:rPr lang="en-US" sz="2400" i="1" dirty="0">
                <a:latin typeface="Calibri" panose="020F0502020204030204" pitchFamily="34" charset="0"/>
                <a:ea typeface="Calibri" panose="020F0502020204030204" pitchFamily="34" charset="0"/>
                <a:cs typeface="Calibri" panose="020F0502020204030204" pitchFamily="34" charset="0"/>
              </a:rPr>
              <a:t>DR</a:t>
            </a:r>
            <a:endParaRPr lang="en-US" sz="2400" i="1" dirty="0"/>
          </a:p>
        </p:txBody>
      </p:sp>
      <p:sp>
        <p:nvSpPr>
          <p:cNvPr id="12" name="Rectangle 11"/>
          <p:cNvSpPr/>
          <p:nvPr/>
        </p:nvSpPr>
        <p:spPr>
          <a:xfrm>
            <a:off x="637431" y="3376092"/>
            <a:ext cx="4014112" cy="461665"/>
          </a:xfrm>
          <a:prstGeom prst="rect">
            <a:avLst/>
          </a:prstGeom>
        </p:spPr>
        <p:txBody>
          <a:bodyPr wrap="none">
            <a:spAutoFit/>
          </a:bodyPr>
          <a:lstStyle/>
          <a:p>
            <a:r>
              <a:rPr lang="en-US" sz="2400" i="1" dirty="0">
                <a:latin typeface="+mj-lt"/>
                <a:cs typeface="Times New Roman" panose="02020603050405020304" pitchFamily="18" charset="0"/>
              </a:rPr>
              <a:t>pB</a:t>
            </a:r>
            <a:r>
              <a:rPr lang="en-US" sz="2400" i="1" baseline="-25000" dirty="0">
                <a:latin typeface="+mj-lt"/>
                <a:cs typeface="Times New Roman" panose="02020603050405020304" pitchFamily="18" charset="0"/>
              </a:rPr>
              <a:t>11</a:t>
            </a:r>
            <a:r>
              <a:rPr lang="en-US" sz="2400" dirty="0">
                <a:latin typeface="+mj-lt"/>
                <a:ea typeface="Calibri" panose="020F0502020204030204" pitchFamily="34" charset="0"/>
                <a:cs typeface="Calibri" panose="020F0502020204030204" pitchFamily="34" charset="0"/>
              </a:rPr>
              <a:t>: </a:t>
            </a:r>
            <a:r>
              <a:rPr lang="en-US" sz="2400" dirty="0">
                <a:latin typeface="+mj-lt"/>
                <a:cs typeface="Times New Roman" panose="02020603050405020304" pitchFamily="18" charset="0"/>
              </a:rPr>
              <a:t>AC(0-7) </a:t>
            </a:r>
            <a:r>
              <a:rPr lang="en-US" sz="2400" dirty="0">
                <a:latin typeface="+mj-lt"/>
                <a:ea typeface="Cambria Math" panose="02040503050406030204" pitchFamily="18" charset="0"/>
                <a:cs typeface="Times New Roman" panose="02020603050405020304" pitchFamily="18" charset="0"/>
              </a:rPr>
              <a:t>← INPR, FGI  ← 0</a:t>
            </a:r>
            <a:endParaRPr lang="en-US" sz="2400" baseline="-25000" dirty="0">
              <a:latin typeface="+mj-lt"/>
              <a:cs typeface="Times New Roman" panose="02020603050405020304" pitchFamily="18" charset="0"/>
            </a:endParaRPr>
          </a:p>
        </p:txBody>
      </p:sp>
      <p:sp>
        <p:nvSpPr>
          <p:cNvPr id="13" name="Rectangle 12"/>
          <p:cNvSpPr/>
          <p:nvPr/>
        </p:nvSpPr>
        <p:spPr>
          <a:xfrm>
            <a:off x="6378515" y="3372639"/>
            <a:ext cx="2535438"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Transfer from </a:t>
            </a:r>
            <a:r>
              <a:rPr lang="en-US" sz="2400" i="1" dirty="0">
                <a:latin typeface="Calibri" panose="020F0502020204030204" pitchFamily="34" charset="0"/>
                <a:ea typeface="Calibri" panose="020F0502020204030204" pitchFamily="34" charset="0"/>
                <a:cs typeface="Calibri" panose="020F0502020204030204" pitchFamily="34" charset="0"/>
              </a:rPr>
              <a:t>INPR</a:t>
            </a:r>
            <a:endParaRPr lang="en-US" sz="2400" i="1" dirty="0"/>
          </a:p>
        </p:txBody>
      </p:sp>
      <p:sp>
        <p:nvSpPr>
          <p:cNvPr id="14" name="Rectangle 13"/>
          <p:cNvSpPr/>
          <p:nvPr/>
        </p:nvSpPr>
        <p:spPr>
          <a:xfrm>
            <a:off x="637431" y="3828763"/>
            <a:ext cx="1897571" cy="461665"/>
          </a:xfrm>
          <a:prstGeom prst="rect">
            <a:avLst/>
          </a:prstGeom>
        </p:spPr>
        <p:txBody>
          <a:bodyPr wrap="none">
            <a:spAutoFit/>
          </a:bodyPr>
          <a:lstStyle/>
          <a:p>
            <a:r>
              <a:rPr lang="en-US" sz="2400" i="1" dirty="0">
                <a:latin typeface="+mj-lt"/>
                <a:cs typeface="Times New Roman" panose="02020603050405020304" pitchFamily="18" charset="0"/>
              </a:rPr>
              <a:t>rB</a:t>
            </a:r>
            <a:r>
              <a:rPr lang="en-US" sz="2400" i="1" baseline="-25000" dirty="0">
                <a:latin typeface="+mj-lt"/>
                <a:cs typeface="Times New Roman" panose="02020603050405020304" pitchFamily="18" charset="0"/>
              </a:rPr>
              <a:t>9</a:t>
            </a:r>
            <a:r>
              <a:rPr lang="en-US" sz="2400" dirty="0">
                <a:latin typeface="+mj-lt"/>
                <a:ea typeface="Calibri" panose="020F0502020204030204" pitchFamily="34" charset="0"/>
                <a:cs typeface="Calibri" panose="020F0502020204030204" pitchFamily="34" charset="0"/>
              </a:rPr>
              <a:t>: </a:t>
            </a:r>
            <a:r>
              <a:rPr lang="en-US" sz="2400" dirty="0">
                <a:latin typeface="+mj-lt"/>
                <a:cs typeface="Times New Roman" panose="02020603050405020304" pitchFamily="18" charset="0"/>
              </a:rPr>
              <a:t>AC </a:t>
            </a:r>
            <a:r>
              <a:rPr lang="en-US" sz="2400" dirty="0">
                <a:latin typeface="+mj-lt"/>
                <a:ea typeface="Cambria Math" panose="02040503050406030204" pitchFamily="18" charset="0"/>
                <a:cs typeface="Times New Roman" panose="02020603050405020304" pitchFamily="18" charset="0"/>
              </a:rPr>
              <a:t>← AC’</a:t>
            </a:r>
            <a:endParaRPr lang="en-US" sz="2400" baseline="-25000" dirty="0">
              <a:latin typeface="+mj-lt"/>
              <a:cs typeface="Times New Roman" panose="02020603050405020304" pitchFamily="18" charset="0"/>
            </a:endParaRPr>
          </a:p>
        </p:txBody>
      </p:sp>
      <p:sp>
        <p:nvSpPr>
          <p:cNvPr id="15" name="Rectangle 14"/>
          <p:cNvSpPr/>
          <p:nvPr/>
        </p:nvSpPr>
        <p:spPr>
          <a:xfrm>
            <a:off x="6378515" y="3825310"/>
            <a:ext cx="1802416"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Complement</a:t>
            </a:r>
            <a:endParaRPr lang="en-US" sz="2400" i="1" dirty="0"/>
          </a:p>
        </p:txBody>
      </p:sp>
      <p:sp>
        <p:nvSpPr>
          <p:cNvPr id="16" name="Rectangle 15"/>
          <p:cNvSpPr/>
          <p:nvPr/>
        </p:nvSpPr>
        <p:spPr>
          <a:xfrm>
            <a:off x="637431" y="4280964"/>
            <a:ext cx="3813801" cy="461665"/>
          </a:xfrm>
          <a:prstGeom prst="rect">
            <a:avLst/>
          </a:prstGeom>
        </p:spPr>
        <p:txBody>
          <a:bodyPr wrap="none">
            <a:spAutoFit/>
          </a:bodyPr>
          <a:lstStyle/>
          <a:p>
            <a:r>
              <a:rPr lang="en-US" sz="2400" i="1" dirty="0">
                <a:latin typeface="+mj-lt"/>
                <a:cs typeface="Times New Roman" panose="02020603050405020304" pitchFamily="18" charset="0"/>
              </a:rPr>
              <a:t>rB</a:t>
            </a:r>
            <a:r>
              <a:rPr lang="en-US" sz="2400" i="1" baseline="-25000" dirty="0">
                <a:latin typeface="+mj-lt"/>
                <a:cs typeface="Times New Roman" panose="02020603050405020304" pitchFamily="18" charset="0"/>
              </a:rPr>
              <a:t>7</a:t>
            </a:r>
            <a:r>
              <a:rPr lang="en-US" sz="2400" dirty="0">
                <a:latin typeface="+mj-lt"/>
                <a:ea typeface="Calibri" panose="020F0502020204030204" pitchFamily="34" charset="0"/>
                <a:cs typeface="Calibri" panose="020F0502020204030204" pitchFamily="34" charset="0"/>
              </a:rPr>
              <a:t>: </a:t>
            </a:r>
            <a:r>
              <a:rPr lang="en-US" sz="2400" dirty="0">
                <a:latin typeface="+mj-lt"/>
                <a:cs typeface="Times New Roman" panose="02020603050405020304" pitchFamily="18" charset="0"/>
              </a:rPr>
              <a:t>AC </a:t>
            </a:r>
            <a:r>
              <a:rPr lang="en-US" sz="2400" dirty="0">
                <a:latin typeface="+mj-lt"/>
                <a:ea typeface="Cambria Math" panose="02040503050406030204" pitchFamily="18" charset="0"/>
                <a:cs typeface="Times New Roman" panose="02020603050405020304" pitchFamily="18" charset="0"/>
              </a:rPr>
              <a:t>← </a:t>
            </a:r>
            <a:r>
              <a:rPr lang="en-US" sz="2400" dirty="0" err="1">
                <a:latin typeface="+mj-lt"/>
                <a:ea typeface="Cambria Math" panose="02040503050406030204" pitchFamily="18" charset="0"/>
                <a:cs typeface="Times New Roman" panose="02020603050405020304" pitchFamily="18" charset="0"/>
              </a:rPr>
              <a:t>shr</a:t>
            </a:r>
            <a:r>
              <a:rPr lang="en-US" sz="2400" dirty="0">
                <a:latin typeface="+mj-lt"/>
                <a:ea typeface="Cambria Math" panose="02040503050406030204" pitchFamily="18" charset="0"/>
                <a:cs typeface="Times New Roman" panose="02020603050405020304" pitchFamily="18" charset="0"/>
              </a:rPr>
              <a:t> AC, AC(15) </a:t>
            </a:r>
            <a:r>
              <a:rPr lang="en-US" sz="2400" dirty="0">
                <a:ea typeface="Cambria Math" panose="02040503050406030204" pitchFamily="18" charset="0"/>
                <a:cs typeface="Times New Roman" panose="02020603050405020304" pitchFamily="18" charset="0"/>
              </a:rPr>
              <a:t>← E</a:t>
            </a:r>
            <a:endParaRPr lang="en-US" sz="2400" baseline="-25000" dirty="0">
              <a:latin typeface="+mj-lt"/>
              <a:cs typeface="Times New Roman" panose="02020603050405020304" pitchFamily="18" charset="0"/>
            </a:endParaRPr>
          </a:p>
        </p:txBody>
      </p:sp>
      <p:sp>
        <p:nvSpPr>
          <p:cNvPr id="17" name="Rectangle 16"/>
          <p:cNvSpPr/>
          <p:nvPr/>
        </p:nvSpPr>
        <p:spPr>
          <a:xfrm>
            <a:off x="6378515" y="4277511"/>
            <a:ext cx="1408078"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Shift right</a:t>
            </a:r>
            <a:endParaRPr lang="en-US" sz="2400" i="1" dirty="0"/>
          </a:p>
        </p:txBody>
      </p:sp>
      <p:sp>
        <p:nvSpPr>
          <p:cNvPr id="18" name="Rectangle 17"/>
          <p:cNvSpPr/>
          <p:nvPr/>
        </p:nvSpPr>
        <p:spPr>
          <a:xfrm>
            <a:off x="637431" y="4729106"/>
            <a:ext cx="3621441" cy="461665"/>
          </a:xfrm>
          <a:prstGeom prst="rect">
            <a:avLst/>
          </a:prstGeom>
        </p:spPr>
        <p:txBody>
          <a:bodyPr wrap="none">
            <a:spAutoFit/>
          </a:bodyPr>
          <a:lstStyle/>
          <a:p>
            <a:r>
              <a:rPr lang="en-US" sz="2400" i="1" dirty="0">
                <a:latin typeface="+mj-lt"/>
                <a:cs typeface="Times New Roman" panose="02020603050405020304" pitchFamily="18" charset="0"/>
              </a:rPr>
              <a:t>rB</a:t>
            </a:r>
            <a:r>
              <a:rPr lang="en-US" sz="2400" i="1" baseline="-25000" dirty="0">
                <a:latin typeface="+mj-lt"/>
                <a:cs typeface="Times New Roman" panose="02020603050405020304" pitchFamily="18" charset="0"/>
              </a:rPr>
              <a:t>6</a:t>
            </a:r>
            <a:r>
              <a:rPr lang="en-US" sz="2400" dirty="0">
                <a:latin typeface="+mj-lt"/>
                <a:ea typeface="Calibri" panose="020F0502020204030204" pitchFamily="34" charset="0"/>
                <a:cs typeface="Calibri" panose="020F0502020204030204" pitchFamily="34" charset="0"/>
              </a:rPr>
              <a:t>: </a:t>
            </a:r>
            <a:r>
              <a:rPr lang="en-US" sz="2400" dirty="0">
                <a:latin typeface="+mj-lt"/>
                <a:cs typeface="Times New Roman" panose="02020603050405020304" pitchFamily="18" charset="0"/>
              </a:rPr>
              <a:t>AC </a:t>
            </a:r>
            <a:r>
              <a:rPr lang="en-US" sz="2400" dirty="0">
                <a:latin typeface="+mj-lt"/>
                <a:ea typeface="Cambria Math" panose="02040503050406030204" pitchFamily="18" charset="0"/>
                <a:cs typeface="Times New Roman" panose="02020603050405020304" pitchFamily="18" charset="0"/>
              </a:rPr>
              <a:t>← </a:t>
            </a:r>
            <a:r>
              <a:rPr lang="en-US" sz="2400" dirty="0" err="1">
                <a:latin typeface="+mj-lt"/>
                <a:ea typeface="Cambria Math" panose="02040503050406030204" pitchFamily="18" charset="0"/>
                <a:cs typeface="Times New Roman" panose="02020603050405020304" pitchFamily="18" charset="0"/>
              </a:rPr>
              <a:t>shl</a:t>
            </a:r>
            <a:r>
              <a:rPr lang="en-US" sz="2400" dirty="0">
                <a:latin typeface="+mj-lt"/>
                <a:ea typeface="Cambria Math" panose="02040503050406030204" pitchFamily="18" charset="0"/>
                <a:cs typeface="Times New Roman" panose="02020603050405020304" pitchFamily="18" charset="0"/>
              </a:rPr>
              <a:t> AC, AC(0) </a:t>
            </a:r>
            <a:r>
              <a:rPr lang="en-US" sz="2400" dirty="0">
                <a:ea typeface="Cambria Math" panose="02040503050406030204" pitchFamily="18" charset="0"/>
                <a:cs typeface="Times New Roman" panose="02020603050405020304" pitchFamily="18" charset="0"/>
              </a:rPr>
              <a:t>← E</a:t>
            </a:r>
            <a:endParaRPr lang="en-US" sz="2400" baseline="-25000" dirty="0">
              <a:latin typeface="+mj-lt"/>
              <a:cs typeface="Times New Roman" panose="02020603050405020304" pitchFamily="18" charset="0"/>
            </a:endParaRPr>
          </a:p>
        </p:txBody>
      </p:sp>
      <p:sp>
        <p:nvSpPr>
          <p:cNvPr id="19" name="Rectangle 18"/>
          <p:cNvSpPr/>
          <p:nvPr/>
        </p:nvSpPr>
        <p:spPr>
          <a:xfrm>
            <a:off x="6378515" y="4725653"/>
            <a:ext cx="1243161"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Shift left</a:t>
            </a:r>
            <a:endParaRPr lang="en-US" sz="2400" i="1" dirty="0"/>
          </a:p>
        </p:txBody>
      </p:sp>
      <p:sp>
        <p:nvSpPr>
          <p:cNvPr id="20" name="Rectangle 19"/>
          <p:cNvSpPr/>
          <p:nvPr/>
        </p:nvSpPr>
        <p:spPr>
          <a:xfrm>
            <a:off x="637431" y="5185836"/>
            <a:ext cx="1727717" cy="461665"/>
          </a:xfrm>
          <a:prstGeom prst="rect">
            <a:avLst/>
          </a:prstGeom>
        </p:spPr>
        <p:txBody>
          <a:bodyPr wrap="none">
            <a:spAutoFit/>
          </a:bodyPr>
          <a:lstStyle/>
          <a:p>
            <a:r>
              <a:rPr lang="en-US" sz="2400" i="1" dirty="0">
                <a:latin typeface="+mj-lt"/>
                <a:cs typeface="Times New Roman" panose="02020603050405020304" pitchFamily="18" charset="0"/>
              </a:rPr>
              <a:t>rB</a:t>
            </a:r>
            <a:r>
              <a:rPr lang="en-US" sz="2400" i="1" baseline="-25000" dirty="0">
                <a:latin typeface="+mj-lt"/>
                <a:cs typeface="Times New Roman" panose="02020603050405020304" pitchFamily="18" charset="0"/>
              </a:rPr>
              <a:t>11</a:t>
            </a:r>
            <a:r>
              <a:rPr lang="en-US" sz="2400" dirty="0">
                <a:latin typeface="+mj-lt"/>
                <a:ea typeface="Calibri" panose="020F0502020204030204" pitchFamily="34" charset="0"/>
                <a:cs typeface="Calibri" panose="020F0502020204030204" pitchFamily="34" charset="0"/>
              </a:rPr>
              <a:t>: </a:t>
            </a:r>
            <a:r>
              <a:rPr lang="en-US" sz="2400" dirty="0">
                <a:latin typeface="+mj-lt"/>
                <a:cs typeface="Times New Roman" panose="02020603050405020304" pitchFamily="18" charset="0"/>
              </a:rPr>
              <a:t>AC </a:t>
            </a:r>
            <a:r>
              <a:rPr lang="en-US" sz="2400" dirty="0">
                <a:latin typeface="+mj-lt"/>
                <a:ea typeface="Cambria Math" panose="02040503050406030204" pitchFamily="18" charset="0"/>
                <a:cs typeface="Times New Roman" panose="02020603050405020304" pitchFamily="18" charset="0"/>
              </a:rPr>
              <a:t>← 0</a:t>
            </a:r>
            <a:endParaRPr lang="en-US" sz="2400" baseline="-25000" dirty="0">
              <a:latin typeface="+mj-lt"/>
              <a:cs typeface="Times New Roman" panose="02020603050405020304" pitchFamily="18" charset="0"/>
            </a:endParaRPr>
          </a:p>
        </p:txBody>
      </p:sp>
      <p:sp>
        <p:nvSpPr>
          <p:cNvPr id="21" name="Rectangle 20"/>
          <p:cNvSpPr/>
          <p:nvPr/>
        </p:nvSpPr>
        <p:spPr>
          <a:xfrm>
            <a:off x="6378515" y="5182383"/>
            <a:ext cx="827471"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Clear</a:t>
            </a:r>
            <a:endParaRPr lang="en-US" sz="2400" i="1" dirty="0"/>
          </a:p>
        </p:txBody>
      </p:sp>
      <p:sp>
        <p:nvSpPr>
          <p:cNvPr id="22" name="Rectangle 21"/>
          <p:cNvSpPr/>
          <p:nvPr/>
        </p:nvSpPr>
        <p:spPr>
          <a:xfrm>
            <a:off x="637431" y="5633978"/>
            <a:ext cx="2254463" cy="461665"/>
          </a:xfrm>
          <a:prstGeom prst="rect">
            <a:avLst/>
          </a:prstGeom>
        </p:spPr>
        <p:txBody>
          <a:bodyPr wrap="none">
            <a:spAutoFit/>
          </a:bodyPr>
          <a:lstStyle/>
          <a:p>
            <a:r>
              <a:rPr lang="en-US" sz="2400" i="1" dirty="0">
                <a:latin typeface="+mj-lt"/>
                <a:cs typeface="Times New Roman" panose="02020603050405020304" pitchFamily="18" charset="0"/>
              </a:rPr>
              <a:t>rB</a:t>
            </a:r>
            <a:r>
              <a:rPr lang="en-US" sz="2400" i="1" baseline="-25000" dirty="0">
                <a:latin typeface="+mj-lt"/>
                <a:cs typeface="Times New Roman" panose="02020603050405020304" pitchFamily="18" charset="0"/>
              </a:rPr>
              <a:t>5</a:t>
            </a:r>
            <a:r>
              <a:rPr lang="en-US" sz="2400" dirty="0">
                <a:latin typeface="+mj-lt"/>
                <a:ea typeface="Calibri" panose="020F0502020204030204" pitchFamily="34" charset="0"/>
                <a:cs typeface="Calibri" panose="020F0502020204030204" pitchFamily="34" charset="0"/>
              </a:rPr>
              <a:t>: </a:t>
            </a:r>
            <a:r>
              <a:rPr lang="en-US" sz="2400" dirty="0">
                <a:latin typeface="+mj-lt"/>
                <a:cs typeface="Times New Roman" panose="02020603050405020304" pitchFamily="18" charset="0"/>
              </a:rPr>
              <a:t>AC </a:t>
            </a:r>
            <a:r>
              <a:rPr lang="en-US" sz="2400" dirty="0">
                <a:latin typeface="+mj-lt"/>
                <a:ea typeface="Cambria Math" panose="02040503050406030204" pitchFamily="18" charset="0"/>
                <a:cs typeface="Times New Roman" panose="02020603050405020304" pitchFamily="18" charset="0"/>
              </a:rPr>
              <a:t>← AC + 1</a:t>
            </a:r>
            <a:endParaRPr lang="en-US" sz="2400" baseline="-25000" dirty="0">
              <a:latin typeface="+mj-lt"/>
              <a:cs typeface="Times New Roman" panose="02020603050405020304" pitchFamily="18" charset="0"/>
            </a:endParaRPr>
          </a:p>
        </p:txBody>
      </p:sp>
      <p:sp>
        <p:nvSpPr>
          <p:cNvPr id="23" name="Rectangle 22"/>
          <p:cNvSpPr/>
          <p:nvPr/>
        </p:nvSpPr>
        <p:spPr>
          <a:xfrm>
            <a:off x="6378515" y="5630525"/>
            <a:ext cx="1471365" cy="461665"/>
          </a:xfrm>
          <a:prstGeom prst="rect">
            <a:avLst/>
          </a:prstGeom>
        </p:spPr>
        <p:txBody>
          <a:bodyPr wrap="none">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Increment</a:t>
            </a:r>
            <a:endParaRPr lang="en-US" sz="2400" i="1" dirty="0"/>
          </a:p>
        </p:txBody>
      </p:sp>
    </p:spTree>
    <p:extLst>
      <p:ext uri="{BB962C8B-B14F-4D97-AF65-F5344CB8AC3E}">
        <p14:creationId xmlns:p14="http://schemas.microsoft.com/office/powerpoint/2010/main" val="1088447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down)">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down)">
                                      <p:cBhvr>
                                        <p:cTn id="31" dur="500"/>
                                        <p:tgtEl>
                                          <p:spTgt spid="12"/>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ipe(down)">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down)">
                                      <p:cBhvr>
                                        <p:cTn id="39" dur="500"/>
                                        <p:tgtEl>
                                          <p:spTgt spid="14"/>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down)">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wipe(down)">
                                      <p:cBhvr>
                                        <p:cTn id="47" dur="500"/>
                                        <p:tgtEl>
                                          <p:spTgt spid="16"/>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wipe(down)">
                                      <p:cBhvr>
                                        <p:cTn id="50" dur="500"/>
                                        <p:tgtEl>
                                          <p:spTgt spid="17"/>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ipe(down)">
                                      <p:cBhvr>
                                        <p:cTn id="55" dur="500"/>
                                        <p:tgtEl>
                                          <p:spTgt spid="18"/>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down)">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4"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wipe(down)">
                                      <p:cBhvr>
                                        <p:cTn id="63" dur="500"/>
                                        <p:tgtEl>
                                          <p:spTgt spid="20"/>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wipe(down)">
                                      <p:cBhvr>
                                        <p:cTn id="66" dur="500"/>
                                        <p:tgtEl>
                                          <p:spTgt spid="21"/>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wipe(down)">
                                      <p:cBhvr>
                                        <p:cTn id="71" dur="500"/>
                                        <p:tgtEl>
                                          <p:spTgt spid="22"/>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23"/>
                                        </p:tgtEl>
                                        <p:attrNameLst>
                                          <p:attrName>style.visibility</p:attrName>
                                        </p:attrNameLst>
                                      </p:cBhvr>
                                      <p:to>
                                        <p:strVal val="visible"/>
                                      </p:to>
                                    </p:set>
                                    <p:animEffect transition="in" filter="wipe(down)">
                                      <p:cBhvr>
                                        <p:cTn id="7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2" grpId="0"/>
      <p:bldP spid="13" grpId="0"/>
      <p:bldP spid="14" grpId="0"/>
      <p:bldP spid="15" grpId="0"/>
      <p:bldP spid="16" grpId="0"/>
      <p:bldP spid="17" grpId="0"/>
      <p:bldP spid="18" grpId="0"/>
      <p:bldP spid="19" grpId="0"/>
      <p:bldP spid="20" grpId="0"/>
      <p:bldP spid="21" grpId="0"/>
      <p:bldP spid="22" grpId="0"/>
      <p:bldP spid="23"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of Accumulator Logic</a:t>
            </a:r>
          </a:p>
        </p:txBody>
      </p:sp>
      <p:sp>
        <p:nvSpPr>
          <p:cNvPr id="4" name="Rectangle 3"/>
          <p:cNvSpPr/>
          <p:nvPr/>
        </p:nvSpPr>
        <p:spPr>
          <a:xfrm>
            <a:off x="3231015" y="1143000"/>
            <a:ext cx="3396956" cy="461665"/>
          </a:xfrm>
          <a:prstGeom prst="rect">
            <a:avLst/>
          </a:prstGeom>
        </p:spPr>
        <p:txBody>
          <a:bodyPr wrap="none">
            <a:spAutoFit/>
          </a:bodyPr>
          <a:lstStyle/>
          <a:p>
            <a:r>
              <a:rPr lang="en-US" sz="2400" dirty="0"/>
              <a:t>Circuit associated with AC</a:t>
            </a:r>
          </a:p>
        </p:txBody>
      </p:sp>
      <p:sp>
        <p:nvSpPr>
          <p:cNvPr id="3" name="Rectangle 2"/>
          <p:cNvSpPr/>
          <p:nvPr/>
        </p:nvSpPr>
        <p:spPr>
          <a:xfrm>
            <a:off x="1957693" y="2286000"/>
            <a:ext cx="18288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Adder and logic circuit</a:t>
            </a:r>
          </a:p>
        </p:txBody>
      </p:sp>
      <p:sp>
        <p:nvSpPr>
          <p:cNvPr id="5" name="Rectangle 4"/>
          <p:cNvSpPr/>
          <p:nvPr/>
        </p:nvSpPr>
        <p:spPr>
          <a:xfrm>
            <a:off x="4737469" y="2286000"/>
            <a:ext cx="2212848"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Accumulator register (AC)</a:t>
            </a:r>
          </a:p>
        </p:txBody>
      </p:sp>
      <p:sp>
        <p:nvSpPr>
          <p:cNvPr id="6" name="Rectangle 5"/>
          <p:cNvSpPr/>
          <p:nvPr/>
        </p:nvSpPr>
        <p:spPr>
          <a:xfrm>
            <a:off x="1957693" y="4495800"/>
            <a:ext cx="1828800" cy="129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Control gates</a:t>
            </a:r>
          </a:p>
        </p:txBody>
      </p:sp>
      <p:cxnSp>
        <p:nvCxnSpPr>
          <p:cNvPr id="8" name="Elbow Connector 7"/>
          <p:cNvCxnSpPr/>
          <p:nvPr/>
        </p:nvCxnSpPr>
        <p:spPr>
          <a:xfrm flipV="1">
            <a:off x="3786493" y="3581400"/>
            <a:ext cx="1263590" cy="1143000"/>
          </a:xfrm>
          <a:prstGeom prst="bentConnector3">
            <a:avLst>
              <a:gd name="adj1" fmla="val 100368"/>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1" name="Elbow Connector 10"/>
          <p:cNvCxnSpPr>
            <a:endCxn id="5" idx="2"/>
          </p:cNvCxnSpPr>
          <p:nvPr/>
        </p:nvCxnSpPr>
        <p:spPr>
          <a:xfrm flipV="1">
            <a:off x="3786493" y="3581400"/>
            <a:ext cx="2057400" cy="1562100"/>
          </a:xfrm>
          <a:prstGeom prst="bentConnector2">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flipV="1">
            <a:off x="3786493" y="3581400"/>
            <a:ext cx="2594578" cy="2057400"/>
          </a:xfrm>
          <a:prstGeom prst="bentConnector3">
            <a:avLst>
              <a:gd name="adj1" fmla="val 100061"/>
            </a:avLst>
          </a:prstGeom>
          <a:ln w="25400">
            <a:tailEnd type="stealth"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920093" y="3974068"/>
            <a:ext cx="482650" cy="369332"/>
          </a:xfrm>
          <a:prstGeom prst="rect">
            <a:avLst/>
          </a:prstGeom>
          <a:noFill/>
        </p:spPr>
        <p:txBody>
          <a:bodyPr wrap="none" rtlCol="0">
            <a:spAutoFit/>
          </a:bodyPr>
          <a:lstStyle/>
          <a:p>
            <a:r>
              <a:rPr lang="en-US" dirty="0"/>
              <a:t>CLR</a:t>
            </a:r>
          </a:p>
        </p:txBody>
      </p:sp>
      <p:sp>
        <p:nvSpPr>
          <p:cNvPr id="20" name="TextBox 19"/>
          <p:cNvSpPr txBox="1"/>
          <p:nvPr/>
        </p:nvSpPr>
        <p:spPr>
          <a:xfrm>
            <a:off x="5310493" y="3962400"/>
            <a:ext cx="516488" cy="369332"/>
          </a:xfrm>
          <a:prstGeom prst="rect">
            <a:avLst/>
          </a:prstGeom>
          <a:noFill/>
        </p:spPr>
        <p:txBody>
          <a:bodyPr wrap="none" rtlCol="0">
            <a:spAutoFit/>
          </a:bodyPr>
          <a:lstStyle/>
          <a:p>
            <a:r>
              <a:rPr lang="en-US" dirty="0"/>
              <a:t>INR</a:t>
            </a:r>
          </a:p>
        </p:txBody>
      </p:sp>
      <p:sp>
        <p:nvSpPr>
          <p:cNvPr id="21" name="TextBox 20"/>
          <p:cNvSpPr txBox="1"/>
          <p:nvPr/>
        </p:nvSpPr>
        <p:spPr>
          <a:xfrm>
            <a:off x="4656777" y="3962400"/>
            <a:ext cx="425116" cy="369332"/>
          </a:xfrm>
          <a:prstGeom prst="rect">
            <a:avLst/>
          </a:prstGeom>
          <a:noFill/>
        </p:spPr>
        <p:txBody>
          <a:bodyPr wrap="none" rtlCol="0">
            <a:spAutoFit/>
          </a:bodyPr>
          <a:lstStyle/>
          <a:p>
            <a:r>
              <a:rPr lang="en-US" dirty="0"/>
              <a:t>LD</a:t>
            </a:r>
          </a:p>
        </p:txBody>
      </p:sp>
      <p:cxnSp>
        <p:nvCxnSpPr>
          <p:cNvPr id="23" name="Straight Connector 22"/>
          <p:cNvCxnSpPr/>
          <p:nvPr/>
        </p:nvCxnSpPr>
        <p:spPr>
          <a:xfrm>
            <a:off x="6758293" y="3581400"/>
            <a:ext cx="0" cy="724215"/>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453493" y="4267200"/>
            <a:ext cx="684803" cy="369332"/>
          </a:xfrm>
          <a:prstGeom prst="rect">
            <a:avLst/>
          </a:prstGeom>
          <a:noFill/>
        </p:spPr>
        <p:txBody>
          <a:bodyPr wrap="none" rtlCol="0">
            <a:spAutoFit/>
          </a:bodyPr>
          <a:lstStyle/>
          <a:p>
            <a:r>
              <a:rPr lang="en-US" dirty="0"/>
              <a:t>Clock</a:t>
            </a:r>
          </a:p>
        </p:txBody>
      </p:sp>
      <p:cxnSp>
        <p:nvCxnSpPr>
          <p:cNvPr id="26" name="Straight Arrow Connector 25"/>
          <p:cNvCxnSpPr>
            <a:stCxn id="3" idx="3"/>
            <a:endCxn id="5" idx="1"/>
          </p:cNvCxnSpPr>
          <p:nvPr/>
        </p:nvCxnSpPr>
        <p:spPr>
          <a:xfrm>
            <a:off x="3786493" y="2933700"/>
            <a:ext cx="950976" cy="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5" idx="3"/>
          </p:cNvCxnSpPr>
          <p:nvPr/>
        </p:nvCxnSpPr>
        <p:spPr>
          <a:xfrm>
            <a:off x="6950317" y="2933700"/>
            <a:ext cx="1331976" cy="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1195693" y="1752600"/>
            <a:ext cx="6420612" cy="1181100"/>
            <a:chOff x="838200" y="1600200"/>
            <a:chExt cx="6420612" cy="1181100"/>
          </a:xfrm>
        </p:grpSpPr>
        <p:cxnSp>
          <p:nvCxnSpPr>
            <p:cNvPr id="40" name="Straight Connector 39"/>
            <p:cNvCxnSpPr/>
            <p:nvPr/>
          </p:nvCxnSpPr>
          <p:spPr>
            <a:xfrm flipV="1">
              <a:off x="7258812" y="1600200"/>
              <a:ext cx="0" cy="1181100"/>
            </a:xfrm>
            <a:prstGeom prst="line">
              <a:avLst/>
            </a:prstGeom>
            <a:ln w="25400">
              <a:head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838200" y="1600200"/>
              <a:ext cx="6420612"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848487" y="1600200"/>
              <a:ext cx="0" cy="762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838200" y="2362200"/>
              <a:ext cx="762000" cy="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grpSp>
      <p:cxnSp>
        <p:nvCxnSpPr>
          <p:cNvPr id="49" name="Straight Arrow Connector 48"/>
          <p:cNvCxnSpPr>
            <a:endCxn id="3" idx="1"/>
          </p:cNvCxnSpPr>
          <p:nvPr/>
        </p:nvCxnSpPr>
        <p:spPr>
          <a:xfrm>
            <a:off x="1424293" y="2933700"/>
            <a:ext cx="533400" cy="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1424293" y="3352800"/>
            <a:ext cx="533400" cy="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478247" y="2749034"/>
            <a:ext cx="993670" cy="369332"/>
          </a:xfrm>
          <a:prstGeom prst="rect">
            <a:avLst/>
          </a:prstGeom>
          <a:noFill/>
        </p:spPr>
        <p:txBody>
          <a:bodyPr wrap="none" rtlCol="0">
            <a:spAutoFit/>
          </a:bodyPr>
          <a:lstStyle/>
          <a:p>
            <a:r>
              <a:rPr lang="en-US" dirty="0"/>
              <a:t>From DR</a:t>
            </a:r>
          </a:p>
        </p:txBody>
      </p:sp>
      <p:sp>
        <p:nvSpPr>
          <p:cNvPr id="55" name="TextBox 54"/>
          <p:cNvSpPr txBox="1"/>
          <p:nvPr/>
        </p:nvSpPr>
        <p:spPr>
          <a:xfrm>
            <a:off x="324157" y="3163369"/>
            <a:ext cx="1176412" cy="369332"/>
          </a:xfrm>
          <a:prstGeom prst="rect">
            <a:avLst/>
          </a:prstGeom>
          <a:noFill/>
        </p:spPr>
        <p:txBody>
          <a:bodyPr wrap="none" rtlCol="0">
            <a:spAutoFit/>
          </a:bodyPr>
          <a:lstStyle/>
          <a:p>
            <a:r>
              <a:rPr lang="en-US" dirty="0"/>
              <a:t>From INPR</a:t>
            </a:r>
          </a:p>
        </p:txBody>
      </p:sp>
      <p:cxnSp>
        <p:nvCxnSpPr>
          <p:cNvPr id="57" name="Straight Arrow Connector 56"/>
          <p:cNvCxnSpPr>
            <a:stCxn id="6" idx="0"/>
            <a:endCxn id="3" idx="2"/>
          </p:cNvCxnSpPr>
          <p:nvPr/>
        </p:nvCxnSpPr>
        <p:spPr>
          <a:xfrm flipV="1">
            <a:off x="2872093" y="3581400"/>
            <a:ext cx="0" cy="914400"/>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7736741" y="2564368"/>
            <a:ext cx="418704" cy="369332"/>
          </a:xfrm>
          <a:prstGeom prst="rect">
            <a:avLst/>
          </a:prstGeom>
          <a:noFill/>
        </p:spPr>
        <p:txBody>
          <a:bodyPr wrap="none" rtlCol="0">
            <a:spAutoFit/>
          </a:bodyPr>
          <a:lstStyle/>
          <a:p>
            <a:r>
              <a:rPr lang="en-US" dirty="0"/>
              <a:t>16</a:t>
            </a:r>
          </a:p>
        </p:txBody>
      </p:sp>
      <p:sp>
        <p:nvSpPr>
          <p:cNvPr id="59" name="TextBox 58"/>
          <p:cNvSpPr txBox="1"/>
          <p:nvPr/>
        </p:nvSpPr>
        <p:spPr>
          <a:xfrm>
            <a:off x="4015093" y="2557464"/>
            <a:ext cx="418704" cy="369332"/>
          </a:xfrm>
          <a:prstGeom prst="rect">
            <a:avLst/>
          </a:prstGeom>
          <a:noFill/>
        </p:spPr>
        <p:txBody>
          <a:bodyPr wrap="none" rtlCol="0">
            <a:spAutoFit/>
          </a:bodyPr>
          <a:lstStyle/>
          <a:p>
            <a:r>
              <a:rPr lang="en-US" dirty="0"/>
              <a:t>16</a:t>
            </a:r>
          </a:p>
        </p:txBody>
      </p:sp>
      <p:sp>
        <p:nvSpPr>
          <p:cNvPr id="60" name="TextBox 59"/>
          <p:cNvSpPr txBox="1"/>
          <p:nvPr/>
        </p:nvSpPr>
        <p:spPr>
          <a:xfrm>
            <a:off x="1386589" y="2178604"/>
            <a:ext cx="418704" cy="369332"/>
          </a:xfrm>
          <a:prstGeom prst="rect">
            <a:avLst/>
          </a:prstGeom>
          <a:noFill/>
        </p:spPr>
        <p:txBody>
          <a:bodyPr wrap="none" rtlCol="0">
            <a:spAutoFit/>
          </a:bodyPr>
          <a:lstStyle/>
          <a:p>
            <a:r>
              <a:rPr lang="en-US" dirty="0"/>
              <a:t>16</a:t>
            </a:r>
          </a:p>
        </p:txBody>
      </p:sp>
      <p:sp>
        <p:nvSpPr>
          <p:cNvPr id="61" name="TextBox 60"/>
          <p:cNvSpPr txBox="1"/>
          <p:nvPr/>
        </p:nvSpPr>
        <p:spPr>
          <a:xfrm>
            <a:off x="1386589" y="2602468"/>
            <a:ext cx="418704" cy="369332"/>
          </a:xfrm>
          <a:prstGeom prst="rect">
            <a:avLst/>
          </a:prstGeom>
          <a:noFill/>
        </p:spPr>
        <p:txBody>
          <a:bodyPr wrap="none" rtlCol="0">
            <a:spAutoFit/>
          </a:bodyPr>
          <a:lstStyle/>
          <a:p>
            <a:r>
              <a:rPr lang="en-US" dirty="0"/>
              <a:t>16</a:t>
            </a:r>
          </a:p>
        </p:txBody>
      </p:sp>
      <p:sp>
        <p:nvSpPr>
          <p:cNvPr id="62" name="TextBox 61"/>
          <p:cNvSpPr txBox="1"/>
          <p:nvPr/>
        </p:nvSpPr>
        <p:spPr>
          <a:xfrm>
            <a:off x="1424293" y="3045380"/>
            <a:ext cx="301686" cy="369332"/>
          </a:xfrm>
          <a:prstGeom prst="rect">
            <a:avLst/>
          </a:prstGeom>
          <a:noFill/>
        </p:spPr>
        <p:txBody>
          <a:bodyPr wrap="none" rtlCol="0">
            <a:spAutoFit/>
          </a:bodyPr>
          <a:lstStyle/>
          <a:p>
            <a:r>
              <a:rPr lang="en-US" dirty="0"/>
              <a:t>8</a:t>
            </a:r>
          </a:p>
        </p:txBody>
      </p:sp>
      <p:sp>
        <p:nvSpPr>
          <p:cNvPr id="63" name="TextBox 62"/>
          <p:cNvSpPr txBox="1"/>
          <p:nvPr/>
        </p:nvSpPr>
        <p:spPr>
          <a:xfrm>
            <a:off x="7597490" y="2971800"/>
            <a:ext cx="784510" cy="369332"/>
          </a:xfrm>
          <a:prstGeom prst="rect">
            <a:avLst/>
          </a:prstGeom>
          <a:noFill/>
        </p:spPr>
        <p:txBody>
          <a:bodyPr wrap="none" rtlCol="0">
            <a:spAutoFit/>
          </a:bodyPr>
          <a:lstStyle/>
          <a:p>
            <a:r>
              <a:rPr lang="en-US" dirty="0"/>
              <a:t>To bus</a:t>
            </a:r>
          </a:p>
        </p:txBody>
      </p:sp>
      <p:cxnSp>
        <p:nvCxnSpPr>
          <p:cNvPr id="33" name="Straight Connector 32">
            <a:extLst>
              <a:ext uri="{FF2B5EF4-FFF2-40B4-BE49-F238E27FC236}">
                <a16:creationId xmlns:a16="http://schemas.microsoft.com/office/drawing/2014/main" id="{0BC37836-5045-4292-B31E-D41641346639}"/>
              </a:ext>
            </a:extLst>
          </p:cNvPr>
          <p:cNvCxnSpPr/>
          <p:nvPr/>
        </p:nvCxnSpPr>
        <p:spPr>
          <a:xfrm flipV="1">
            <a:off x="1519105" y="2447331"/>
            <a:ext cx="144000" cy="14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382EE48-650A-41DC-ADC4-71890425ADF2}"/>
              </a:ext>
            </a:extLst>
          </p:cNvPr>
          <p:cNvCxnSpPr/>
          <p:nvPr/>
        </p:nvCxnSpPr>
        <p:spPr>
          <a:xfrm flipV="1">
            <a:off x="1516674" y="2876704"/>
            <a:ext cx="144000" cy="14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52C55CF-BAEA-4513-958B-BE732AFF1930}"/>
              </a:ext>
            </a:extLst>
          </p:cNvPr>
          <p:cNvCxnSpPr/>
          <p:nvPr/>
        </p:nvCxnSpPr>
        <p:spPr>
          <a:xfrm flipV="1">
            <a:off x="1516674" y="3287615"/>
            <a:ext cx="144000" cy="14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33E4CA6-3DAE-49B4-8D5B-E1CD8EDFE864}"/>
              </a:ext>
            </a:extLst>
          </p:cNvPr>
          <p:cNvCxnSpPr/>
          <p:nvPr/>
        </p:nvCxnSpPr>
        <p:spPr>
          <a:xfrm flipV="1">
            <a:off x="4152445" y="2861700"/>
            <a:ext cx="144000" cy="14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FF3022A-F305-4D0D-91FF-9C97E7D79607}"/>
              </a:ext>
            </a:extLst>
          </p:cNvPr>
          <p:cNvCxnSpPr/>
          <p:nvPr/>
        </p:nvCxnSpPr>
        <p:spPr>
          <a:xfrm flipV="1">
            <a:off x="7874093" y="2861700"/>
            <a:ext cx="144000" cy="14400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1410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of Accumulator Logic</a:t>
            </a:r>
          </a:p>
        </p:txBody>
      </p:sp>
      <p:sp>
        <p:nvSpPr>
          <p:cNvPr id="4" name="Rectangle 3"/>
          <p:cNvSpPr/>
          <p:nvPr/>
        </p:nvSpPr>
        <p:spPr>
          <a:xfrm>
            <a:off x="1279784" y="838200"/>
            <a:ext cx="6584431" cy="461665"/>
          </a:xfrm>
          <a:prstGeom prst="rect">
            <a:avLst/>
          </a:prstGeom>
        </p:spPr>
        <p:txBody>
          <a:bodyPr wrap="none">
            <a:spAutoFit/>
          </a:bodyPr>
          <a:lstStyle/>
          <a:p>
            <a:r>
              <a:rPr lang="en-US" sz="2400" dirty="0"/>
              <a:t>Gate structure for controlling LD, INR and CLR of AC</a:t>
            </a:r>
          </a:p>
        </p:txBody>
      </p:sp>
      <p:sp>
        <p:nvSpPr>
          <p:cNvPr id="5" name="Rectangle 4"/>
          <p:cNvSpPr/>
          <p:nvPr/>
        </p:nvSpPr>
        <p:spPr>
          <a:xfrm>
            <a:off x="5026152" y="1524000"/>
            <a:ext cx="2212848" cy="412755"/>
          </a:xfrm>
          <a:prstGeom prst="rect">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a:t>
            </a:r>
          </a:p>
        </p:txBody>
      </p:sp>
      <p:cxnSp>
        <p:nvCxnSpPr>
          <p:cNvPr id="8" name="Elbow Connector 7"/>
          <p:cNvCxnSpPr/>
          <p:nvPr/>
        </p:nvCxnSpPr>
        <p:spPr>
          <a:xfrm flipV="1">
            <a:off x="4891119" y="1951851"/>
            <a:ext cx="442881" cy="1143000"/>
          </a:xfrm>
          <a:prstGeom prst="bentConnector3">
            <a:avLst>
              <a:gd name="adj1" fmla="val 100368"/>
            </a:avLst>
          </a:prstGeom>
          <a:ln w="19050">
            <a:tailEnd type="stealth" w="lg" len="lg"/>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299150" y="2221468"/>
            <a:ext cx="482650" cy="369332"/>
          </a:xfrm>
          <a:prstGeom prst="rect">
            <a:avLst/>
          </a:prstGeom>
          <a:noFill/>
        </p:spPr>
        <p:txBody>
          <a:bodyPr wrap="none" rtlCol="0">
            <a:spAutoFit/>
          </a:bodyPr>
          <a:lstStyle/>
          <a:p>
            <a:r>
              <a:rPr lang="en-US" dirty="0"/>
              <a:t>CLR</a:t>
            </a:r>
          </a:p>
        </p:txBody>
      </p:sp>
      <p:sp>
        <p:nvSpPr>
          <p:cNvPr id="20" name="TextBox 19"/>
          <p:cNvSpPr txBox="1"/>
          <p:nvPr/>
        </p:nvSpPr>
        <p:spPr>
          <a:xfrm>
            <a:off x="5537150" y="2209800"/>
            <a:ext cx="516488" cy="369332"/>
          </a:xfrm>
          <a:prstGeom prst="rect">
            <a:avLst/>
          </a:prstGeom>
          <a:noFill/>
        </p:spPr>
        <p:txBody>
          <a:bodyPr wrap="none" rtlCol="0">
            <a:spAutoFit/>
          </a:bodyPr>
          <a:lstStyle/>
          <a:p>
            <a:r>
              <a:rPr lang="en-US" dirty="0"/>
              <a:t>INR</a:t>
            </a:r>
          </a:p>
        </p:txBody>
      </p:sp>
      <p:sp>
        <p:nvSpPr>
          <p:cNvPr id="21" name="TextBox 20"/>
          <p:cNvSpPr txBox="1"/>
          <p:nvPr/>
        </p:nvSpPr>
        <p:spPr>
          <a:xfrm>
            <a:off x="4964536" y="2209800"/>
            <a:ext cx="425116" cy="369332"/>
          </a:xfrm>
          <a:prstGeom prst="rect">
            <a:avLst/>
          </a:prstGeom>
          <a:noFill/>
        </p:spPr>
        <p:txBody>
          <a:bodyPr wrap="none" rtlCol="0">
            <a:spAutoFit/>
          </a:bodyPr>
          <a:lstStyle/>
          <a:p>
            <a:r>
              <a:rPr lang="en-US" dirty="0"/>
              <a:t>LD</a:t>
            </a:r>
          </a:p>
        </p:txBody>
      </p:sp>
      <p:cxnSp>
        <p:nvCxnSpPr>
          <p:cNvPr id="23" name="Straight Connector 22"/>
          <p:cNvCxnSpPr/>
          <p:nvPr/>
        </p:nvCxnSpPr>
        <p:spPr>
          <a:xfrm>
            <a:off x="7087597" y="1942785"/>
            <a:ext cx="0" cy="724215"/>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782797" y="2667000"/>
            <a:ext cx="684803" cy="369332"/>
          </a:xfrm>
          <a:prstGeom prst="rect">
            <a:avLst/>
          </a:prstGeom>
          <a:noFill/>
        </p:spPr>
        <p:txBody>
          <a:bodyPr wrap="none" rtlCol="0">
            <a:spAutoFit/>
          </a:bodyPr>
          <a:lstStyle/>
          <a:p>
            <a:r>
              <a:rPr lang="en-US" dirty="0"/>
              <a:t>Clock</a:t>
            </a:r>
          </a:p>
        </p:txBody>
      </p:sp>
      <p:cxnSp>
        <p:nvCxnSpPr>
          <p:cNvPr id="26" name="Straight Arrow Connector 25"/>
          <p:cNvCxnSpPr>
            <a:endCxn id="5" idx="1"/>
          </p:cNvCxnSpPr>
          <p:nvPr/>
        </p:nvCxnSpPr>
        <p:spPr>
          <a:xfrm>
            <a:off x="4075176" y="1730377"/>
            <a:ext cx="950976" cy="1"/>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5" idx="3"/>
          </p:cNvCxnSpPr>
          <p:nvPr/>
        </p:nvCxnSpPr>
        <p:spPr>
          <a:xfrm>
            <a:off x="7239000" y="1730378"/>
            <a:ext cx="1041921" cy="0"/>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7736741" y="1371600"/>
            <a:ext cx="418704" cy="369332"/>
          </a:xfrm>
          <a:prstGeom prst="rect">
            <a:avLst/>
          </a:prstGeom>
          <a:noFill/>
        </p:spPr>
        <p:txBody>
          <a:bodyPr wrap="none" rtlCol="0">
            <a:spAutoFit/>
          </a:bodyPr>
          <a:lstStyle/>
          <a:p>
            <a:r>
              <a:rPr lang="en-US" dirty="0"/>
              <a:t>16</a:t>
            </a:r>
          </a:p>
        </p:txBody>
      </p:sp>
      <p:sp>
        <p:nvSpPr>
          <p:cNvPr id="63" name="TextBox 62"/>
          <p:cNvSpPr txBox="1"/>
          <p:nvPr/>
        </p:nvSpPr>
        <p:spPr>
          <a:xfrm>
            <a:off x="7597490" y="1779032"/>
            <a:ext cx="784510" cy="369332"/>
          </a:xfrm>
          <a:prstGeom prst="rect">
            <a:avLst/>
          </a:prstGeom>
          <a:noFill/>
        </p:spPr>
        <p:txBody>
          <a:bodyPr wrap="none" rtlCol="0">
            <a:spAutoFit/>
          </a:bodyPr>
          <a:lstStyle/>
          <a:p>
            <a:r>
              <a:rPr lang="en-US" dirty="0"/>
              <a:t>To bus</a:t>
            </a:r>
          </a:p>
        </p:txBody>
      </p:sp>
      <p:grpSp>
        <p:nvGrpSpPr>
          <p:cNvPr id="45" name="Group 44"/>
          <p:cNvGrpSpPr/>
          <p:nvPr/>
        </p:nvGrpSpPr>
        <p:grpSpPr>
          <a:xfrm>
            <a:off x="3418726" y="2667000"/>
            <a:ext cx="1592978" cy="877519"/>
            <a:chOff x="3681381" y="2982784"/>
            <a:chExt cx="1592978" cy="877519"/>
          </a:xfrm>
        </p:grpSpPr>
        <p:cxnSp>
          <p:nvCxnSpPr>
            <p:cNvPr id="52" name="Straight Connector 51"/>
            <p:cNvCxnSpPr/>
            <p:nvPr/>
          </p:nvCxnSpPr>
          <p:spPr>
            <a:xfrm flipV="1">
              <a:off x="3681381" y="3135183"/>
              <a:ext cx="360000" cy="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5010436" y="3412939"/>
              <a:ext cx="263923" cy="90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54" name="Group 53"/>
            <p:cNvGrpSpPr/>
            <p:nvPr/>
          </p:nvGrpSpPr>
          <p:grpSpPr>
            <a:xfrm>
              <a:off x="3883270" y="2982784"/>
              <a:ext cx="1134265" cy="877519"/>
              <a:chOff x="3883270" y="2982784"/>
              <a:chExt cx="1134265" cy="877519"/>
            </a:xfrm>
          </p:grpSpPr>
          <p:sp>
            <p:nvSpPr>
              <p:cNvPr id="56" name="Stored Data 71"/>
              <p:cNvSpPr/>
              <p:nvPr/>
            </p:nvSpPr>
            <p:spPr>
              <a:xfrm rot="10800000">
                <a:off x="4007866" y="3048854"/>
                <a:ext cx="1009669" cy="723580"/>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4932 w 13265"/>
                  <a:gd name="connsiteY0" fmla="*/ 0 h 10000"/>
                  <a:gd name="connsiteX1" fmla="*/ 13265 w 13265"/>
                  <a:gd name="connsiteY1" fmla="*/ 0 h 10000"/>
                  <a:gd name="connsiteX2" fmla="*/ 11598 w 13265"/>
                  <a:gd name="connsiteY2" fmla="*/ 5000 h 10000"/>
                  <a:gd name="connsiteX3" fmla="*/ 13265 w 13265"/>
                  <a:gd name="connsiteY3" fmla="*/ 10000 h 10000"/>
                  <a:gd name="connsiteX4" fmla="*/ 4932 w 13265"/>
                  <a:gd name="connsiteY4" fmla="*/ 10000 h 10000"/>
                  <a:gd name="connsiteX5" fmla="*/ 0 w 13265"/>
                  <a:gd name="connsiteY5" fmla="*/ 5084 h 10000"/>
                  <a:gd name="connsiteX6" fmla="*/ 4932 w 13265"/>
                  <a:gd name="connsiteY6" fmla="*/ 0 h 10000"/>
                  <a:gd name="connsiteX0" fmla="*/ 5226 w 13559"/>
                  <a:gd name="connsiteY0" fmla="*/ 0 h 10000"/>
                  <a:gd name="connsiteX1" fmla="*/ 13559 w 13559"/>
                  <a:gd name="connsiteY1" fmla="*/ 0 h 10000"/>
                  <a:gd name="connsiteX2" fmla="*/ 11892 w 13559"/>
                  <a:gd name="connsiteY2" fmla="*/ 5000 h 10000"/>
                  <a:gd name="connsiteX3" fmla="*/ 13559 w 13559"/>
                  <a:gd name="connsiteY3" fmla="*/ 10000 h 10000"/>
                  <a:gd name="connsiteX4" fmla="*/ 5226 w 13559"/>
                  <a:gd name="connsiteY4" fmla="*/ 10000 h 10000"/>
                  <a:gd name="connsiteX5" fmla="*/ 294 w 13559"/>
                  <a:gd name="connsiteY5" fmla="*/ 5084 h 10000"/>
                  <a:gd name="connsiteX6" fmla="*/ 5226 w 13559"/>
                  <a:gd name="connsiteY6" fmla="*/ 0 h 10000"/>
                  <a:gd name="connsiteX0" fmla="*/ 4933 w 13266"/>
                  <a:gd name="connsiteY0" fmla="*/ 0 h 10000"/>
                  <a:gd name="connsiteX1" fmla="*/ 13266 w 13266"/>
                  <a:gd name="connsiteY1" fmla="*/ 0 h 10000"/>
                  <a:gd name="connsiteX2" fmla="*/ 11599 w 13266"/>
                  <a:gd name="connsiteY2" fmla="*/ 5000 h 10000"/>
                  <a:gd name="connsiteX3" fmla="*/ 13266 w 13266"/>
                  <a:gd name="connsiteY3" fmla="*/ 10000 h 10000"/>
                  <a:gd name="connsiteX4" fmla="*/ 4933 w 13266"/>
                  <a:gd name="connsiteY4" fmla="*/ 10000 h 10000"/>
                  <a:gd name="connsiteX5" fmla="*/ 1 w 13266"/>
                  <a:gd name="connsiteY5" fmla="*/ 5084 h 10000"/>
                  <a:gd name="connsiteX6" fmla="*/ 4933 w 13266"/>
                  <a:gd name="connsiteY6" fmla="*/ 0 h 10000"/>
                  <a:gd name="connsiteX0" fmla="*/ 4933 w 13266"/>
                  <a:gd name="connsiteY0" fmla="*/ 0 h 10000"/>
                  <a:gd name="connsiteX1" fmla="*/ 13266 w 13266"/>
                  <a:gd name="connsiteY1" fmla="*/ 0 h 10000"/>
                  <a:gd name="connsiteX2" fmla="*/ 11599 w 13266"/>
                  <a:gd name="connsiteY2" fmla="*/ 5000 h 10000"/>
                  <a:gd name="connsiteX3" fmla="*/ 13266 w 13266"/>
                  <a:gd name="connsiteY3" fmla="*/ 10000 h 10000"/>
                  <a:gd name="connsiteX4" fmla="*/ 4933 w 13266"/>
                  <a:gd name="connsiteY4" fmla="*/ 10000 h 10000"/>
                  <a:gd name="connsiteX5" fmla="*/ 1 w 13266"/>
                  <a:gd name="connsiteY5" fmla="*/ 5084 h 10000"/>
                  <a:gd name="connsiteX6" fmla="*/ 4933 w 13266"/>
                  <a:gd name="connsiteY6" fmla="*/ 0 h 10000"/>
                  <a:gd name="connsiteX0" fmla="*/ 4966 w 13299"/>
                  <a:gd name="connsiteY0" fmla="*/ 0 h 10000"/>
                  <a:gd name="connsiteX1" fmla="*/ 13299 w 13299"/>
                  <a:gd name="connsiteY1" fmla="*/ 0 h 10000"/>
                  <a:gd name="connsiteX2" fmla="*/ 11632 w 13299"/>
                  <a:gd name="connsiteY2" fmla="*/ 5000 h 10000"/>
                  <a:gd name="connsiteX3" fmla="*/ 13299 w 13299"/>
                  <a:gd name="connsiteY3" fmla="*/ 10000 h 10000"/>
                  <a:gd name="connsiteX4" fmla="*/ 7782 w 13299"/>
                  <a:gd name="connsiteY4" fmla="*/ 10000 h 10000"/>
                  <a:gd name="connsiteX5" fmla="*/ 34 w 13299"/>
                  <a:gd name="connsiteY5" fmla="*/ 5084 h 10000"/>
                  <a:gd name="connsiteX6" fmla="*/ 4966 w 13299"/>
                  <a:gd name="connsiteY6" fmla="*/ 0 h 10000"/>
                  <a:gd name="connsiteX0" fmla="*/ 4947 w 13280"/>
                  <a:gd name="connsiteY0" fmla="*/ 0 h 10000"/>
                  <a:gd name="connsiteX1" fmla="*/ 13280 w 13280"/>
                  <a:gd name="connsiteY1" fmla="*/ 0 h 10000"/>
                  <a:gd name="connsiteX2" fmla="*/ 11613 w 13280"/>
                  <a:gd name="connsiteY2" fmla="*/ 5000 h 10000"/>
                  <a:gd name="connsiteX3" fmla="*/ 13280 w 13280"/>
                  <a:gd name="connsiteY3" fmla="*/ 10000 h 10000"/>
                  <a:gd name="connsiteX4" fmla="*/ 6702 w 13280"/>
                  <a:gd name="connsiteY4" fmla="*/ 9832 h 10000"/>
                  <a:gd name="connsiteX5" fmla="*/ 15 w 13280"/>
                  <a:gd name="connsiteY5" fmla="*/ 5084 h 10000"/>
                  <a:gd name="connsiteX6" fmla="*/ 4947 w 13280"/>
                  <a:gd name="connsiteY6" fmla="*/ 0 h 10000"/>
                  <a:gd name="connsiteX0" fmla="*/ 4933 w 13266"/>
                  <a:gd name="connsiteY0" fmla="*/ 0 h 10000"/>
                  <a:gd name="connsiteX1" fmla="*/ 13266 w 13266"/>
                  <a:gd name="connsiteY1" fmla="*/ 0 h 10000"/>
                  <a:gd name="connsiteX2" fmla="*/ 11599 w 13266"/>
                  <a:gd name="connsiteY2" fmla="*/ 5000 h 10000"/>
                  <a:gd name="connsiteX3" fmla="*/ 13266 w 13266"/>
                  <a:gd name="connsiteY3" fmla="*/ 10000 h 10000"/>
                  <a:gd name="connsiteX4" fmla="*/ 6688 w 13266"/>
                  <a:gd name="connsiteY4" fmla="*/ 9832 h 10000"/>
                  <a:gd name="connsiteX5" fmla="*/ 1 w 13266"/>
                  <a:gd name="connsiteY5" fmla="*/ 5084 h 10000"/>
                  <a:gd name="connsiteX6" fmla="*/ 4933 w 13266"/>
                  <a:gd name="connsiteY6" fmla="*/ 0 h 10000"/>
                  <a:gd name="connsiteX0" fmla="*/ 5711 w 13268"/>
                  <a:gd name="connsiteY0" fmla="*/ 126 h 10000"/>
                  <a:gd name="connsiteX1" fmla="*/ 13268 w 13268"/>
                  <a:gd name="connsiteY1" fmla="*/ 0 h 10000"/>
                  <a:gd name="connsiteX2" fmla="*/ 11601 w 13268"/>
                  <a:gd name="connsiteY2" fmla="*/ 5000 h 10000"/>
                  <a:gd name="connsiteX3" fmla="*/ 13268 w 13268"/>
                  <a:gd name="connsiteY3" fmla="*/ 10000 h 10000"/>
                  <a:gd name="connsiteX4" fmla="*/ 6690 w 13268"/>
                  <a:gd name="connsiteY4" fmla="*/ 9832 h 10000"/>
                  <a:gd name="connsiteX5" fmla="*/ 3 w 13268"/>
                  <a:gd name="connsiteY5" fmla="*/ 5084 h 10000"/>
                  <a:gd name="connsiteX6" fmla="*/ 5711 w 13268"/>
                  <a:gd name="connsiteY6" fmla="*/ 126 h 10000"/>
                  <a:gd name="connsiteX0" fmla="*/ 5709 w 13266"/>
                  <a:gd name="connsiteY0" fmla="*/ 126 h 10000"/>
                  <a:gd name="connsiteX1" fmla="*/ 13266 w 13266"/>
                  <a:gd name="connsiteY1" fmla="*/ 0 h 10000"/>
                  <a:gd name="connsiteX2" fmla="*/ 11599 w 13266"/>
                  <a:gd name="connsiteY2" fmla="*/ 5000 h 10000"/>
                  <a:gd name="connsiteX3" fmla="*/ 13266 w 13266"/>
                  <a:gd name="connsiteY3" fmla="*/ 10000 h 10000"/>
                  <a:gd name="connsiteX4" fmla="*/ 6688 w 13266"/>
                  <a:gd name="connsiteY4" fmla="*/ 9832 h 10000"/>
                  <a:gd name="connsiteX5" fmla="*/ 1 w 13266"/>
                  <a:gd name="connsiteY5" fmla="*/ 5084 h 10000"/>
                  <a:gd name="connsiteX6" fmla="*/ 5709 w 13266"/>
                  <a:gd name="connsiteY6" fmla="*/ 126 h 10000"/>
                  <a:gd name="connsiteX0" fmla="*/ 5709 w 13266"/>
                  <a:gd name="connsiteY0" fmla="*/ 126 h 10000"/>
                  <a:gd name="connsiteX1" fmla="*/ 13266 w 13266"/>
                  <a:gd name="connsiteY1" fmla="*/ 0 h 10000"/>
                  <a:gd name="connsiteX2" fmla="*/ 11599 w 13266"/>
                  <a:gd name="connsiteY2" fmla="*/ 5000 h 10000"/>
                  <a:gd name="connsiteX3" fmla="*/ 13266 w 13266"/>
                  <a:gd name="connsiteY3" fmla="*/ 10000 h 10000"/>
                  <a:gd name="connsiteX4" fmla="*/ 6688 w 13266"/>
                  <a:gd name="connsiteY4" fmla="*/ 9832 h 10000"/>
                  <a:gd name="connsiteX5" fmla="*/ 1 w 13266"/>
                  <a:gd name="connsiteY5" fmla="*/ 5084 h 10000"/>
                  <a:gd name="connsiteX6" fmla="*/ 5709 w 13266"/>
                  <a:gd name="connsiteY6" fmla="*/ 126 h 10000"/>
                  <a:gd name="connsiteX0" fmla="*/ 6688 w 13265"/>
                  <a:gd name="connsiteY0" fmla="*/ 42 h 10000"/>
                  <a:gd name="connsiteX1" fmla="*/ 13265 w 13265"/>
                  <a:gd name="connsiteY1" fmla="*/ 0 h 10000"/>
                  <a:gd name="connsiteX2" fmla="*/ 11598 w 13265"/>
                  <a:gd name="connsiteY2" fmla="*/ 5000 h 10000"/>
                  <a:gd name="connsiteX3" fmla="*/ 13265 w 13265"/>
                  <a:gd name="connsiteY3" fmla="*/ 10000 h 10000"/>
                  <a:gd name="connsiteX4" fmla="*/ 6687 w 13265"/>
                  <a:gd name="connsiteY4" fmla="*/ 9832 h 10000"/>
                  <a:gd name="connsiteX5" fmla="*/ 0 w 13265"/>
                  <a:gd name="connsiteY5" fmla="*/ 5084 h 10000"/>
                  <a:gd name="connsiteX6" fmla="*/ 6688 w 13265"/>
                  <a:gd name="connsiteY6" fmla="*/ 42 h 10000"/>
                  <a:gd name="connsiteX0" fmla="*/ 6688 w 13265"/>
                  <a:gd name="connsiteY0" fmla="*/ 42 h 9832"/>
                  <a:gd name="connsiteX1" fmla="*/ 13265 w 13265"/>
                  <a:gd name="connsiteY1" fmla="*/ 0 h 9832"/>
                  <a:gd name="connsiteX2" fmla="*/ 11598 w 13265"/>
                  <a:gd name="connsiteY2" fmla="*/ 5000 h 9832"/>
                  <a:gd name="connsiteX3" fmla="*/ 11387 w 13265"/>
                  <a:gd name="connsiteY3" fmla="*/ 9790 h 9832"/>
                  <a:gd name="connsiteX4" fmla="*/ 6687 w 13265"/>
                  <a:gd name="connsiteY4" fmla="*/ 9832 h 9832"/>
                  <a:gd name="connsiteX5" fmla="*/ 0 w 13265"/>
                  <a:gd name="connsiteY5" fmla="*/ 5084 h 9832"/>
                  <a:gd name="connsiteX6" fmla="*/ 6688 w 13265"/>
                  <a:gd name="connsiteY6" fmla="*/ 42 h 9832"/>
                  <a:gd name="connsiteX0" fmla="*/ 5042 w 10000"/>
                  <a:gd name="connsiteY0" fmla="*/ 43 h 10000"/>
                  <a:gd name="connsiteX1" fmla="*/ 10000 w 10000"/>
                  <a:gd name="connsiteY1" fmla="*/ 0 h 10000"/>
                  <a:gd name="connsiteX2" fmla="*/ 8743 w 10000"/>
                  <a:gd name="connsiteY2" fmla="*/ 5085 h 10000"/>
                  <a:gd name="connsiteX3" fmla="*/ 9692 w 10000"/>
                  <a:gd name="connsiteY3" fmla="*/ 10000 h 10000"/>
                  <a:gd name="connsiteX4" fmla="*/ 5041 w 10000"/>
                  <a:gd name="connsiteY4" fmla="*/ 10000 h 10000"/>
                  <a:gd name="connsiteX5" fmla="*/ 0 w 10000"/>
                  <a:gd name="connsiteY5" fmla="*/ 5171 h 10000"/>
                  <a:gd name="connsiteX6" fmla="*/ 5042 w 10000"/>
                  <a:gd name="connsiteY6" fmla="*/ 43 h 10000"/>
                  <a:gd name="connsiteX0" fmla="*/ 5042 w 10000"/>
                  <a:gd name="connsiteY0" fmla="*/ 43 h 10000"/>
                  <a:gd name="connsiteX1" fmla="*/ 10000 w 10000"/>
                  <a:gd name="connsiteY1" fmla="*/ 0 h 10000"/>
                  <a:gd name="connsiteX2" fmla="*/ 8743 w 10000"/>
                  <a:gd name="connsiteY2" fmla="*/ 5085 h 10000"/>
                  <a:gd name="connsiteX3" fmla="*/ 9784 w 10000"/>
                  <a:gd name="connsiteY3" fmla="*/ 10000 h 10000"/>
                  <a:gd name="connsiteX4" fmla="*/ 5041 w 10000"/>
                  <a:gd name="connsiteY4" fmla="*/ 10000 h 10000"/>
                  <a:gd name="connsiteX5" fmla="*/ 0 w 10000"/>
                  <a:gd name="connsiteY5" fmla="*/ 5171 h 10000"/>
                  <a:gd name="connsiteX6" fmla="*/ 5042 w 10000"/>
                  <a:gd name="connsiteY6" fmla="*/ 43 h 10000"/>
                  <a:gd name="connsiteX0" fmla="*/ 5042 w 9784"/>
                  <a:gd name="connsiteY0" fmla="*/ 0 h 9957"/>
                  <a:gd name="connsiteX1" fmla="*/ 9415 w 9784"/>
                  <a:gd name="connsiteY1" fmla="*/ 171 h 9957"/>
                  <a:gd name="connsiteX2" fmla="*/ 8743 w 9784"/>
                  <a:gd name="connsiteY2" fmla="*/ 5042 h 9957"/>
                  <a:gd name="connsiteX3" fmla="*/ 9784 w 9784"/>
                  <a:gd name="connsiteY3" fmla="*/ 9957 h 9957"/>
                  <a:gd name="connsiteX4" fmla="*/ 5041 w 9784"/>
                  <a:gd name="connsiteY4" fmla="*/ 9957 h 9957"/>
                  <a:gd name="connsiteX5" fmla="*/ 0 w 9784"/>
                  <a:gd name="connsiteY5" fmla="*/ 5128 h 9957"/>
                  <a:gd name="connsiteX6" fmla="*/ 5042 w 9784"/>
                  <a:gd name="connsiteY6" fmla="*/ 0 h 9957"/>
                  <a:gd name="connsiteX0" fmla="*/ 5153 w 10000"/>
                  <a:gd name="connsiteY0" fmla="*/ 0 h 10000"/>
                  <a:gd name="connsiteX1" fmla="*/ 9875 w 10000"/>
                  <a:gd name="connsiteY1" fmla="*/ 172 h 10000"/>
                  <a:gd name="connsiteX2" fmla="*/ 8936 w 10000"/>
                  <a:gd name="connsiteY2" fmla="*/ 5064 h 10000"/>
                  <a:gd name="connsiteX3" fmla="*/ 10000 w 10000"/>
                  <a:gd name="connsiteY3" fmla="*/ 10000 h 10000"/>
                  <a:gd name="connsiteX4" fmla="*/ 5152 w 10000"/>
                  <a:gd name="connsiteY4" fmla="*/ 10000 h 10000"/>
                  <a:gd name="connsiteX5" fmla="*/ 0 w 10000"/>
                  <a:gd name="connsiteY5" fmla="*/ 5150 h 10000"/>
                  <a:gd name="connsiteX6" fmla="*/ 5153 w 10000"/>
                  <a:gd name="connsiteY6" fmla="*/ 0 h 10000"/>
                  <a:gd name="connsiteX0" fmla="*/ 5153 w 10001"/>
                  <a:gd name="connsiteY0" fmla="*/ 0 h 10000"/>
                  <a:gd name="connsiteX1" fmla="*/ 10001 w 10001"/>
                  <a:gd name="connsiteY1" fmla="*/ 215 h 10000"/>
                  <a:gd name="connsiteX2" fmla="*/ 8936 w 10001"/>
                  <a:gd name="connsiteY2" fmla="*/ 5064 h 10000"/>
                  <a:gd name="connsiteX3" fmla="*/ 10000 w 10001"/>
                  <a:gd name="connsiteY3" fmla="*/ 10000 h 10000"/>
                  <a:gd name="connsiteX4" fmla="*/ 5152 w 10001"/>
                  <a:gd name="connsiteY4" fmla="*/ 10000 h 10000"/>
                  <a:gd name="connsiteX5" fmla="*/ 0 w 10001"/>
                  <a:gd name="connsiteY5" fmla="*/ 5150 h 10000"/>
                  <a:gd name="connsiteX6" fmla="*/ 5153 w 10001"/>
                  <a:gd name="connsiteY6" fmla="*/ 0 h 10000"/>
                  <a:gd name="connsiteX0" fmla="*/ 5184 w 10001"/>
                  <a:gd name="connsiteY0" fmla="*/ 43 h 9785"/>
                  <a:gd name="connsiteX1" fmla="*/ 10001 w 10001"/>
                  <a:gd name="connsiteY1" fmla="*/ 0 h 9785"/>
                  <a:gd name="connsiteX2" fmla="*/ 8936 w 10001"/>
                  <a:gd name="connsiteY2" fmla="*/ 4849 h 9785"/>
                  <a:gd name="connsiteX3" fmla="*/ 10000 w 10001"/>
                  <a:gd name="connsiteY3" fmla="*/ 9785 h 9785"/>
                  <a:gd name="connsiteX4" fmla="*/ 5152 w 10001"/>
                  <a:gd name="connsiteY4" fmla="*/ 9785 h 9785"/>
                  <a:gd name="connsiteX5" fmla="*/ 0 w 10001"/>
                  <a:gd name="connsiteY5" fmla="*/ 4935 h 9785"/>
                  <a:gd name="connsiteX6" fmla="*/ 5184 w 10001"/>
                  <a:gd name="connsiteY6" fmla="*/ 43 h 9785"/>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51 w 10000"/>
                  <a:gd name="connsiteY4" fmla="*/ 10000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51 w 10000"/>
                  <a:gd name="connsiteY4" fmla="*/ 10000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51 w 10000"/>
                  <a:gd name="connsiteY4" fmla="*/ 10000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51 w 10000"/>
                  <a:gd name="connsiteY4" fmla="*/ 10000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51 w 10000"/>
                  <a:gd name="connsiteY4" fmla="*/ 10000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340 w 10000"/>
                  <a:gd name="connsiteY4" fmla="*/ 9956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340 w 10000"/>
                  <a:gd name="connsiteY4" fmla="*/ 9956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83 w 10000"/>
                  <a:gd name="connsiteY4" fmla="*/ 9912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83 w 10000"/>
                  <a:gd name="connsiteY4" fmla="*/ 9912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83 w 10000"/>
                  <a:gd name="connsiteY4" fmla="*/ 9912 h 10000"/>
                  <a:gd name="connsiteX5" fmla="*/ 0 w 10000"/>
                  <a:gd name="connsiteY5" fmla="*/ 5043 h 10000"/>
                  <a:gd name="connsiteX6" fmla="*/ 5183 w 10000"/>
                  <a:gd name="connsiteY6" fmla="*/ 44 h 10000"/>
                  <a:gd name="connsiteX0" fmla="*/ 8935 w 10000"/>
                  <a:gd name="connsiteY0" fmla="*/ 4956 h 10000"/>
                  <a:gd name="connsiteX1" fmla="*/ 9999 w 10000"/>
                  <a:gd name="connsiteY1" fmla="*/ 10000 h 10000"/>
                  <a:gd name="connsiteX2" fmla="*/ 5183 w 10000"/>
                  <a:gd name="connsiteY2" fmla="*/ 9912 h 10000"/>
                  <a:gd name="connsiteX3" fmla="*/ 0 w 10000"/>
                  <a:gd name="connsiteY3" fmla="*/ 5043 h 10000"/>
                  <a:gd name="connsiteX4" fmla="*/ 5183 w 10000"/>
                  <a:gd name="connsiteY4" fmla="*/ 44 h 10000"/>
                  <a:gd name="connsiteX5" fmla="*/ 10000 w 10000"/>
                  <a:gd name="connsiteY5" fmla="*/ 0 h 10000"/>
                  <a:gd name="connsiteX6" fmla="*/ 9841 w 10000"/>
                  <a:gd name="connsiteY6" fmla="*/ 6220 h 10000"/>
                  <a:gd name="connsiteX0" fmla="*/ 8935 w 10000"/>
                  <a:gd name="connsiteY0" fmla="*/ 4956 h 10000"/>
                  <a:gd name="connsiteX1" fmla="*/ 9999 w 10000"/>
                  <a:gd name="connsiteY1" fmla="*/ 10000 h 10000"/>
                  <a:gd name="connsiteX2" fmla="*/ 5183 w 10000"/>
                  <a:gd name="connsiteY2" fmla="*/ 9912 h 10000"/>
                  <a:gd name="connsiteX3" fmla="*/ 0 w 10000"/>
                  <a:gd name="connsiteY3" fmla="*/ 5043 h 10000"/>
                  <a:gd name="connsiteX4" fmla="*/ 5183 w 10000"/>
                  <a:gd name="connsiteY4" fmla="*/ 44 h 10000"/>
                  <a:gd name="connsiteX5" fmla="*/ 10000 w 10000"/>
                  <a:gd name="connsiteY5" fmla="*/ 0 h 10000"/>
                  <a:gd name="connsiteX0" fmla="*/ 9999 w 10000"/>
                  <a:gd name="connsiteY0" fmla="*/ 10000 h 10000"/>
                  <a:gd name="connsiteX1" fmla="*/ 5183 w 10000"/>
                  <a:gd name="connsiteY1" fmla="*/ 9912 h 10000"/>
                  <a:gd name="connsiteX2" fmla="*/ 0 w 10000"/>
                  <a:gd name="connsiteY2" fmla="*/ 5043 h 10000"/>
                  <a:gd name="connsiteX3" fmla="*/ 5183 w 10000"/>
                  <a:gd name="connsiteY3" fmla="*/ 44 h 10000"/>
                  <a:gd name="connsiteX4" fmla="*/ 1000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999" y="10000"/>
                    </a:moveTo>
                    <a:lnTo>
                      <a:pt x="5183" y="9912"/>
                    </a:lnTo>
                    <a:cubicBezTo>
                      <a:pt x="3060" y="9824"/>
                      <a:pt x="0" y="6688"/>
                      <a:pt x="0" y="5043"/>
                    </a:cubicBezTo>
                    <a:cubicBezTo>
                      <a:pt x="0" y="3398"/>
                      <a:pt x="2965" y="220"/>
                      <a:pt x="5183" y="44"/>
                    </a:cubicBezTo>
                    <a:lnTo>
                      <a:pt x="10000" y="0"/>
                    </a:lnTo>
                  </a:path>
                </a:pathLst>
              </a:custGeom>
              <a:noFill/>
              <a:ln w="190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Stored Data 71"/>
              <p:cNvSpPr/>
              <p:nvPr/>
            </p:nvSpPr>
            <p:spPr>
              <a:xfrm rot="10800000">
                <a:off x="3883270" y="2982784"/>
                <a:ext cx="234763" cy="877519"/>
              </a:xfrm>
              <a:custGeom>
                <a:avLst/>
                <a:gdLst>
                  <a:gd name="connsiteX0" fmla="*/ 1667 w 10000"/>
                  <a:gd name="connsiteY0" fmla="*/ 0 h 10000"/>
                  <a:gd name="connsiteX1" fmla="*/ 10000 w 10000"/>
                  <a:gd name="connsiteY1" fmla="*/ 0 h 10000"/>
                  <a:gd name="connsiteX2" fmla="*/ 8333 w 10000"/>
                  <a:gd name="connsiteY2" fmla="*/ 5000 h 10000"/>
                  <a:gd name="connsiteX3" fmla="*/ 10000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4932 w 13265"/>
                  <a:gd name="connsiteY0" fmla="*/ 0 h 10000"/>
                  <a:gd name="connsiteX1" fmla="*/ 13265 w 13265"/>
                  <a:gd name="connsiteY1" fmla="*/ 0 h 10000"/>
                  <a:gd name="connsiteX2" fmla="*/ 11598 w 13265"/>
                  <a:gd name="connsiteY2" fmla="*/ 5000 h 10000"/>
                  <a:gd name="connsiteX3" fmla="*/ 13265 w 13265"/>
                  <a:gd name="connsiteY3" fmla="*/ 10000 h 10000"/>
                  <a:gd name="connsiteX4" fmla="*/ 4932 w 13265"/>
                  <a:gd name="connsiteY4" fmla="*/ 10000 h 10000"/>
                  <a:gd name="connsiteX5" fmla="*/ 0 w 13265"/>
                  <a:gd name="connsiteY5" fmla="*/ 5084 h 10000"/>
                  <a:gd name="connsiteX6" fmla="*/ 4932 w 13265"/>
                  <a:gd name="connsiteY6" fmla="*/ 0 h 10000"/>
                  <a:gd name="connsiteX0" fmla="*/ 5226 w 13559"/>
                  <a:gd name="connsiteY0" fmla="*/ 0 h 10000"/>
                  <a:gd name="connsiteX1" fmla="*/ 13559 w 13559"/>
                  <a:gd name="connsiteY1" fmla="*/ 0 h 10000"/>
                  <a:gd name="connsiteX2" fmla="*/ 11892 w 13559"/>
                  <a:gd name="connsiteY2" fmla="*/ 5000 h 10000"/>
                  <a:gd name="connsiteX3" fmla="*/ 13559 w 13559"/>
                  <a:gd name="connsiteY3" fmla="*/ 10000 h 10000"/>
                  <a:gd name="connsiteX4" fmla="*/ 5226 w 13559"/>
                  <a:gd name="connsiteY4" fmla="*/ 10000 h 10000"/>
                  <a:gd name="connsiteX5" fmla="*/ 294 w 13559"/>
                  <a:gd name="connsiteY5" fmla="*/ 5084 h 10000"/>
                  <a:gd name="connsiteX6" fmla="*/ 5226 w 13559"/>
                  <a:gd name="connsiteY6" fmla="*/ 0 h 10000"/>
                  <a:gd name="connsiteX0" fmla="*/ 4933 w 13266"/>
                  <a:gd name="connsiteY0" fmla="*/ 0 h 10000"/>
                  <a:gd name="connsiteX1" fmla="*/ 13266 w 13266"/>
                  <a:gd name="connsiteY1" fmla="*/ 0 h 10000"/>
                  <a:gd name="connsiteX2" fmla="*/ 11599 w 13266"/>
                  <a:gd name="connsiteY2" fmla="*/ 5000 h 10000"/>
                  <a:gd name="connsiteX3" fmla="*/ 13266 w 13266"/>
                  <a:gd name="connsiteY3" fmla="*/ 10000 h 10000"/>
                  <a:gd name="connsiteX4" fmla="*/ 4933 w 13266"/>
                  <a:gd name="connsiteY4" fmla="*/ 10000 h 10000"/>
                  <a:gd name="connsiteX5" fmla="*/ 1 w 13266"/>
                  <a:gd name="connsiteY5" fmla="*/ 5084 h 10000"/>
                  <a:gd name="connsiteX6" fmla="*/ 4933 w 13266"/>
                  <a:gd name="connsiteY6" fmla="*/ 0 h 10000"/>
                  <a:gd name="connsiteX0" fmla="*/ 4933 w 13266"/>
                  <a:gd name="connsiteY0" fmla="*/ 0 h 10000"/>
                  <a:gd name="connsiteX1" fmla="*/ 13266 w 13266"/>
                  <a:gd name="connsiteY1" fmla="*/ 0 h 10000"/>
                  <a:gd name="connsiteX2" fmla="*/ 11599 w 13266"/>
                  <a:gd name="connsiteY2" fmla="*/ 5000 h 10000"/>
                  <a:gd name="connsiteX3" fmla="*/ 13266 w 13266"/>
                  <a:gd name="connsiteY3" fmla="*/ 10000 h 10000"/>
                  <a:gd name="connsiteX4" fmla="*/ 4933 w 13266"/>
                  <a:gd name="connsiteY4" fmla="*/ 10000 h 10000"/>
                  <a:gd name="connsiteX5" fmla="*/ 1 w 13266"/>
                  <a:gd name="connsiteY5" fmla="*/ 5084 h 10000"/>
                  <a:gd name="connsiteX6" fmla="*/ 4933 w 13266"/>
                  <a:gd name="connsiteY6" fmla="*/ 0 h 10000"/>
                  <a:gd name="connsiteX0" fmla="*/ 4966 w 13299"/>
                  <a:gd name="connsiteY0" fmla="*/ 0 h 10000"/>
                  <a:gd name="connsiteX1" fmla="*/ 13299 w 13299"/>
                  <a:gd name="connsiteY1" fmla="*/ 0 h 10000"/>
                  <a:gd name="connsiteX2" fmla="*/ 11632 w 13299"/>
                  <a:gd name="connsiteY2" fmla="*/ 5000 h 10000"/>
                  <a:gd name="connsiteX3" fmla="*/ 13299 w 13299"/>
                  <a:gd name="connsiteY3" fmla="*/ 10000 h 10000"/>
                  <a:gd name="connsiteX4" fmla="*/ 7782 w 13299"/>
                  <a:gd name="connsiteY4" fmla="*/ 10000 h 10000"/>
                  <a:gd name="connsiteX5" fmla="*/ 34 w 13299"/>
                  <a:gd name="connsiteY5" fmla="*/ 5084 h 10000"/>
                  <a:gd name="connsiteX6" fmla="*/ 4966 w 13299"/>
                  <a:gd name="connsiteY6" fmla="*/ 0 h 10000"/>
                  <a:gd name="connsiteX0" fmla="*/ 4947 w 13280"/>
                  <a:gd name="connsiteY0" fmla="*/ 0 h 10000"/>
                  <a:gd name="connsiteX1" fmla="*/ 13280 w 13280"/>
                  <a:gd name="connsiteY1" fmla="*/ 0 h 10000"/>
                  <a:gd name="connsiteX2" fmla="*/ 11613 w 13280"/>
                  <a:gd name="connsiteY2" fmla="*/ 5000 h 10000"/>
                  <a:gd name="connsiteX3" fmla="*/ 13280 w 13280"/>
                  <a:gd name="connsiteY3" fmla="*/ 10000 h 10000"/>
                  <a:gd name="connsiteX4" fmla="*/ 6702 w 13280"/>
                  <a:gd name="connsiteY4" fmla="*/ 9832 h 10000"/>
                  <a:gd name="connsiteX5" fmla="*/ 15 w 13280"/>
                  <a:gd name="connsiteY5" fmla="*/ 5084 h 10000"/>
                  <a:gd name="connsiteX6" fmla="*/ 4947 w 13280"/>
                  <a:gd name="connsiteY6" fmla="*/ 0 h 10000"/>
                  <a:gd name="connsiteX0" fmla="*/ 4933 w 13266"/>
                  <a:gd name="connsiteY0" fmla="*/ 0 h 10000"/>
                  <a:gd name="connsiteX1" fmla="*/ 13266 w 13266"/>
                  <a:gd name="connsiteY1" fmla="*/ 0 h 10000"/>
                  <a:gd name="connsiteX2" fmla="*/ 11599 w 13266"/>
                  <a:gd name="connsiteY2" fmla="*/ 5000 h 10000"/>
                  <a:gd name="connsiteX3" fmla="*/ 13266 w 13266"/>
                  <a:gd name="connsiteY3" fmla="*/ 10000 h 10000"/>
                  <a:gd name="connsiteX4" fmla="*/ 6688 w 13266"/>
                  <a:gd name="connsiteY4" fmla="*/ 9832 h 10000"/>
                  <a:gd name="connsiteX5" fmla="*/ 1 w 13266"/>
                  <a:gd name="connsiteY5" fmla="*/ 5084 h 10000"/>
                  <a:gd name="connsiteX6" fmla="*/ 4933 w 13266"/>
                  <a:gd name="connsiteY6" fmla="*/ 0 h 10000"/>
                  <a:gd name="connsiteX0" fmla="*/ 5711 w 13268"/>
                  <a:gd name="connsiteY0" fmla="*/ 126 h 10000"/>
                  <a:gd name="connsiteX1" fmla="*/ 13268 w 13268"/>
                  <a:gd name="connsiteY1" fmla="*/ 0 h 10000"/>
                  <a:gd name="connsiteX2" fmla="*/ 11601 w 13268"/>
                  <a:gd name="connsiteY2" fmla="*/ 5000 h 10000"/>
                  <a:gd name="connsiteX3" fmla="*/ 13268 w 13268"/>
                  <a:gd name="connsiteY3" fmla="*/ 10000 h 10000"/>
                  <a:gd name="connsiteX4" fmla="*/ 6690 w 13268"/>
                  <a:gd name="connsiteY4" fmla="*/ 9832 h 10000"/>
                  <a:gd name="connsiteX5" fmla="*/ 3 w 13268"/>
                  <a:gd name="connsiteY5" fmla="*/ 5084 h 10000"/>
                  <a:gd name="connsiteX6" fmla="*/ 5711 w 13268"/>
                  <a:gd name="connsiteY6" fmla="*/ 126 h 10000"/>
                  <a:gd name="connsiteX0" fmla="*/ 5709 w 13266"/>
                  <a:gd name="connsiteY0" fmla="*/ 126 h 10000"/>
                  <a:gd name="connsiteX1" fmla="*/ 13266 w 13266"/>
                  <a:gd name="connsiteY1" fmla="*/ 0 h 10000"/>
                  <a:gd name="connsiteX2" fmla="*/ 11599 w 13266"/>
                  <a:gd name="connsiteY2" fmla="*/ 5000 h 10000"/>
                  <a:gd name="connsiteX3" fmla="*/ 13266 w 13266"/>
                  <a:gd name="connsiteY3" fmla="*/ 10000 h 10000"/>
                  <a:gd name="connsiteX4" fmla="*/ 6688 w 13266"/>
                  <a:gd name="connsiteY4" fmla="*/ 9832 h 10000"/>
                  <a:gd name="connsiteX5" fmla="*/ 1 w 13266"/>
                  <a:gd name="connsiteY5" fmla="*/ 5084 h 10000"/>
                  <a:gd name="connsiteX6" fmla="*/ 5709 w 13266"/>
                  <a:gd name="connsiteY6" fmla="*/ 126 h 10000"/>
                  <a:gd name="connsiteX0" fmla="*/ 5709 w 13266"/>
                  <a:gd name="connsiteY0" fmla="*/ 126 h 10000"/>
                  <a:gd name="connsiteX1" fmla="*/ 13266 w 13266"/>
                  <a:gd name="connsiteY1" fmla="*/ 0 h 10000"/>
                  <a:gd name="connsiteX2" fmla="*/ 11599 w 13266"/>
                  <a:gd name="connsiteY2" fmla="*/ 5000 h 10000"/>
                  <a:gd name="connsiteX3" fmla="*/ 13266 w 13266"/>
                  <a:gd name="connsiteY3" fmla="*/ 10000 h 10000"/>
                  <a:gd name="connsiteX4" fmla="*/ 6688 w 13266"/>
                  <a:gd name="connsiteY4" fmla="*/ 9832 h 10000"/>
                  <a:gd name="connsiteX5" fmla="*/ 1 w 13266"/>
                  <a:gd name="connsiteY5" fmla="*/ 5084 h 10000"/>
                  <a:gd name="connsiteX6" fmla="*/ 5709 w 13266"/>
                  <a:gd name="connsiteY6" fmla="*/ 126 h 10000"/>
                  <a:gd name="connsiteX0" fmla="*/ 6688 w 13265"/>
                  <a:gd name="connsiteY0" fmla="*/ 42 h 10000"/>
                  <a:gd name="connsiteX1" fmla="*/ 13265 w 13265"/>
                  <a:gd name="connsiteY1" fmla="*/ 0 h 10000"/>
                  <a:gd name="connsiteX2" fmla="*/ 11598 w 13265"/>
                  <a:gd name="connsiteY2" fmla="*/ 5000 h 10000"/>
                  <a:gd name="connsiteX3" fmla="*/ 13265 w 13265"/>
                  <a:gd name="connsiteY3" fmla="*/ 10000 h 10000"/>
                  <a:gd name="connsiteX4" fmla="*/ 6687 w 13265"/>
                  <a:gd name="connsiteY4" fmla="*/ 9832 h 10000"/>
                  <a:gd name="connsiteX5" fmla="*/ 0 w 13265"/>
                  <a:gd name="connsiteY5" fmla="*/ 5084 h 10000"/>
                  <a:gd name="connsiteX6" fmla="*/ 6688 w 13265"/>
                  <a:gd name="connsiteY6" fmla="*/ 42 h 10000"/>
                  <a:gd name="connsiteX0" fmla="*/ 6688 w 13265"/>
                  <a:gd name="connsiteY0" fmla="*/ 42 h 9832"/>
                  <a:gd name="connsiteX1" fmla="*/ 13265 w 13265"/>
                  <a:gd name="connsiteY1" fmla="*/ 0 h 9832"/>
                  <a:gd name="connsiteX2" fmla="*/ 11598 w 13265"/>
                  <a:gd name="connsiteY2" fmla="*/ 5000 h 9832"/>
                  <a:gd name="connsiteX3" fmla="*/ 11387 w 13265"/>
                  <a:gd name="connsiteY3" fmla="*/ 9790 h 9832"/>
                  <a:gd name="connsiteX4" fmla="*/ 6687 w 13265"/>
                  <a:gd name="connsiteY4" fmla="*/ 9832 h 9832"/>
                  <a:gd name="connsiteX5" fmla="*/ 0 w 13265"/>
                  <a:gd name="connsiteY5" fmla="*/ 5084 h 9832"/>
                  <a:gd name="connsiteX6" fmla="*/ 6688 w 13265"/>
                  <a:gd name="connsiteY6" fmla="*/ 42 h 9832"/>
                  <a:gd name="connsiteX0" fmla="*/ 5042 w 10000"/>
                  <a:gd name="connsiteY0" fmla="*/ 43 h 10000"/>
                  <a:gd name="connsiteX1" fmla="*/ 10000 w 10000"/>
                  <a:gd name="connsiteY1" fmla="*/ 0 h 10000"/>
                  <a:gd name="connsiteX2" fmla="*/ 8743 w 10000"/>
                  <a:gd name="connsiteY2" fmla="*/ 5085 h 10000"/>
                  <a:gd name="connsiteX3" fmla="*/ 9692 w 10000"/>
                  <a:gd name="connsiteY3" fmla="*/ 10000 h 10000"/>
                  <a:gd name="connsiteX4" fmla="*/ 5041 w 10000"/>
                  <a:gd name="connsiteY4" fmla="*/ 10000 h 10000"/>
                  <a:gd name="connsiteX5" fmla="*/ 0 w 10000"/>
                  <a:gd name="connsiteY5" fmla="*/ 5171 h 10000"/>
                  <a:gd name="connsiteX6" fmla="*/ 5042 w 10000"/>
                  <a:gd name="connsiteY6" fmla="*/ 43 h 10000"/>
                  <a:gd name="connsiteX0" fmla="*/ 5042 w 10000"/>
                  <a:gd name="connsiteY0" fmla="*/ 43 h 10000"/>
                  <a:gd name="connsiteX1" fmla="*/ 10000 w 10000"/>
                  <a:gd name="connsiteY1" fmla="*/ 0 h 10000"/>
                  <a:gd name="connsiteX2" fmla="*/ 8743 w 10000"/>
                  <a:gd name="connsiteY2" fmla="*/ 5085 h 10000"/>
                  <a:gd name="connsiteX3" fmla="*/ 9784 w 10000"/>
                  <a:gd name="connsiteY3" fmla="*/ 10000 h 10000"/>
                  <a:gd name="connsiteX4" fmla="*/ 5041 w 10000"/>
                  <a:gd name="connsiteY4" fmla="*/ 10000 h 10000"/>
                  <a:gd name="connsiteX5" fmla="*/ 0 w 10000"/>
                  <a:gd name="connsiteY5" fmla="*/ 5171 h 10000"/>
                  <a:gd name="connsiteX6" fmla="*/ 5042 w 10000"/>
                  <a:gd name="connsiteY6" fmla="*/ 43 h 10000"/>
                  <a:gd name="connsiteX0" fmla="*/ 5042 w 9784"/>
                  <a:gd name="connsiteY0" fmla="*/ 0 h 9957"/>
                  <a:gd name="connsiteX1" fmla="*/ 9415 w 9784"/>
                  <a:gd name="connsiteY1" fmla="*/ 171 h 9957"/>
                  <a:gd name="connsiteX2" fmla="*/ 8743 w 9784"/>
                  <a:gd name="connsiteY2" fmla="*/ 5042 h 9957"/>
                  <a:gd name="connsiteX3" fmla="*/ 9784 w 9784"/>
                  <a:gd name="connsiteY3" fmla="*/ 9957 h 9957"/>
                  <a:gd name="connsiteX4" fmla="*/ 5041 w 9784"/>
                  <a:gd name="connsiteY4" fmla="*/ 9957 h 9957"/>
                  <a:gd name="connsiteX5" fmla="*/ 0 w 9784"/>
                  <a:gd name="connsiteY5" fmla="*/ 5128 h 9957"/>
                  <a:gd name="connsiteX6" fmla="*/ 5042 w 9784"/>
                  <a:gd name="connsiteY6" fmla="*/ 0 h 9957"/>
                  <a:gd name="connsiteX0" fmla="*/ 5153 w 10000"/>
                  <a:gd name="connsiteY0" fmla="*/ 0 h 10000"/>
                  <a:gd name="connsiteX1" fmla="*/ 9875 w 10000"/>
                  <a:gd name="connsiteY1" fmla="*/ 172 h 10000"/>
                  <a:gd name="connsiteX2" fmla="*/ 8936 w 10000"/>
                  <a:gd name="connsiteY2" fmla="*/ 5064 h 10000"/>
                  <a:gd name="connsiteX3" fmla="*/ 10000 w 10000"/>
                  <a:gd name="connsiteY3" fmla="*/ 10000 h 10000"/>
                  <a:gd name="connsiteX4" fmla="*/ 5152 w 10000"/>
                  <a:gd name="connsiteY4" fmla="*/ 10000 h 10000"/>
                  <a:gd name="connsiteX5" fmla="*/ 0 w 10000"/>
                  <a:gd name="connsiteY5" fmla="*/ 5150 h 10000"/>
                  <a:gd name="connsiteX6" fmla="*/ 5153 w 10000"/>
                  <a:gd name="connsiteY6" fmla="*/ 0 h 10000"/>
                  <a:gd name="connsiteX0" fmla="*/ 5153 w 10001"/>
                  <a:gd name="connsiteY0" fmla="*/ 0 h 10000"/>
                  <a:gd name="connsiteX1" fmla="*/ 10001 w 10001"/>
                  <a:gd name="connsiteY1" fmla="*/ 215 h 10000"/>
                  <a:gd name="connsiteX2" fmla="*/ 8936 w 10001"/>
                  <a:gd name="connsiteY2" fmla="*/ 5064 h 10000"/>
                  <a:gd name="connsiteX3" fmla="*/ 10000 w 10001"/>
                  <a:gd name="connsiteY3" fmla="*/ 10000 h 10000"/>
                  <a:gd name="connsiteX4" fmla="*/ 5152 w 10001"/>
                  <a:gd name="connsiteY4" fmla="*/ 10000 h 10000"/>
                  <a:gd name="connsiteX5" fmla="*/ 0 w 10001"/>
                  <a:gd name="connsiteY5" fmla="*/ 5150 h 10000"/>
                  <a:gd name="connsiteX6" fmla="*/ 5153 w 10001"/>
                  <a:gd name="connsiteY6" fmla="*/ 0 h 10000"/>
                  <a:gd name="connsiteX0" fmla="*/ 5184 w 10001"/>
                  <a:gd name="connsiteY0" fmla="*/ 43 h 9785"/>
                  <a:gd name="connsiteX1" fmla="*/ 10001 w 10001"/>
                  <a:gd name="connsiteY1" fmla="*/ 0 h 9785"/>
                  <a:gd name="connsiteX2" fmla="*/ 8936 w 10001"/>
                  <a:gd name="connsiteY2" fmla="*/ 4849 h 9785"/>
                  <a:gd name="connsiteX3" fmla="*/ 10000 w 10001"/>
                  <a:gd name="connsiteY3" fmla="*/ 9785 h 9785"/>
                  <a:gd name="connsiteX4" fmla="*/ 5152 w 10001"/>
                  <a:gd name="connsiteY4" fmla="*/ 9785 h 9785"/>
                  <a:gd name="connsiteX5" fmla="*/ 0 w 10001"/>
                  <a:gd name="connsiteY5" fmla="*/ 4935 h 9785"/>
                  <a:gd name="connsiteX6" fmla="*/ 5184 w 10001"/>
                  <a:gd name="connsiteY6" fmla="*/ 43 h 9785"/>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51 w 10000"/>
                  <a:gd name="connsiteY4" fmla="*/ 10000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51 w 10000"/>
                  <a:gd name="connsiteY4" fmla="*/ 10000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51 w 10000"/>
                  <a:gd name="connsiteY4" fmla="*/ 10000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51 w 10000"/>
                  <a:gd name="connsiteY4" fmla="*/ 10000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51 w 10000"/>
                  <a:gd name="connsiteY4" fmla="*/ 10000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340 w 10000"/>
                  <a:gd name="connsiteY4" fmla="*/ 9956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340 w 10000"/>
                  <a:gd name="connsiteY4" fmla="*/ 9956 h 10000"/>
                  <a:gd name="connsiteX5" fmla="*/ 0 w 10000"/>
                  <a:gd name="connsiteY5" fmla="*/ 5043 h 10000"/>
                  <a:gd name="connsiteX6" fmla="*/ 5183 w 10000"/>
                  <a:gd name="connsiteY6" fmla="*/ 44 h 10000"/>
                  <a:gd name="connsiteX0" fmla="*/ 5183 w 10000"/>
                  <a:gd name="connsiteY0" fmla="*/ 44 h 10000"/>
                  <a:gd name="connsiteX1" fmla="*/ 10000 w 10000"/>
                  <a:gd name="connsiteY1" fmla="*/ 0 h 10000"/>
                  <a:gd name="connsiteX2" fmla="*/ 8935 w 10000"/>
                  <a:gd name="connsiteY2" fmla="*/ 4956 h 10000"/>
                  <a:gd name="connsiteX3" fmla="*/ 9999 w 10000"/>
                  <a:gd name="connsiteY3" fmla="*/ 10000 h 10000"/>
                  <a:gd name="connsiteX4" fmla="*/ 5183 w 10000"/>
                  <a:gd name="connsiteY4" fmla="*/ 9912 h 10000"/>
                  <a:gd name="connsiteX5" fmla="*/ 0 w 10000"/>
                  <a:gd name="connsiteY5" fmla="*/ 5043 h 10000"/>
                  <a:gd name="connsiteX6" fmla="*/ 5183 w 10000"/>
                  <a:gd name="connsiteY6" fmla="*/ 44 h 10000"/>
                  <a:gd name="connsiteX0" fmla="*/ 603 w 5420"/>
                  <a:gd name="connsiteY0" fmla="*/ 44 h 10000"/>
                  <a:gd name="connsiteX1" fmla="*/ 5420 w 5420"/>
                  <a:gd name="connsiteY1" fmla="*/ 0 h 10000"/>
                  <a:gd name="connsiteX2" fmla="*/ 4355 w 5420"/>
                  <a:gd name="connsiteY2" fmla="*/ 4956 h 10000"/>
                  <a:gd name="connsiteX3" fmla="*/ 5419 w 5420"/>
                  <a:gd name="connsiteY3" fmla="*/ 10000 h 10000"/>
                  <a:gd name="connsiteX4" fmla="*/ 603 w 5420"/>
                  <a:gd name="connsiteY4" fmla="*/ 9912 h 10000"/>
                  <a:gd name="connsiteX5" fmla="*/ 603 w 5420"/>
                  <a:gd name="connsiteY5" fmla="*/ 44 h 10000"/>
                  <a:gd name="connsiteX0" fmla="*/ 1112 w 9999"/>
                  <a:gd name="connsiteY0" fmla="*/ 9912 h 11176"/>
                  <a:gd name="connsiteX1" fmla="*/ 1112 w 9999"/>
                  <a:gd name="connsiteY1" fmla="*/ 44 h 11176"/>
                  <a:gd name="connsiteX2" fmla="*/ 9999 w 9999"/>
                  <a:gd name="connsiteY2" fmla="*/ 0 h 11176"/>
                  <a:gd name="connsiteX3" fmla="*/ 8034 w 9999"/>
                  <a:gd name="connsiteY3" fmla="*/ 4956 h 11176"/>
                  <a:gd name="connsiteX4" fmla="*/ 9997 w 9999"/>
                  <a:gd name="connsiteY4" fmla="*/ 10000 h 11176"/>
                  <a:gd name="connsiteX5" fmla="*/ 2783 w 9999"/>
                  <a:gd name="connsiteY5" fmla="*/ 11176 h 11176"/>
                  <a:gd name="connsiteX0" fmla="*/ 1112 w 10000"/>
                  <a:gd name="connsiteY0" fmla="*/ 8869 h 8948"/>
                  <a:gd name="connsiteX1" fmla="*/ 1112 w 10000"/>
                  <a:gd name="connsiteY1" fmla="*/ 39 h 8948"/>
                  <a:gd name="connsiteX2" fmla="*/ 10000 w 10000"/>
                  <a:gd name="connsiteY2" fmla="*/ 0 h 8948"/>
                  <a:gd name="connsiteX3" fmla="*/ 8035 w 10000"/>
                  <a:gd name="connsiteY3" fmla="*/ 4435 h 8948"/>
                  <a:gd name="connsiteX4" fmla="*/ 9998 w 10000"/>
                  <a:gd name="connsiteY4" fmla="*/ 8948 h 8948"/>
                  <a:gd name="connsiteX0" fmla="*/ 0 w 8888"/>
                  <a:gd name="connsiteY0" fmla="*/ 44 h 10000"/>
                  <a:gd name="connsiteX1" fmla="*/ 8888 w 8888"/>
                  <a:gd name="connsiteY1" fmla="*/ 0 h 10000"/>
                  <a:gd name="connsiteX2" fmla="*/ 6923 w 8888"/>
                  <a:gd name="connsiteY2" fmla="*/ 4956 h 10000"/>
                  <a:gd name="connsiteX3" fmla="*/ 8886 w 8888"/>
                  <a:gd name="connsiteY3" fmla="*/ 10000 h 10000"/>
                  <a:gd name="connsiteX0" fmla="*/ 2211 w 2211"/>
                  <a:gd name="connsiteY0" fmla="*/ 0 h 10000"/>
                  <a:gd name="connsiteX1" fmla="*/ 0 w 2211"/>
                  <a:gd name="connsiteY1" fmla="*/ 4956 h 10000"/>
                  <a:gd name="connsiteX2" fmla="*/ 2209 w 2211"/>
                  <a:gd name="connsiteY2" fmla="*/ 10000 h 10000"/>
                </a:gdLst>
                <a:ahLst/>
                <a:cxnLst>
                  <a:cxn ang="0">
                    <a:pos x="connsiteX0" y="connsiteY0"/>
                  </a:cxn>
                  <a:cxn ang="0">
                    <a:pos x="connsiteX1" y="connsiteY1"/>
                  </a:cxn>
                  <a:cxn ang="0">
                    <a:pos x="connsiteX2" y="connsiteY2"/>
                  </a:cxn>
                </a:cxnLst>
                <a:rect l="l" t="t" r="r" b="b"/>
                <a:pathLst>
                  <a:path w="2211" h="10000">
                    <a:moveTo>
                      <a:pt x="2211" y="0"/>
                    </a:moveTo>
                    <a:cubicBezTo>
                      <a:pt x="739" y="0"/>
                      <a:pt x="0" y="3289"/>
                      <a:pt x="0" y="4956"/>
                    </a:cubicBezTo>
                    <a:cubicBezTo>
                      <a:pt x="0" y="6622"/>
                      <a:pt x="737" y="10000"/>
                      <a:pt x="2209" y="10000"/>
                    </a:cubicBezTo>
                  </a:path>
                </a:pathLst>
              </a:custGeom>
              <a:noFill/>
              <a:ln w="19050">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grpSp>
        <p:nvGrpSpPr>
          <p:cNvPr id="65" name="Group 64"/>
          <p:cNvGrpSpPr/>
          <p:nvPr/>
        </p:nvGrpSpPr>
        <p:grpSpPr>
          <a:xfrm>
            <a:off x="1077075" y="1255080"/>
            <a:ext cx="2356686" cy="418343"/>
            <a:chOff x="2867897" y="1715660"/>
            <a:chExt cx="3795467" cy="741118"/>
          </a:xfrm>
        </p:grpSpPr>
        <p:cxnSp>
          <p:nvCxnSpPr>
            <p:cNvPr id="66" name="Straight Connector 65"/>
            <p:cNvCxnSpPr/>
            <p:nvPr/>
          </p:nvCxnSpPr>
          <p:spPr>
            <a:xfrm flipV="1">
              <a:off x="2870349" y="2266406"/>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2867897" y="1903059"/>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5332755" y="2086964"/>
              <a:ext cx="1330609"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9" name="Delay 68"/>
            <p:cNvSpPr/>
            <p:nvPr/>
          </p:nvSpPr>
          <p:spPr>
            <a:xfrm>
              <a:off x="4451796" y="1715660"/>
              <a:ext cx="882699" cy="741118"/>
            </a:xfrm>
            <a:prstGeom prst="flowChartDelay">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31" name="Straight Connector 30"/>
          <p:cNvCxnSpPr/>
          <p:nvPr/>
        </p:nvCxnSpPr>
        <p:spPr>
          <a:xfrm>
            <a:off x="3429000" y="1464672"/>
            <a:ext cx="0" cy="1334698"/>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70" name="Group 69"/>
          <p:cNvGrpSpPr/>
          <p:nvPr/>
        </p:nvGrpSpPr>
        <p:grpSpPr>
          <a:xfrm>
            <a:off x="1066800" y="1802768"/>
            <a:ext cx="2057400" cy="418343"/>
            <a:chOff x="2851351" y="1715660"/>
            <a:chExt cx="3313463" cy="741118"/>
          </a:xfrm>
        </p:grpSpPr>
        <p:cxnSp>
          <p:nvCxnSpPr>
            <p:cNvPr id="71" name="Straight Connector 70"/>
            <p:cNvCxnSpPr/>
            <p:nvPr/>
          </p:nvCxnSpPr>
          <p:spPr>
            <a:xfrm flipV="1">
              <a:off x="3711334" y="2266407"/>
              <a:ext cx="735388"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2851351" y="1903059"/>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5338611" y="2086964"/>
              <a:ext cx="826203"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4" name="Delay 68"/>
            <p:cNvSpPr/>
            <p:nvPr/>
          </p:nvSpPr>
          <p:spPr>
            <a:xfrm>
              <a:off x="4451796" y="1715660"/>
              <a:ext cx="882699" cy="741118"/>
            </a:xfrm>
            <a:prstGeom prst="flowChartDelay">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75" name="Group 74"/>
          <p:cNvGrpSpPr/>
          <p:nvPr/>
        </p:nvGrpSpPr>
        <p:grpSpPr>
          <a:xfrm>
            <a:off x="1066800" y="2412368"/>
            <a:ext cx="1862136" cy="418343"/>
            <a:chOff x="2851351" y="1715660"/>
            <a:chExt cx="2998988" cy="741118"/>
          </a:xfrm>
        </p:grpSpPr>
        <p:cxnSp>
          <p:nvCxnSpPr>
            <p:cNvPr id="76" name="Straight Connector 75"/>
            <p:cNvCxnSpPr/>
            <p:nvPr/>
          </p:nvCxnSpPr>
          <p:spPr>
            <a:xfrm flipV="1">
              <a:off x="2870349" y="2266406"/>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2851351" y="1903059"/>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5337332" y="2086964"/>
              <a:ext cx="513007"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9" name="Delay 68"/>
            <p:cNvSpPr/>
            <p:nvPr/>
          </p:nvSpPr>
          <p:spPr>
            <a:xfrm>
              <a:off x="4451796" y="1715660"/>
              <a:ext cx="882699" cy="741118"/>
            </a:xfrm>
            <a:prstGeom prst="flowChartDelay">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0" name="Group 79"/>
          <p:cNvGrpSpPr/>
          <p:nvPr/>
        </p:nvGrpSpPr>
        <p:grpSpPr>
          <a:xfrm>
            <a:off x="1066800" y="2928936"/>
            <a:ext cx="2771883" cy="418343"/>
            <a:chOff x="2851351" y="1715660"/>
            <a:chExt cx="4464146" cy="741118"/>
          </a:xfrm>
        </p:grpSpPr>
        <p:cxnSp>
          <p:nvCxnSpPr>
            <p:cNvPr id="81" name="Straight Connector 80"/>
            <p:cNvCxnSpPr/>
            <p:nvPr/>
          </p:nvCxnSpPr>
          <p:spPr>
            <a:xfrm flipV="1">
              <a:off x="2870349" y="2266406"/>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V="1">
              <a:off x="2851351" y="1903059"/>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5332756" y="2086966"/>
              <a:ext cx="1982741"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4" name="Delay 68"/>
            <p:cNvSpPr/>
            <p:nvPr/>
          </p:nvSpPr>
          <p:spPr>
            <a:xfrm>
              <a:off x="4451796" y="1715660"/>
              <a:ext cx="882699" cy="741118"/>
            </a:xfrm>
            <a:prstGeom prst="flowChartDelay">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5" name="Group 84"/>
          <p:cNvGrpSpPr/>
          <p:nvPr/>
        </p:nvGrpSpPr>
        <p:grpSpPr>
          <a:xfrm>
            <a:off x="1066801" y="3558346"/>
            <a:ext cx="2014535" cy="418343"/>
            <a:chOff x="2851351" y="1715660"/>
            <a:chExt cx="3244427" cy="741118"/>
          </a:xfrm>
        </p:grpSpPr>
        <p:cxnSp>
          <p:nvCxnSpPr>
            <p:cNvPr id="86" name="Straight Connector 85"/>
            <p:cNvCxnSpPr/>
            <p:nvPr/>
          </p:nvCxnSpPr>
          <p:spPr>
            <a:xfrm flipV="1">
              <a:off x="2870349" y="2266406"/>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2851351" y="1903059"/>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V="1">
              <a:off x="5344685" y="2086964"/>
              <a:ext cx="751093"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9" name="Delay 68"/>
            <p:cNvSpPr/>
            <p:nvPr/>
          </p:nvSpPr>
          <p:spPr>
            <a:xfrm>
              <a:off x="4451796" y="1715660"/>
              <a:ext cx="882699" cy="741118"/>
            </a:xfrm>
            <a:prstGeom prst="flowChartDelay">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0" name="Group 89"/>
          <p:cNvGrpSpPr/>
          <p:nvPr/>
        </p:nvGrpSpPr>
        <p:grpSpPr>
          <a:xfrm>
            <a:off x="1078596" y="4258433"/>
            <a:ext cx="2147592" cy="418343"/>
            <a:chOff x="2870349" y="1715660"/>
            <a:chExt cx="3458719" cy="741118"/>
          </a:xfrm>
        </p:grpSpPr>
        <p:cxnSp>
          <p:nvCxnSpPr>
            <p:cNvPr id="91" name="Straight Connector 90"/>
            <p:cNvCxnSpPr/>
            <p:nvPr/>
          </p:nvCxnSpPr>
          <p:spPr>
            <a:xfrm flipV="1">
              <a:off x="2870349" y="2266406"/>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3710397" y="1903059"/>
              <a:ext cx="717326" cy="2"/>
            </a:xfrm>
            <a:prstGeom prst="line">
              <a:avLst/>
            </a:prstGeom>
            <a:ln w="19050">
              <a:solidFill>
                <a:schemeClr val="accent1"/>
              </a:solidFill>
              <a:headEnd type="ova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V="1">
              <a:off x="5329360" y="2086964"/>
              <a:ext cx="999708"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4" name="Delay 68"/>
            <p:cNvSpPr/>
            <p:nvPr/>
          </p:nvSpPr>
          <p:spPr>
            <a:xfrm>
              <a:off x="4451796" y="1715660"/>
              <a:ext cx="882699" cy="741118"/>
            </a:xfrm>
            <a:prstGeom prst="flowChartDelay">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95" name="Group 94"/>
          <p:cNvGrpSpPr/>
          <p:nvPr/>
        </p:nvGrpSpPr>
        <p:grpSpPr>
          <a:xfrm>
            <a:off x="1078596" y="4868033"/>
            <a:ext cx="2355164" cy="418343"/>
            <a:chOff x="2870349" y="1715660"/>
            <a:chExt cx="3793015" cy="741118"/>
          </a:xfrm>
        </p:grpSpPr>
        <p:cxnSp>
          <p:nvCxnSpPr>
            <p:cNvPr id="96" name="Straight Connector 95"/>
            <p:cNvCxnSpPr/>
            <p:nvPr/>
          </p:nvCxnSpPr>
          <p:spPr>
            <a:xfrm flipV="1">
              <a:off x="2870349" y="2266406"/>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3710397" y="1903059"/>
              <a:ext cx="717326" cy="2"/>
            </a:xfrm>
            <a:prstGeom prst="line">
              <a:avLst/>
            </a:prstGeom>
            <a:ln w="19050">
              <a:solidFill>
                <a:schemeClr val="accent1"/>
              </a:solidFill>
              <a:headEnd type="ova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V="1">
              <a:off x="5332755" y="2086964"/>
              <a:ext cx="1330609"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9" name="Delay 68"/>
            <p:cNvSpPr/>
            <p:nvPr/>
          </p:nvSpPr>
          <p:spPr>
            <a:xfrm>
              <a:off x="4451796" y="1715660"/>
              <a:ext cx="882699" cy="741118"/>
            </a:xfrm>
            <a:prstGeom prst="flowChartDelay">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0" name="Group 99"/>
          <p:cNvGrpSpPr/>
          <p:nvPr/>
        </p:nvGrpSpPr>
        <p:grpSpPr>
          <a:xfrm>
            <a:off x="1078596" y="5477633"/>
            <a:ext cx="4941204" cy="418343"/>
            <a:chOff x="2870349" y="1715660"/>
            <a:chExt cx="7957858" cy="741118"/>
          </a:xfrm>
        </p:grpSpPr>
        <p:cxnSp>
          <p:nvCxnSpPr>
            <p:cNvPr id="101" name="Straight Connector 100"/>
            <p:cNvCxnSpPr/>
            <p:nvPr/>
          </p:nvCxnSpPr>
          <p:spPr>
            <a:xfrm flipV="1">
              <a:off x="2870349" y="2266406"/>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3710397" y="1903059"/>
              <a:ext cx="717326" cy="2"/>
            </a:xfrm>
            <a:prstGeom prst="line">
              <a:avLst/>
            </a:prstGeom>
            <a:ln w="19050">
              <a:solidFill>
                <a:schemeClr val="accent1"/>
              </a:solidFill>
              <a:head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V="1">
              <a:off x="5332754" y="2086966"/>
              <a:ext cx="5495453"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4" name="Delay 68"/>
            <p:cNvSpPr/>
            <p:nvPr/>
          </p:nvSpPr>
          <p:spPr>
            <a:xfrm>
              <a:off x="4451796" y="1715660"/>
              <a:ext cx="882699" cy="741118"/>
            </a:xfrm>
            <a:prstGeom prst="flowChartDelay">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05" name="Group 104"/>
          <p:cNvGrpSpPr/>
          <p:nvPr/>
        </p:nvGrpSpPr>
        <p:grpSpPr>
          <a:xfrm>
            <a:off x="1078596" y="6011033"/>
            <a:ext cx="5703204" cy="418343"/>
            <a:chOff x="2870349" y="1715660"/>
            <a:chExt cx="9185066" cy="741118"/>
          </a:xfrm>
        </p:grpSpPr>
        <p:cxnSp>
          <p:nvCxnSpPr>
            <p:cNvPr id="106" name="Straight Connector 105"/>
            <p:cNvCxnSpPr/>
            <p:nvPr/>
          </p:nvCxnSpPr>
          <p:spPr>
            <a:xfrm flipV="1">
              <a:off x="2870349" y="2266406"/>
              <a:ext cx="1576372"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3710397" y="1903059"/>
              <a:ext cx="717326"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V="1">
              <a:off x="5332754" y="2086967"/>
              <a:ext cx="6722661" cy="2"/>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9" name="Delay 68"/>
            <p:cNvSpPr/>
            <p:nvPr/>
          </p:nvSpPr>
          <p:spPr>
            <a:xfrm>
              <a:off x="4451796" y="1715660"/>
              <a:ext cx="882699" cy="741118"/>
            </a:xfrm>
            <a:prstGeom prst="flowChartDelay">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110" name="Straight Connector 109"/>
          <p:cNvCxnSpPr/>
          <p:nvPr/>
        </p:nvCxnSpPr>
        <p:spPr>
          <a:xfrm>
            <a:off x="1600200" y="1567679"/>
            <a:ext cx="0" cy="545972"/>
          </a:xfrm>
          <a:prstGeom prst="line">
            <a:avLst/>
          </a:prstGeom>
          <a:ln w="19050">
            <a:headEnd type="ova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1600200" y="3664128"/>
            <a:ext cx="0" cy="2446160"/>
          </a:xfrm>
          <a:prstGeom prst="line">
            <a:avLst/>
          </a:prstGeom>
          <a:ln w="19050">
            <a:headEnd type="oval"/>
          </a:ln>
        </p:spPr>
        <p:style>
          <a:lnRef idx="1">
            <a:schemeClr val="accent1"/>
          </a:lnRef>
          <a:fillRef idx="0">
            <a:schemeClr val="accent1"/>
          </a:fillRef>
          <a:effectRef idx="0">
            <a:schemeClr val="accent1"/>
          </a:effectRef>
          <a:fontRef idx="minor">
            <a:schemeClr val="tx1"/>
          </a:fontRef>
        </p:style>
      </p:cxnSp>
      <p:cxnSp>
        <p:nvCxnSpPr>
          <p:cNvPr id="118" name="Straight Arrow Connector 117"/>
          <p:cNvCxnSpPr/>
          <p:nvPr/>
        </p:nvCxnSpPr>
        <p:spPr>
          <a:xfrm flipV="1">
            <a:off x="6781800" y="1930381"/>
            <a:ext cx="0" cy="4281576"/>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cxnSp>
        <p:nvCxnSpPr>
          <p:cNvPr id="120" name="Straight Arrow Connector 119"/>
          <p:cNvCxnSpPr/>
          <p:nvPr/>
        </p:nvCxnSpPr>
        <p:spPr>
          <a:xfrm flipV="1">
            <a:off x="6019800" y="1946482"/>
            <a:ext cx="0" cy="3740322"/>
          </a:xfrm>
          <a:prstGeom prst="straightConnector1">
            <a:avLst/>
          </a:prstGeom>
          <a:ln w="19050">
            <a:tailEnd type="stealth" w="lg" len="lg"/>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3124200" y="1998272"/>
            <a:ext cx="714483" cy="911616"/>
            <a:chOff x="3124200" y="1998272"/>
            <a:chExt cx="714483" cy="911616"/>
          </a:xfrm>
        </p:grpSpPr>
        <p:cxnSp>
          <p:nvCxnSpPr>
            <p:cNvPr id="112" name="Straight Connector 111"/>
            <p:cNvCxnSpPr/>
            <p:nvPr/>
          </p:nvCxnSpPr>
          <p:spPr>
            <a:xfrm>
              <a:off x="3124200" y="1998272"/>
              <a:ext cx="0" cy="91161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3" name="Straight Arrow Connector 112"/>
            <p:cNvCxnSpPr/>
            <p:nvPr/>
          </p:nvCxnSpPr>
          <p:spPr>
            <a:xfrm>
              <a:off x="3124200" y="2895600"/>
              <a:ext cx="714483" cy="1"/>
            </a:xfrm>
            <a:prstGeom prst="straightConnector1">
              <a:avLst/>
            </a:prstGeom>
            <a:ln w="19050">
              <a:tailEnd type="none" w="lg" len="lg"/>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p:nvGrpSpPr>
        <p:grpSpPr>
          <a:xfrm>
            <a:off x="2916538" y="2626209"/>
            <a:ext cx="950976" cy="393216"/>
            <a:chOff x="3130850" y="2016609"/>
            <a:chExt cx="950976" cy="393216"/>
          </a:xfrm>
        </p:grpSpPr>
        <p:cxnSp>
          <p:nvCxnSpPr>
            <p:cNvPr id="115" name="Straight Connector 114"/>
            <p:cNvCxnSpPr/>
            <p:nvPr/>
          </p:nvCxnSpPr>
          <p:spPr>
            <a:xfrm>
              <a:off x="3134474" y="2016609"/>
              <a:ext cx="0" cy="38661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6" name="Straight Arrow Connector 115"/>
            <p:cNvCxnSpPr/>
            <p:nvPr/>
          </p:nvCxnSpPr>
          <p:spPr>
            <a:xfrm>
              <a:off x="3130850" y="2409824"/>
              <a:ext cx="950976" cy="1"/>
            </a:xfrm>
            <a:prstGeom prst="straightConnector1">
              <a:avLst/>
            </a:prstGeom>
            <a:ln w="19050">
              <a:tailEnd type="none" w="lg" len="lg"/>
            </a:ln>
          </p:spPr>
          <p:style>
            <a:lnRef idx="1">
              <a:schemeClr val="accent1"/>
            </a:lnRef>
            <a:fillRef idx="0">
              <a:schemeClr val="accent1"/>
            </a:fillRef>
            <a:effectRef idx="0">
              <a:schemeClr val="accent1"/>
            </a:effectRef>
            <a:fontRef idx="minor">
              <a:schemeClr val="tx1"/>
            </a:fontRef>
          </p:style>
        </p:cxnSp>
      </p:grpSp>
      <p:grpSp>
        <p:nvGrpSpPr>
          <p:cNvPr id="117" name="Group 116"/>
          <p:cNvGrpSpPr/>
          <p:nvPr/>
        </p:nvGrpSpPr>
        <p:grpSpPr>
          <a:xfrm>
            <a:off x="3055999" y="3262312"/>
            <a:ext cx="785932" cy="524115"/>
            <a:chOff x="2850841" y="1862136"/>
            <a:chExt cx="785932" cy="524115"/>
          </a:xfrm>
        </p:grpSpPr>
        <p:cxnSp>
          <p:nvCxnSpPr>
            <p:cNvPr id="119" name="Straight Connector 118"/>
            <p:cNvCxnSpPr/>
            <p:nvPr/>
          </p:nvCxnSpPr>
          <p:spPr>
            <a:xfrm>
              <a:off x="2871418" y="1871665"/>
              <a:ext cx="0" cy="51458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1" name="Straight Arrow Connector 120"/>
            <p:cNvCxnSpPr/>
            <p:nvPr/>
          </p:nvCxnSpPr>
          <p:spPr>
            <a:xfrm>
              <a:off x="2850841" y="1862136"/>
              <a:ext cx="785932" cy="1"/>
            </a:xfrm>
            <a:prstGeom prst="straightConnector1">
              <a:avLst/>
            </a:prstGeom>
            <a:ln w="19050">
              <a:tailEnd type="none" w="lg" len="lg"/>
            </a:ln>
          </p:spPr>
          <p:style>
            <a:lnRef idx="1">
              <a:schemeClr val="accent1"/>
            </a:lnRef>
            <a:fillRef idx="0">
              <a:schemeClr val="accent1"/>
            </a:fillRef>
            <a:effectRef idx="0">
              <a:schemeClr val="accent1"/>
            </a:effectRef>
            <a:fontRef idx="minor">
              <a:schemeClr val="tx1"/>
            </a:fontRef>
          </p:style>
        </p:cxnSp>
      </p:grpSp>
      <p:grpSp>
        <p:nvGrpSpPr>
          <p:cNvPr id="122" name="Group 121"/>
          <p:cNvGrpSpPr/>
          <p:nvPr/>
        </p:nvGrpSpPr>
        <p:grpSpPr>
          <a:xfrm>
            <a:off x="3205229" y="3352800"/>
            <a:ext cx="590483" cy="1114804"/>
            <a:chOff x="2877279" y="1350938"/>
            <a:chExt cx="590483" cy="1114804"/>
          </a:xfrm>
        </p:grpSpPr>
        <p:cxnSp>
          <p:nvCxnSpPr>
            <p:cNvPr id="123" name="Straight Connector 122"/>
            <p:cNvCxnSpPr/>
            <p:nvPr/>
          </p:nvCxnSpPr>
          <p:spPr>
            <a:xfrm>
              <a:off x="2885706" y="1350938"/>
              <a:ext cx="0" cy="111480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p:nvPr/>
          </p:nvCxnSpPr>
          <p:spPr>
            <a:xfrm>
              <a:off x="2877279" y="1358214"/>
              <a:ext cx="590483" cy="1"/>
            </a:xfrm>
            <a:prstGeom prst="straightConnector1">
              <a:avLst/>
            </a:prstGeom>
            <a:ln w="19050">
              <a:tailEnd type="none" w="lg" len="lg"/>
            </a:ln>
          </p:spPr>
          <p:style>
            <a:lnRef idx="1">
              <a:schemeClr val="accent1"/>
            </a:lnRef>
            <a:fillRef idx="0">
              <a:schemeClr val="accent1"/>
            </a:fillRef>
            <a:effectRef idx="0">
              <a:schemeClr val="accent1"/>
            </a:effectRef>
            <a:fontRef idx="minor">
              <a:schemeClr val="tx1"/>
            </a:fontRef>
          </p:style>
        </p:cxnSp>
      </p:grpSp>
      <p:grpSp>
        <p:nvGrpSpPr>
          <p:cNvPr id="125" name="Group 124"/>
          <p:cNvGrpSpPr/>
          <p:nvPr/>
        </p:nvGrpSpPr>
        <p:grpSpPr>
          <a:xfrm>
            <a:off x="3423139" y="3456651"/>
            <a:ext cx="309387" cy="1620553"/>
            <a:chOff x="2885706" y="845189"/>
            <a:chExt cx="309387" cy="1620553"/>
          </a:xfrm>
        </p:grpSpPr>
        <p:cxnSp>
          <p:nvCxnSpPr>
            <p:cNvPr id="126" name="Straight Connector 125"/>
            <p:cNvCxnSpPr/>
            <p:nvPr/>
          </p:nvCxnSpPr>
          <p:spPr>
            <a:xfrm>
              <a:off x="2885706" y="845189"/>
              <a:ext cx="0" cy="162055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27" name="Straight Arrow Connector 126"/>
            <p:cNvCxnSpPr/>
            <p:nvPr/>
          </p:nvCxnSpPr>
          <p:spPr>
            <a:xfrm>
              <a:off x="2892081" y="854888"/>
              <a:ext cx="303012" cy="1"/>
            </a:xfrm>
            <a:prstGeom prst="straightConnector1">
              <a:avLst/>
            </a:prstGeom>
            <a:ln w="19050">
              <a:tailEnd type="none" w="lg" len="lg"/>
            </a:ln>
          </p:spPr>
          <p:style>
            <a:lnRef idx="1">
              <a:schemeClr val="accent1"/>
            </a:lnRef>
            <a:fillRef idx="0">
              <a:schemeClr val="accent1"/>
            </a:fillRef>
            <a:effectRef idx="0">
              <a:schemeClr val="accent1"/>
            </a:effectRef>
            <a:fontRef idx="minor">
              <a:schemeClr val="tx1"/>
            </a:fontRef>
          </p:style>
        </p:cxnSp>
      </p:grpSp>
      <p:sp>
        <p:nvSpPr>
          <p:cNvPr id="128" name="TextBox 127"/>
          <p:cNvSpPr txBox="1"/>
          <p:nvPr/>
        </p:nvSpPr>
        <p:spPr>
          <a:xfrm>
            <a:off x="2667000" y="1143000"/>
            <a:ext cx="609462" cy="369332"/>
          </a:xfrm>
          <a:prstGeom prst="rect">
            <a:avLst/>
          </a:prstGeom>
          <a:noFill/>
        </p:spPr>
        <p:txBody>
          <a:bodyPr wrap="none" rtlCol="0">
            <a:spAutoFit/>
          </a:bodyPr>
          <a:lstStyle/>
          <a:p>
            <a:r>
              <a:rPr lang="en-US" dirty="0"/>
              <a:t>AND</a:t>
            </a:r>
          </a:p>
        </p:txBody>
      </p:sp>
      <p:sp>
        <p:nvSpPr>
          <p:cNvPr id="129" name="TextBox 128"/>
          <p:cNvSpPr txBox="1"/>
          <p:nvPr/>
        </p:nvSpPr>
        <p:spPr>
          <a:xfrm>
            <a:off x="2667138" y="1688068"/>
            <a:ext cx="603050" cy="369332"/>
          </a:xfrm>
          <a:prstGeom prst="rect">
            <a:avLst/>
          </a:prstGeom>
          <a:noFill/>
        </p:spPr>
        <p:txBody>
          <a:bodyPr wrap="none" rtlCol="0">
            <a:spAutoFit/>
          </a:bodyPr>
          <a:lstStyle/>
          <a:p>
            <a:r>
              <a:rPr lang="en-US" dirty="0"/>
              <a:t>ADD</a:t>
            </a:r>
          </a:p>
        </p:txBody>
      </p:sp>
      <p:sp>
        <p:nvSpPr>
          <p:cNvPr id="130" name="TextBox 129"/>
          <p:cNvSpPr txBox="1"/>
          <p:nvPr/>
        </p:nvSpPr>
        <p:spPr>
          <a:xfrm>
            <a:off x="2590938" y="2297668"/>
            <a:ext cx="452368" cy="369332"/>
          </a:xfrm>
          <a:prstGeom prst="rect">
            <a:avLst/>
          </a:prstGeom>
          <a:noFill/>
        </p:spPr>
        <p:txBody>
          <a:bodyPr wrap="none" rtlCol="0">
            <a:spAutoFit/>
          </a:bodyPr>
          <a:lstStyle/>
          <a:p>
            <a:r>
              <a:rPr lang="en-US" dirty="0"/>
              <a:t>DR</a:t>
            </a:r>
          </a:p>
        </p:txBody>
      </p:sp>
      <p:sp>
        <p:nvSpPr>
          <p:cNvPr id="131" name="TextBox 130"/>
          <p:cNvSpPr txBox="1"/>
          <p:nvPr/>
        </p:nvSpPr>
        <p:spPr>
          <a:xfrm>
            <a:off x="2514972" y="3057471"/>
            <a:ext cx="635110" cy="369332"/>
          </a:xfrm>
          <a:prstGeom prst="rect">
            <a:avLst/>
          </a:prstGeom>
          <a:noFill/>
        </p:spPr>
        <p:txBody>
          <a:bodyPr wrap="none" rtlCol="0">
            <a:spAutoFit/>
          </a:bodyPr>
          <a:lstStyle/>
          <a:p>
            <a:r>
              <a:rPr lang="en-US" dirty="0"/>
              <a:t>INPR</a:t>
            </a:r>
          </a:p>
        </p:txBody>
      </p:sp>
      <p:sp>
        <p:nvSpPr>
          <p:cNvPr id="132" name="TextBox 131"/>
          <p:cNvSpPr txBox="1"/>
          <p:nvPr/>
        </p:nvSpPr>
        <p:spPr>
          <a:xfrm>
            <a:off x="2514600" y="3429000"/>
            <a:ext cx="638316" cy="369332"/>
          </a:xfrm>
          <a:prstGeom prst="rect">
            <a:avLst/>
          </a:prstGeom>
          <a:noFill/>
        </p:spPr>
        <p:txBody>
          <a:bodyPr wrap="none" rtlCol="0">
            <a:spAutoFit/>
          </a:bodyPr>
          <a:lstStyle/>
          <a:p>
            <a:r>
              <a:rPr lang="en-US" dirty="0"/>
              <a:t>CMA</a:t>
            </a:r>
          </a:p>
        </p:txBody>
      </p:sp>
      <p:sp>
        <p:nvSpPr>
          <p:cNvPr id="133" name="TextBox 132"/>
          <p:cNvSpPr txBox="1"/>
          <p:nvPr/>
        </p:nvSpPr>
        <p:spPr>
          <a:xfrm>
            <a:off x="2590800" y="4126468"/>
            <a:ext cx="559769" cy="369332"/>
          </a:xfrm>
          <a:prstGeom prst="rect">
            <a:avLst/>
          </a:prstGeom>
          <a:noFill/>
        </p:spPr>
        <p:txBody>
          <a:bodyPr wrap="none" rtlCol="0">
            <a:spAutoFit/>
          </a:bodyPr>
          <a:lstStyle/>
          <a:p>
            <a:r>
              <a:rPr lang="en-US" dirty="0"/>
              <a:t>SHR</a:t>
            </a:r>
          </a:p>
        </p:txBody>
      </p:sp>
      <p:sp>
        <p:nvSpPr>
          <p:cNvPr id="134" name="TextBox 133"/>
          <p:cNvSpPr txBox="1"/>
          <p:nvPr/>
        </p:nvSpPr>
        <p:spPr>
          <a:xfrm>
            <a:off x="2590800" y="4736068"/>
            <a:ext cx="532518" cy="369332"/>
          </a:xfrm>
          <a:prstGeom prst="rect">
            <a:avLst/>
          </a:prstGeom>
          <a:noFill/>
        </p:spPr>
        <p:txBody>
          <a:bodyPr wrap="none" rtlCol="0">
            <a:spAutoFit/>
          </a:bodyPr>
          <a:lstStyle/>
          <a:p>
            <a:r>
              <a:rPr lang="en-US" dirty="0"/>
              <a:t>SHL</a:t>
            </a:r>
          </a:p>
        </p:txBody>
      </p:sp>
      <p:sp>
        <p:nvSpPr>
          <p:cNvPr id="135" name="TextBox 134"/>
          <p:cNvSpPr txBox="1"/>
          <p:nvPr/>
        </p:nvSpPr>
        <p:spPr>
          <a:xfrm>
            <a:off x="2590800" y="5345668"/>
            <a:ext cx="514885" cy="369332"/>
          </a:xfrm>
          <a:prstGeom prst="rect">
            <a:avLst/>
          </a:prstGeom>
          <a:noFill/>
        </p:spPr>
        <p:txBody>
          <a:bodyPr wrap="none" rtlCol="0">
            <a:spAutoFit/>
          </a:bodyPr>
          <a:lstStyle/>
          <a:p>
            <a:r>
              <a:rPr lang="en-US" dirty="0"/>
              <a:t>INC</a:t>
            </a:r>
          </a:p>
        </p:txBody>
      </p:sp>
      <p:sp>
        <p:nvSpPr>
          <p:cNvPr id="136" name="TextBox 135"/>
          <p:cNvSpPr txBox="1"/>
          <p:nvPr/>
        </p:nvSpPr>
        <p:spPr>
          <a:xfrm>
            <a:off x="2590800" y="5879068"/>
            <a:ext cx="530915" cy="369332"/>
          </a:xfrm>
          <a:prstGeom prst="rect">
            <a:avLst/>
          </a:prstGeom>
          <a:noFill/>
        </p:spPr>
        <p:txBody>
          <a:bodyPr wrap="none" rtlCol="0">
            <a:spAutoFit/>
          </a:bodyPr>
          <a:lstStyle/>
          <a:p>
            <a:r>
              <a:rPr lang="en-US" dirty="0"/>
              <a:t>CLR</a:t>
            </a:r>
          </a:p>
        </p:txBody>
      </p:sp>
      <p:sp>
        <p:nvSpPr>
          <p:cNvPr id="137" name="TextBox 136"/>
          <p:cNvSpPr txBox="1"/>
          <p:nvPr/>
        </p:nvSpPr>
        <p:spPr>
          <a:xfrm>
            <a:off x="4343400" y="1371600"/>
            <a:ext cx="418704" cy="369332"/>
          </a:xfrm>
          <a:prstGeom prst="rect">
            <a:avLst/>
          </a:prstGeom>
          <a:noFill/>
        </p:spPr>
        <p:txBody>
          <a:bodyPr wrap="none" rtlCol="0">
            <a:spAutoFit/>
          </a:bodyPr>
          <a:lstStyle/>
          <a:p>
            <a:r>
              <a:rPr lang="en-US" dirty="0"/>
              <a:t>16</a:t>
            </a:r>
          </a:p>
        </p:txBody>
      </p:sp>
      <p:sp>
        <p:nvSpPr>
          <p:cNvPr id="138" name="TextBox 137"/>
          <p:cNvSpPr txBox="1"/>
          <p:nvPr/>
        </p:nvSpPr>
        <p:spPr>
          <a:xfrm>
            <a:off x="660920" y="1157288"/>
            <a:ext cx="405880" cy="369332"/>
          </a:xfrm>
          <a:prstGeom prst="rect">
            <a:avLst/>
          </a:prstGeom>
          <a:noFill/>
        </p:spPr>
        <p:txBody>
          <a:bodyPr wrap="none" rtlCol="0">
            <a:spAutoFit/>
          </a:bodyPr>
          <a:lstStyle/>
          <a:p>
            <a:r>
              <a:rPr lang="en-US" dirty="0"/>
              <a:t>D</a:t>
            </a:r>
            <a:r>
              <a:rPr lang="en-US" baseline="-25000" dirty="0"/>
              <a:t>0</a:t>
            </a:r>
          </a:p>
        </p:txBody>
      </p:sp>
      <p:sp>
        <p:nvSpPr>
          <p:cNvPr id="139" name="TextBox 138"/>
          <p:cNvSpPr txBox="1"/>
          <p:nvPr/>
        </p:nvSpPr>
        <p:spPr>
          <a:xfrm>
            <a:off x="685800" y="1383268"/>
            <a:ext cx="375424" cy="369332"/>
          </a:xfrm>
          <a:prstGeom prst="rect">
            <a:avLst/>
          </a:prstGeom>
          <a:noFill/>
        </p:spPr>
        <p:txBody>
          <a:bodyPr wrap="none" rtlCol="0">
            <a:spAutoFit/>
          </a:bodyPr>
          <a:lstStyle/>
          <a:p>
            <a:r>
              <a:rPr lang="en-US" dirty="0"/>
              <a:t>T</a:t>
            </a:r>
            <a:r>
              <a:rPr lang="en-US" baseline="-25000" dirty="0"/>
              <a:t>5</a:t>
            </a:r>
          </a:p>
        </p:txBody>
      </p:sp>
      <p:sp>
        <p:nvSpPr>
          <p:cNvPr id="140" name="TextBox 139"/>
          <p:cNvSpPr txBox="1"/>
          <p:nvPr/>
        </p:nvSpPr>
        <p:spPr>
          <a:xfrm>
            <a:off x="685800" y="1676400"/>
            <a:ext cx="405880" cy="369332"/>
          </a:xfrm>
          <a:prstGeom prst="rect">
            <a:avLst/>
          </a:prstGeom>
          <a:noFill/>
        </p:spPr>
        <p:txBody>
          <a:bodyPr wrap="none" rtlCol="0">
            <a:spAutoFit/>
          </a:bodyPr>
          <a:lstStyle/>
          <a:p>
            <a:r>
              <a:rPr lang="en-US" dirty="0"/>
              <a:t>D</a:t>
            </a:r>
            <a:r>
              <a:rPr lang="en-US" baseline="-25000" dirty="0"/>
              <a:t>1</a:t>
            </a:r>
          </a:p>
        </p:txBody>
      </p:sp>
      <p:sp>
        <p:nvSpPr>
          <p:cNvPr id="141" name="TextBox 140"/>
          <p:cNvSpPr txBox="1"/>
          <p:nvPr/>
        </p:nvSpPr>
        <p:spPr>
          <a:xfrm>
            <a:off x="660920" y="2300288"/>
            <a:ext cx="405880" cy="369332"/>
          </a:xfrm>
          <a:prstGeom prst="rect">
            <a:avLst/>
          </a:prstGeom>
          <a:noFill/>
        </p:spPr>
        <p:txBody>
          <a:bodyPr wrap="none" rtlCol="0">
            <a:spAutoFit/>
          </a:bodyPr>
          <a:lstStyle/>
          <a:p>
            <a:r>
              <a:rPr lang="en-US" dirty="0"/>
              <a:t>D</a:t>
            </a:r>
            <a:r>
              <a:rPr lang="en-US" baseline="-25000" dirty="0"/>
              <a:t>2</a:t>
            </a:r>
          </a:p>
        </p:txBody>
      </p:sp>
      <p:sp>
        <p:nvSpPr>
          <p:cNvPr id="142" name="TextBox 141"/>
          <p:cNvSpPr txBox="1"/>
          <p:nvPr/>
        </p:nvSpPr>
        <p:spPr>
          <a:xfrm>
            <a:off x="685800" y="2526268"/>
            <a:ext cx="375424" cy="369332"/>
          </a:xfrm>
          <a:prstGeom prst="rect">
            <a:avLst/>
          </a:prstGeom>
          <a:noFill/>
        </p:spPr>
        <p:txBody>
          <a:bodyPr wrap="none" rtlCol="0">
            <a:spAutoFit/>
          </a:bodyPr>
          <a:lstStyle/>
          <a:p>
            <a:r>
              <a:rPr lang="en-US" dirty="0"/>
              <a:t>T</a:t>
            </a:r>
            <a:r>
              <a:rPr lang="en-US" baseline="-25000" dirty="0"/>
              <a:t>5</a:t>
            </a:r>
          </a:p>
        </p:txBody>
      </p:sp>
      <p:sp>
        <p:nvSpPr>
          <p:cNvPr id="143" name="TextBox 142"/>
          <p:cNvSpPr txBox="1"/>
          <p:nvPr/>
        </p:nvSpPr>
        <p:spPr>
          <a:xfrm>
            <a:off x="760306" y="2833688"/>
            <a:ext cx="306494" cy="369332"/>
          </a:xfrm>
          <a:prstGeom prst="rect">
            <a:avLst/>
          </a:prstGeom>
          <a:noFill/>
        </p:spPr>
        <p:txBody>
          <a:bodyPr wrap="none" rtlCol="0">
            <a:spAutoFit/>
          </a:bodyPr>
          <a:lstStyle/>
          <a:p>
            <a:r>
              <a:rPr lang="en-US" i="1" dirty="0"/>
              <a:t>p</a:t>
            </a:r>
            <a:endParaRPr lang="en-US" i="1" baseline="-25000" dirty="0"/>
          </a:p>
        </p:txBody>
      </p:sp>
      <p:sp>
        <p:nvSpPr>
          <p:cNvPr id="144" name="TextBox 143"/>
          <p:cNvSpPr txBox="1"/>
          <p:nvPr/>
        </p:nvSpPr>
        <p:spPr>
          <a:xfrm>
            <a:off x="710680" y="3059668"/>
            <a:ext cx="466794" cy="369332"/>
          </a:xfrm>
          <a:prstGeom prst="rect">
            <a:avLst/>
          </a:prstGeom>
          <a:noFill/>
        </p:spPr>
        <p:txBody>
          <a:bodyPr wrap="none" rtlCol="0">
            <a:spAutoFit/>
          </a:bodyPr>
          <a:lstStyle/>
          <a:p>
            <a:r>
              <a:rPr lang="en-US" dirty="0"/>
              <a:t>B</a:t>
            </a:r>
            <a:r>
              <a:rPr lang="en-US" baseline="-25000" dirty="0"/>
              <a:t>11</a:t>
            </a:r>
          </a:p>
        </p:txBody>
      </p:sp>
      <p:sp>
        <p:nvSpPr>
          <p:cNvPr id="145" name="TextBox 144"/>
          <p:cNvSpPr txBox="1"/>
          <p:nvPr/>
        </p:nvSpPr>
        <p:spPr>
          <a:xfrm>
            <a:off x="735426" y="3443288"/>
            <a:ext cx="263214" cy="369332"/>
          </a:xfrm>
          <a:prstGeom prst="rect">
            <a:avLst/>
          </a:prstGeom>
          <a:noFill/>
        </p:spPr>
        <p:txBody>
          <a:bodyPr wrap="none" rtlCol="0">
            <a:spAutoFit/>
          </a:bodyPr>
          <a:lstStyle/>
          <a:p>
            <a:r>
              <a:rPr lang="en-US" i="1" dirty="0"/>
              <a:t>r</a:t>
            </a:r>
            <a:endParaRPr lang="en-US" i="1" baseline="-25000" dirty="0"/>
          </a:p>
        </p:txBody>
      </p:sp>
      <p:sp>
        <p:nvSpPr>
          <p:cNvPr id="146" name="TextBox 145"/>
          <p:cNvSpPr txBox="1"/>
          <p:nvPr/>
        </p:nvSpPr>
        <p:spPr>
          <a:xfrm>
            <a:off x="685800" y="3669268"/>
            <a:ext cx="388248" cy="369332"/>
          </a:xfrm>
          <a:prstGeom prst="rect">
            <a:avLst/>
          </a:prstGeom>
          <a:noFill/>
        </p:spPr>
        <p:txBody>
          <a:bodyPr wrap="none" rtlCol="0">
            <a:spAutoFit/>
          </a:bodyPr>
          <a:lstStyle/>
          <a:p>
            <a:r>
              <a:rPr lang="en-US" dirty="0"/>
              <a:t>B</a:t>
            </a:r>
            <a:r>
              <a:rPr lang="en-US" baseline="-25000" dirty="0"/>
              <a:t>9</a:t>
            </a:r>
          </a:p>
        </p:txBody>
      </p:sp>
      <p:sp>
        <p:nvSpPr>
          <p:cNvPr id="147" name="TextBox 146"/>
          <p:cNvSpPr txBox="1"/>
          <p:nvPr/>
        </p:nvSpPr>
        <p:spPr>
          <a:xfrm>
            <a:off x="685800" y="4343400"/>
            <a:ext cx="388248" cy="369332"/>
          </a:xfrm>
          <a:prstGeom prst="rect">
            <a:avLst/>
          </a:prstGeom>
          <a:noFill/>
        </p:spPr>
        <p:txBody>
          <a:bodyPr wrap="none" rtlCol="0">
            <a:spAutoFit/>
          </a:bodyPr>
          <a:lstStyle/>
          <a:p>
            <a:r>
              <a:rPr lang="en-US" dirty="0"/>
              <a:t>B</a:t>
            </a:r>
            <a:r>
              <a:rPr lang="en-US" baseline="-25000" dirty="0"/>
              <a:t>7</a:t>
            </a:r>
          </a:p>
        </p:txBody>
      </p:sp>
      <p:sp>
        <p:nvSpPr>
          <p:cNvPr id="148" name="TextBox 147"/>
          <p:cNvSpPr txBox="1"/>
          <p:nvPr/>
        </p:nvSpPr>
        <p:spPr>
          <a:xfrm>
            <a:off x="685800" y="4964668"/>
            <a:ext cx="388248" cy="369332"/>
          </a:xfrm>
          <a:prstGeom prst="rect">
            <a:avLst/>
          </a:prstGeom>
          <a:noFill/>
        </p:spPr>
        <p:txBody>
          <a:bodyPr wrap="none" rtlCol="0">
            <a:spAutoFit/>
          </a:bodyPr>
          <a:lstStyle/>
          <a:p>
            <a:r>
              <a:rPr lang="en-US" dirty="0"/>
              <a:t>B</a:t>
            </a:r>
            <a:r>
              <a:rPr lang="en-US" baseline="-25000" dirty="0"/>
              <a:t>6</a:t>
            </a:r>
          </a:p>
        </p:txBody>
      </p:sp>
      <p:sp>
        <p:nvSpPr>
          <p:cNvPr id="149" name="TextBox 148"/>
          <p:cNvSpPr txBox="1"/>
          <p:nvPr/>
        </p:nvSpPr>
        <p:spPr>
          <a:xfrm>
            <a:off x="685800" y="5574268"/>
            <a:ext cx="388248" cy="369332"/>
          </a:xfrm>
          <a:prstGeom prst="rect">
            <a:avLst/>
          </a:prstGeom>
          <a:noFill/>
        </p:spPr>
        <p:txBody>
          <a:bodyPr wrap="none" rtlCol="0">
            <a:spAutoFit/>
          </a:bodyPr>
          <a:lstStyle/>
          <a:p>
            <a:r>
              <a:rPr lang="en-US" dirty="0"/>
              <a:t>B</a:t>
            </a:r>
            <a:r>
              <a:rPr lang="en-US" baseline="-25000" dirty="0"/>
              <a:t>5</a:t>
            </a:r>
          </a:p>
        </p:txBody>
      </p:sp>
      <p:sp>
        <p:nvSpPr>
          <p:cNvPr id="150" name="TextBox 149"/>
          <p:cNvSpPr txBox="1"/>
          <p:nvPr/>
        </p:nvSpPr>
        <p:spPr>
          <a:xfrm>
            <a:off x="685800" y="6107668"/>
            <a:ext cx="466794" cy="369332"/>
          </a:xfrm>
          <a:prstGeom prst="rect">
            <a:avLst/>
          </a:prstGeom>
          <a:noFill/>
        </p:spPr>
        <p:txBody>
          <a:bodyPr wrap="none" rtlCol="0">
            <a:spAutoFit/>
          </a:bodyPr>
          <a:lstStyle/>
          <a:p>
            <a:r>
              <a:rPr lang="en-US" dirty="0"/>
              <a:t>B</a:t>
            </a:r>
            <a:r>
              <a:rPr lang="en-US" baseline="-25000" dirty="0"/>
              <a:t>11</a:t>
            </a:r>
          </a:p>
        </p:txBody>
      </p:sp>
      <p:sp>
        <p:nvSpPr>
          <p:cNvPr id="151" name="TextBox 150"/>
          <p:cNvSpPr txBox="1"/>
          <p:nvPr/>
        </p:nvSpPr>
        <p:spPr>
          <a:xfrm>
            <a:off x="3962400" y="1667470"/>
            <a:ext cx="977737" cy="923330"/>
          </a:xfrm>
          <a:prstGeom prst="rect">
            <a:avLst/>
          </a:prstGeom>
          <a:noFill/>
        </p:spPr>
        <p:txBody>
          <a:bodyPr wrap="square" rtlCol="0">
            <a:spAutoFit/>
          </a:bodyPr>
          <a:lstStyle/>
          <a:p>
            <a:pPr algn="ctr"/>
            <a:r>
              <a:rPr lang="en-US" dirty="0"/>
              <a:t>From Adder &amp; Logic</a:t>
            </a:r>
          </a:p>
        </p:txBody>
      </p:sp>
      <p:cxnSp>
        <p:nvCxnSpPr>
          <p:cNvPr id="152" name="Straight Connector 151">
            <a:extLst>
              <a:ext uri="{FF2B5EF4-FFF2-40B4-BE49-F238E27FC236}">
                <a16:creationId xmlns:a16="http://schemas.microsoft.com/office/drawing/2014/main" id="{8DD1338F-8D70-4AD3-8D4C-EA5241EA7443}"/>
              </a:ext>
            </a:extLst>
          </p:cNvPr>
          <p:cNvCxnSpPr/>
          <p:nvPr/>
        </p:nvCxnSpPr>
        <p:spPr>
          <a:xfrm flipV="1">
            <a:off x="4463425" y="1655260"/>
            <a:ext cx="144000" cy="14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E0125410-D7E2-4BDC-9E61-48D20D388548}"/>
              </a:ext>
            </a:extLst>
          </p:cNvPr>
          <p:cNvCxnSpPr/>
          <p:nvPr/>
        </p:nvCxnSpPr>
        <p:spPr>
          <a:xfrm flipV="1">
            <a:off x="7842774" y="1655260"/>
            <a:ext cx="144000" cy="14400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07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wipe(left)">
                                      <p:cBhvr>
                                        <p:cTn id="20" dur="500"/>
                                        <p:tgtEl>
                                          <p:spTgt spid="26"/>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37"/>
                                        </p:tgtEl>
                                        <p:attrNameLst>
                                          <p:attrName>style.visibility</p:attrName>
                                        </p:attrNameLst>
                                      </p:cBhvr>
                                      <p:to>
                                        <p:strVal val="visible"/>
                                      </p:to>
                                    </p:set>
                                    <p:animEffect transition="in" filter="wipe(left)">
                                      <p:cBhvr>
                                        <p:cTn id="23" dur="500"/>
                                        <p:tgtEl>
                                          <p:spTgt spid="137"/>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151"/>
                                        </p:tgtEl>
                                        <p:attrNameLst>
                                          <p:attrName>style.visibility</p:attrName>
                                        </p:attrNameLst>
                                      </p:cBhvr>
                                      <p:to>
                                        <p:strVal val="visible"/>
                                      </p:to>
                                    </p:set>
                                    <p:animEffect transition="in" filter="wipe(left)">
                                      <p:cBhvr>
                                        <p:cTn id="26" dur="500"/>
                                        <p:tgtEl>
                                          <p:spTgt spid="151"/>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down)">
                                      <p:cBhvr>
                                        <p:cTn id="31" dur="500"/>
                                        <p:tgtEl>
                                          <p:spTgt spid="28"/>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wipe(down)">
                                      <p:cBhvr>
                                        <p:cTn id="34" dur="500"/>
                                        <p:tgtEl>
                                          <p:spTgt spid="58"/>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63"/>
                                        </p:tgtEl>
                                        <p:attrNameLst>
                                          <p:attrName>style.visibility</p:attrName>
                                        </p:attrNameLst>
                                      </p:cBhvr>
                                      <p:to>
                                        <p:strVal val="visible"/>
                                      </p:to>
                                    </p:set>
                                    <p:animEffect transition="in" filter="wipe(down)">
                                      <p:cBhvr>
                                        <p:cTn id="37" dur="500"/>
                                        <p:tgtEl>
                                          <p:spTgt spid="6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65"/>
                                        </p:tgtEl>
                                        <p:attrNameLst>
                                          <p:attrName>style.visibility</p:attrName>
                                        </p:attrNameLst>
                                      </p:cBhvr>
                                      <p:to>
                                        <p:strVal val="visible"/>
                                      </p:to>
                                    </p:set>
                                    <p:animEffect transition="in" filter="wipe(left)">
                                      <p:cBhvr>
                                        <p:cTn id="42" dur="500"/>
                                        <p:tgtEl>
                                          <p:spTgt spid="65"/>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139"/>
                                        </p:tgtEl>
                                        <p:attrNameLst>
                                          <p:attrName>style.visibility</p:attrName>
                                        </p:attrNameLst>
                                      </p:cBhvr>
                                      <p:to>
                                        <p:strVal val="visible"/>
                                      </p:to>
                                    </p:set>
                                    <p:animEffect transition="in" filter="wipe(left)">
                                      <p:cBhvr>
                                        <p:cTn id="45" dur="500"/>
                                        <p:tgtEl>
                                          <p:spTgt spid="139"/>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138"/>
                                        </p:tgtEl>
                                        <p:attrNameLst>
                                          <p:attrName>style.visibility</p:attrName>
                                        </p:attrNameLst>
                                      </p:cBhvr>
                                      <p:to>
                                        <p:strVal val="visible"/>
                                      </p:to>
                                    </p:set>
                                    <p:animEffect transition="in" filter="wipe(left)">
                                      <p:cBhvr>
                                        <p:cTn id="48" dur="500"/>
                                        <p:tgtEl>
                                          <p:spTgt spid="138"/>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28"/>
                                        </p:tgtEl>
                                        <p:attrNameLst>
                                          <p:attrName>style.visibility</p:attrName>
                                        </p:attrNameLst>
                                      </p:cBhvr>
                                      <p:to>
                                        <p:strVal val="visible"/>
                                      </p:to>
                                    </p:set>
                                    <p:animEffect transition="in" filter="wipe(down)">
                                      <p:cBhvr>
                                        <p:cTn id="53" dur="500"/>
                                        <p:tgtEl>
                                          <p:spTgt spid="128"/>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70"/>
                                        </p:tgtEl>
                                        <p:attrNameLst>
                                          <p:attrName>style.visibility</p:attrName>
                                        </p:attrNameLst>
                                      </p:cBhvr>
                                      <p:to>
                                        <p:strVal val="visible"/>
                                      </p:to>
                                    </p:set>
                                    <p:animEffect transition="in" filter="wipe(left)">
                                      <p:cBhvr>
                                        <p:cTn id="58" dur="500"/>
                                        <p:tgtEl>
                                          <p:spTgt spid="70"/>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140"/>
                                        </p:tgtEl>
                                        <p:attrNameLst>
                                          <p:attrName>style.visibility</p:attrName>
                                        </p:attrNameLst>
                                      </p:cBhvr>
                                      <p:to>
                                        <p:strVal val="visible"/>
                                      </p:to>
                                    </p:set>
                                    <p:animEffect transition="in" filter="wipe(left)">
                                      <p:cBhvr>
                                        <p:cTn id="61" dur="500"/>
                                        <p:tgtEl>
                                          <p:spTgt spid="140"/>
                                        </p:tgtEl>
                                      </p:cBhvr>
                                    </p:animEffect>
                                  </p:childTnLst>
                                </p:cTn>
                              </p:par>
                              <p:par>
                                <p:cTn id="62" presetID="22" presetClass="entr" presetSubtype="8" fill="hold" nodeType="withEffect">
                                  <p:stCondLst>
                                    <p:cond delay="0"/>
                                  </p:stCondLst>
                                  <p:childTnLst>
                                    <p:set>
                                      <p:cBhvr>
                                        <p:cTn id="63" dur="1" fill="hold">
                                          <p:stCondLst>
                                            <p:cond delay="0"/>
                                          </p:stCondLst>
                                        </p:cTn>
                                        <p:tgtEl>
                                          <p:spTgt spid="110"/>
                                        </p:tgtEl>
                                        <p:attrNameLst>
                                          <p:attrName>style.visibility</p:attrName>
                                        </p:attrNameLst>
                                      </p:cBhvr>
                                      <p:to>
                                        <p:strVal val="visible"/>
                                      </p:to>
                                    </p:set>
                                    <p:animEffect transition="in" filter="wipe(left)">
                                      <p:cBhvr>
                                        <p:cTn id="64" dur="500"/>
                                        <p:tgtEl>
                                          <p:spTgt spid="11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29"/>
                                        </p:tgtEl>
                                        <p:attrNameLst>
                                          <p:attrName>style.visibility</p:attrName>
                                        </p:attrNameLst>
                                      </p:cBhvr>
                                      <p:to>
                                        <p:strVal val="visible"/>
                                      </p:to>
                                    </p:set>
                                    <p:animEffect transition="in" filter="wipe(down)">
                                      <p:cBhvr>
                                        <p:cTn id="69" dur="500"/>
                                        <p:tgtEl>
                                          <p:spTgt spid="12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75"/>
                                        </p:tgtEl>
                                        <p:attrNameLst>
                                          <p:attrName>style.visibility</p:attrName>
                                        </p:attrNameLst>
                                      </p:cBhvr>
                                      <p:to>
                                        <p:strVal val="visible"/>
                                      </p:to>
                                    </p:set>
                                    <p:animEffect transition="in" filter="wipe(left)">
                                      <p:cBhvr>
                                        <p:cTn id="74" dur="500"/>
                                        <p:tgtEl>
                                          <p:spTgt spid="75"/>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141"/>
                                        </p:tgtEl>
                                        <p:attrNameLst>
                                          <p:attrName>style.visibility</p:attrName>
                                        </p:attrNameLst>
                                      </p:cBhvr>
                                      <p:to>
                                        <p:strVal val="visible"/>
                                      </p:to>
                                    </p:set>
                                    <p:animEffect transition="in" filter="wipe(left)">
                                      <p:cBhvr>
                                        <p:cTn id="77" dur="500"/>
                                        <p:tgtEl>
                                          <p:spTgt spid="141"/>
                                        </p:tgtEl>
                                      </p:cBhvr>
                                    </p:animEffect>
                                  </p:childTnLst>
                                </p:cTn>
                              </p:par>
                              <p:par>
                                <p:cTn id="78" presetID="22" presetClass="entr" presetSubtype="8" fill="hold" grpId="0" nodeType="withEffect">
                                  <p:stCondLst>
                                    <p:cond delay="0"/>
                                  </p:stCondLst>
                                  <p:childTnLst>
                                    <p:set>
                                      <p:cBhvr>
                                        <p:cTn id="79" dur="1" fill="hold">
                                          <p:stCondLst>
                                            <p:cond delay="0"/>
                                          </p:stCondLst>
                                        </p:cTn>
                                        <p:tgtEl>
                                          <p:spTgt spid="142"/>
                                        </p:tgtEl>
                                        <p:attrNameLst>
                                          <p:attrName>style.visibility</p:attrName>
                                        </p:attrNameLst>
                                      </p:cBhvr>
                                      <p:to>
                                        <p:strVal val="visible"/>
                                      </p:to>
                                    </p:set>
                                    <p:animEffect transition="in" filter="wipe(left)">
                                      <p:cBhvr>
                                        <p:cTn id="80" dur="500"/>
                                        <p:tgtEl>
                                          <p:spTgt spid="142"/>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4" fill="hold" grpId="0" nodeType="clickEffect">
                                  <p:stCondLst>
                                    <p:cond delay="0"/>
                                  </p:stCondLst>
                                  <p:childTnLst>
                                    <p:set>
                                      <p:cBhvr>
                                        <p:cTn id="84" dur="1" fill="hold">
                                          <p:stCondLst>
                                            <p:cond delay="0"/>
                                          </p:stCondLst>
                                        </p:cTn>
                                        <p:tgtEl>
                                          <p:spTgt spid="130"/>
                                        </p:tgtEl>
                                        <p:attrNameLst>
                                          <p:attrName>style.visibility</p:attrName>
                                        </p:attrNameLst>
                                      </p:cBhvr>
                                      <p:to>
                                        <p:strVal val="visible"/>
                                      </p:to>
                                    </p:set>
                                    <p:animEffect transition="in" filter="wipe(down)">
                                      <p:cBhvr>
                                        <p:cTn id="85" dur="500"/>
                                        <p:tgtEl>
                                          <p:spTgt spid="130"/>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80"/>
                                        </p:tgtEl>
                                        <p:attrNameLst>
                                          <p:attrName>style.visibility</p:attrName>
                                        </p:attrNameLst>
                                      </p:cBhvr>
                                      <p:to>
                                        <p:strVal val="visible"/>
                                      </p:to>
                                    </p:set>
                                    <p:animEffect transition="in" filter="wipe(left)">
                                      <p:cBhvr>
                                        <p:cTn id="90" dur="500"/>
                                        <p:tgtEl>
                                          <p:spTgt spid="80"/>
                                        </p:tgtEl>
                                      </p:cBhvr>
                                    </p:animEffect>
                                  </p:childTnLst>
                                </p:cTn>
                              </p:par>
                              <p:par>
                                <p:cTn id="91" presetID="22" presetClass="entr" presetSubtype="8" fill="hold" grpId="0" nodeType="withEffect">
                                  <p:stCondLst>
                                    <p:cond delay="0"/>
                                  </p:stCondLst>
                                  <p:childTnLst>
                                    <p:set>
                                      <p:cBhvr>
                                        <p:cTn id="92" dur="1" fill="hold">
                                          <p:stCondLst>
                                            <p:cond delay="0"/>
                                          </p:stCondLst>
                                        </p:cTn>
                                        <p:tgtEl>
                                          <p:spTgt spid="131"/>
                                        </p:tgtEl>
                                        <p:attrNameLst>
                                          <p:attrName>style.visibility</p:attrName>
                                        </p:attrNameLst>
                                      </p:cBhvr>
                                      <p:to>
                                        <p:strVal val="visible"/>
                                      </p:to>
                                    </p:set>
                                    <p:animEffect transition="in" filter="wipe(left)">
                                      <p:cBhvr>
                                        <p:cTn id="93" dur="500"/>
                                        <p:tgtEl>
                                          <p:spTgt spid="131"/>
                                        </p:tgtEl>
                                      </p:cBhvr>
                                    </p:animEffect>
                                  </p:childTnLst>
                                </p:cTn>
                              </p:par>
                              <p:par>
                                <p:cTn id="94" presetID="22" presetClass="entr" presetSubtype="8" fill="hold" grpId="0" nodeType="withEffect">
                                  <p:stCondLst>
                                    <p:cond delay="0"/>
                                  </p:stCondLst>
                                  <p:childTnLst>
                                    <p:set>
                                      <p:cBhvr>
                                        <p:cTn id="95" dur="1" fill="hold">
                                          <p:stCondLst>
                                            <p:cond delay="0"/>
                                          </p:stCondLst>
                                        </p:cTn>
                                        <p:tgtEl>
                                          <p:spTgt spid="143"/>
                                        </p:tgtEl>
                                        <p:attrNameLst>
                                          <p:attrName>style.visibility</p:attrName>
                                        </p:attrNameLst>
                                      </p:cBhvr>
                                      <p:to>
                                        <p:strVal val="visible"/>
                                      </p:to>
                                    </p:set>
                                    <p:animEffect transition="in" filter="wipe(left)">
                                      <p:cBhvr>
                                        <p:cTn id="96" dur="500"/>
                                        <p:tgtEl>
                                          <p:spTgt spid="143"/>
                                        </p:tgtEl>
                                      </p:cBhvr>
                                    </p:animEffect>
                                  </p:childTnLst>
                                </p:cTn>
                              </p:par>
                              <p:par>
                                <p:cTn id="97" presetID="22" presetClass="entr" presetSubtype="8" fill="hold" grpId="0" nodeType="withEffect">
                                  <p:stCondLst>
                                    <p:cond delay="0"/>
                                  </p:stCondLst>
                                  <p:childTnLst>
                                    <p:set>
                                      <p:cBhvr>
                                        <p:cTn id="98" dur="1" fill="hold">
                                          <p:stCondLst>
                                            <p:cond delay="0"/>
                                          </p:stCondLst>
                                        </p:cTn>
                                        <p:tgtEl>
                                          <p:spTgt spid="144"/>
                                        </p:tgtEl>
                                        <p:attrNameLst>
                                          <p:attrName>style.visibility</p:attrName>
                                        </p:attrNameLst>
                                      </p:cBhvr>
                                      <p:to>
                                        <p:strVal val="visible"/>
                                      </p:to>
                                    </p:set>
                                    <p:animEffect transition="in" filter="wipe(left)">
                                      <p:cBhvr>
                                        <p:cTn id="99" dur="500"/>
                                        <p:tgtEl>
                                          <p:spTgt spid="144"/>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85"/>
                                        </p:tgtEl>
                                        <p:attrNameLst>
                                          <p:attrName>style.visibility</p:attrName>
                                        </p:attrNameLst>
                                      </p:cBhvr>
                                      <p:to>
                                        <p:strVal val="visible"/>
                                      </p:to>
                                    </p:set>
                                    <p:animEffect transition="in" filter="wipe(left)">
                                      <p:cBhvr>
                                        <p:cTn id="104" dur="500"/>
                                        <p:tgtEl>
                                          <p:spTgt spid="85"/>
                                        </p:tgtEl>
                                      </p:cBhvr>
                                    </p:animEffect>
                                  </p:childTnLst>
                                </p:cTn>
                              </p:par>
                              <p:par>
                                <p:cTn id="105" presetID="22" presetClass="entr" presetSubtype="8" fill="hold" grpId="0" nodeType="withEffect">
                                  <p:stCondLst>
                                    <p:cond delay="0"/>
                                  </p:stCondLst>
                                  <p:childTnLst>
                                    <p:set>
                                      <p:cBhvr>
                                        <p:cTn id="106" dur="1" fill="hold">
                                          <p:stCondLst>
                                            <p:cond delay="0"/>
                                          </p:stCondLst>
                                        </p:cTn>
                                        <p:tgtEl>
                                          <p:spTgt spid="146"/>
                                        </p:tgtEl>
                                        <p:attrNameLst>
                                          <p:attrName>style.visibility</p:attrName>
                                        </p:attrNameLst>
                                      </p:cBhvr>
                                      <p:to>
                                        <p:strVal val="visible"/>
                                      </p:to>
                                    </p:set>
                                    <p:animEffect transition="in" filter="wipe(left)">
                                      <p:cBhvr>
                                        <p:cTn id="107" dur="500"/>
                                        <p:tgtEl>
                                          <p:spTgt spid="146"/>
                                        </p:tgtEl>
                                      </p:cBhvr>
                                    </p:animEffect>
                                  </p:childTnLst>
                                </p:cTn>
                              </p:par>
                              <p:par>
                                <p:cTn id="108" presetID="22" presetClass="entr" presetSubtype="8" fill="hold" grpId="0" nodeType="withEffect">
                                  <p:stCondLst>
                                    <p:cond delay="0"/>
                                  </p:stCondLst>
                                  <p:childTnLst>
                                    <p:set>
                                      <p:cBhvr>
                                        <p:cTn id="109" dur="1" fill="hold">
                                          <p:stCondLst>
                                            <p:cond delay="0"/>
                                          </p:stCondLst>
                                        </p:cTn>
                                        <p:tgtEl>
                                          <p:spTgt spid="145"/>
                                        </p:tgtEl>
                                        <p:attrNameLst>
                                          <p:attrName>style.visibility</p:attrName>
                                        </p:attrNameLst>
                                      </p:cBhvr>
                                      <p:to>
                                        <p:strVal val="visible"/>
                                      </p:to>
                                    </p:set>
                                    <p:animEffect transition="in" filter="wipe(left)">
                                      <p:cBhvr>
                                        <p:cTn id="110" dur="500"/>
                                        <p:tgtEl>
                                          <p:spTgt spid="145"/>
                                        </p:tgtEl>
                                      </p:cBhvr>
                                    </p:animEffect>
                                  </p:childTnLst>
                                </p:cTn>
                              </p:par>
                              <p:par>
                                <p:cTn id="111" presetID="22" presetClass="entr" presetSubtype="8" fill="hold" grpId="0" nodeType="withEffect">
                                  <p:stCondLst>
                                    <p:cond delay="0"/>
                                  </p:stCondLst>
                                  <p:childTnLst>
                                    <p:set>
                                      <p:cBhvr>
                                        <p:cTn id="112" dur="1" fill="hold">
                                          <p:stCondLst>
                                            <p:cond delay="0"/>
                                          </p:stCondLst>
                                        </p:cTn>
                                        <p:tgtEl>
                                          <p:spTgt spid="132"/>
                                        </p:tgtEl>
                                        <p:attrNameLst>
                                          <p:attrName>style.visibility</p:attrName>
                                        </p:attrNameLst>
                                      </p:cBhvr>
                                      <p:to>
                                        <p:strVal val="visible"/>
                                      </p:to>
                                    </p:set>
                                    <p:animEffect transition="in" filter="wipe(left)">
                                      <p:cBhvr>
                                        <p:cTn id="113" dur="500"/>
                                        <p:tgtEl>
                                          <p:spTgt spid="132"/>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childTnLst>
                                    <p:set>
                                      <p:cBhvr>
                                        <p:cTn id="117" dur="1" fill="hold">
                                          <p:stCondLst>
                                            <p:cond delay="0"/>
                                          </p:stCondLst>
                                        </p:cTn>
                                        <p:tgtEl>
                                          <p:spTgt spid="90"/>
                                        </p:tgtEl>
                                        <p:attrNameLst>
                                          <p:attrName>style.visibility</p:attrName>
                                        </p:attrNameLst>
                                      </p:cBhvr>
                                      <p:to>
                                        <p:strVal val="visible"/>
                                      </p:to>
                                    </p:set>
                                    <p:animEffect transition="in" filter="wipe(left)">
                                      <p:cBhvr>
                                        <p:cTn id="118" dur="500"/>
                                        <p:tgtEl>
                                          <p:spTgt spid="90"/>
                                        </p:tgtEl>
                                      </p:cBhvr>
                                    </p:animEffect>
                                  </p:childTnLst>
                                </p:cTn>
                              </p:par>
                              <p:par>
                                <p:cTn id="119" presetID="22" presetClass="entr" presetSubtype="8" fill="hold" grpId="0" nodeType="withEffect">
                                  <p:stCondLst>
                                    <p:cond delay="0"/>
                                  </p:stCondLst>
                                  <p:childTnLst>
                                    <p:set>
                                      <p:cBhvr>
                                        <p:cTn id="120" dur="1" fill="hold">
                                          <p:stCondLst>
                                            <p:cond delay="0"/>
                                          </p:stCondLst>
                                        </p:cTn>
                                        <p:tgtEl>
                                          <p:spTgt spid="147"/>
                                        </p:tgtEl>
                                        <p:attrNameLst>
                                          <p:attrName>style.visibility</p:attrName>
                                        </p:attrNameLst>
                                      </p:cBhvr>
                                      <p:to>
                                        <p:strVal val="visible"/>
                                      </p:to>
                                    </p:set>
                                    <p:animEffect transition="in" filter="wipe(left)">
                                      <p:cBhvr>
                                        <p:cTn id="121" dur="500"/>
                                        <p:tgtEl>
                                          <p:spTgt spid="147"/>
                                        </p:tgtEl>
                                      </p:cBhvr>
                                    </p:animEffect>
                                  </p:childTnLst>
                                </p:cTn>
                              </p:par>
                              <p:par>
                                <p:cTn id="122" presetID="22" presetClass="entr" presetSubtype="8" fill="hold" grpId="0" nodeType="withEffect">
                                  <p:stCondLst>
                                    <p:cond delay="0"/>
                                  </p:stCondLst>
                                  <p:childTnLst>
                                    <p:set>
                                      <p:cBhvr>
                                        <p:cTn id="123" dur="1" fill="hold">
                                          <p:stCondLst>
                                            <p:cond delay="0"/>
                                          </p:stCondLst>
                                        </p:cTn>
                                        <p:tgtEl>
                                          <p:spTgt spid="133"/>
                                        </p:tgtEl>
                                        <p:attrNameLst>
                                          <p:attrName>style.visibility</p:attrName>
                                        </p:attrNameLst>
                                      </p:cBhvr>
                                      <p:to>
                                        <p:strVal val="visible"/>
                                      </p:to>
                                    </p:set>
                                    <p:animEffect transition="in" filter="wipe(left)">
                                      <p:cBhvr>
                                        <p:cTn id="124" dur="500"/>
                                        <p:tgtEl>
                                          <p:spTgt spid="133"/>
                                        </p:tgtEl>
                                      </p:cBhvr>
                                    </p:animEffect>
                                  </p:childTnLst>
                                </p:cTn>
                              </p:par>
                              <p:par>
                                <p:cTn id="125" presetID="22" presetClass="entr" presetSubtype="8" fill="hold" nodeType="withEffect">
                                  <p:stCondLst>
                                    <p:cond delay="0"/>
                                  </p:stCondLst>
                                  <p:childTnLst>
                                    <p:set>
                                      <p:cBhvr>
                                        <p:cTn id="126" dur="1" fill="hold">
                                          <p:stCondLst>
                                            <p:cond delay="0"/>
                                          </p:stCondLst>
                                        </p:cTn>
                                        <p:tgtEl>
                                          <p:spTgt spid="111"/>
                                        </p:tgtEl>
                                        <p:attrNameLst>
                                          <p:attrName>style.visibility</p:attrName>
                                        </p:attrNameLst>
                                      </p:cBhvr>
                                      <p:to>
                                        <p:strVal val="visible"/>
                                      </p:to>
                                    </p:set>
                                    <p:animEffect transition="in" filter="wipe(left)">
                                      <p:cBhvr>
                                        <p:cTn id="127" dur="500"/>
                                        <p:tgtEl>
                                          <p:spTgt spid="111"/>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nodeType="clickEffect">
                                  <p:stCondLst>
                                    <p:cond delay="0"/>
                                  </p:stCondLst>
                                  <p:childTnLst>
                                    <p:set>
                                      <p:cBhvr>
                                        <p:cTn id="131" dur="1" fill="hold">
                                          <p:stCondLst>
                                            <p:cond delay="0"/>
                                          </p:stCondLst>
                                        </p:cTn>
                                        <p:tgtEl>
                                          <p:spTgt spid="95"/>
                                        </p:tgtEl>
                                        <p:attrNameLst>
                                          <p:attrName>style.visibility</p:attrName>
                                        </p:attrNameLst>
                                      </p:cBhvr>
                                      <p:to>
                                        <p:strVal val="visible"/>
                                      </p:to>
                                    </p:set>
                                    <p:animEffect transition="in" filter="wipe(left)">
                                      <p:cBhvr>
                                        <p:cTn id="132" dur="500"/>
                                        <p:tgtEl>
                                          <p:spTgt spid="95"/>
                                        </p:tgtEl>
                                      </p:cBhvr>
                                    </p:animEffect>
                                  </p:childTnLst>
                                </p:cTn>
                              </p:par>
                              <p:par>
                                <p:cTn id="133" presetID="22" presetClass="entr" presetSubtype="8" fill="hold" grpId="0" nodeType="withEffect">
                                  <p:stCondLst>
                                    <p:cond delay="0"/>
                                  </p:stCondLst>
                                  <p:childTnLst>
                                    <p:set>
                                      <p:cBhvr>
                                        <p:cTn id="134" dur="1" fill="hold">
                                          <p:stCondLst>
                                            <p:cond delay="0"/>
                                          </p:stCondLst>
                                        </p:cTn>
                                        <p:tgtEl>
                                          <p:spTgt spid="148"/>
                                        </p:tgtEl>
                                        <p:attrNameLst>
                                          <p:attrName>style.visibility</p:attrName>
                                        </p:attrNameLst>
                                      </p:cBhvr>
                                      <p:to>
                                        <p:strVal val="visible"/>
                                      </p:to>
                                    </p:set>
                                    <p:animEffect transition="in" filter="wipe(left)">
                                      <p:cBhvr>
                                        <p:cTn id="135" dur="500"/>
                                        <p:tgtEl>
                                          <p:spTgt spid="148"/>
                                        </p:tgtEl>
                                      </p:cBhvr>
                                    </p:animEffect>
                                  </p:childTnLst>
                                </p:cTn>
                              </p:par>
                              <p:par>
                                <p:cTn id="136" presetID="22" presetClass="entr" presetSubtype="8" fill="hold" grpId="0" nodeType="withEffect">
                                  <p:stCondLst>
                                    <p:cond delay="0"/>
                                  </p:stCondLst>
                                  <p:childTnLst>
                                    <p:set>
                                      <p:cBhvr>
                                        <p:cTn id="137" dur="1" fill="hold">
                                          <p:stCondLst>
                                            <p:cond delay="0"/>
                                          </p:stCondLst>
                                        </p:cTn>
                                        <p:tgtEl>
                                          <p:spTgt spid="134"/>
                                        </p:tgtEl>
                                        <p:attrNameLst>
                                          <p:attrName>style.visibility</p:attrName>
                                        </p:attrNameLst>
                                      </p:cBhvr>
                                      <p:to>
                                        <p:strVal val="visible"/>
                                      </p:to>
                                    </p:set>
                                    <p:animEffect transition="in" filter="wipe(left)">
                                      <p:cBhvr>
                                        <p:cTn id="138" dur="500"/>
                                        <p:tgtEl>
                                          <p:spTgt spid="134"/>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nodeType="clickEffect">
                                  <p:stCondLst>
                                    <p:cond delay="0"/>
                                  </p:stCondLst>
                                  <p:childTnLst>
                                    <p:set>
                                      <p:cBhvr>
                                        <p:cTn id="142" dur="1" fill="hold">
                                          <p:stCondLst>
                                            <p:cond delay="0"/>
                                          </p:stCondLst>
                                        </p:cTn>
                                        <p:tgtEl>
                                          <p:spTgt spid="45"/>
                                        </p:tgtEl>
                                        <p:attrNameLst>
                                          <p:attrName>style.visibility</p:attrName>
                                        </p:attrNameLst>
                                      </p:cBhvr>
                                      <p:to>
                                        <p:strVal val="visible"/>
                                      </p:to>
                                    </p:set>
                                    <p:animEffect transition="in" filter="wipe(left)">
                                      <p:cBhvr>
                                        <p:cTn id="143" dur="500"/>
                                        <p:tgtEl>
                                          <p:spTgt spid="45"/>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4" fill="hold" nodeType="clickEffect">
                                  <p:stCondLst>
                                    <p:cond delay="0"/>
                                  </p:stCondLst>
                                  <p:childTnLst>
                                    <p:set>
                                      <p:cBhvr>
                                        <p:cTn id="147" dur="1" fill="hold">
                                          <p:stCondLst>
                                            <p:cond delay="0"/>
                                          </p:stCondLst>
                                        </p:cTn>
                                        <p:tgtEl>
                                          <p:spTgt spid="31"/>
                                        </p:tgtEl>
                                        <p:attrNameLst>
                                          <p:attrName>style.visibility</p:attrName>
                                        </p:attrNameLst>
                                      </p:cBhvr>
                                      <p:to>
                                        <p:strVal val="visible"/>
                                      </p:to>
                                    </p:set>
                                    <p:animEffect transition="in" filter="wipe(down)">
                                      <p:cBhvr>
                                        <p:cTn id="148" dur="500"/>
                                        <p:tgtEl>
                                          <p:spTgt spid="31"/>
                                        </p:tgtEl>
                                      </p:cBhvr>
                                    </p:animEffect>
                                  </p:childTnLst>
                                </p:cTn>
                              </p:par>
                              <p:par>
                                <p:cTn id="149" presetID="22" presetClass="entr" presetSubtype="4" fill="hold" nodeType="withEffect">
                                  <p:stCondLst>
                                    <p:cond delay="0"/>
                                  </p:stCondLst>
                                  <p:childTnLst>
                                    <p:set>
                                      <p:cBhvr>
                                        <p:cTn id="150" dur="1" fill="hold">
                                          <p:stCondLst>
                                            <p:cond delay="0"/>
                                          </p:stCondLst>
                                        </p:cTn>
                                        <p:tgtEl>
                                          <p:spTgt spid="6"/>
                                        </p:tgtEl>
                                        <p:attrNameLst>
                                          <p:attrName>style.visibility</p:attrName>
                                        </p:attrNameLst>
                                      </p:cBhvr>
                                      <p:to>
                                        <p:strVal val="visible"/>
                                      </p:to>
                                    </p:set>
                                    <p:animEffect transition="in" filter="wipe(down)">
                                      <p:cBhvr>
                                        <p:cTn id="151" dur="500"/>
                                        <p:tgtEl>
                                          <p:spTgt spid="6"/>
                                        </p:tgtEl>
                                      </p:cBhvr>
                                    </p:animEffect>
                                  </p:childTnLst>
                                </p:cTn>
                              </p:par>
                              <p:par>
                                <p:cTn id="152" presetID="22" presetClass="entr" presetSubtype="4" fill="hold" nodeType="withEffect">
                                  <p:stCondLst>
                                    <p:cond delay="0"/>
                                  </p:stCondLst>
                                  <p:childTnLst>
                                    <p:set>
                                      <p:cBhvr>
                                        <p:cTn id="153" dur="1" fill="hold">
                                          <p:stCondLst>
                                            <p:cond delay="0"/>
                                          </p:stCondLst>
                                        </p:cTn>
                                        <p:tgtEl>
                                          <p:spTgt spid="114"/>
                                        </p:tgtEl>
                                        <p:attrNameLst>
                                          <p:attrName>style.visibility</p:attrName>
                                        </p:attrNameLst>
                                      </p:cBhvr>
                                      <p:to>
                                        <p:strVal val="visible"/>
                                      </p:to>
                                    </p:set>
                                    <p:animEffect transition="in" filter="wipe(down)">
                                      <p:cBhvr>
                                        <p:cTn id="154" dur="500"/>
                                        <p:tgtEl>
                                          <p:spTgt spid="114"/>
                                        </p:tgtEl>
                                      </p:cBhvr>
                                    </p:animEffect>
                                  </p:childTnLst>
                                </p:cTn>
                              </p:par>
                              <p:par>
                                <p:cTn id="155" presetID="22" presetClass="entr" presetSubtype="4" fill="hold" nodeType="withEffect">
                                  <p:stCondLst>
                                    <p:cond delay="0"/>
                                  </p:stCondLst>
                                  <p:childTnLst>
                                    <p:set>
                                      <p:cBhvr>
                                        <p:cTn id="156" dur="1" fill="hold">
                                          <p:stCondLst>
                                            <p:cond delay="0"/>
                                          </p:stCondLst>
                                        </p:cTn>
                                        <p:tgtEl>
                                          <p:spTgt spid="117"/>
                                        </p:tgtEl>
                                        <p:attrNameLst>
                                          <p:attrName>style.visibility</p:attrName>
                                        </p:attrNameLst>
                                      </p:cBhvr>
                                      <p:to>
                                        <p:strVal val="visible"/>
                                      </p:to>
                                    </p:set>
                                    <p:animEffect transition="in" filter="wipe(down)">
                                      <p:cBhvr>
                                        <p:cTn id="157" dur="500"/>
                                        <p:tgtEl>
                                          <p:spTgt spid="117"/>
                                        </p:tgtEl>
                                      </p:cBhvr>
                                    </p:animEffect>
                                  </p:childTnLst>
                                </p:cTn>
                              </p:par>
                              <p:par>
                                <p:cTn id="158" presetID="22" presetClass="entr" presetSubtype="4" fill="hold" nodeType="withEffect">
                                  <p:stCondLst>
                                    <p:cond delay="0"/>
                                  </p:stCondLst>
                                  <p:childTnLst>
                                    <p:set>
                                      <p:cBhvr>
                                        <p:cTn id="159" dur="1" fill="hold">
                                          <p:stCondLst>
                                            <p:cond delay="0"/>
                                          </p:stCondLst>
                                        </p:cTn>
                                        <p:tgtEl>
                                          <p:spTgt spid="122"/>
                                        </p:tgtEl>
                                        <p:attrNameLst>
                                          <p:attrName>style.visibility</p:attrName>
                                        </p:attrNameLst>
                                      </p:cBhvr>
                                      <p:to>
                                        <p:strVal val="visible"/>
                                      </p:to>
                                    </p:set>
                                    <p:animEffect transition="in" filter="wipe(down)">
                                      <p:cBhvr>
                                        <p:cTn id="160" dur="500"/>
                                        <p:tgtEl>
                                          <p:spTgt spid="122"/>
                                        </p:tgtEl>
                                      </p:cBhvr>
                                    </p:animEffect>
                                  </p:childTnLst>
                                </p:cTn>
                              </p:par>
                              <p:par>
                                <p:cTn id="161" presetID="22" presetClass="entr" presetSubtype="4" fill="hold" nodeType="withEffect">
                                  <p:stCondLst>
                                    <p:cond delay="0"/>
                                  </p:stCondLst>
                                  <p:childTnLst>
                                    <p:set>
                                      <p:cBhvr>
                                        <p:cTn id="162" dur="1" fill="hold">
                                          <p:stCondLst>
                                            <p:cond delay="0"/>
                                          </p:stCondLst>
                                        </p:cTn>
                                        <p:tgtEl>
                                          <p:spTgt spid="125"/>
                                        </p:tgtEl>
                                        <p:attrNameLst>
                                          <p:attrName>style.visibility</p:attrName>
                                        </p:attrNameLst>
                                      </p:cBhvr>
                                      <p:to>
                                        <p:strVal val="visible"/>
                                      </p:to>
                                    </p:set>
                                    <p:animEffect transition="in" filter="wipe(down)">
                                      <p:cBhvr>
                                        <p:cTn id="163" dur="500"/>
                                        <p:tgtEl>
                                          <p:spTgt spid="125"/>
                                        </p:tgtEl>
                                      </p:cBhvr>
                                    </p:animEffect>
                                  </p:childTnLst>
                                </p:cTn>
                              </p:par>
                            </p:childTnLst>
                          </p:cTn>
                        </p:par>
                      </p:childTnLst>
                    </p:cTn>
                  </p:par>
                  <p:par>
                    <p:cTn id="164" fill="hold">
                      <p:stCondLst>
                        <p:cond delay="indefinite"/>
                      </p:stCondLst>
                      <p:childTnLst>
                        <p:par>
                          <p:cTn id="165" fill="hold">
                            <p:stCondLst>
                              <p:cond delay="0"/>
                            </p:stCondLst>
                            <p:childTnLst>
                              <p:par>
                                <p:cTn id="166" presetID="22" presetClass="entr" presetSubtype="4" fill="hold" nodeType="clickEffect">
                                  <p:stCondLst>
                                    <p:cond delay="0"/>
                                  </p:stCondLst>
                                  <p:childTnLst>
                                    <p:set>
                                      <p:cBhvr>
                                        <p:cTn id="167" dur="1" fill="hold">
                                          <p:stCondLst>
                                            <p:cond delay="0"/>
                                          </p:stCondLst>
                                        </p:cTn>
                                        <p:tgtEl>
                                          <p:spTgt spid="8"/>
                                        </p:tgtEl>
                                        <p:attrNameLst>
                                          <p:attrName>style.visibility</p:attrName>
                                        </p:attrNameLst>
                                      </p:cBhvr>
                                      <p:to>
                                        <p:strVal val="visible"/>
                                      </p:to>
                                    </p:set>
                                    <p:animEffect transition="in" filter="wipe(down)">
                                      <p:cBhvr>
                                        <p:cTn id="168" dur="500"/>
                                        <p:tgtEl>
                                          <p:spTgt spid="8"/>
                                        </p:tgtEl>
                                      </p:cBhvr>
                                    </p:animEffect>
                                  </p:childTnLst>
                                </p:cTn>
                              </p:par>
                            </p:childTnLst>
                          </p:cTn>
                        </p:par>
                      </p:childTnLst>
                    </p:cTn>
                  </p:par>
                  <p:par>
                    <p:cTn id="169" fill="hold">
                      <p:stCondLst>
                        <p:cond delay="indefinite"/>
                      </p:stCondLst>
                      <p:childTnLst>
                        <p:par>
                          <p:cTn id="170" fill="hold">
                            <p:stCondLst>
                              <p:cond delay="0"/>
                            </p:stCondLst>
                            <p:childTnLst>
                              <p:par>
                                <p:cTn id="171" presetID="22" presetClass="entr" presetSubtype="4" fill="hold" grpId="0" nodeType="clickEffect">
                                  <p:stCondLst>
                                    <p:cond delay="0"/>
                                  </p:stCondLst>
                                  <p:childTnLst>
                                    <p:set>
                                      <p:cBhvr>
                                        <p:cTn id="172" dur="1" fill="hold">
                                          <p:stCondLst>
                                            <p:cond delay="0"/>
                                          </p:stCondLst>
                                        </p:cTn>
                                        <p:tgtEl>
                                          <p:spTgt spid="21"/>
                                        </p:tgtEl>
                                        <p:attrNameLst>
                                          <p:attrName>style.visibility</p:attrName>
                                        </p:attrNameLst>
                                      </p:cBhvr>
                                      <p:to>
                                        <p:strVal val="visible"/>
                                      </p:to>
                                    </p:set>
                                    <p:animEffect transition="in" filter="wipe(down)">
                                      <p:cBhvr>
                                        <p:cTn id="173" dur="500"/>
                                        <p:tgtEl>
                                          <p:spTgt spid="21"/>
                                        </p:tgtEl>
                                      </p:cBhvr>
                                    </p:animEffect>
                                  </p:childTnLst>
                                </p:cTn>
                              </p:par>
                            </p:childTnLst>
                          </p:cTn>
                        </p:par>
                      </p:childTnLst>
                    </p:cTn>
                  </p:par>
                  <p:par>
                    <p:cTn id="174" fill="hold">
                      <p:stCondLst>
                        <p:cond delay="indefinite"/>
                      </p:stCondLst>
                      <p:childTnLst>
                        <p:par>
                          <p:cTn id="175" fill="hold">
                            <p:stCondLst>
                              <p:cond delay="0"/>
                            </p:stCondLst>
                            <p:childTnLst>
                              <p:par>
                                <p:cTn id="176" presetID="22" presetClass="entr" presetSubtype="8" fill="hold" nodeType="clickEffect">
                                  <p:stCondLst>
                                    <p:cond delay="0"/>
                                  </p:stCondLst>
                                  <p:childTnLst>
                                    <p:set>
                                      <p:cBhvr>
                                        <p:cTn id="177" dur="1" fill="hold">
                                          <p:stCondLst>
                                            <p:cond delay="0"/>
                                          </p:stCondLst>
                                        </p:cTn>
                                        <p:tgtEl>
                                          <p:spTgt spid="100"/>
                                        </p:tgtEl>
                                        <p:attrNameLst>
                                          <p:attrName>style.visibility</p:attrName>
                                        </p:attrNameLst>
                                      </p:cBhvr>
                                      <p:to>
                                        <p:strVal val="visible"/>
                                      </p:to>
                                    </p:set>
                                    <p:animEffect transition="in" filter="wipe(left)">
                                      <p:cBhvr>
                                        <p:cTn id="178" dur="500"/>
                                        <p:tgtEl>
                                          <p:spTgt spid="100"/>
                                        </p:tgtEl>
                                      </p:cBhvr>
                                    </p:animEffect>
                                  </p:childTnLst>
                                </p:cTn>
                              </p:par>
                              <p:par>
                                <p:cTn id="179" presetID="22" presetClass="entr" presetSubtype="8" fill="hold" grpId="0" nodeType="withEffect">
                                  <p:stCondLst>
                                    <p:cond delay="0"/>
                                  </p:stCondLst>
                                  <p:childTnLst>
                                    <p:set>
                                      <p:cBhvr>
                                        <p:cTn id="180" dur="1" fill="hold">
                                          <p:stCondLst>
                                            <p:cond delay="0"/>
                                          </p:stCondLst>
                                        </p:cTn>
                                        <p:tgtEl>
                                          <p:spTgt spid="149"/>
                                        </p:tgtEl>
                                        <p:attrNameLst>
                                          <p:attrName>style.visibility</p:attrName>
                                        </p:attrNameLst>
                                      </p:cBhvr>
                                      <p:to>
                                        <p:strVal val="visible"/>
                                      </p:to>
                                    </p:set>
                                    <p:animEffect transition="in" filter="wipe(left)">
                                      <p:cBhvr>
                                        <p:cTn id="181" dur="500"/>
                                        <p:tgtEl>
                                          <p:spTgt spid="149"/>
                                        </p:tgtEl>
                                      </p:cBhvr>
                                    </p:animEffect>
                                  </p:childTnLst>
                                </p:cTn>
                              </p:par>
                              <p:par>
                                <p:cTn id="182" presetID="22" presetClass="entr" presetSubtype="8" fill="hold" grpId="0" nodeType="withEffect">
                                  <p:stCondLst>
                                    <p:cond delay="0"/>
                                  </p:stCondLst>
                                  <p:childTnLst>
                                    <p:set>
                                      <p:cBhvr>
                                        <p:cTn id="183" dur="1" fill="hold">
                                          <p:stCondLst>
                                            <p:cond delay="0"/>
                                          </p:stCondLst>
                                        </p:cTn>
                                        <p:tgtEl>
                                          <p:spTgt spid="135"/>
                                        </p:tgtEl>
                                        <p:attrNameLst>
                                          <p:attrName>style.visibility</p:attrName>
                                        </p:attrNameLst>
                                      </p:cBhvr>
                                      <p:to>
                                        <p:strVal val="visible"/>
                                      </p:to>
                                    </p:set>
                                    <p:animEffect transition="in" filter="wipe(left)">
                                      <p:cBhvr>
                                        <p:cTn id="184" dur="500"/>
                                        <p:tgtEl>
                                          <p:spTgt spid="135"/>
                                        </p:tgtEl>
                                      </p:cBhvr>
                                    </p:animEffect>
                                  </p:childTnLst>
                                </p:cTn>
                              </p:par>
                            </p:childTnLst>
                          </p:cTn>
                        </p:par>
                      </p:childTnLst>
                    </p:cTn>
                  </p:par>
                  <p:par>
                    <p:cTn id="185" fill="hold">
                      <p:stCondLst>
                        <p:cond delay="indefinite"/>
                      </p:stCondLst>
                      <p:childTnLst>
                        <p:par>
                          <p:cTn id="186" fill="hold">
                            <p:stCondLst>
                              <p:cond delay="0"/>
                            </p:stCondLst>
                            <p:childTnLst>
                              <p:par>
                                <p:cTn id="187" presetID="22" presetClass="entr" presetSubtype="4" fill="hold" nodeType="clickEffect">
                                  <p:stCondLst>
                                    <p:cond delay="0"/>
                                  </p:stCondLst>
                                  <p:childTnLst>
                                    <p:set>
                                      <p:cBhvr>
                                        <p:cTn id="188" dur="1" fill="hold">
                                          <p:stCondLst>
                                            <p:cond delay="0"/>
                                          </p:stCondLst>
                                        </p:cTn>
                                        <p:tgtEl>
                                          <p:spTgt spid="120"/>
                                        </p:tgtEl>
                                        <p:attrNameLst>
                                          <p:attrName>style.visibility</p:attrName>
                                        </p:attrNameLst>
                                      </p:cBhvr>
                                      <p:to>
                                        <p:strVal val="visible"/>
                                      </p:to>
                                    </p:set>
                                    <p:animEffect transition="in" filter="wipe(down)">
                                      <p:cBhvr>
                                        <p:cTn id="189" dur="500"/>
                                        <p:tgtEl>
                                          <p:spTgt spid="120"/>
                                        </p:tgtEl>
                                      </p:cBhvr>
                                    </p:animEffect>
                                  </p:childTnLst>
                                </p:cTn>
                              </p:par>
                            </p:childTnLst>
                          </p:cTn>
                        </p:par>
                      </p:childTnLst>
                    </p:cTn>
                  </p:par>
                  <p:par>
                    <p:cTn id="190" fill="hold">
                      <p:stCondLst>
                        <p:cond delay="indefinite"/>
                      </p:stCondLst>
                      <p:childTnLst>
                        <p:par>
                          <p:cTn id="191" fill="hold">
                            <p:stCondLst>
                              <p:cond delay="0"/>
                            </p:stCondLst>
                            <p:childTnLst>
                              <p:par>
                                <p:cTn id="192" presetID="22" presetClass="entr" presetSubtype="4" fill="hold" grpId="0" nodeType="clickEffect">
                                  <p:stCondLst>
                                    <p:cond delay="0"/>
                                  </p:stCondLst>
                                  <p:childTnLst>
                                    <p:set>
                                      <p:cBhvr>
                                        <p:cTn id="193" dur="1" fill="hold">
                                          <p:stCondLst>
                                            <p:cond delay="0"/>
                                          </p:stCondLst>
                                        </p:cTn>
                                        <p:tgtEl>
                                          <p:spTgt spid="20"/>
                                        </p:tgtEl>
                                        <p:attrNameLst>
                                          <p:attrName>style.visibility</p:attrName>
                                        </p:attrNameLst>
                                      </p:cBhvr>
                                      <p:to>
                                        <p:strVal val="visible"/>
                                      </p:to>
                                    </p:set>
                                    <p:animEffect transition="in" filter="wipe(down)">
                                      <p:cBhvr>
                                        <p:cTn id="194" dur="500"/>
                                        <p:tgtEl>
                                          <p:spTgt spid="20"/>
                                        </p:tgtEl>
                                      </p:cBhvr>
                                    </p:animEffect>
                                  </p:childTnLst>
                                </p:cTn>
                              </p:par>
                            </p:childTnLst>
                          </p:cTn>
                        </p:par>
                      </p:childTnLst>
                    </p:cTn>
                  </p:par>
                  <p:par>
                    <p:cTn id="195" fill="hold">
                      <p:stCondLst>
                        <p:cond delay="indefinite"/>
                      </p:stCondLst>
                      <p:childTnLst>
                        <p:par>
                          <p:cTn id="196" fill="hold">
                            <p:stCondLst>
                              <p:cond delay="0"/>
                            </p:stCondLst>
                            <p:childTnLst>
                              <p:par>
                                <p:cTn id="197" presetID="22" presetClass="entr" presetSubtype="8" fill="hold" grpId="0" nodeType="clickEffect">
                                  <p:stCondLst>
                                    <p:cond delay="0"/>
                                  </p:stCondLst>
                                  <p:childTnLst>
                                    <p:set>
                                      <p:cBhvr>
                                        <p:cTn id="198" dur="1" fill="hold">
                                          <p:stCondLst>
                                            <p:cond delay="0"/>
                                          </p:stCondLst>
                                        </p:cTn>
                                        <p:tgtEl>
                                          <p:spTgt spid="136"/>
                                        </p:tgtEl>
                                        <p:attrNameLst>
                                          <p:attrName>style.visibility</p:attrName>
                                        </p:attrNameLst>
                                      </p:cBhvr>
                                      <p:to>
                                        <p:strVal val="visible"/>
                                      </p:to>
                                    </p:set>
                                    <p:animEffect transition="in" filter="wipe(left)">
                                      <p:cBhvr>
                                        <p:cTn id="199" dur="500"/>
                                        <p:tgtEl>
                                          <p:spTgt spid="136"/>
                                        </p:tgtEl>
                                      </p:cBhvr>
                                    </p:animEffect>
                                  </p:childTnLst>
                                </p:cTn>
                              </p:par>
                              <p:par>
                                <p:cTn id="200" presetID="22" presetClass="entr" presetSubtype="8" fill="hold" nodeType="withEffect">
                                  <p:stCondLst>
                                    <p:cond delay="0"/>
                                  </p:stCondLst>
                                  <p:childTnLst>
                                    <p:set>
                                      <p:cBhvr>
                                        <p:cTn id="201" dur="1" fill="hold">
                                          <p:stCondLst>
                                            <p:cond delay="0"/>
                                          </p:stCondLst>
                                        </p:cTn>
                                        <p:tgtEl>
                                          <p:spTgt spid="105"/>
                                        </p:tgtEl>
                                        <p:attrNameLst>
                                          <p:attrName>style.visibility</p:attrName>
                                        </p:attrNameLst>
                                      </p:cBhvr>
                                      <p:to>
                                        <p:strVal val="visible"/>
                                      </p:to>
                                    </p:set>
                                    <p:animEffect transition="in" filter="wipe(left)">
                                      <p:cBhvr>
                                        <p:cTn id="202" dur="500"/>
                                        <p:tgtEl>
                                          <p:spTgt spid="105"/>
                                        </p:tgtEl>
                                      </p:cBhvr>
                                    </p:animEffect>
                                  </p:childTnLst>
                                </p:cTn>
                              </p:par>
                              <p:par>
                                <p:cTn id="203" presetID="22" presetClass="entr" presetSubtype="8" fill="hold" grpId="0" nodeType="withEffect">
                                  <p:stCondLst>
                                    <p:cond delay="0"/>
                                  </p:stCondLst>
                                  <p:childTnLst>
                                    <p:set>
                                      <p:cBhvr>
                                        <p:cTn id="204" dur="1" fill="hold">
                                          <p:stCondLst>
                                            <p:cond delay="0"/>
                                          </p:stCondLst>
                                        </p:cTn>
                                        <p:tgtEl>
                                          <p:spTgt spid="150"/>
                                        </p:tgtEl>
                                        <p:attrNameLst>
                                          <p:attrName>style.visibility</p:attrName>
                                        </p:attrNameLst>
                                      </p:cBhvr>
                                      <p:to>
                                        <p:strVal val="visible"/>
                                      </p:to>
                                    </p:set>
                                    <p:animEffect transition="in" filter="wipe(left)">
                                      <p:cBhvr>
                                        <p:cTn id="205" dur="500"/>
                                        <p:tgtEl>
                                          <p:spTgt spid="150"/>
                                        </p:tgtEl>
                                      </p:cBhvr>
                                    </p:animEffect>
                                  </p:childTnLst>
                                </p:cTn>
                              </p:par>
                            </p:childTnLst>
                          </p:cTn>
                        </p:par>
                      </p:childTnLst>
                    </p:cTn>
                  </p:par>
                  <p:par>
                    <p:cTn id="206" fill="hold">
                      <p:stCondLst>
                        <p:cond delay="indefinite"/>
                      </p:stCondLst>
                      <p:childTnLst>
                        <p:par>
                          <p:cTn id="207" fill="hold">
                            <p:stCondLst>
                              <p:cond delay="0"/>
                            </p:stCondLst>
                            <p:childTnLst>
                              <p:par>
                                <p:cTn id="208" presetID="22" presetClass="entr" presetSubtype="4" fill="hold" nodeType="clickEffect">
                                  <p:stCondLst>
                                    <p:cond delay="0"/>
                                  </p:stCondLst>
                                  <p:childTnLst>
                                    <p:set>
                                      <p:cBhvr>
                                        <p:cTn id="209" dur="1" fill="hold">
                                          <p:stCondLst>
                                            <p:cond delay="0"/>
                                          </p:stCondLst>
                                        </p:cTn>
                                        <p:tgtEl>
                                          <p:spTgt spid="118"/>
                                        </p:tgtEl>
                                        <p:attrNameLst>
                                          <p:attrName>style.visibility</p:attrName>
                                        </p:attrNameLst>
                                      </p:cBhvr>
                                      <p:to>
                                        <p:strVal val="visible"/>
                                      </p:to>
                                    </p:set>
                                    <p:animEffect transition="in" filter="wipe(down)">
                                      <p:cBhvr>
                                        <p:cTn id="210" dur="500"/>
                                        <p:tgtEl>
                                          <p:spTgt spid="118"/>
                                        </p:tgtEl>
                                      </p:cBhvr>
                                    </p:animEffect>
                                  </p:childTnLst>
                                </p:cTn>
                              </p:par>
                              <p:par>
                                <p:cTn id="211" presetID="22" presetClass="entr" presetSubtype="4" fill="hold" grpId="0" nodeType="withEffect">
                                  <p:stCondLst>
                                    <p:cond delay="0"/>
                                  </p:stCondLst>
                                  <p:childTnLst>
                                    <p:set>
                                      <p:cBhvr>
                                        <p:cTn id="212" dur="1" fill="hold">
                                          <p:stCondLst>
                                            <p:cond delay="0"/>
                                          </p:stCondLst>
                                        </p:cTn>
                                        <p:tgtEl>
                                          <p:spTgt spid="19"/>
                                        </p:tgtEl>
                                        <p:attrNameLst>
                                          <p:attrName>style.visibility</p:attrName>
                                        </p:attrNameLst>
                                      </p:cBhvr>
                                      <p:to>
                                        <p:strVal val="visible"/>
                                      </p:to>
                                    </p:set>
                                    <p:animEffect transition="in" filter="wipe(down)">
                                      <p:cBhvr>
                                        <p:cTn id="21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p:bldP spid="20" grpId="0"/>
      <p:bldP spid="21" grpId="0"/>
      <p:bldP spid="24" grpId="0"/>
      <p:bldP spid="58" grpId="0"/>
      <p:bldP spid="63" grpId="0"/>
      <p:bldP spid="128" grpId="0"/>
      <p:bldP spid="129" grpId="0"/>
      <p:bldP spid="130" grpId="0"/>
      <p:bldP spid="131" grpId="0"/>
      <p:bldP spid="132" grpId="0"/>
      <p:bldP spid="133" grpId="0"/>
      <p:bldP spid="134" grpId="0"/>
      <p:bldP spid="135" grpId="0"/>
      <p:bldP spid="136" grpId="0"/>
      <p:bldP spid="137" grpId="0"/>
      <p:bldP spid="138" grpId="0"/>
      <p:bldP spid="139" grpId="0"/>
      <p:bldP spid="140" grpId="0"/>
      <p:bldP spid="141" grpId="0"/>
      <p:bldP spid="142" grpId="0"/>
      <p:bldP spid="143" grpId="0"/>
      <p:bldP spid="144" grpId="0"/>
      <p:bldP spid="145" grpId="0"/>
      <p:bldP spid="146" grpId="0"/>
      <p:bldP spid="147" grpId="0"/>
      <p:bldP spid="148" grpId="0"/>
      <p:bldP spid="149" grpId="0"/>
      <p:bldP spid="150" grpId="0"/>
      <p:bldP spid="151"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asked in GTU exam</a:t>
            </a:r>
          </a:p>
        </p:txBody>
      </p:sp>
      <p:sp>
        <p:nvSpPr>
          <p:cNvPr id="3" name="Content Placeholder 2"/>
          <p:cNvSpPr>
            <a:spLocks noGrp="1"/>
          </p:cNvSpPr>
          <p:nvPr>
            <p:ph idx="1"/>
          </p:nvPr>
        </p:nvSpPr>
        <p:spPr/>
        <p:txBody>
          <a:bodyPr>
            <a:normAutofit fontScale="85000" lnSpcReduction="20000"/>
          </a:bodyPr>
          <a:lstStyle/>
          <a:p>
            <a:pPr marL="457200" indent="-457200" algn="just">
              <a:buFont typeface="+mj-lt"/>
              <a:buAutoNum type="arabicPeriod"/>
            </a:pPr>
            <a:r>
              <a:rPr lang="en-US" dirty="0"/>
              <a:t>Write a detailed note on instruction cycle with neat diagrams.</a:t>
            </a:r>
          </a:p>
          <a:p>
            <a:pPr marL="457200" indent="-457200" algn="just">
              <a:buFont typeface="+mj-lt"/>
              <a:buAutoNum type="arabicPeriod"/>
            </a:pPr>
            <a:r>
              <a:rPr lang="en-US" dirty="0"/>
              <a:t>Explain control unit of basic computer and its working with diagram.</a:t>
            </a:r>
          </a:p>
          <a:p>
            <a:pPr marL="457200" indent="-457200" algn="just">
              <a:buFont typeface="+mj-lt"/>
              <a:buAutoNum type="arabicPeriod"/>
            </a:pPr>
            <a:r>
              <a:rPr lang="en-US" dirty="0"/>
              <a:t>For the basic computer explain following instructions</a:t>
            </a:r>
          </a:p>
          <a:p>
            <a:pPr marL="857230" lvl="1" indent="-457200">
              <a:buFont typeface="+mj-lt"/>
              <a:buAutoNum type="arabicPeriod"/>
            </a:pPr>
            <a:r>
              <a:rPr lang="en-US" dirty="0"/>
              <a:t>LDA</a:t>
            </a:r>
          </a:p>
          <a:p>
            <a:pPr marL="857230" lvl="1" indent="-457200">
              <a:buFont typeface="+mj-lt"/>
              <a:buAutoNum type="arabicPeriod"/>
            </a:pPr>
            <a:r>
              <a:rPr lang="en-US" dirty="0"/>
              <a:t>ADD</a:t>
            </a:r>
          </a:p>
          <a:p>
            <a:pPr marL="857230" lvl="1" indent="-457200">
              <a:buFont typeface="+mj-lt"/>
              <a:buAutoNum type="arabicPeriod"/>
            </a:pPr>
            <a:r>
              <a:rPr lang="en-US" dirty="0"/>
              <a:t>AND</a:t>
            </a:r>
          </a:p>
          <a:p>
            <a:pPr marL="857230" lvl="1" indent="-457200">
              <a:buFont typeface="+mj-lt"/>
              <a:buAutoNum type="arabicPeriod"/>
            </a:pPr>
            <a:r>
              <a:rPr lang="en-US" dirty="0"/>
              <a:t>CLA</a:t>
            </a:r>
          </a:p>
          <a:p>
            <a:pPr marL="457200" indent="-457200" algn="just">
              <a:buFont typeface="+mj-lt"/>
              <a:buAutoNum type="arabicPeriod"/>
            </a:pPr>
            <a:r>
              <a:rPr lang="en-US" dirty="0"/>
              <a:t>Draw and explain flowchart for interrupt cycle.</a:t>
            </a:r>
          </a:p>
          <a:p>
            <a:pPr marL="457200" indent="-457200" algn="just">
              <a:buFont typeface="+mj-lt"/>
              <a:buAutoNum type="arabicPeriod"/>
            </a:pPr>
            <a:r>
              <a:rPr lang="en-US" dirty="0"/>
              <a:t>For the basic computer explain following instructions</a:t>
            </a:r>
          </a:p>
          <a:p>
            <a:pPr marL="857230" lvl="1" indent="-457200">
              <a:buFont typeface="+mj-lt"/>
              <a:buAutoNum type="arabicPeriod"/>
            </a:pPr>
            <a:r>
              <a:rPr lang="en-US" dirty="0"/>
              <a:t>BUN</a:t>
            </a:r>
          </a:p>
          <a:p>
            <a:pPr marL="857230" lvl="1" indent="-457200">
              <a:buFont typeface="+mj-lt"/>
              <a:buAutoNum type="arabicPeriod"/>
            </a:pPr>
            <a:r>
              <a:rPr lang="en-US" dirty="0"/>
              <a:t>BSA</a:t>
            </a:r>
          </a:p>
          <a:p>
            <a:pPr marL="857230" lvl="1" indent="-457200">
              <a:buFont typeface="+mj-lt"/>
              <a:buAutoNum type="arabicPeriod"/>
            </a:pPr>
            <a:r>
              <a:rPr lang="en-US" dirty="0"/>
              <a:t>CIL</a:t>
            </a:r>
          </a:p>
          <a:p>
            <a:pPr marL="857230" lvl="1" indent="-457200">
              <a:buFont typeface="+mj-lt"/>
              <a:buAutoNum type="arabicPeriod"/>
            </a:pPr>
            <a:r>
              <a:rPr lang="en-US" dirty="0"/>
              <a:t>SZE</a:t>
            </a:r>
          </a:p>
          <a:p>
            <a:pPr marL="457200" indent="-457200" algn="just">
              <a:buFont typeface="+mj-lt"/>
              <a:buAutoNum type="arabicPeriod"/>
            </a:pPr>
            <a:r>
              <a:rPr lang="en-US" dirty="0"/>
              <a:t>Explain how </a:t>
            </a:r>
            <a:r>
              <a:rPr lang="en-US" dirty="0" err="1"/>
              <a:t>Input/Output</a:t>
            </a:r>
            <a:r>
              <a:rPr lang="en-US" dirty="0"/>
              <a:t> can be performed using interrupts.</a:t>
            </a:r>
          </a:p>
          <a:p>
            <a:pPr marL="457200" indent="-457200" algn="just">
              <a:buFont typeface="+mj-lt"/>
              <a:buAutoNum type="arabicPeriod"/>
            </a:pPr>
            <a:r>
              <a:rPr lang="en-US" dirty="0"/>
              <a:t>State the differences between hardwired control and </a:t>
            </a:r>
            <a:r>
              <a:rPr lang="en-US" dirty="0" err="1"/>
              <a:t>microprogrammed</a:t>
            </a:r>
            <a:r>
              <a:rPr lang="en-US" dirty="0"/>
              <a:t> control.</a:t>
            </a:r>
          </a:p>
        </p:txBody>
      </p:sp>
    </p:spTree>
    <p:extLst>
      <p:ext uri="{BB962C8B-B14F-4D97-AF65-F5344CB8AC3E}">
        <p14:creationId xmlns:p14="http://schemas.microsoft.com/office/powerpoint/2010/main" val="4680118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asked in GTU exam</a:t>
            </a:r>
          </a:p>
        </p:txBody>
      </p:sp>
      <p:sp>
        <p:nvSpPr>
          <p:cNvPr id="3" name="Content Placeholder 2"/>
          <p:cNvSpPr>
            <a:spLocks noGrp="1"/>
          </p:cNvSpPr>
          <p:nvPr>
            <p:ph idx="1"/>
          </p:nvPr>
        </p:nvSpPr>
        <p:spPr/>
        <p:txBody>
          <a:bodyPr>
            <a:noAutofit/>
          </a:bodyPr>
          <a:lstStyle/>
          <a:p>
            <a:pPr marL="457200" indent="-457200" algn="just">
              <a:buFont typeface="+mj-lt"/>
              <a:buAutoNum type="arabicPeriod" startAt="8"/>
            </a:pPr>
            <a:r>
              <a:rPr lang="en-US" sz="2000" dirty="0"/>
              <a:t>A computer uses a memory unit with 256K words of 32 bits each. A binary instruction code is stored in one word of memory. The instruction has four parts: an indirect bit, an operation code, a register code part to specify one of 64 registers, and an address part.1. How many bits are there in operation code, the register code part, and the address part?2. Draw the instruction word format and indicate the number of bits in each part.3. How many bits are there in the data and address inputs of the memory?</a:t>
            </a:r>
          </a:p>
          <a:p>
            <a:pPr marL="457200" indent="-457200" algn="just">
              <a:buFont typeface="+mj-lt"/>
              <a:buAutoNum type="arabicPeriod" startAt="8"/>
            </a:pPr>
            <a:r>
              <a:rPr lang="en-US" sz="2000" dirty="0"/>
              <a:t>Draw and explain basic computer instruction formats.</a:t>
            </a:r>
          </a:p>
          <a:p>
            <a:pPr marL="457200" indent="-457200" algn="just">
              <a:buFont typeface="+mj-lt"/>
              <a:buAutoNum type="arabicPeriod" startAt="8"/>
            </a:pPr>
            <a:r>
              <a:rPr lang="en-US" sz="2000" dirty="0"/>
              <a:t>Differentiate MRI and non-MRI.</a:t>
            </a:r>
          </a:p>
          <a:p>
            <a:pPr marL="457200" indent="-457200" algn="just">
              <a:buFont typeface="+mj-lt"/>
              <a:buAutoNum type="arabicPeriod" startAt="8"/>
            </a:pPr>
            <a:r>
              <a:rPr lang="en-US" sz="2000" dirty="0"/>
              <a:t>Explain Direct and Indirect Addressing.</a:t>
            </a:r>
          </a:p>
          <a:p>
            <a:pPr marL="457200" indent="-457200" algn="just">
              <a:buFont typeface="+mj-lt"/>
              <a:buAutoNum type="arabicPeriod" startAt="8"/>
            </a:pPr>
            <a:r>
              <a:rPr lang="en-US" sz="2000" dirty="0"/>
              <a:t>Give an example of register transfer of data through accumulator.</a:t>
            </a:r>
          </a:p>
          <a:p>
            <a:pPr marL="457200" indent="-457200" algn="just">
              <a:buFont typeface="+mj-lt"/>
              <a:buAutoNum type="arabicPeriod" startAt="8"/>
            </a:pPr>
            <a:r>
              <a:rPr lang="en-US" sz="2000" dirty="0"/>
              <a:t>What is Interrupt? How it is useful for a system?</a:t>
            </a:r>
          </a:p>
          <a:p>
            <a:pPr marL="457200" indent="-457200" algn="just">
              <a:buFont typeface="+mj-lt"/>
              <a:buAutoNum type="arabicPeriod" startAt="8"/>
            </a:pPr>
            <a:r>
              <a:rPr lang="en-US" sz="2000" dirty="0"/>
              <a:t>Explain CLA, ISZ, INP instruction.</a:t>
            </a:r>
          </a:p>
          <a:p>
            <a:pPr marL="457200" indent="-457200" algn="just">
              <a:buFont typeface="+mj-lt"/>
              <a:buAutoNum type="arabicPeriod" startAt="8"/>
            </a:pPr>
            <a:r>
              <a:rPr lang="en-US" sz="2000" dirty="0"/>
              <a:t>Explain seven register common </a:t>
            </a:r>
            <a:r>
              <a:rPr lang="en-US" sz="2000"/>
              <a:t>bus system.</a:t>
            </a:r>
            <a:endParaRPr lang="en-US" sz="2000" dirty="0"/>
          </a:p>
        </p:txBody>
      </p:sp>
    </p:spTree>
    <p:extLst>
      <p:ext uri="{BB962C8B-B14F-4D97-AF65-F5344CB8AC3E}">
        <p14:creationId xmlns:p14="http://schemas.microsoft.com/office/powerpoint/2010/main" val="34518964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asked in GTU exam</a:t>
            </a:r>
          </a:p>
        </p:txBody>
      </p:sp>
      <p:sp>
        <p:nvSpPr>
          <p:cNvPr id="3" name="Content Placeholder 2"/>
          <p:cNvSpPr>
            <a:spLocks noGrp="1"/>
          </p:cNvSpPr>
          <p:nvPr>
            <p:ph idx="1"/>
          </p:nvPr>
        </p:nvSpPr>
        <p:spPr/>
        <p:txBody>
          <a:bodyPr>
            <a:noAutofit/>
          </a:bodyPr>
          <a:lstStyle/>
          <a:p>
            <a:pPr marL="457200" indent="-457200" algn="just">
              <a:buFont typeface="+mj-lt"/>
              <a:buAutoNum type="arabicPeriod" startAt="16"/>
            </a:pPr>
            <a:r>
              <a:rPr lang="en-US" sz="2000" dirty="0"/>
              <a:t>Explain with clear diagram, how data can be input to the computer using INP instruction.</a:t>
            </a:r>
          </a:p>
          <a:p>
            <a:pPr marL="457200" indent="-457200" algn="just">
              <a:buFont typeface="+mj-lt"/>
              <a:buAutoNum type="arabicPeriod" startAt="16"/>
            </a:pPr>
            <a:r>
              <a:rPr lang="en-US" sz="2000" dirty="0"/>
              <a:t>What is a Program Counter?</a:t>
            </a:r>
          </a:p>
          <a:p>
            <a:pPr marL="457200" indent="-457200" algn="just">
              <a:buFont typeface="+mj-lt"/>
              <a:buAutoNum type="arabicPeriod" startAt="16"/>
            </a:pPr>
            <a:r>
              <a:rPr lang="en-US" sz="2000" dirty="0"/>
              <a:t>What is an Accumulator?</a:t>
            </a:r>
          </a:p>
          <a:p>
            <a:pPr marL="457200" indent="-457200" algn="just">
              <a:buFont typeface="+mj-lt"/>
              <a:buAutoNum type="arabicPeriod" startAt="16"/>
            </a:pPr>
            <a:r>
              <a:rPr lang="en-US" sz="2000" dirty="0"/>
              <a:t>What is an Instruction Register?</a:t>
            </a:r>
          </a:p>
          <a:p>
            <a:pPr marL="457200" indent="-457200" algn="just">
              <a:buFont typeface="+mj-lt"/>
              <a:buAutoNum type="arabicPeriod" startAt="16"/>
            </a:pPr>
            <a:r>
              <a:rPr lang="en-US" sz="2000" dirty="0"/>
              <a:t>What do you understand by Memory Address?</a:t>
            </a:r>
          </a:p>
          <a:p>
            <a:pPr marL="457200" indent="-457200" algn="just">
              <a:buFont typeface="+mj-lt"/>
              <a:buAutoNum type="arabicPeriod" startAt="16"/>
            </a:pPr>
            <a:r>
              <a:rPr lang="en-US" sz="2000" dirty="0"/>
              <a:t>What is a Carry Flag?</a:t>
            </a:r>
          </a:p>
          <a:p>
            <a:pPr marL="457200" indent="-457200" algn="just">
              <a:buFont typeface="+mj-lt"/>
              <a:buAutoNum type="arabicPeriod" startAt="16"/>
            </a:pPr>
            <a:r>
              <a:rPr lang="en-US" sz="2000" dirty="0"/>
              <a:t>Explain Instruction Fetch.</a:t>
            </a:r>
          </a:p>
          <a:p>
            <a:pPr marL="457200" indent="-457200" algn="just">
              <a:buFont typeface="+mj-lt"/>
              <a:buAutoNum type="arabicPeriod" startAt="16"/>
            </a:pPr>
            <a:r>
              <a:rPr lang="en-US" sz="2000" dirty="0"/>
              <a:t>Explain Instruction Decode.</a:t>
            </a:r>
          </a:p>
          <a:p>
            <a:pPr marL="457200" indent="-457200" algn="just">
              <a:buFont typeface="+mj-lt"/>
              <a:buAutoNum type="arabicPeriod" startAt="16"/>
            </a:pPr>
            <a:r>
              <a:rPr lang="en-US" sz="2000" dirty="0"/>
              <a:t>Enlist major components of CPU.</a:t>
            </a:r>
          </a:p>
          <a:p>
            <a:pPr marL="457200" indent="-457200" algn="just">
              <a:buFont typeface="+mj-lt"/>
              <a:buAutoNum type="arabicPeriod" startAt="16"/>
            </a:pPr>
            <a:r>
              <a:rPr lang="en-US" sz="2000" dirty="0"/>
              <a:t>Effective address.</a:t>
            </a:r>
          </a:p>
        </p:txBody>
      </p:sp>
    </p:spTree>
    <p:extLst>
      <p:ext uri="{BB962C8B-B14F-4D97-AF65-F5344CB8AC3E}">
        <p14:creationId xmlns:p14="http://schemas.microsoft.com/office/powerpoint/2010/main" val="3847590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Stored Program Organization</a:t>
            </a:r>
          </a:p>
        </p:txBody>
      </p:sp>
      <p:grpSp>
        <p:nvGrpSpPr>
          <p:cNvPr id="3" name="Group 2"/>
          <p:cNvGrpSpPr/>
          <p:nvPr/>
        </p:nvGrpSpPr>
        <p:grpSpPr>
          <a:xfrm>
            <a:off x="5943600" y="1828801"/>
            <a:ext cx="2286000" cy="3047999"/>
            <a:chOff x="5943600" y="1828801"/>
            <a:chExt cx="2286000" cy="3047999"/>
          </a:xfrm>
        </p:grpSpPr>
        <p:sp>
          <p:nvSpPr>
            <p:cNvPr id="4" name="Flowchart: Document 3"/>
            <p:cNvSpPr/>
            <p:nvPr/>
          </p:nvSpPr>
          <p:spPr>
            <a:xfrm>
              <a:off x="5943600" y="3352800"/>
              <a:ext cx="2286000" cy="152400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dirty="0"/>
                <a:t>Operand</a:t>
              </a:r>
            </a:p>
            <a:p>
              <a:pPr algn="ctr"/>
              <a:r>
                <a:rPr lang="en-US" sz="2400" dirty="0"/>
                <a:t>(data)</a:t>
              </a:r>
            </a:p>
          </p:txBody>
        </p:sp>
        <p:grpSp>
          <p:nvGrpSpPr>
            <p:cNvPr id="7" name="Group 6"/>
            <p:cNvGrpSpPr/>
            <p:nvPr/>
          </p:nvGrpSpPr>
          <p:grpSpPr>
            <a:xfrm>
              <a:off x="5943600" y="1828801"/>
              <a:ext cx="2286000" cy="1524000"/>
              <a:chOff x="5562600" y="1828800"/>
              <a:chExt cx="1828800" cy="1524000"/>
            </a:xfrm>
          </p:grpSpPr>
          <p:sp>
            <p:nvSpPr>
              <p:cNvPr id="5" name="Flowchart: Document 4"/>
              <p:cNvSpPr/>
              <p:nvPr/>
            </p:nvSpPr>
            <p:spPr>
              <a:xfrm rot="10800000">
                <a:off x="5562600" y="1828800"/>
                <a:ext cx="1828800" cy="152400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scene3d>
                  <a:camera prst="orthographicFront">
                    <a:rot lat="0" lon="0" rev="0"/>
                  </a:camera>
                  <a:lightRig rig="threePt" dir="t"/>
                </a:scene3d>
              </a:bodyPr>
              <a:lstStyle/>
              <a:p>
                <a:pPr algn="ctr"/>
                <a:endParaRPr lang="en-US" dirty="0"/>
              </a:p>
            </p:txBody>
          </p:sp>
          <p:sp>
            <p:nvSpPr>
              <p:cNvPr id="6" name="TextBox 5"/>
              <p:cNvSpPr txBox="1"/>
              <p:nvPr/>
            </p:nvSpPr>
            <p:spPr>
              <a:xfrm>
                <a:off x="5813334" y="2267635"/>
                <a:ext cx="1327338" cy="830997"/>
              </a:xfrm>
              <a:prstGeom prst="rect">
                <a:avLst/>
              </a:prstGeom>
              <a:noFill/>
            </p:spPr>
            <p:txBody>
              <a:bodyPr wrap="none" rtlCol="0">
                <a:spAutoFit/>
              </a:bodyPr>
              <a:lstStyle/>
              <a:p>
                <a:pPr algn="ctr"/>
                <a:r>
                  <a:rPr lang="en-US" sz="2400" dirty="0">
                    <a:solidFill>
                      <a:schemeClr val="bg1"/>
                    </a:solidFill>
                  </a:rPr>
                  <a:t>Instructions</a:t>
                </a:r>
              </a:p>
              <a:p>
                <a:pPr algn="ctr"/>
                <a:r>
                  <a:rPr lang="en-US" sz="2400" dirty="0">
                    <a:solidFill>
                      <a:schemeClr val="bg1"/>
                    </a:solidFill>
                  </a:rPr>
                  <a:t>(program)</a:t>
                </a:r>
              </a:p>
            </p:txBody>
          </p:sp>
        </p:grpSp>
      </p:grpSp>
      <p:sp>
        <p:nvSpPr>
          <p:cNvPr id="8" name="TextBox 7"/>
          <p:cNvSpPr txBox="1"/>
          <p:nvPr/>
        </p:nvSpPr>
        <p:spPr>
          <a:xfrm>
            <a:off x="5943603" y="1143001"/>
            <a:ext cx="2285999" cy="707886"/>
          </a:xfrm>
          <a:prstGeom prst="rect">
            <a:avLst/>
          </a:prstGeom>
          <a:noFill/>
        </p:spPr>
        <p:txBody>
          <a:bodyPr wrap="square" rtlCol="0">
            <a:spAutoFit/>
          </a:bodyPr>
          <a:lstStyle/>
          <a:p>
            <a:pPr algn="ctr"/>
            <a:r>
              <a:rPr lang="en-US" sz="2000" dirty="0"/>
              <a:t>Memory</a:t>
            </a:r>
          </a:p>
          <a:p>
            <a:pPr algn="ctr"/>
            <a:r>
              <a:rPr lang="en-US" sz="2000" dirty="0"/>
              <a:t>4096 x 16</a:t>
            </a:r>
          </a:p>
        </p:txBody>
      </p:sp>
      <p:sp>
        <p:nvSpPr>
          <p:cNvPr id="9" name="Rectangle 8"/>
          <p:cNvSpPr/>
          <p:nvPr/>
        </p:nvSpPr>
        <p:spPr>
          <a:xfrm>
            <a:off x="5943600" y="5315637"/>
            <a:ext cx="2286000" cy="627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Processor Register (accumulator or AC)</a:t>
            </a:r>
          </a:p>
        </p:txBody>
      </p:sp>
      <p:grpSp>
        <p:nvGrpSpPr>
          <p:cNvPr id="12" name="Group 11"/>
          <p:cNvGrpSpPr/>
          <p:nvPr/>
        </p:nvGrpSpPr>
        <p:grpSpPr>
          <a:xfrm>
            <a:off x="576263" y="2379673"/>
            <a:ext cx="4572000" cy="551767"/>
            <a:chOff x="195262" y="1850885"/>
            <a:chExt cx="4572000" cy="551766"/>
          </a:xfrm>
        </p:grpSpPr>
        <p:sp>
          <p:nvSpPr>
            <p:cNvPr id="10" name="Rectangle 9"/>
            <p:cNvSpPr/>
            <p:nvPr/>
          </p:nvSpPr>
          <p:spPr>
            <a:xfrm>
              <a:off x="195262" y="1850886"/>
              <a:ext cx="1490662"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Opcode</a:t>
              </a:r>
            </a:p>
          </p:txBody>
        </p:sp>
        <p:sp>
          <p:nvSpPr>
            <p:cNvPr id="11" name="Rectangle 10"/>
            <p:cNvSpPr/>
            <p:nvPr/>
          </p:nvSpPr>
          <p:spPr>
            <a:xfrm>
              <a:off x="1685924" y="1850885"/>
              <a:ext cx="3081338"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Address</a:t>
              </a:r>
            </a:p>
          </p:txBody>
        </p:sp>
      </p:grpSp>
      <p:sp>
        <p:nvSpPr>
          <p:cNvPr id="13" name="TextBox 12"/>
          <p:cNvSpPr txBox="1"/>
          <p:nvPr/>
        </p:nvSpPr>
        <p:spPr>
          <a:xfrm>
            <a:off x="4876802" y="2001917"/>
            <a:ext cx="271463" cy="400110"/>
          </a:xfrm>
          <a:prstGeom prst="rect">
            <a:avLst/>
          </a:prstGeom>
          <a:noFill/>
        </p:spPr>
        <p:txBody>
          <a:bodyPr wrap="square" rtlCol="0">
            <a:spAutoFit/>
          </a:bodyPr>
          <a:lstStyle/>
          <a:p>
            <a:pPr algn="ctr"/>
            <a:r>
              <a:rPr lang="en-US" sz="2000" dirty="0"/>
              <a:t>0</a:t>
            </a:r>
          </a:p>
        </p:txBody>
      </p:sp>
      <p:sp>
        <p:nvSpPr>
          <p:cNvPr id="14" name="TextBox 13"/>
          <p:cNvSpPr txBox="1"/>
          <p:nvPr/>
        </p:nvSpPr>
        <p:spPr>
          <a:xfrm>
            <a:off x="1991471" y="2001150"/>
            <a:ext cx="457200" cy="400110"/>
          </a:xfrm>
          <a:prstGeom prst="rect">
            <a:avLst/>
          </a:prstGeom>
          <a:noFill/>
        </p:spPr>
        <p:txBody>
          <a:bodyPr wrap="square" rtlCol="0">
            <a:spAutoFit/>
          </a:bodyPr>
          <a:lstStyle/>
          <a:p>
            <a:pPr algn="ctr"/>
            <a:r>
              <a:rPr lang="en-US" sz="2000" dirty="0"/>
              <a:t>11</a:t>
            </a:r>
          </a:p>
        </p:txBody>
      </p:sp>
      <p:sp>
        <p:nvSpPr>
          <p:cNvPr id="15" name="TextBox 14"/>
          <p:cNvSpPr txBox="1"/>
          <p:nvPr/>
        </p:nvSpPr>
        <p:spPr>
          <a:xfrm>
            <a:off x="1628027" y="2001917"/>
            <a:ext cx="495299" cy="400110"/>
          </a:xfrm>
          <a:prstGeom prst="rect">
            <a:avLst/>
          </a:prstGeom>
          <a:noFill/>
        </p:spPr>
        <p:txBody>
          <a:bodyPr wrap="square" rtlCol="0">
            <a:spAutoFit/>
          </a:bodyPr>
          <a:lstStyle/>
          <a:p>
            <a:pPr algn="ctr"/>
            <a:r>
              <a:rPr lang="en-US" sz="2000" dirty="0"/>
              <a:t>12</a:t>
            </a:r>
          </a:p>
        </p:txBody>
      </p:sp>
      <p:sp>
        <p:nvSpPr>
          <p:cNvPr id="16" name="TextBox 15"/>
          <p:cNvSpPr txBox="1"/>
          <p:nvPr/>
        </p:nvSpPr>
        <p:spPr>
          <a:xfrm>
            <a:off x="466724" y="1990740"/>
            <a:ext cx="457200" cy="400110"/>
          </a:xfrm>
          <a:prstGeom prst="rect">
            <a:avLst/>
          </a:prstGeom>
          <a:noFill/>
        </p:spPr>
        <p:txBody>
          <a:bodyPr wrap="square" rtlCol="0">
            <a:spAutoFit/>
          </a:bodyPr>
          <a:lstStyle/>
          <a:p>
            <a:pPr algn="ctr"/>
            <a:r>
              <a:rPr lang="en-US" sz="2000" dirty="0"/>
              <a:t>15</a:t>
            </a:r>
          </a:p>
        </p:txBody>
      </p:sp>
      <p:sp>
        <p:nvSpPr>
          <p:cNvPr id="17" name="TextBox 16"/>
          <p:cNvSpPr txBox="1"/>
          <p:nvPr/>
        </p:nvSpPr>
        <p:spPr>
          <a:xfrm>
            <a:off x="1624011" y="2952691"/>
            <a:ext cx="2414589" cy="400110"/>
          </a:xfrm>
          <a:prstGeom prst="rect">
            <a:avLst/>
          </a:prstGeom>
          <a:noFill/>
        </p:spPr>
        <p:txBody>
          <a:bodyPr wrap="square" rtlCol="0">
            <a:spAutoFit/>
          </a:bodyPr>
          <a:lstStyle/>
          <a:p>
            <a:pPr algn="ctr"/>
            <a:r>
              <a:rPr lang="en-US" sz="2000" dirty="0"/>
              <a:t>Instruction Format</a:t>
            </a:r>
          </a:p>
        </p:txBody>
      </p:sp>
      <p:sp>
        <p:nvSpPr>
          <p:cNvPr id="18" name="Rectangle 17"/>
          <p:cNvSpPr/>
          <p:nvPr/>
        </p:nvSpPr>
        <p:spPr>
          <a:xfrm>
            <a:off x="571500" y="3962400"/>
            <a:ext cx="4576763" cy="5517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Binary Operand</a:t>
            </a:r>
          </a:p>
        </p:txBody>
      </p:sp>
      <p:sp>
        <p:nvSpPr>
          <p:cNvPr id="19" name="TextBox 18"/>
          <p:cNvSpPr txBox="1"/>
          <p:nvPr/>
        </p:nvSpPr>
        <p:spPr>
          <a:xfrm>
            <a:off x="4910137" y="3592577"/>
            <a:ext cx="271463" cy="400110"/>
          </a:xfrm>
          <a:prstGeom prst="rect">
            <a:avLst/>
          </a:prstGeom>
          <a:noFill/>
        </p:spPr>
        <p:txBody>
          <a:bodyPr wrap="square" rtlCol="0">
            <a:spAutoFit/>
          </a:bodyPr>
          <a:lstStyle/>
          <a:p>
            <a:pPr algn="ctr"/>
            <a:r>
              <a:rPr lang="en-US" sz="2000" dirty="0"/>
              <a:t>0</a:t>
            </a:r>
          </a:p>
        </p:txBody>
      </p:sp>
      <p:sp>
        <p:nvSpPr>
          <p:cNvPr id="20" name="TextBox 19"/>
          <p:cNvSpPr txBox="1"/>
          <p:nvPr/>
        </p:nvSpPr>
        <p:spPr>
          <a:xfrm>
            <a:off x="457200" y="3581400"/>
            <a:ext cx="457200" cy="400110"/>
          </a:xfrm>
          <a:prstGeom prst="rect">
            <a:avLst/>
          </a:prstGeom>
          <a:noFill/>
        </p:spPr>
        <p:txBody>
          <a:bodyPr wrap="square" rtlCol="0">
            <a:spAutoFit/>
          </a:bodyPr>
          <a:lstStyle/>
          <a:p>
            <a:pPr algn="ctr"/>
            <a:r>
              <a:rPr lang="en-US" sz="2000" dirty="0"/>
              <a:t>15</a:t>
            </a:r>
          </a:p>
        </p:txBody>
      </p:sp>
      <p:cxnSp>
        <p:nvCxnSpPr>
          <p:cNvPr id="22" name="Straight Arrow Connector 21"/>
          <p:cNvCxnSpPr>
            <a:stCxn id="5" idx="3"/>
            <a:endCxn id="11" idx="3"/>
          </p:cNvCxnSpPr>
          <p:nvPr/>
        </p:nvCxnSpPr>
        <p:spPr>
          <a:xfrm flipH="1">
            <a:off x="5148263" y="2590801"/>
            <a:ext cx="795337" cy="64755"/>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 idx="1"/>
            <a:endCxn id="18" idx="3"/>
          </p:cNvCxnSpPr>
          <p:nvPr/>
        </p:nvCxnSpPr>
        <p:spPr>
          <a:xfrm flipH="1">
            <a:off x="5148263" y="4114800"/>
            <a:ext cx="795337" cy="123483"/>
          </a:xfrm>
          <a:prstGeom prst="straightConnector1">
            <a:avLst/>
          </a:prstGeom>
          <a:ln w="25400">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1761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right)">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wipe(down)">
                                      <p:cBhvr>
                                        <p:cTn id="30" dur="500"/>
                                        <p:tgtEl>
                                          <p:spTgt spid="1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down)">
                                      <p:cBhvr>
                                        <p:cTn id="35" dur="500"/>
                                        <p:tgtEl>
                                          <p:spTgt spid="13"/>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down)">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wipe(down)">
                                      <p:cBhvr>
                                        <p:cTn id="43" dur="500"/>
                                        <p:tgtEl>
                                          <p:spTgt spid="15"/>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wipe(down)">
                                      <p:cBhvr>
                                        <p:cTn id="46" dur="500"/>
                                        <p:tgtEl>
                                          <p:spTgt spid="16"/>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2" fill="hold" nodeType="click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right)">
                                      <p:cBhvr>
                                        <p:cTn id="51" dur="500"/>
                                        <p:tgtEl>
                                          <p:spTgt spid="23"/>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wipe(down)">
                                      <p:cBhvr>
                                        <p:cTn id="56" dur="500"/>
                                        <p:tgtEl>
                                          <p:spTgt spid="18"/>
                                        </p:tgtEl>
                                      </p:cBhvr>
                                    </p:animEffect>
                                  </p:childTnLst>
                                </p:cTn>
                              </p:par>
                              <p:par>
                                <p:cTn id="57" presetID="22" presetClass="entr" presetSubtype="4"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ipe(down)">
                                      <p:cBhvr>
                                        <p:cTn id="59" dur="500"/>
                                        <p:tgtEl>
                                          <p:spTgt spid="19"/>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down)">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3" grpId="0"/>
      <p:bldP spid="14" grpId="0"/>
      <p:bldP spid="15" grpId="0"/>
      <p:bldP spid="16" grpId="0"/>
      <p:bldP spid="17" grpId="0"/>
      <p:bldP spid="18" grpId="0" animBg="1"/>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Stored Program Organization</a:t>
            </a:r>
          </a:p>
        </p:txBody>
      </p:sp>
      <p:sp>
        <p:nvSpPr>
          <p:cNvPr id="3" name="Content Placeholder 2"/>
          <p:cNvSpPr>
            <a:spLocks noGrp="1"/>
          </p:cNvSpPr>
          <p:nvPr>
            <p:ph idx="1"/>
          </p:nvPr>
        </p:nvSpPr>
        <p:spPr/>
        <p:txBody>
          <a:bodyPr>
            <a:normAutofit/>
          </a:bodyPr>
          <a:lstStyle/>
          <a:p>
            <a:pPr algn="just"/>
            <a:r>
              <a:rPr lang="en-US" dirty="0"/>
              <a:t>Instructions are stored in one section of memory and data in another.</a:t>
            </a:r>
          </a:p>
          <a:p>
            <a:pPr algn="just"/>
            <a:r>
              <a:rPr lang="en-US" dirty="0"/>
              <a:t>For a memory unit with 4096 words, we need 12 bits to specify an address since 2</a:t>
            </a:r>
            <a:r>
              <a:rPr lang="en-US" baseline="30000" dirty="0"/>
              <a:t>12</a:t>
            </a:r>
            <a:r>
              <a:rPr lang="en-US" dirty="0"/>
              <a:t> = 4096.</a:t>
            </a:r>
          </a:p>
          <a:p>
            <a:pPr lvl="0" algn="just"/>
            <a:r>
              <a:rPr lang="en-US" dirty="0"/>
              <a:t>If we store each instruction code in one 16-bit memory word, we have available four bits for operation code (opcode) to specify one out of 16 possible operations, and 12 bits to specify the address of an operand. </a:t>
            </a:r>
          </a:p>
          <a:p>
            <a:pPr lvl="0" algn="just"/>
            <a:endParaRPr lang="en-US" dirty="0"/>
          </a:p>
        </p:txBody>
      </p:sp>
    </p:spTree>
    <p:extLst>
      <p:ext uri="{BB962C8B-B14F-4D97-AF65-F5344CB8AC3E}">
        <p14:creationId xmlns:p14="http://schemas.microsoft.com/office/powerpoint/2010/main" val="355788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Stored Program Organization</a:t>
            </a:r>
          </a:p>
        </p:txBody>
      </p:sp>
      <p:sp>
        <p:nvSpPr>
          <p:cNvPr id="3" name="Content Placeholder 2"/>
          <p:cNvSpPr>
            <a:spLocks noGrp="1"/>
          </p:cNvSpPr>
          <p:nvPr>
            <p:ph idx="1"/>
          </p:nvPr>
        </p:nvSpPr>
        <p:spPr/>
        <p:txBody>
          <a:bodyPr/>
          <a:lstStyle/>
          <a:p>
            <a:pPr lvl="0" algn="just"/>
            <a:r>
              <a:rPr lang="en-US" dirty="0"/>
              <a:t>The control reads a 16-bit instruction from the program portion of memory. </a:t>
            </a:r>
          </a:p>
          <a:p>
            <a:pPr lvl="0" algn="just"/>
            <a:r>
              <a:rPr lang="en-US" dirty="0"/>
              <a:t>It uses the 12-bit address part of the instruction to read a 16-bit operand from the data portion of memory. </a:t>
            </a:r>
          </a:p>
          <a:p>
            <a:pPr algn="just"/>
            <a:r>
              <a:rPr lang="en-US" dirty="0"/>
              <a:t>It then executes the operation specified by the operation code.</a:t>
            </a:r>
          </a:p>
        </p:txBody>
      </p:sp>
    </p:spTree>
    <p:extLst>
      <p:ext uri="{BB962C8B-B14F-4D97-AF65-F5344CB8AC3E}">
        <p14:creationId xmlns:p14="http://schemas.microsoft.com/office/powerpoint/2010/main" val="2178207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31097</TotalTime>
  <Words>5005</Words>
  <Application>Microsoft Office PowerPoint</Application>
  <PresentationFormat>On-screen Show (4:3)</PresentationFormat>
  <Paragraphs>1003</Paragraphs>
  <Slides>65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65</vt:i4>
      </vt:variant>
    </vt:vector>
  </HeadingPairs>
  <TitlesOfParts>
    <vt:vector size="73" baseType="lpstr">
      <vt:lpstr>Arial</vt:lpstr>
      <vt:lpstr>Calibri</vt:lpstr>
      <vt:lpstr>Cambria Math</vt:lpstr>
      <vt:lpstr>Open Sans Extrabold</vt:lpstr>
      <vt:lpstr>Open Sans Semibold</vt:lpstr>
      <vt:lpstr>Times New Roman</vt:lpstr>
      <vt:lpstr>Wingdings</vt:lpstr>
      <vt:lpstr>Office Theme</vt:lpstr>
      <vt:lpstr>PowerPoint Presentation</vt:lpstr>
      <vt:lpstr>Topics to be covered</vt:lpstr>
      <vt:lpstr>Instruction codes</vt:lpstr>
      <vt:lpstr>Instruction Codes</vt:lpstr>
      <vt:lpstr>Instruction Codes</vt:lpstr>
      <vt:lpstr>Stored Program Organization</vt:lpstr>
      <vt:lpstr>Stored Program Organization</vt:lpstr>
      <vt:lpstr>Stored Program Organization</vt:lpstr>
      <vt:lpstr>Stored Program Organization</vt:lpstr>
      <vt:lpstr>Instruction format of basic computer</vt:lpstr>
      <vt:lpstr>Direct &amp; Indirect Addressing of Memory</vt:lpstr>
      <vt:lpstr>Direct &amp; Indirect Addressing of Memory</vt:lpstr>
      <vt:lpstr>Direct &amp; Indirect Addressing of Memory</vt:lpstr>
      <vt:lpstr>Direct &amp; Indirect Addressing of Memory</vt:lpstr>
      <vt:lpstr>Direct &amp; Indirect Addressing of Memory</vt:lpstr>
      <vt:lpstr>Direct &amp; Indirect Addressing of Memory</vt:lpstr>
      <vt:lpstr>Computer Registers</vt:lpstr>
      <vt:lpstr>Computer Registers</vt:lpstr>
      <vt:lpstr>Computer Registers</vt:lpstr>
      <vt:lpstr>PowerPoint Presentation</vt:lpstr>
      <vt:lpstr>Computer Instructions</vt:lpstr>
      <vt:lpstr>Types of Computer Instructions</vt:lpstr>
      <vt:lpstr>Types of Computer Instructions</vt:lpstr>
      <vt:lpstr>Types of Computer Instructions</vt:lpstr>
      <vt:lpstr>Types of Computer Instructions</vt:lpstr>
      <vt:lpstr>Instruction Set Completeness</vt:lpstr>
      <vt:lpstr>Timing &amp; Control</vt:lpstr>
      <vt:lpstr>Control Unit of Basic Computer</vt:lpstr>
      <vt:lpstr>Control Unit</vt:lpstr>
      <vt:lpstr>Control Unit</vt:lpstr>
      <vt:lpstr>Control Unit</vt:lpstr>
      <vt:lpstr>Timing Cycle for D3T4: SC ← 0</vt:lpstr>
      <vt:lpstr>Control Unit</vt:lpstr>
      <vt:lpstr>Control Organization</vt:lpstr>
      <vt:lpstr>Instruction Cycle</vt:lpstr>
      <vt:lpstr>Instruction Cycle</vt:lpstr>
      <vt:lpstr>PowerPoint Presentation</vt:lpstr>
      <vt:lpstr>Register Reference Instruction</vt:lpstr>
      <vt:lpstr>Memory Reference Instructions</vt:lpstr>
      <vt:lpstr>Memory Reference Instructions</vt:lpstr>
      <vt:lpstr>Memory Reference Instructions</vt:lpstr>
      <vt:lpstr>Memory Reference Instructions</vt:lpstr>
      <vt:lpstr>Memory Reference Instructions</vt:lpstr>
      <vt:lpstr>Memory Reference Instructions</vt:lpstr>
      <vt:lpstr>BSA</vt:lpstr>
      <vt:lpstr>Memory Reference Instructions</vt:lpstr>
      <vt:lpstr>Input-Output of basic computer</vt:lpstr>
      <vt:lpstr>Input-Output of basic computer</vt:lpstr>
      <vt:lpstr>Process of input information transfer</vt:lpstr>
      <vt:lpstr>Process of outputting information</vt:lpstr>
      <vt:lpstr>Input-Output Instruction</vt:lpstr>
      <vt:lpstr>Interrupt Cycle</vt:lpstr>
      <vt:lpstr>Interrupt Cycle</vt:lpstr>
      <vt:lpstr>Interrupt Cycle</vt:lpstr>
      <vt:lpstr>Register transfer statements for Interrupt cycle</vt:lpstr>
      <vt:lpstr>Register transfer statements for Interrupt cycle</vt:lpstr>
      <vt:lpstr>Register transfer statements for Interrupt cycle</vt:lpstr>
      <vt:lpstr>Demonstration of Interrupt Cycle</vt:lpstr>
      <vt:lpstr>PowerPoint Presentation</vt:lpstr>
      <vt:lpstr>Design of Accumulator Logic</vt:lpstr>
      <vt:lpstr>Design of Accumulator Logic</vt:lpstr>
      <vt:lpstr>Design of Accumulator Logic</vt:lpstr>
      <vt:lpstr>Questions asked in GTU exam</vt:lpstr>
      <vt:lpstr>Questions asked in GTU exam</vt:lpstr>
      <vt:lpstr>Questions asked in GTU exam</vt:lpstr>
    </vt:vector>
  </TitlesOfParts>
  <Company>Darshan Institute of Engg. &amp; 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W5 of Computer Engineering (Why, What, When, Where, How)</dc:title>
  <dc:creator>Darshan Institute of Engg. &amp; Tech.</dc:creator>
  <cp:lastModifiedBy>Rakesh Parmar</cp:lastModifiedBy>
  <cp:revision>1372</cp:revision>
  <dcterms:created xsi:type="dcterms:W3CDTF">2013-05-17T03:00:03Z</dcterms:created>
  <dcterms:modified xsi:type="dcterms:W3CDTF">2021-01-04T08:40:08Z</dcterms:modified>
</cp:coreProperties>
</file>