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4" r:id="rId3"/>
    <p:sldId id="275" r:id="rId4"/>
    <p:sldId id="276" r:id="rId5"/>
    <p:sldId id="277" r:id="rId6"/>
    <p:sldId id="278" r:id="rId7"/>
    <p:sldId id="279" r:id="rId8"/>
    <p:sldId id="280" r:id="rId9"/>
    <p:sldId id="281" r:id="rId10"/>
    <p:sldId id="282" r:id="rId11"/>
    <p:sldId id="284" r:id="rId12"/>
    <p:sldId id="285" r:id="rId13"/>
    <p:sldId id="26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17" autoAdjust="0"/>
    <p:restoredTop sz="90681" autoAdjust="0"/>
  </p:normalViewPr>
  <p:slideViewPr>
    <p:cSldViewPr>
      <p:cViewPr>
        <p:scale>
          <a:sx n="50" d="100"/>
          <a:sy n="50" d="100"/>
        </p:scale>
        <p:origin x="-2088" y="-354"/>
      </p:cViewPr>
      <p:guideLst>
        <p:guide orient="horz" pos="2160"/>
        <p:guide pos="2880"/>
      </p:guideLst>
    </p:cSldViewPr>
  </p:slideViewPr>
  <p:notesTextViewPr>
    <p:cViewPr>
      <p:scale>
        <a:sx n="75" d="100"/>
        <a:sy n="7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A341423-5068-4E3A-8AC5-7BD0EE77B000}" type="datetimeFigureOut">
              <a:rPr lang="en-US"/>
              <a:pPr>
                <a:defRPr/>
              </a:pPr>
              <a:t>10/4/2021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2164D03-2F04-4A8E-BC45-82FD7928994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63C162-C26C-4093-9CEB-6CB275D5CB71}" type="datetimeFigureOut">
              <a:rPr lang="en-US"/>
              <a:pPr>
                <a:defRPr/>
              </a:pPr>
              <a:t>10/4/2021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BD97718-7017-4EF9-8E30-D78B90FBD8A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918836C-A9C2-4207-8CDC-DF6453E92C51}" type="datetimeFigureOut">
              <a:rPr lang="en-US"/>
              <a:pPr>
                <a:defRPr/>
              </a:pPr>
              <a:t>10/4/2021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43EF5F6-7ACE-47CA-A050-68378631AB5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E95902-EFD7-4C91-BF3B-E09BF8CD1218}" type="datetimeFigureOut">
              <a:rPr lang="en-US"/>
              <a:pPr>
                <a:defRPr/>
              </a:pPr>
              <a:t>10/4/2021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057F1F9-DB25-4424-8C41-F656EACA3A3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53A4A9-4A24-425A-8A27-DEAA80A57079}" type="datetimeFigureOut">
              <a:rPr lang="en-US"/>
              <a:pPr>
                <a:defRPr/>
              </a:pPr>
              <a:t>10/4/2021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7C25A62-FF89-456D-9D45-16AD89BDD82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39EC011-1F48-4143-B2E4-3102C873D5B7}" type="datetimeFigureOut">
              <a:rPr lang="en-US"/>
              <a:pPr>
                <a:defRPr/>
              </a:pPr>
              <a:t>10/4/2021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DC141F3-F543-4E8E-9C89-078CBB4822A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32C15FE-C0A8-4224-8FE4-9A8F9BD24825}" type="datetimeFigureOut">
              <a:rPr lang="en-US"/>
              <a:pPr>
                <a:defRPr/>
              </a:pPr>
              <a:t>10/4/2021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16455FD-D351-475F-8046-58917917F52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35D977-E70D-43BA-9FE5-033FE14F88CF}" type="datetimeFigureOut">
              <a:rPr lang="en-US"/>
              <a:pPr>
                <a:defRPr/>
              </a:pPr>
              <a:t>10/4/2021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6A83C08-BBF2-4D69-8367-FDA6A229EAC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04BA60-DCEC-4F26-9D20-42B308CB8FB3}" type="datetimeFigureOut">
              <a:rPr lang="en-US"/>
              <a:pPr>
                <a:defRPr/>
              </a:pPr>
              <a:t>10/4/2021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F4859E8-0C8D-4D9F-9C66-72AA04B5483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CEDB67-DD04-4FAA-8F8B-F694507106D0}" type="datetimeFigureOut">
              <a:rPr lang="en-US"/>
              <a:pPr>
                <a:defRPr/>
              </a:pPr>
              <a:t>10/4/2021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D948516-DA1F-40F1-8ACB-3F783DDAE92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45B7E3-AF42-4D0C-9254-F798B24B511B}" type="datetimeFigureOut">
              <a:rPr lang="en-US"/>
              <a:pPr>
                <a:defRPr/>
              </a:pPr>
              <a:t>10/4/2021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7E2B959-7867-41D2-A53C-FB253571AB7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EB61F82-EC76-4314-8DC3-F8D16B0DEEBE}" type="datetimeFigureOut">
              <a:rPr lang="en-US"/>
              <a:pPr>
                <a:defRPr/>
              </a:pPr>
              <a:t>10/4/2021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AB58C1F-6F02-4A0A-9C1F-A403E525DAC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a:r>
              <a:rPr lang="en-US" sz="2800" dirty="0">
                <a:solidFill>
                  <a:srgbClr val="FF0000"/>
                </a:solidFill>
                <a:latin typeface="Arial Black" pitchFamily="34" charset="0"/>
              </a:rPr>
              <a:t>KINEMATICS OF MACHINES (KOM)</a:t>
            </a:r>
            <a:r>
              <a:rPr lang="en-US" sz="2800" dirty="0">
                <a:solidFill>
                  <a:schemeClr val="folHlink"/>
                </a:solidFill>
                <a:latin typeface="Arial Black" pitchFamily="34" charset="0"/>
              </a:rPr>
              <a:t/>
            </a:r>
            <a:br>
              <a:rPr lang="en-US" sz="2800" dirty="0">
                <a:solidFill>
                  <a:schemeClr val="folHlink"/>
                </a:solidFill>
                <a:latin typeface="Arial Black" pitchFamily="34" charset="0"/>
              </a:rPr>
            </a:br>
            <a:endParaRPr lang="en-US" sz="2800" dirty="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736134"/>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Chapter-02–Velocity and Acceleration Analysis of Mechanisms:</a:t>
            </a:r>
          </a:p>
          <a:p>
            <a:pPr fontAlgn="auto">
              <a:spcAft>
                <a:spcPts val="0"/>
              </a:spcAft>
              <a:defRPr/>
            </a:pPr>
            <a:r>
              <a:rPr lang="en-US" sz="1800" dirty="0" smtClean="0"/>
              <a:t>Instantaneous Centre Method</a:t>
            </a:r>
            <a:endParaRPr lang="en-US" sz="1800" b="1" i="1" u="none" dirty="0" smtClean="0">
              <a:latin typeface="Arial" charset="0"/>
            </a:endParaRPr>
          </a:p>
          <a:p>
            <a:pPr fontAlgn="auto">
              <a:spcAft>
                <a:spcPts val="0"/>
              </a:spcAft>
              <a:defRPr/>
            </a:pPr>
            <a:r>
              <a:rPr lang="en-US" sz="1800" b="1" i="1" u="none" dirty="0" smtClean="0">
                <a:latin typeface="Arial" charset="0"/>
              </a:rPr>
              <a:t>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7" name="TextBox 4"/>
          <p:cNvSpPr txBox="1">
            <a:spLocks noChangeArrowheads="1"/>
          </p:cNvSpPr>
          <p:nvPr/>
        </p:nvSpPr>
        <p:spPr bwMode="auto">
          <a:xfrm>
            <a:off x="3238500" y="5613737"/>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a:t>
            </a:r>
            <a:r>
              <a:rPr lang="en-US" sz="1200" dirty="0" err="1" smtClean="0">
                <a:latin typeface="Times New Roman" pitchFamily="18" charset="0"/>
                <a:cs typeface="Times New Roman" pitchFamily="18" charset="0"/>
              </a:rPr>
              <a:t>B.Patel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056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17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86" idx="0"/>
            <a:endCxn id="85" idx="4"/>
          </p:cNvCxnSpPr>
          <p:nvPr/>
        </p:nvCxnSpPr>
        <p:spPr>
          <a:xfrm flipH="1" flipV="1">
            <a:off x="1112520" y="2133600"/>
            <a:ext cx="838200" cy="9906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30" idx="5"/>
          </p:cNvCxnSpPr>
          <p:nvPr/>
        </p:nvCxnSpPr>
        <p:spPr>
          <a:xfrm>
            <a:off x="5259649" y="4421449"/>
            <a:ext cx="1826951" cy="2055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72390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67" name="Rectangle 166"/>
          <p:cNvSpPr/>
          <p:nvPr/>
        </p:nvSpPr>
        <p:spPr>
          <a:xfrm>
            <a:off x="76200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86" idx="0"/>
            <a:endCxn id="91" idx="4"/>
          </p:cNvCxnSpPr>
          <p:nvPr/>
        </p:nvCxnSpPr>
        <p:spPr>
          <a:xfrm flipH="1" flipV="1">
            <a:off x="1874520" y="1676400"/>
            <a:ext cx="76200" cy="14478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endCxn id="162" idx="2"/>
          </p:cNvCxnSpPr>
          <p:nvPr/>
        </p:nvCxnSpPr>
        <p:spPr>
          <a:xfrm>
            <a:off x="2819400" y="5410200"/>
            <a:ext cx="4762500" cy="1207532"/>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219200" y="3581400"/>
            <a:ext cx="533400" cy="12192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H="1" flipV="1">
            <a:off x="457200" y="4724400"/>
            <a:ext cx="1295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457200" y="3581400"/>
            <a:ext cx="762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V="1">
            <a:off x="457200" y="3886200"/>
            <a:ext cx="0" cy="8382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457200" y="3581400"/>
            <a:ext cx="762000" cy="114300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1600200" y="3810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187" name="TextBox 186"/>
          <p:cNvSpPr txBox="1"/>
          <p:nvPr/>
        </p:nvSpPr>
        <p:spPr>
          <a:xfrm>
            <a:off x="457200" y="3429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88" name="TextBox 187"/>
          <p:cNvSpPr txBox="1"/>
          <p:nvPr/>
        </p:nvSpPr>
        <p:spPr>
          <a:xfrm>
            <a:off x="76200" y="4267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89" name="TextBox 188"/>
          <p:cNvSpPr txBox="1"/>
          <p:nvPr/>
        </p:nvSpPr>
        <p:spPr>
          <a:xfrm>
            <a:off x="838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cxnSp>
        <p:nvCxnSpPr>
          <p:cNvPr id="190" name="Straight Connector 189"/>
          <p:cNvCxnSpPr>
            <a:stCxn id="130" idx="3"/>
          </p:cNvCxnSpPr>
          <p:nvPr/>
        </p:nvCxnSpPr>
        <p:spPr>
          <a:xfrm flipH="1">
            <a:off x="4114800" y="4421449"/>
            <a:ext cx="1080191" cy="1293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1066800" y="3276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196" name="TextBox 195"/>
          <p:cNvSpPr txBox="1"/>
          <p:nvPr/>
        </p:nvSpPr>
        <p:spPr>
          <a:xfrm>
            <a:off x="152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baseline="-25000" dirty="0">
              <a:latin typeface="Times New Roman" pitchFamily="18" charset="0"/>
              <a:cs typeface="Times New Roman" pitchFamily="18" charset="0"/>
            </a:endParaRPr>
          </a:p>
        </p:txBody>
      </p:sp>
      <p:sp>
        <p:nvSpPr>
          <p:cNvPr id="197" name="TextBox 196"/>
          <p:cNvSpPr txBox="1"/>
          <p:nvPr/>
        </p:nvSpPr>
        <p:spPr>
          <a:xfrm>
            <a:off x="1828800" y="4648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198" name="TextBox 197"/>
          <p:cNvSpPr txBox="1"/>
          <p:nvPr/>
        </p:nvSpPr>
        <p:spPr>
          <a:xfrm>
            <a:off x="152400" y="3810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199" name="TextBox 198"/>
          <p:cNvSpPr txBox="1"/>
          <p:nvPr/>
        </p:nvSpPr>
        <p:spPr>
          <a:xfrm>
            <a:off x="3962400" y="5715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25</a:t>
            </a:r>
            <a:endParaRPr lang="en-US" baseline="-25000" dirty="0">
              <a:latin typeface="Times New Roman" pitchFamily="18" charset="0"/>
              <a:cs typeface="Times New Roman" pitchFamily="18" charset="0"/>
            </a:endParaRPr>
          </a:p>
        </p:txBody>
      </p:sp>
      <p:sp>
        <p:nvSpPr>
          <p:cNvPr id="200" name="Rectangle 199"/>
          <p:cNvSpPr/>
          <p:nvPr/>
        </p:nvSpPr>
        <p:spPr>
          <a:xfrm>
            <a:off x="67056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8" name="Straight Connector 117"/>
          <p:cNvCxnSpPr>
            <a:stCxn id="105" idx="7"/>
            <a:endCxn id="91" idx="3"/>
          </p:cNvCxnSpPr>
          <p:nvPr/>
        </p:nvCxnSpPr>
        <p:spPr>
          <a:xfrm flipV="1">
            <a:off x="1205809" y="1663009"/>
            <a:ext cx="636382" cy="1093582"/>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2667000" y="1143000"/>
            <a:ext cx="152400" cy="4953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2819400" y="4572000"/>
            <a:ext cx="3200402" cy="1524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2819400" y="35052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94" name="TextBox 193"/>
          <p:cNvSpPr txBox="1"/>
          <p:nvPr/>
        </p:nvSpPr>
        <p:spPr>
          <a:xfrm>
            <a:off x="2590800" y="610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26</a:t>
            </a:r>
            <a:endParaRPr lang="en-US" baseline="-25000" dirty="0">
              <a:latin typeface="Times New Roman" pitchFamily="18" charset="0"/>
              <a:cs typeface="Times New Roman" pitchFamily="18" charset="0"/>
            </a:endParaRPr>
          </a:p>
        </p:txBody>
      </p:sp>
      <p:sp>
        <p:nvSpPr>
          <p:cNvPr id="201" name="Rectangle 200"/>
          <p:cNvSpPr/>
          <p:nvPr/>
        </p:nvSpPr>
        <p:spPr>
          <a:xfrm>
            <a:off x="76200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up)">
                                      <p:cBhvr>
                                        <p:cTn id="7" dur="500"/>
                                        <p:tgtEl>
                                          <p:spTgt spid="1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5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4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9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9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8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9"/>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5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179"/>
                                        </p:tgtEl>
                                        <p:attrNameLst>
                                          <p:attrName>style.visibility</p:attrName>
                                        </p:attrNameLst>
                                      </p:cBhvr>
                                      <p:to>
                                        <p:strVal val="visible"/>
                                      </p:to>
                                    </p:set>
                                    <p:animEffect transition="in" filter="wipe(up)">
                                      <p:cBhvr>
                                        <p:cTn id="40" dur="500"/>
                                        <p:tgtEl>
                                          <p:spTgt spid="179"/>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80"/>
                                        </p:tgtEl>
                                        <p:attrNameLst>
                                          <p:attrName>style.visibility</p:attrName>
                                        </p:attrNameLst>
                                      </p:cBhvr>
                                      <p:to>
                                        <p:strVal val="visible"/>
                                      </p:to>
                                    </p:set>
                                    <p:animEffect transition="in" filter="wipe(up)">
                                      <p:cBhvr>
                                        <p:cTn id="49" dur="500"/>
                                        <p:tgtEl>
                                          <p:spTgt spid="18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9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p:bldP spid="187" grpId="0"/>
      <p:bldP spid="188" grpId="0"/>
      <p:bldP spid="189" grpId="0"/>
      <p:bldP spid="195" grpId="0"/>
      <p:bldP spid="196" grpId="0"/>
      <p:bldP spid="197" grpId="0"/>
      <p:bldP spid="198" grpId="0"/>
      <p:bldP spid="183" grpId="0"/>
      <p:bldP spid="194" grpId="0"/>
      <p:bldP spid="20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056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17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86" idx="0"/>
            <a:endCxn id="85" idx="4"/>
          </p:cNvCxnSpPr>
          <p:nvPr/>
        </p:nvCxnSpPr>
        <p:spPr>
          <a:xfrm flipH="1" flipV="1">
            <a:off x="1112520" y="2133600"/>
            <a:ext cx="838200" cy="9906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30" idx="5"/>
          </p:cNvCxnSpPr>
          <p:nvPr/>
        </p:nvCxnSpPr>
        <p:spPr>
          <a:xfrm>
            <a:off x="5259649" y="4421449"/>
            <a:ext cx="1826951" cy="2055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72390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67" name="Rectangle 166"/>
          <p:cNvSpPr/>
          <p:nvPr/>
        </p:nvSpPr>
        <p:spPr>
          <a:xfrm>
            <a:off x="76200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86" idx="0"/>
            <a:endCxn id="91" idx="4"/>
          </p:cNvCxnSpPr>
          <p:nvPr/>
        </p:nvCxnSpPr>
        <p:spPr>
          <a:xfrm flipH="1" flipV="1">
            <a:off x="1874520" y="1676400"/>
            <a:ext cx="76200" cy="14478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endCxn id="162" idx="2"/>
          </p:cNvCxnSpPr>
          <p:nvPr/>
        </p:nvCxnSpPr>
        <p:spPr>
          <a:xfrm>
            <a:off x="2819400" y="5410200"/>
            <a:ext cx="4762500" cy="1207532"/>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752600" y="3974068"/>
            <a:ext cx="0" cy="902732"/>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H="1">
            <a:off x="533400" y="4876800"/>
            <a:ext cx="121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533400" y="3962400"/>
            <a:ext cx="1219200" cy="11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V="1">
            <a:off x="533400" y="3962400"/>
            <a:ext cx="0" cy="9144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533400" y="3974068"/>
            <a:ext cx="1219200" cy="902732"/>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1828800" y="4038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87" name="TextBox 186"/>
          <p:cNvSpPr txBox="1"/>
          <p:nvPr/>
        </p:nvSpPr>
        <p:spPr>
          <a:xfrm>
            <a:off x="914400" y="3581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88" name="TextBox 187"/>
          <p:cNvSpPr txBox="1"/>
          <p:nvPr/>
        </p:nvSpPr>
        <p:spPr>
          <a:xfrm>
            <a:off x="1524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89" name="TextBox 188"/>
          <p:cNvSpPr txBox="1"/>
          <p:nvPr/>
        </p:nvSpPr>
        <p:spPr>
          <a:xfrm>
            <a:off x="914400" y="4953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cxnSp>
        <p:nvCxnSpPr>
          <p:cNvPr id="190" name="Straight Connector 189"/>
          <p:cNvCxnSpPr>
            <a:stCxn id="130" idx="3"/>
          </p:cNvCxnSpPr>
          <p:nvPr/>
        </p:nvCxnSpPr>
        <p:spPr>
          <a:xfrm flipH="1">
            <a:off x="4114800" y="4421449"/>
            <a:ext cx="1080191" cy="1293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1752600" y="3657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sp>
        <p:nvSpPr>
          <p:cNvPr id="196" name="TextBox 195"/>
          <p:cNvSpPr txBox="1"/>
          <p:nvPr/>
        </p:nvSpPr>
        <p:spPr>
          <a:xfrm>
            <a:off x="228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baseline="-25000" dirty="0">
              <a:latin typeface="Times New Roman" pitchFamily="18" charset="0"/>
              <a:cs typeface="Times New Roman" pitchFamily="18" charset="0"/>
            </a:endParaRPr>
          </a:p>
        </p:txBody>
      </p:sp>
      <p:sp>
        <p:nvSpPr>
          <p:cNvPr id="197" name="TextBox 196"/>
          <p:cNvSpPr txBox="1"/>
          <p:nvPr/>
        </p:nvSpPr>
        <p:spPr>
          <a:xfrm>
            <a:off x="1676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198" name="TextBox 197"/>
          <p:cNvSpPr txBox="1"/>
          <p:nvPr/>
        </p:nvSpPr>
        <p:spPr>
          <a:xfrm>
            <a:off x="152400" y="3657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199" name="TextBox 198"/>
          <p:cNvSpPr txBox="1"/>
          <p:nvPr/>
        </p:nvSpPr>
        <p:spPr>
          <a:xfrm>
            <a:off x="3962400" y="5715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25</a:t>
            </a:r>
            <a:endParaRPr lang="en-US" baseline="-25000" dirty="0">
              <a:latin typeface="Times New Roman" pitchFamily="18" charset="0"/>
              <a:cs typeface="Times New Roman" pitchFamily="18" charset="0"/>
            </a:endParaRPr>
          </a:p>
        </p:txBody>
      </p:sp>
      <p:sp>
        <p:nvSpPr>
          <p:cNvPr id="200" name="Rectangle 199"/>
          <p:cNvSpPr/>
          <p:nvPr/>
        </p:nvSpPr>
        <p:spPr>
          <a:xfrm>
            <a:off x="67056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8" name="Straight Connector 117"/>
          <p:cNvCxnSpPr>
            <a:stCxn id="105" idx="7"/>
            <a:endCxn id="91" idx="3"/>
          </p:cNvCxnSpPr>
          <p:nvPr/>
        </p:nvCxnSpPr>
        <p:spPr>
          <a:xfrm flipV="1">
            <a:off x="1205809" y="1663009"/>
            <a:ext cx="636382" cy="1093582"/>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2667000" y="1143000"/>
            <a:ext cx="152400" cy="4953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2819400" y="4572000"/>
            <a:ext cx="3200402" cy="1524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2819400" y="35052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94" name="TextBox 193"/>
          <p:cNvSpPr txBox="1"/>
          <p:nvPr/>
        </p:nvSpPr>
        <p:spPr>
          <a:xfrm>
            <a:off x="2590800" y="610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26</a:t>
            </a:r>
            <a:endParaRPr lang="en-US" baseline="-25000" dirty="0">
              <a:latin typeface="Times New Roman" pitchFamily="18" charset="0"/>
              <a:cs typeface="Times New Roman" pitchFamily="18" charset="0"/>
            </a:endParaRPr>
          </a:p>
        </p:txBody>
      </p:sp>
      <p:sp>
        <p:nvSpPr>
          <p:cNvPr id="201" name="Rectangle 200"/>
          <p:cNvSpPr/>
          <p:nvPr/>
        </p:nvSpPr>
        <p:spPr>
          <a:xfrm>
            <a:off x="76200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3" name="Straight Connector 212"/>
          <p:cNvCxnSpPr>
            <a:stCxn id="145" idx="0"/>
            <a:endCxn id="129" idx="6"/>
          </p:cNvCxnSpPr>
          <p:nvPr/>
        </p:nvCxnSpPr>
        <p:spPr>
          <a:xfrm flipH="1" flipV="1">
            <a:off x="3276600" y="4907280"/>
            <a:ext cx="2788920" cy="41148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flipH="1" flipV="1">
            <a:off x="3581400" y="2590800"/>
            <a:ext cx="3505200"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4" name="TextBox 223"/>
          <p:cNvSpPr txBox="1"/>
          <p:nvPr/>
        </p:nvSpPr>
        <p:spPr>
          <a:xfrm>
            <a:off x="6172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35</a:t>
            </a:r>
            <a:endParaRPr lang="en-US" baseline="-25000" dirty="0">
              <a:latin typeface="Times New Roman" pitchFamily="18" charset="0"/>
              <a:cs typeface="Times New Roman" pitchFamily="18" charset="0"/>
            </a:endParaRPr>
          </a:p>
        </p:txBody>
      </p:sp>
      <p:cxnSp>
        <p:nvCxnSpPr>
          <p:cNvPr id="137" name="Straight Connector 136"/>
          <p:cNvCxnSpPr>
            <a:stCxn id="105" idx="6"/>
            <a:endCxn id="103" idx="3"/>
          </p:cNvCxnSpPr>
          <p:nvPr/>
        </p:nvCxnSpPr>
        <p:spPr>
          <a:xfrm flipV="1">
            <a:off x="1219200" y="2059249"/>
            <a:ext cx="1308791" cy="729671"/>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177" idx="1"/>
          </p:cNvCxnSpPr>
          <p:nvPr/>
        </p:nvCxnSpPr>
        <p:spPr>
          <a:xfrm flipV="1">
            <a:off x="4419600" y="1219200"/>
            <a:ext cx="0" cy="2318266"/>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49" idx="0"/>
          </p:cNvCxnSpPr>
          <p:nvPr/>
        </p:nvCxnSpPr>
        <p:spPr>
          <a:xfrm flipH="1" flipV="1">
            <a:off x="4419600" y="1219200"/>
            <a:ext cx="2407920" cy="4953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09" name="TextBox 208"/>
          <p:cNvSpPr txBox="1"/>
          <p:nvPr/>
        </p:nvSpPr>
        <p:spPr>
          <a:xfrm>
            <a:off x="3429000" y="19050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210" name="TextBox 209"/>
          <p:cNvSpPr txBox="1"/>
          <p:nvPr/>
        </p:nvSpPr>
        <p:spPr>
          <a:xfrm>
            <a:off x="3962400" y="838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a:t>
            </a:r>
            <a:endParaRPr lang="en-US" baseline="-25000" dirty="0">
              <a:latin typeface="Times New Roman" pitchFamily="18" charset="0"/>
              <a:cs typeface="Times New Roman" pitchFamily="18" charset="0"/>
            </a:endParaRPr>
          </a:p>
        </p:txBody>
      </p:sp>
      <p:sp>
        <p:nvSpPr>
          <p:cNvPr id="211" name="Rectangle 210"/>
          <p:cNvSpPr/>
          <p:nvPr/>
        </p:nvSpPr>
        <p:spPr>
          <a:xfrm>
            <a:off x="67056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up)">
                                      <p:cBhvr>
                                        <p:cTn id="7" dur="500"/>
                                        <p:tgtEl>
                                          <p:spTgt spid="13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5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4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9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9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8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9"/>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5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69"/>
                                        </p:tgtEl>
                                        <p:attrNameLst>
                                          <p:attrName>style.visibility</p:attrName>
                                        </p:attrNameLst>
                                      </p:cBhvr>
                                      <p:to>
                                        <p:strVal val="visible"/>
                                      </p:to>
                                    </p:set>
                                    <p:animEffect transition="in" filter="wipe(down)">
                                      <p:cBhvr>
                                        <p:cTn id="40" dur="500"/>
                                        <p:tgtEl>
                                          <p:spTgt spid="169"/>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171"/>
                                        </p:tgtEl>
                                        <p:attrNameLst>
                                          <p:attrName>style.visibility</p:attrName>
                                        </p:attrNameLst>
                                      </p:cBhvr>
                                      <p:to>
                                        <p:strVal val="visible"/>
                                      </p:to>
                                    </p:set>
                                    <p:animEffect transition="in" filter="wipe(down)">
                                      <p:cBhvr>
                                        <p:cTn id="49" dur="500"/>
                                        <p:tgtEl>
                                          <p:spTgt spid="171"/>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1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p:bldP spid="187" grpId="0"/>
      <p:bldP spid="188" grpId="0"/>
      <p:bldP spid="189" grpId="0"/>
      <p:bldP spid="195" grpId="0"/>
      <p:bldP spid="196" grpId="0"/>
      <p:bldP spid="197" grpId="0"/>
      <p:bldP spid="198" grpId="0"/>
      <p:bldP spid="209" grpId="0"/>
      <p:bldP spid="210" grpId="0"/>
      <p:bldP spid="2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056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17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86" idx="0"/>
            <a:endCxn id="85" idx="4"/>
          </p:cNvCxnSpPr>
          <p:nvPr/>
        </p:nvCxnSpPr>
        <p:spPr>
          <a:xfrm flipH="1" flipV="1">
            <a:off x="1112520" y="2133600"/>
            <a:ext cx="838200" cy="9906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30" idx="5"/>
          </p:cNvCxnSpPr>
          <p:nvPr/>
        </p:nvCxnSpPr>
        <p:spPr>
          <a:xfrm>
            <a:off x="5259649" y="4421449"/>
            <a:ext cx="1826951" cy="2055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72390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67" name="Rectangle 166"/>
          <p:cNvSpPr/>
          <p:nvPr/>
        </p:nvSpPr>
        <p:spPr>
          <a:xfrm>
            <a:off x="76200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86" idx="0"/>
            <a:endCxn id="91" idx="4"/>
          </p:cNvCxnSpPr>
          <p:nvPr/>
        </p:nvCxnSpPr>
        <p:spPr>
          <a:xfrm flipH="1" flipV="1">
            <a:off x="1874520" y="1676400"/>
            <a:ext cx="76200" cy="14478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endCxn id="162" idx="2"/>
          </p:cNvCxnSpPr>
          <p:nvPr/>
        </p:nvCxnSpPr>
        <p:spPr>
          <a:xfrm>
            <a:off x="2819400" y="5410200"/>
            <a:ext cx="4762500" cy="1207532"/>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828800" y="3833336"/>
            <a:ext cx="0" cy="902732"/>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H="1">
            <a:off x="1066800" y="4736068"/>
            <a:ext cx="7620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304800" y="3821668"/>
            <a:ext cx="15240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flipV="1">
            <a:off x="304800" y="4736068"/>
            <a:ext cx="762000" cy="4572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1066800" y="3833336"/>
            <a:ext cx="762000" cy="1359932"/>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1828800" y="4038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87" name="TextBox 186"/>
          <p:cNvSpPr txBox="1"/>
          <p:nvPr/>
        </p:nvSpPr>
        <p:spPr>
          <a:xfrm>
            <a:off x="685800" y="3886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a:t>
            </a:r>
            <a:endParaRPr lang="en-US" baseline="-25000" dirty="0">
              <a:latin typeface="Times New Roman" pitchFamily="18" charset="0"/>
              <a:cs typeface="Times New Roman" pitchFamily="18" charset="0"/>
            </a:endParaRPr>
          </a:p>
        </p:txBody>
      </p:sp>
      <p:sp>
        <p:nvSpPr>
          <p:cNvPr id="188" name="TextBox 187"/>
          <p:cNvSpPr txBox="1"/>
          <p:nvPr/>
        </p:nvSpPr>
        <p:spPr>
          <a:xfrm>
            <a:off x="304800" y="4953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89" name="TextBox 188"/>
          <p:cNvSpPr txBox="1"/>
          <p:nvPr/>
        </p:nvSpPr>
        <p:spPr>
          <a:xfrm>
            <a:off x="1447800" y="5029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cxnSp>
        <p:nvCxnSpPr>
          <p:cNvPr id="190" name="Straight Connector 189"/>
          <p:cNvCxnSpPr>
            <a:stCxn id="130" idx="3"/>
          </p:cNvCxnSpPr>
          <p:nvPr/>
        </p:nvCxnSpPr>
        <p:spPr>
          <a:xfrm flipH="1">
            <a:off x="4114800" y="4421449"/>
            <a:ext cx="1080191" cy="1293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1905000" y="3581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sp>
        <p:nvSpPr>
          <p:cNvPr id="196" name="TextBox 195"/>
          <p:cNvSpPr txBox="1"/>
          <p:nvPr/>
        </p:nvSpPr>
        <p:spPr>
          <a:xfrm>
            <a:off x="914400" y="5257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baseline="-25000" dirty="0">
              <a:latin typeface="Times New Roman" pitchFamily="18" charset="0"/>
              <a:cs typeface="Times New Roman" pitchFamily="18" charset="0"/>
            </a:endParaRPr>
          </a:p>
        </p:txBody>
      </p:sp>
      <p:sp>
        <p:nvSpPr>
          <p:cNvPr id="197" name="TextBox 196"/>
          <p:cNvSpPr txBox="1"/>
          <p:nvPr/>
        </p:nvSpPr>
        <p:spPr>
          <a:xfrm>
            <a:off x="1905000" y="4648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198" name="TextBox 197"/>
          <p:cNvSpPr txBox="1"/>
          <p:nvPr/>
        </p:nvSpPr>
        <p:spPr>
          <a:xfrm>
            <a:off x="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baseline="-25000" dirty="0">
              <a:latin typeface="Times New Roman" pitchFamily="18" charset="0"/>
              <a:cs typeface="Times New Roman" pitchFamily="18" charset="0"/>
            </a:endParaRPr>
          </a:p>
        </p:txBody>
      </p:sp>
      <p:sp>
        <p:nvSpPr>
          <p:cNvPr id="199" name="TextBox 198"/>
          <p:cNvSpPr txBox="1"/>
          <p:nvPr/>
        </p:nvSpPr>
        <p:spPr>
          <a:xfrm>
            <a:off x="3962400" y="5715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25</a:t>
            </a:r>
            <a:endParaRPr lang="en-US" baseline="-25000" dirty="0">
              <a:latin typeface="Times New Roman" pitchFamily="18" charset="0"/>
              <a:cs typeface="Times New Roman" pitchFamily="18" charset="0"/>
            </a:endParaRPr>
          </a:p>
        </p:txBody>
      </p:sp>
      <p:sp>
        <p:nvSpPr>
          <p:cNvPr id="200" name="Rectangle 199"/>
          <p:cNvSpPr/>
          <p:nvPr/>
        </p:nvSpPr>
        <p:spPr>
          <a:xfrm>
            <a:off x="67056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8" name="Straight Connector 117"/>
          <p:cNvCxnSpPr>
            <a:stCxn id="105" idx="7"/>
            <a:endCxn id="91" idx="3"/>
          </p:cNvCxnSpPr>
          <p:nvPr/>
        </p:nvCxnSpPr>
        <p:spPr>
          <a:xfrm flipV="1">
            <a:off x="1205809" y="1663009"/>
            <a:ext cx="636382" cy="1093582"/>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2667000" y="1143000"/>
            <a:ext cx="152400" cy="4953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2819400" y="4572000"/>
            <a:ext cx="3200402" cy="1524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83" name="TextBox 182"/>
          <p:cNvSpPr txBox="1"/>
          <p:nvPr/>
        </p:nvSpPr>
        <p:spPr>
          <a:xfrm>
            <a:off x="2819400" y="35052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94" name="TextBox 193"/>
          <p:cNvSpPr txBox="1"/>
          <p:nvPr/>
        </p:nvSpPr>
        <p:spPr>
          <a:xfrm>
            <a:off x="2590800" y="610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26</a:t>
            </a:r>
            <a:endParaRPr lang="en-US" baseline="-25000" dirty="0">
              <a:latin typeface="Times New Roman" pitchFamily="18" charset="0"/>
              <a:cs typeface="Times New Roman" pitchFamily="18" charset="0"/>
            </a:endParaRPr>
          </a:p>
        </p:txBody>
      </p:sp>
      <p:sp>
        <p:nvSpPr>
          <p:cNvPr id="201" name="Rectangle 200"/>
          <p:cNvSpPr/>
          <p:nvPr/>
        </p:nvSpPr>
        <p:spPr>
          <a:xfrm>
            <a:off x="76200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3" name="Straight Connector 212"/>
          <p:cNvCxnSpPr>
            <a:stCxn id="145" idx="0"/>
            <a:endCxn id="129" idx="6"/>
          </p:cNvCxnSpPr>
          <p:nvPr/>
        </p:nvCxnSpPr>
        <p:spPr>
          <a:xfrm flipH="1" flipV="1">
            <a:off x="3276600" y="4907280"/>
            <a:ext cx="2788920" cy="41148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flipH="1" flipV="1">
            <a:off x="3581400" y="2590800"/>
            <a:ext cx="3505200"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4" name="TextBox 223"/>
          <p:cNvSpPr txBox="1"/>
          <p:nvPr/>
        </p:nvSpPr>
        <p:spPr>
          <a:xfrm>
            <a:off x="6172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35</a:t>
            </a:r>
            <a:endParaRPr lang="en-US" baseline="-25000" dirty="0">
              <a:latin typeface="Times New Roman" pitchFamily="18" charset="0"/>
              <a:cs typeface="Times New Roman" pitchFamily="18" charset="0"/>
            </a:endParaRPr>
          </a:p>
        </p:txBody>
      </p:sp>
      <p:cxnSp>
        <p:nvCxnSpPr>
          <p:cNvPr id="137" name="Straight Connector 136"/>
          <p:cNvCxnSpPr>
            <a:stCxn id="105" idx="6"/>
            <a:endCxn id="103" idx="3"/>
          </p:cNvCxnSpPr>
          <p:nvPr/>
        </p:nvCxnSpPr>
        <p:spPr>
          <a:xfrm flipV="1">
            <a:off x="1219200" y="2059249"/>
            <a:ext cx="1308791" cy="729671"/>
          </a:xfrm>
          <a:prstGeom prst="line">
            <a:avLst/>
          </a:prstGeom>
          <a:ln w="12700">
            <a:solidFill>
              <a:srgbClr val="0070C0"/>
            </a:solidFill>
            <a:prstDash val="solid"/>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177" idx="1"/>
          </p:cNvCxnSpPr>
          <p:nvPr/>
        </p:nvCxnSpPr>
        <p:spPr>
          <a:xfrm flipV="1">
            <a:off x="4419600" y="1219200"/>
            <a:ext cx="0" cy="2318266"/>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flipV="1">
            <a:off x="4419600" y="1219200"/>
            <a:ext cx="2407920" cy="49530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09" name="TextBox 208"/>
          <p:cNvSpPr txBox="1"/>
          <p:nvPr/>
        </p:nvSpPr>
        <p:spPr>
          <a:xfrm>
            <a:off x="3429000" y="19050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210" name="TextBox 209"/>
          <p:cNvSpPr txBox="1"/>
          <p:nvPr/>
        </p:nvSpPr>
        <p:spPr>
          <a:xfrm>
            <a:off x="3962400" y="838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a:t>
            </a:r>
            <a:endParaRPr lang="en-US" baseline="-25000" dirty="0">
              <a:latin typeface="Times New Roman" pitchFamily="18" charset="0"/>
              <a:cs typeface="Times New Roman" pitchFamily="18" charset="0"/>
            </a:endParaRPr>
          </a:p>
        </p:txBody>
      </p:sp>
      <p:sp>
        <p:nvSpPr>
          <p:cNvPr id="211" name="Rectangle 210"/>
          <p:cNvSpPr/>
          <p:nvPr/>
        </p:nvSpPr>
        <p:spPr>
          <a:xfrm>
            <a:off x="57912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6" name="Straight Connector 135"/>
          <p:cNvCxnSpPr>
            <a:stCxn id="145" idx="1"/>
          </p:cNvCxnSpPr>
          <p:nvPr/>
        </p:nvCxnSpPr>
        <p:spPr>
          <a:xfrm flipH="1" flipV="1">
            <a:off x="1447800" y="228600"/>
            <a:ext cx="4585391" cy="5103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a:stCxn id="50" idx="1"/>
          </p:cNvCxnSpPr>
          <p:nvPr/>
        </p:nvCxnSpPr>
        <p:spPr>
          <a:xfrm flipH="1" flipV="1">
            <a:off x="3505200" y="0"/>
            <a:ext cx="3503351" cy="46615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a:stCxn id="86" idx="0"/>
            <a:endCxn id="103" idx="4"/>
          </p:cNvCxnSpPr>
          <p:nvPr/>
        </p:nvCxnSpPr>
        <p:spPr>
          <a:xfrm flipV="1">
            <a:off x="1950720" y="2072640"/>
            <a:ext cx="609600" cy="105156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221" name="Rectangle 220"/>
          <p:cNvSpPr/>
          <p:nvPr/>
        </p:nvSpPr>
        <p:spPr>
          <a:xfrm>
            <a:off x="67056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wipe(up)">
                                      <p:cBhvr>
                                        <p:cTn id="7" dur="500"/>
                                        <p:tgtEl>
                                          <p:spTgt spid="17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5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4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9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9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8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9"/>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5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36"/>
                                        </p:tgtEl>
                                        <p:attrNameLst>
                                          <p:attrName>style.visibility</p:attrName>
                                        </p:attrNameLst>
                                      </p:cBhvr>
                                      <p:to>
                                        <p:strVal val="visible"/>
                                      </p:to>
                                    </p:set>
                                    <p:animEffect transition="in" filter="wipe(down)">
                                      <p:cBhvr>
                                        <p:cTn id="40" dur="500"/>
                                        <p:tgtEl>
                                          <p:spTgt spid="13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172"/>
                                        </p:tgtEl>
                                        <p:attrNameLst>
                                          <p:attrName>style.visibility</p:attrName>
                                        </p:attrNameLst>
                                      </p:cBhvr>
                                      <p:to>
                                        <p:strVal val="visible"/>
                                      </p:to>
                                    </p:set>
                                    <p:animEffect transition="in" filter="wipe(down)">
                                      <p:cBhvr>
                                        <p:cTn id="45" dur="500"/>
                                        <p:tgtEl>
                                          <p:spTgt spid="172"/>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p:bldP spid="187" grpId="0"/>
      <p:bldP spid="188" grpId="0"/>
      <p:bldP spid="189" grpId="0"/>
      <p:bldP spid="195" grpId="0"/>
      <p:bldP spid="196" grpId="0"/>
      <p:bldP spid="197" grpId="0"/>
      <p:bldP spid="198" grpId="0"/>
      <p:bldP spid="2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8426" y="2967335"/>
            <a:ext cx="3647152" cy="923330"/>
          </a:xfrm>
          <a:prstGeom prst="rect">
            <a:avLst/>
          </a:prstGeom>
          <a:noFill/>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a:stCxn id="52" idx="5"/>
            <a:endCxn id="50" idx="2"/>
          </p:cNvCxnSpPr>
          <p:nvPr/>
        </p:nvCxnSpPr>
        <p:spPr>
          <a:xfrm flipV="1">
            <a:off x="4192849" y="6153388"/>
            <a:ext cx="3046151" cy="32329"/>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52" idx="7"/>
            <a:endCxn id="51" idx="3"/>
          </p:cNvCxnSpPr>
          <p:nvPr/>
        </p:nvCxnSpPr>
        <p:spPr>
          <a:xfrm flipV="1">
            <a:off x="4192849" y="4939609"/>
            <a:ext cx="1002142" cy="118145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49" idx="2"/>
            <a:endCxn id="51" idx="7"/>
          </p:cNvCxnSpPr>
          <p:nvPr/>
        </p:nvCxnSpPr>
        <p:spPr>
          <a:xfrm flipH="1">
            <a:off x="5259649" y="4400788"/>
            <a:ext cx="1750751" cy="474163"/>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9" idx="4"/>
            <a:endCxn id="50" idx="0"/>
          </p:cNvCxnSpPr>
          <p:nvPr/>
        </p:nvCxnSpPr>
        <p:spPr>
          <a:xfrm>
            <a:off x="7056120" y="4446508"/>
            <a:ext cx="228600" cy="166116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2672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44196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5720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47244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50292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1816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53340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54864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48768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57912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59436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60960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62484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56388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5532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67056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68580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70104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6400800" y="61838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715000" y="5791200"/>
            <a:ext cx="838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600</a:t>
            </a:r>
            <a:endParaRPr lang="en-US" dirty="0">
              <a:latin typeface="Times New Roman" pitchFamily="18" charset="0"/>
              <a:cs typeface="Times New Roman" pitchFamily="18" charset="0"/>
            </a:endParaRPr>
          </a:p>
        </p:txBody>
      </p:sp>
      <p:sp>
        <p:nvSpPr>
          <p:cNvPr id="46" name="TextBox 45"/>
          <p:cNvSpPr txBox="1"/>
          <p:nvPr/>
        </p:nvSpPr>
        <p:spPr>
          <a:xfrm>
            <a:off x="4343400" y="5181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300</a:t>
            </a:r>
            <a:endParaRPr lang="en-US" dirty="0">
              <a:latin typeface="Times New Roman" pitchFamily="18" charset="0"/>
              <a:cs typeface="Times New Roman" pitchFamily="18" charset="0"/>
            </a:endParaRPr>
          </a:p>
        </p:txBody>
      </p:sp>
      <p:sp>
        <p:nvSpPr>
          <p:cNvPr id="47" name="TextBox 46"/>
          <p:cNvSpPr txBox="1"/>
          <p:nvPr/>
        </p:nvSpPr>
        <p:spPr>
          <a:xfrm>
            <a:off x="60960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360</a:t>
            </a:r>
            <a:endParaRPr lang="en-US" dirty="0">
              <a:latin typeface="Times New Roman" pitchFamily="18" charset="0"/>
              <a:cs typeface="Times New Roman" pitchFamily="18" charset="0"/>
            </a:endParaRPr>
          </a:p>
        </p:txBody>
      </p:sp>
      <p:sp>
        <p:nvSpPr>
          <p:cNvPr id="48" name="TextBox 47"/>
          <p:cNvSpPr txBox="1"/>
          <p:nvPr/>
        </p:nvSpPr>
        <p:spPr>
          <a:xfrm>
            <a:off x="7239000" y="5105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360</a:t>
            </a:r>
            <a:endParaRPr lang="en-US" dirty="0">
              <a:latin typeface="Times New Roman" pitchFamily="18" charset="0"/>
              <a:cs typeface="Times New Roman" pitchFamily="18" charset="0"/>
            </a:endParaRPr>
          </a:p>
        </p:txBody>
      </p:sp>
      <p:sp>
        <p:nvSpPr>
          <p:cNvPr id="49" name="Oval 48"/>
          <p:cNvSpPr/>
          <p:nvPr/>
        </p:nvSpPr>
        <p:spPr>
          <a:xfrm>
            <a:off x="7010400" y="4355068"/>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239000" y="6107668"/>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18160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114800" y="6107668"/>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6705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70" name="TextBox 69"/>
          <p:cNvSpPr txBox="1"/>
          <p:nvPr/>
        </p:nvSpPr>
        <p:spPr>
          <a:xfrm>
            <a:off x="4724400" y="4267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1" name="TextBox 70"/>
          <p:cNvSpPr txBox="1"/>
          <p:nvPr/>
        </p:nvSpPr>
        <p:spPr>
          <a:xfrm>
            <a:off x="70866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72" name="TextBox 71"/>
          <p:cNvSpPr txBox="1"/>
          <p:nvPr/>
        </p:nvSpPr>
        <p:spPr>
          <a:xfrm>
            <a:off x="3810000" y="61838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sp>
        <p:nvSpPr>
          <p:cNvPr id="41" name="Rectangle 40"/>
          <p:cNvSpPr/>
          <p:nvPr/>
        </p:nvSpPr>
        <p:spPr>
          <a:xfrm>
            <a:off x="304800" y="609600"/>
            <a:ext cx="8839200" cy="923330"/>
          </a:xfrm>
          <a:prstGeom prst="rect">
            <a:avLst/>
          </a:prstGeom>
        </p:spPr>
        <p:txBody>
          <a:bodyPr wrap="square">
            <a:spAutoFit/>
          </a:bodyPr>
          <a:lstStyle/>
          <a:p>
            <a:pPr algn="just"/>
            <a:r>
              <a:rPr lang="en-US" dirty="0" smtClean="0">
                <a:latin typeface="Times New Roman" pitchFamily="18" charset="0"/>
                <a:cs typeface="Times New Roman" pitchFamily="18" charset="0"/>
              </a:rPr>
              <a:t>In a pin jointed four bar mechanism, as shown in </a:t>
            </a:r>
            <a:r>
              <a:rPr lang="en-US" smtClean="0">
                <a:latin typeface="Times New Roman" pitchFamily="18" charset="0"/>
                <a:cs typeface="Times New Roman" pitchFamily="18" charset="0"/>
              </a:rPr>
              <a:t>Fig. , </a:t>
            </a:r>
            <a:r>
              <a:rPr lang="en-US" dirty="0" smtClean="0">
                <a:latin typeface="Times New Roman" pitchFamily="18" charset="0"/>
                <a:cs typeface="Times New Roman" pitchFamily="18" charset="0"/>
              </a:rPr>
              <a:t>AB = 300 mm, BC = CD = 360</a:t>
            </a:r>
          </a:p>
          <a:p>
            <a:pPr algn="just"/>
            <a:r>
              <a:rPr lang="en-US" dirty="0" smtClean="0">
                <a:latin typeface="Times New Roman" pitchFamily="18" charset="0"/>
                <a:cs typeface="Times New Roman" pitchFamily="18" charset="0"/>
              </a:rPr>
              <a:t>mm, and AD = 600 mm. The angle BAD = 60°. The crank AB rotates uniformly at 100 </a:t>
            </a:r>
            <a:r>
              <a:rPr lang="en-US" dirty="0" err="1" smtClean="0">
                <a:latin typeface="Times New Roman" pitchFamily="18" charset="0"/>
                <a:cs typeface="Times New Roman" pitchFamily="18" charset="0"/>
              </a:rPr>
              <a:t>r.p.m</a:t>
            </a:r>
            <a:r>
              <a:rPr lang="en-US" dirty="0" smtClean="0">
                <a:latin typeface="Times New Roman" pitchFamily="18" charset="0"/>
                <a:cs typeface="Times New Roman" pitchFamily="18" charset="0"/>
              </a:rPr>
              <a:t>. Locate all the instantaneous centers and find the angular velocity of the link BC..</a:t>
            </a:r>
          </a:p>
        </p:txBody>
      </p:sp>
      <p:cxnSp>
        <p:nvCxnSpPr>
          <p:cNvPr id="44" name="Straight Connector 43"/>
          <p:cNvCxnSpPr>
            <a:stCxn id="51" idx="2"/>
          </p:cNvCxnSpPr>
          <p:nvPr/>
        </p:nvCxnSpPr>
        <p:spPr>
          <a:xfrm flipH="1">
            <a:off x="609600" y="4907280"/>
            <a:ext cx="4572000" cy="126492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52" idx="5"/>
          </p:cNvCxnSpPr>
          <p:nvPr/>
        </p:nvCxnSpPr>
        <p:spPr>
          <a:xfrm flipH="1" flipV="1">
            <a:off x="609600" y="6172200"/>
            <a:ext cx="3583249" cy="13517"/>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52" idx="7"/>
          </p:cNvCxnSpPr>
          <p:nvPr/>
        </p:nvCxnSpPr>
        <p:spPr>
          <a:xfrm flipV="1">
            <a:off x="4192849" y="2971801"/>
            <a:ext cx="2665151" cy="3149258"/>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50" idx="0"/>
          </p:cNvCxnSpPr>
          <p:nvPr/>
        </p:nvCxnSpPr>
        <p:spPr>
          <a:xfrm flipH="1" flipV="1">
            <a:off x="6858000" y="2971800"/>
            <a:ext cx="426720" cy="3135868"/>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676400" y="2362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13560" y="26517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48000" y="26517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048000" y="3657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813560" y="36423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14478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31242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3200400" y="3657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1524000" y="3669268"/>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0" name="Rectangle 109"/>
          <p:cNvSpPr/>
          <p:nvPr/>
        </p:nvSpPr>
        <p:spPr>
          <a:xfrm>
            <a:off x="1828800" y="2667000"/>
            <a:ext cx="1295400" cy="1066800"/>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4495800" y="1676400"/>
            <a:ext cx="3276600" cy="1384995"/>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endParaRPr lang="en-US" dirty="0" smtClean="0">
              <a:latin typeface="Times New Roman" pitchFamily="18" charset="0"/>
              <a:cs typeface="Times New Roman" pitchFamily="18" charset="0"/>
            </a:endParaRPr>
          </a:p>
        </p:txBody>
      </p:sp>
      <p:sp>
        <p:nvSpPr>
          <p:cNvPr id="112" name="Rectangle 111"/>
          <p:cNvSpPr/>
          <p:nvPr/>
        </p:nvSpPr>
        <p:spPr>
          <a:xfrm>
            <a:off x="4419600" y="1676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324600" y="1676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419600" y="2133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419600" y="2667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5"/>
          </p:cNvCxnSpPr>
          <p:nvPr/>
        </p:nvCxnSpPr>
        <p:spPr>
          <a:xfrm>
            <a:off x="1891609" y="2729809"/>
            <a:ext cx="1232591" cy="1003991"/>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103" idx="3"/>
          </p:cNvCxnSpPr>
          <p:nvPr/>
        </p:nvCxnSpPr>
        <p:spPr>
          <a:xfrm flipH="1">
            <a:off x="1905000" y="2729809"/>
            <a:ext cx="1156391" cy="927791"/>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2286000" y="229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31242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286000" y="36692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25" name="TextBox 124"/>
          <p:cNvSpPr txBox="1"/>
          <p:nvPr/>
        </p:nvSpPr>
        <p:spPr>
          <a:xfrm>
            <a:off x="7010400" y="2819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26" name="TextBox 125"/>
          <p:cNvSpPr txBox="1"/>
          <p:nvPr/>
        </p:nvSpPr>
        <p:spPr>
          <a:xfrm>
            <a:off x="1524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5334000" y="1676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5334000" y="2133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391400" y="594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74" name="TextBox 73"/>
          <p:cNvSpPr txBox="1">
            <a:spLocks noChangeArrowheads="1"/>
          </p:cNvSpPr>
          <p:nvPr/>
        </p:nvSpPr>
        <p:spPr bwMode="auto">
          <a:xfrm>
            <a:off x="4724400" y="5410200"/>
            <a:ext cx="533400" cy="646331"/>
          </a:xfrm>
          <a:prstGeom prst="rect">
            <a:avLst/>
          </a:prstGeom>
          <a:noFill/>
          <a:ln w="9525">
            <a:noFill/>
            <a:miter lim="800000"/>
            <a:headEnd/>
            <a:tailEnd/>
          </a:ln>
        </p:spPr>
        <p:txBody>
          <a:bodyPr>
            <a:spAutoFit/>
          </a:bodyPr>
          <a:lstStyle/>
          <a:p>
            <a:r>
              <a:rPr lang="en-US" dirty="0"/>
              <a:t> </a:t>
            </a:r>
            <a:r>
              <a:rPr lang="en-US" i="1" dirty="0" smtClean="0">
                <a:latin typeface="Times New Roman" pitchFamily="18" charset="0"/>
                <a:cs typeface="Times New Roman" pitchFamily="18" charset="0"/>
              </a:rPr>
              <a:t>60</a:t>
            </a:r>
            <a:r>
              <a:rPr lang="en-US" i="1" baseline="30000" dirty="0" smtClean="0">
                <a:latin typeface="Times New Roman" pitchFamily="18" charset="0"/>
                <a:cs typeface="Times New Roman" pitchFamily="18" charset="0"/>
              </a:rPr>
              <a:t>0</a:t>
            </a:r>
            <a:endParaRPr lang="en-US" i="1" baseline="30000" dirty="0">
              <a:latin typeface="Times New Roman" pitchFamily="18" charset="0"/>
              <a:cs typeface="Times New Roman" pitchFamily="18" charset="0"/>
            </a:endParaRPr>
          </a:p>
        </p:txBody>
      </p:sp>
      <p:sp>
        <p:nvSpPr>
          <p:cNvPr id="75" name="Arc 74"/>
          <p:cNvSpPr/>
          <p:nvPr/>
        </p:nvSpPr>
        <p:spPr>
          <a:xfrm rot="2421536">
            <a:off x="4051702" y="5713342"/>
            <a:ext cx="568697" cy="484813"/>
          </a:xfrm>
          <a:prstGeom prst="arc">
            <a:avLst>
              <a:gd name="adj1" fmla="val 16275477"/>
              <a:gd name="adj2" fmla="val 53685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pic>
        <p:nvPicPr>
          <p:cNvPr id="76" name="Picture 2"/>
          <p:cNvPicPr>
            <a:picLocks noChangeAspect="1" noChangeArrowheads="1"/>
          </p:cNvPicPr>
          <p:nvPr/>
        </p:nvPicPr>
        <p:blipFill>
          <a:blip r:embed="rId2" cstate="print"/>
          <a:srcRect/>
          <a:stretch>
            <a:fillRect/>
          </a:stretch>
        </p:blipFill>
        <p:spPr bwMode="auto">
          <a:xfrm>
            <a:off x="228600" y="4191000"/>
            <a:ext cx="4219575" cy="619125"/>
          </a:xfrm>
          <a:prstGeom prst="rect">
            <a:avLst/>
          </a:prstGeom>
          <a:noFill/>
          <a:ln w="9525">
            <a:noFill/>
            <a:miter lim="800000"/>
            <a:headEnd/>
            <a:tailEnd/>
          </a:ln>
        </p:spPr>
      </p:pic>
      <p:sp>
        <p:nvSpPr>
          <p:cNvPr id="78" name="TextBox 77"/>
          <p:cNvSpPr txBox="1"/>
          <p:nvPr/>
        </p:nvSpPr>
        <p:spPr>
          <a:xfrm>
            <a:off x="457200" y="4953000"/>
            <a:ext cx="3276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n = 4 , N = 6</a:t>
            </a:r>
          </a:p>
        </p:txBody>
      </p:sp>
      <p:sp>
        <p:nvSpPr>
          <p:cNvPr id="79" name="TextBox 78"/>
          <p:cNvSpPr txBox="1"/>
          <p:nvPr/>
        </p:nvSpPr>
        <p:spPr>
          <a:xfrm>
            <a:off x="4800600" y="4572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4114800" y="6324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71628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82" name="Rectangle 81"/>
          <p:cNvSpPr/>
          <p:nvPr/>
        </p:nvSpPr>
        <p:spPr>
          <a:xfrm>
            <a:off x="144241" y="1600200"/>
            <a:ext cx="3437159" cy="369332"/>
          </a:xfrm>
          <a:prstGeom prst="rect">
            <a:avLst/>
          </a:prstGeom>
        </p:spPr>
        <p:txBody>
          <a:bodyPr wrap="none">
            <a:spAutoFit/>
          </a:bodyPr>
          <a:lstStyle/>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AB</a:t>
            </a:r>
            <a:r>
              <a:rPr lang="en-US" dirty="0" smtClean="0">
                <a:latin typeface="Times New Roman" pitchFamily="18" charset="0"/>
                <a:cs typeface="Times New Roman" pitchFamily="18" charset="0"/>
              </a:rPr>
              <a:t> =2</a:t>
            </a:r>
            <a:r>
              <a:rPr lang="en-US" dirty="0" smtClean="0">
                <a:latin typeface="Times New Roman" pitchFamily="18" charset="0"/>
                <a:cs typeface="Times New Roman" pitchFamily="18" charset="0"/>
                <a:sym typeface="Symbol"/>
              </a:rPr>
              <a:t> N/60 = </a:t>
            </a:r>
            <a:r>
              <a:rPr lang="en-US" dirty="0" smtClean="0">
                <a:latin typeface="Times New Roman" pitchFamily="18" charset="0"/>
                <a:cs typeface="Times New Roman" pitchFamily="18" charset="0"/>
              </a:rPr>
              <a:t>2</a:t>
            </a:r>
            <a:r>
              <a:rPr lang="en-US" dirty="0" smtClean="0">
                <a:latin typeface="Times New Roman" pitchFamily="18" charset="0"/>
                <a:cs typeface="Times New Roman" pitchFamily="18" charset="0"/>
                <a:sym typeface="Symbol"/>
              </a:rPr>
              <a:t> 100/60 =10.47 </a:t>
            </a:r>
            <a:endParaRPr lang="en-US" dirty="0">
              <a:latin typeface="Times New Roman" pitchFamily="18" charset="0"/>
              <a:cs typeface="Times New Roman" pitchFamily="18" charset="0"/>
            </a:endParaRPr>
          </a:p>
        </p:txBody>
      </p:sp>
      <p:sp>
        <p:nvSpPr>
          <p:cNvPr id="84" name="Rectangle 83"/>
          <p:cNvSpPr/>
          <p:nvPr/>
        </p:nvSpPr>
        <p:spPr>
          <a:xfrm>
            <a:off x="76200" y="1905000"/>
            <a:ext cx="4283545" cy="369332"/>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AB</a:t>
            </a:r>
            <a:r>
              <a:rPr lang="en-US" i="1" dirty="0" smtClean="0">
                <a:latin typeface="Times New Roman" pitchFamily="18" charset="0"/>
                <a:cs typeface="Times New Roman" pitchFamily="18" charset="0"/>
              </a:rPr>
              <a:t> ×AB = 10.47 × 0.3 = 3.141 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85" name="Rectangle 84"/>
          <p:cNvSpPr/>
          <p:nvPr/>
        </p:nvSpPr>
        <p:spPr>
          <a:xfrm>
            <a:off x="7338698" y="3200400"/>
            <a:ext cx="1911101" cy="1200329"/>
          </a:xfrm>
          <a:prstGeom prst="rect">
            <a:avLst/>
          </a:prstGeom>
        </p:spPr>
        <p:txBody>
          <a:bodyPr wrap="non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BC</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 </a:t>
            </a:r>
          </a:p>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BC</a:t>
            </a:r>
            <a:r>
              <a:rPr lang="en-US" i="1"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a:t>
            </a:r>
          </a:p>
          <a:p>
            <a:r>
              <a:rPr lang="en-US" i="1" dirty="0" smtClean="0">
                <a:latin typeface="Times New Roman" pitchFamily="18" charset="0"/>
                <a:cs typeface="Times New Roman" pitchFamily="18" charset="0"/>
              </a:rPr>
              <a:t>       = 3.141/ 0.5</a:t>
            </a:r>
          </a:p>
          <a:p>
            <a:r>
              <a:rPr lang="en-US" i="1" dirty="0" smtClean="0">
                <a:latin typeface="Times New Roman" pitchFamily="18" charset="0"/>
                <a:cs typeface="Times New Roman" pitchFamily="18" charset="0"/>
              </a:rPr>
              <a:t>       = 6.282rad/s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2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2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2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nodeType="clickEffect">
                                  <p:stCondLst>
                                    <p:cond delay="0"/>
                                  </p:stCondLst>
                                  <p:childTnLst>
                                    <p:set>
                                      <p:cBhvr>
                                        <p:cTn id="88" dur="1" fill="hold">
                                          <p:stCondLst>
                                            <p:cond delay="0"/>
                                          </p:stCondLst>
                                        </p:cTn>
                                        <p:tgtEl>
                                          <p:spTgt spid="117"/>
                                        </p:tgtEl>
                                        <p:attrNameLst>
                                          <p:attrName>style.visibility</p:attrName>
                                        </p:attrNameLst>
                                      </p:cBhvr>
                                      <p:to>
                                        <p:strVal val="visible"/>
                                      </p:to>
                                    </p:set>
                                    <p:animEffect transition="in" filter="wipe(up)">
                                      <p:cBhvr>
                                        <p:cTn id="89" dur="500"/>
                                        <p:tgtEl>
                                          <p:spTgt spid="11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69"/>
                                        </p:tgtEl>
                                        <p:attrNameLst>
                                          <p:attrName>style.visibility</p:attrName>
                                        </p:attrNameLst>
                                      </p:cBhvr>
                                      <p:to>
                                        <p:strVal val="visible"/>
                                      </p:to>
                                    </p:set>
                                    <p:animEffect transition="in" filter="wipe(down)">
                                      <p:cBhvr>
                                        <p:cTn id="94" dur="500"/>
                                        <p:tgtEl>
                                          <p:spTgt spid="6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nodeType="click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wipe(down)">
                                      <p:cBhvr>
                                        <p:cTn id="99" dur="500"/>
                                        <p:tgtEl>
                                          <p:spTgt spid="77"/>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25"/>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66"/>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nodeType="clickEffect">
                                  <p:stCondLst>
                                    <p:cond delay="0"/>
                                  </p:stCondLst>
                                  <p:childTnLst>
                                    <p:set>
                                      <p:cBhvr>
                                        <p:cTn id="109" dur="1" fill="hold">
                                          <p:stCondLst>
                                            <p:cond delay="0"/>
                                          </p:stCondLst>
                                        </p:cTn>
                                        <p:tgtEl>
                                          <p:spTgt spid="120"/>
                                        </p:tgtEl>
                                        <p:attrNameLst>
                                          <p:attrName>style.visibility</p:attrName>
                                        </p:attrNameLst>
                                      </p:cBhvr>
                                      <p:to>
                                        <p:strVal val="visible"/>
                                      </p:to>
                                    </p:set>
                                    <p:animEffect transition="in" filter="wipe(down)">
                                      <p:cBhvr>
                                        <p:cTn id="110" dur="500"/>
                                        <p:tgtEl>
                                          <p:spTgt spid="120"/>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2" fill="hold" nodeType="clickEffect">
                                  <p:stCondLst>
                                    <p:cond delay="0"/>
                                  </p:stCondLst>
                                  <p:childTnLst>
                                    <p:set>
                                      <p:cBhvr>
                                        <p:cTn id="114" dur="1" fill="hold">
                                          <p:stCondLst>
                                            <p:cond delay="0"/>
                                          </p:stCondLst>
                                        </p:cTn>
                                        <p:tgtEl>
                                          <p:spTgt spid="53"/>
                                        </p:tgtEl>
                                        <p:attrNameLst>
                                          <p:attrName>style.visibility</p:attrName>
                                        </p:attrNameLst>
                                      </p:cBhvr>
                                      <p:to>
                                        <p:strVal val="visible"/>
                                      </p:to>
                                    </p:set>
                                    <p:animEffect transition="in" filter="wipe(right)">
                                      <p:cBhvr>
                                        <p:cTn id="115" dur="500"/>
                                        <p:tgtEl>
                                          <p:spTgt spid="53"/>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2" fill="hold" nodeType="click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wipe(right)">
                                      <p:cBhvr>
                                        <p:cTn id="120" dur="500"/>
                                        <p:tgtEl>
                                          <p:spTgt spid="44"/>
                                        </p:tgtEl>
                                      </p:cBhvr>
                                    </p:animEffec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26"/>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67"/>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41" grpId="0"/>
      <p:bldP spid="90" grpId="0" animBg="1"/>
      <p:bldP spid="91" grpId="0" animBg="1"/>
      <p:bldP spid="103" grpId="0" animBg="1"/>
      <p:bldP spid="104" grpId="0" animBg="1"/>
      <p:bldP spid="105" grpId="0" animBg="1"/>
      <p:bldP spid="106" grpId="0"/>
      <p:bldP spid="107" grpId="0"/>
      <p:bldP spid="108" grpId="0"/>
      <p:bldP spid="109" grpId="0"/>
      <p:bldP spid="110" grpId="0" animBg="1"/>
      <p:bldP spid="111" grpId="0"/>
      <p:bldP spid="115" grpId="0" animBg="1"/>
      <p:bldP spid="121" grpId="0"/>
      <p:bldP spid="122" grpId="0"/>
      <p:bldP spid="123" grpId="0"/>
      <p:bldP spid="124" grpId="0"/>
      <p:bldP spid="125" grpId="0"/>
      <p:bldP spid="126" grpId="0"/>
      <p:bldP spid="78" grpId="0"/>
      <p:bldP spid="79" grpId="0"/>
      <p:bldP spid="80" grpId="0"/>
      <p:bldP spid="81" grpId="0"/>
      <p:bldP spid="82" grpId="0"/>
      <p:bldP spid="84" grpId="0"/>
      <p:bldP spid="8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a:stCxn id="52" idx="5"/>
            <a:endCxn id="50" idx="2"/>
          </p:cNvCxnSpPr>
          <p:nvPr/>
        </p:nvCxnSpPr>
        <p:spPr>
          <a:xfrm flipV="1">
            <a:off x="3947343" y="6393656"/>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49" idx="2"/>
            <a:endCxn id="52" idx="7"/>
          </p:cNvCxnSpPr>
          <p:nvPr/>
        </p:nvCxnSpPr>
        <p:spPr>
          <a:xfrm flipH="1">
            <a:off x="3947343" y="5543788"/>
            <a:ext cx="3122351" cy="805871"/>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50" idx="0"/>
          </p:cNvCxnSpPr>
          <p:nvPr/>
        </p:nvCxnSpPr>
        <p:spPr>
          <a:xfrm>
            <a:off x="7145894" y="5574268"/>
            <a:ext cx="655320" cy="7736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7755494" y="66410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7679294" y="66410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7603094" y="66410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7526894" y="664106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231494" y="6031468"/>
            <a:ext cx="838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600</a:t>
            </a:r>
            <a:endParaRPr lang="en-US" dirty="0">
              <a:latin typeface="Times New Roman" pitchFamily="18" charset="0"/>
              <a:cs typeface="Times New Roman" pitchFamily="18" charset="0"/>
            </a:endParaRPr>
          </a:p>
        </p:txBody>
      </p:sp>
      <p:sp>
        <p:nvSpPr>
          <p:cNvPr id="46" name="TextBox 45"/>
          <p:cNvSpPr txBox="1"/>
          <p:nvPr/>
        </p:nvSpPr>
        <p:spPr>
          <a:xfrm rot="20819343">
            <a:off x="5393294" y="5498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400</a:t>
            </a:r>
            <a:endParaRPr lang="en-US" dirty="0">
              <a:latin typeface="Times New Roman" pitchFamily="18" charset="0"/>
              <a:cs typeface="Times New Roman" pitchFamily="18" charset="0"/>
            </a:endParaRPr>
          </a:p>
        </p:txBody>
      </p:sp>
      <p:sp>
        <p:nvSpPr>
          <p:cNvPr id="48" name="TextBox 47"/>
          <p:cNvSpPr txBox="1"/>
          <p:nvPr/>
        </p:nvSpPr>
        <p:spPr>
          <a:xfrm rot="3018878">
            <a:off x="7373221" y="5534844"/>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100</a:t>
            </a:r>
            <a:endParaRPr lang="en-US" dirty="0">
              <a:latin typeface="Times New Roman" pitchFamily="18" charset="0"/>
              <a:cs typeface="Times New Roman" pitchFamily="18" charset="0"/>
            </a:endParaRPr>
          </a:p>
        </p:txBody>
      </p:sp>
      <p:sp>
        <p:nvSpPr>
          <p:cNvPr id="49" name="Oval 48"/>
          <p:cNvSpPr/>
          <p:nvPr/>
        </p:nvSpPr>
        <p:spPr>
          <a:xfrm>
            <a:off x="7069694" y="5498068"/>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7755494" y="6347936"/>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869294" y="6336268"/>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64894" y="52694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1" name="TextBox 70"/>
          <p:cNvSpPr txBox="1"/>
          <p:nvPr/>
        </p:nvSpPr>
        <p:spPr>
          <a:xfrm>
            <a:off x="4114800" y="4953000"/>
            <a:ext cx="1219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72" name="TextBox 71"/>
          <p:cNvSpPr txBox="1"/>
          <p:nvPr/>
        </p:nvSpPr>
        <p:spPr>
          <a:xfrm>
            <a:off x="3640694" y="6260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sp>
        <p:nvSpPr>
          <p:cNvPr id="41" name="Rectangle 40"/>
          <p:cNvSpPr/>
          <p:nvPr/>
        </p:nvSpPr>
        <p:spPr>
          <a:xfrm>
            <a:off x="304800" y="533400"/>
            <a:ext cx="8839200" cy="1200329"/>
          </a:xfrm>
          <a:prstGeom prst="rect">
            <a:avLst/>
          </a:prstGeom>
        </p:spPr>
        <p:txBody>
          <a:bodyPr wrap="square">
            <a:spAutoFit/>
          </a:bodyPr>
          <a:lstStyle/>
          <a:p>
            <a:pPr algn="just"/>
            <a:r>
              <a:rPr lang="en-US" dirty="0" smtClean="0">
                <a:latin typeface="Times New Roman" pitchFamily="18" charset="0"/>
                <a:cs typeface="Times New Roman" pitchFamily="18" charset="0"/>
              </a:rPr>
              <a:t>Locate all the instantaneous </a:t>
            </a:r>
            <a:r>
              <a:rPr lang="en-US" dirty="0" err="1" smtClean="0">
                <a:latin typeface="Times New Roman" pitchFamily="18" charset="0"/>
                <a:cs typeface="Times New Roman" pitchFamily="18" charset="0"/>
              </a:rPr>
              <a:t>centres</a:t>
            </a:r>
            <a:r>
              <a:rPr lang="en-US" dirty="0" smtClean="0">
                <a:latin typeface="Times New Roman" pitchFamily="18" charset="0"/>
                <a:cs typeface="Times New Roman" pitchFamily="18" charset="0"/>
              </a:rPr>
              <a:t> of the slider crank mechanism as shown in Fig. The lengths of crank OB and connecting rod AB are 100 mm and 400 mm respectively. If the crank rotates clockwise with an angular velocity of 10 </a:t>
            </a:r>
            <a:r>
              <a:rPr lang="en-US" dirty="0" err="1" smtClean="0">
                <a:latin typeface="Times New Roman" pitchFamily="18" charset="0"/>
                <a:cs typeface="Times New Roman" pitchFamily="18" charset="0"/>
              </a:rPr>
              <a:t>rad</a:t>
            </a:r>
            <a:r>
              <a:rPr lang="en-US" dirty="0" smtClean="0">
                <a:latin typeface="Times New Roman" pitchFamily="18" charset="0"/>
                <a:cs typeface="Times New Roman" pitchFamily="18" charset="0"/>
              </a:rPr>
              <a:t>/s, find: 1. Velocity of the slider A, and 2. Angular velocity of the connecting rod AB.</a:t>
            </a:r>
          </a:p>
        </p:txBody>
      </p:sp>
      <p:cxnSp>
        <p:nvCxnSpPr>
          <p:cNvPr id="44" name="Straight Connector 43"/>
          <p:cNvCxnSpPr/>
          <p:nvPr/>
        </p:nvCxnSpPr>
        <p:spPr>
          <a:xfrm flipV="1">
            <a:off x="7833543" y="4114800"/>
            <a:ext cx="15057" cy="2246527"/>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52" idx="7"/>
          </p:cNvCxnSpPr>
          <p:nvPr/>
        </p:nvCxnSpPr>
        <p:spPr>
          <a:xfrm flipV="1">
            <a:off x="3947343" y="5334000"/>
            <a:ext cx="3901257" cy="1015659"/>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52" idx="7"/>
          </p:cNvCxnSpPr>
          <p:nvPr/>
        </p:nvCxnSpPr>
        <p:spPr>
          <a:xfrm flipH="1" flipV="1">
            <a:off x="3869294" y="1828800"/>
            <a:ext cx="78049" cy="4520859"/>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50" idx="0"/>
          </p:cNvCxnSpPr>
          <p:nvPr/>
        </p:nvCxnSpPr>
        <p:spPr>
          <a:xfrm flipH="1" flipV="1">
            <a:off x="3869294" y="1828800"/>
            <a:ext cx="3931920" cy="4519136"/>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676400" y="2362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13560" y="26517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48000" y="26517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048000" y="3657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813560" y="3657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14478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32004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3048000" y="3657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1524000" y="3657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0" name="Rectangle 109"/>
          <p:cNvSpPr/>
          <p:nvPr/>
        </p:nvSpPr>
        <p:spPr>
          <a:xfrm>
            <a:off x="1828800" y="2667000"/>
            <a:ext cx="1295400" cy="1066800"/>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5638800" y="1600200"/>
            <a:ext cx="3276600" cy="1384995"/>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endParaRPr lang="en-US" dirty="0" smtClean="0">
              <a:latin typeface="Times New Roman" pitchFamily="18" charset="0"/>
              <a:cs typeface="Times New Roman" pitchFamily="18" charset="0"/>
            </a:endParaRPr>
          </a:p>
        </p:txBody>
      </p:sp>
      <p:sp>
        <p:nvSpPr>
          <p:cNvPr id="112" name="Rectangle 111"/>
          <p:cNvSpPr/>
          <p:nvPr/>
        </p:nvSpPr>
        <p:spPr>
          <a:xfrm>
            <a:off x="5638800" y="1600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7543800" y="1600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5638800" y="2057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5638800" y="25908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5"/>
          </p:cNvCxnSpPr>
          <p:nvPr/>
        </p:nvCxnSpPr>
        <p:spPr>
          <a:xfrm>
            <a:off x="1891609" y="2729809"/>
            <a:ext cx="1232591" cy="1003991"/>
          </a:xfrm>
          <a:prstGeom prst="line">
            <a:avLst/>
          </a:prstGeom>
          <a:ln w="15875">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103" idx="3"/>
          </p:cNvCxnSpPr>
          <p:nvPr/>
        </p:nvCxnSpPr>
        <p:spPr>
          <a:xfrm flipH="1">
            <a:off x="1905000" y="2729809"/>
            <a:ext cx="1156391" cy="927791"/>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2286000" y="229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31242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286000" y="3657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25" name="TextBox 124"/>
          <p:cNvSpPr txBox="1"/>
          <p:nvPr/>
        </p:nvSpPr>
        <p:spPr>
          <a:xfrm>
            <a:off x="3581400" y="1752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26" name="TextBox 125"/>
          <p:cNvSpPr txBox="1"/>
          <p:nvPr/>
        </p:nvSpPr>
        <p:spPr>
          <a:xfrm>
            <a:off x="8001000" y="5105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6553200" y="1600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6553200" y="2057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391400" y="61838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4" name="TextBox 73"/>
          <p:cNvSpPr txBox="1">
            <a:spLocks noChangeArrowheads="1"/>
          </p:cNvSpPr>
          <p:nvPr/>
        </p:nvSpPr>
        <p:spPr bwMode="auto">
          <a:xfrm>
            <a:off x="6841094" y="5955268"/>
            <a:ext cx="533400" cy="369332"/>
          </a:xfrm>
          <a:prstGeom prst="rect">
            <a:avLst/>
          </a:prstGeom>
          <a:noFill/>
          <a:ln w="9525">
            <a:noFill/>
            <a:miter lim="800000"/>
            <a:headEnd/>
            <a:tailEnd/>
          </a:ln>
        </p:spPr>
        <p:txBody>
          <a:bodyPr>
            <a:spAutoFit/>
          </a:bodyPr>
          <a:lstStyle/>
          <a:p>
            <a:r>
              <a:rPr lang="en-US" i="1" dirty="0" smtClean="0">
                <a:latin typeface="Times New Roman" pitchFamily="18" charset="0"/>
                <a:cs typeface="Times New Roman" pitchFamily="18" charset="0"/>
              </a:rPr>
              <a:t>45</a:t>
            </a:r>
            <a:r>
              <a:rPr lang="en-US" i="1" baseline="30000" dirty="0" smtClean="0">
                <a:latin typeface="Times New Roman" pitchFamily="18" charset="0"/>
                <a:cs typeface="Times New Roman" pitchFamily="18" charset="0"/>
              </a:rPr>
              <a:t>0</a:t>
            </a:r>
            <a:endParaRPr lang="en-US" i="1" baseline="30000" dirty="0">
              <a:latin typeface="Times New Roman" pitchFamily="18" charset="0"/>
              <a:cs typeface="Times New Roman" pitchFamily="18" charset="0"/>
            </a:endParaRPr>
          </a:p>
        </p:txBody>
      </p:sp>
      <p:sp>
        <p:nvSpPr>
          <p:cNvPr id="75" name="Arc 74"/>
          <p:cNvSpPr/>
          <p:nvPr/>
        </p:nvSpPr>
        <p:spPr>
          <a:xfrm rot="15547609">
            <a:off x="7255652" y="6081712"/>
            <a:ext cx="568697" cy="484813"/>
          </a:xfrm>
          <a:prstGeom prst="arc">
            <a:avLst>
              <a:gd name="adj1" fmla="val 15847410"/>
              <a:gd name="adj2" fmla="val 53685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pic>
        <p:nvPicPr>
          <p:cNvPr id="76" name="Picture 2"/>
          <p:cNvPicPr>
            <a:picLocks noChangeAspect="1" noChangeArrowheads="1"/>
          </p:cNvPicPr>
          <p:nvPr/>
        </p:nvPicPr>
        <p:blipFill>
          <a:blip r:embed="rId2" cstate="print"/>
          <a:srcRect/>
          <a:stretch>
            <a:fillRect/>
          </a:stretch>
        </p:blipFill>
        <p:spPr bwMode="auto">
          <a:xfrm>
            <a:off x="228600" y="4191000"/>
            <a:ext cx="4219575" cy="619125"/>
          </a:xfrm>
          <a:prstGeom prst="rect">
            <a:avLst/>
          </a:prstGeom>
          <a:noFill/>
          <a:ln w="9525">
            <a:noFill/>
            <a:miter lim="800000"/>
            <a:headEnd/>
            <a:tailEnd/>
          </a:ln>
        </p:spPr>
      </p:pic>
      <p:sp>
        <p:nvSpPr>
          <p:cNvPr id="78" name="TextBox 77"/>
          <p:cNvSpPr txBox="1"/>
          <p:nvPr/>
        </p:nvSpPr>
        <p:spPr>
          <a:xfrm>
            <a:off x="457200" y="4953000"/>
            <a:ext cx="3276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n = 4 , N = 6</a:t>
            </a:r>
          </a:p>
        </p:txBody>
      </p:sp>
      <p:sp>
        <p:nvSpPr>
          <p:cNvPr id="79" name="TextBox 78"/>
          <p:cNvSpPr txBox="1"/>
          <p:nvPr/>
        </p:nvSpPr>
        <p:spPr>
          <a:xfrm>
            <a:off x="6688694" y="56504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8001000" y="6324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4021694" y="5879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82" name="Rectangle 81"/>
          <p:cNvSpPr/>
          <p:nvPr/>
        </p:nvSpPr>
        <p:spPr>
          <a:xfrm>
            <a:off x="152400" y="1676400"/>
            <a:ext cx="1535998" cy="369332"/>
          </a:xfrm>
          <a:prstGeom prst="rect">
            <a:avLst/>
          </a:prstGeom>
        </p:spPr>
        <p:txBody>
          <a:bodyPr wrap="none">
            <a:spAutoFit/>
          </a:bodyPr>
          <a:lstStyle/>
          <a:p>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OB</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10 </a:t>
            </a:r>
            <a:r>
              <a:rPr lang="en-US" dirty="0" err="1" smtClean="0">
                <a:latin typeface="Times New Roman" pitchFamily="18" charset="0"/>
                <a:cs typeface="Times New Roman" pitchFamily="18" charset="0"/>
                <a:sym typeface="Symbol"/>
              </a:rPr>
              <a:t>rad</a:t>
            </a:r>
            <a:r>
              <a:rPr lang="en-US" dirty="0" smtClean="0">
                <a:latin typeface="Times New Roman" pitchFamily="18" charset="0"/>
                <a:cs typeface="Times New Roman" pitchFamily="18" charset="0"/>
                <a:sym typeface="Symbol"/>
              </a:rPr>
              <a:t>/s </a:t>
            </a:r>
            <a:endParaRPr lang="en-US" dirty="0">
              <a:latin typeface="Times New Roman" pitchFamily="18" charset="0"/>
              <a:cs typeface="Times New Roman" pitchFamily="18" charset="0"/>
            </a:endParaRPr>
          </a:p>
        </p:txBody>
      </p:sp>
      <p:sp>
        <p:nvSpPr>
          <p:cNvPr id="84" name="Rectangle 83"/>
          <p:cNvSpPr/>
          <p:nvPr/>
        </p:nvSpPr>
        <p:spPr>
          <a:xfrm>
            <a:off x="76200" y="1905000"/>
            <a:ext cx="3810000" cy="646331"/>
          </a:xfrm>
          <a:prstGeom prst="rect">
            <a:avLst/>
          </a:prstGeom>
        </p:spPr>
        <p:txBody>
          <a:bodyPr wrap="squar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OB</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i="1" dirty="0" smtClean="0">
                <a:latin typeface="Times New Roman" pitchFamily="18" charset="0"/>
                <a:cs typeface="Times New Roman" pitchFamily="18" charset="0"/>
              </a:rPr>
              <a:t>ω</a:t>
            </a:r>
            <a:r>
              <a:rPr lang="en-US" i="1" baseline="-25000" dirty="0" smtClean="0">
                <a:latin typeface="Times New Roman" pitchFamily="18" charset="0"/>
                <a:cs typeface="Times New Roman" pitchFamily="18" charset="0"/>
              </a:rPr>
              <a:t>OB</a:t>
            </a:r>
            <a:r>
              <a:rPr lang="en-US" i="1" dirty="0" smtClean="0">
                <a:latin typeface="Times New Roman" pitchFamily="18" charset="0"/>
                <a:cs typeface="Times New Roman" pitchFamily="18" charset="0"/>
              </a:rPr>
              <a:t> × OB </a:t>
            </a:r>
          </a:p>
          <a:p>
            <a:r>
              <a:rPr lang="en-US" i="1" dirty="0" smtClean="0">
                <a:latin typeface="Times New Roman" pitchFamily="18" charset="0"/>
                <a:cs typeface="Times New Roman" pitchFamily="18" charset="0"/>
              </a:rPr>
              <a:t>= 10 × 0.1 = 1 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85" name="Rectangle 84"/>
          <p:cNvSpPr/>
          <p:nvPr/>
        </p:nvSpPr>
        <p:spPr>
          <a:xfrm>
            <a:off x="6629400" y="2667000"/>
            <a:ext cx="2514600" cy="1200329"/>
          </a:xfrm>
          <a:prstGeom prst="rect">
            <a:avLst/>
          </a:prstGeom>
        </p:spPr>
        <p:txBody>
          <a:bodyPr wrap="squar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  =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A  </a:t>
            </a:r>
          </a:p>
          <a:p>
            <a:r>
              <a:rPr lang="en-US" i="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A /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a:t>
            </a:r>
          </a:p>
          <a:p>
            <a:r>
              <a:rPr lang="en-US" i="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1</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0.46</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0.56                    	=0.82</a:t>
            </a:r>
            <a:r>
              <a:rPr lang="en-US" i="1" dirty="0" smtClean="0">
                <a:latin typeface="Times New Roman" pitchFamily="18" charset="0"/>
                <a:cs typeface="Times New Roman" pitchFamily="18" charset="0"/>
              </a:rPr>
              <a:t> m/s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93" name="Rectangle 92"/>
          <p:cNvSpPr/>
          <p:nvPr/>
        </p:nvSpPr>
        <p:spPr>
          <a:xfrm>
            <a:off x="7679294" y="6260068"/>
            <a:ext cx="2286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640694" y="6183868"/>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Curved Left Arrow 98"/>
          <p:cNvSpPr/>
          <p:nvPr/>
        </p:nvSpPr>
        <p:spPr>
          <a:xfrm rot="13404673">
            <a:off x="7248188" y="5580783"/>
            <a:ext cx="170985" cy="365760"/>
          </a:xfrm>
          <a:prstGeom prst="curvedLeftArrow">
            <a:avLst>
              <a:gd name="adj1" fmla="val 23636"/>
              <a:gd name="adj2" fmla="val 50000"/>
              <a:gd name="adj3" fmla="val 586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6" name="TextBox 135"/>
          <p:cNvSpPr txBox="1"/>
          <p:nvPr/>
        </p:nvSpPr>
        <p:spPr>
          <a:xfrm>
            <a:off x="8001000" y="4419600"/>
            <a:ext cx="1143000" cy="553998"/>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rPr>
              <a:t> </a:t>
            </a:r>
          </a:p>
          <a:p>
            <a:endParaRPr lang="en-US" baseline="-25000" dirty="0">
              <a:latin typeface="Times New Roman" pitchFamily="18" charset="0"/>
              <a:cs typeface="Times New Roman" pitchFamily="18" charset="0"/>
            </a:endParaRPr>
          </a:p>
        </p:txBody>
      </p:sp>
      <p:sp>
        <p:nvSpPr>
          <p:cNvPr id="137" name="Rectangle 136"/>
          <p:cNvSpPr/>
          <p:nvPr/>
        </p:nvSpPr>
        <p:spPr>
          <a:xfrm>
            <a:off x="381000" y="5562600"/>
            <a:ext cx="3048000" cy="646331"/>
          </a:xfrm>
          <a:prstGeom prst="rect">
            <a:avLst/>
          </a:prstGeom>
        </p:spPr>
        <p:txBody>
          <a:bodyPr wrap="square">
            <a:spAutoFit/>
          </a:bodyPr>
          <a:lstStyle/>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  = </a:t>
            </a:r>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A =</a:t>
            </a:r>
            <a:r>
              <a:rPr lang="el-GR" i="1" dirty="0" smtClean="0">
                <a:latin typeface="Times New Roman" pitchFamily="18" charset="0"/>
                <a:cs typeface="Times New Roman" pitchFamily="18" charset="0"/>
              </a:rPr>
              <a:t> ω</a:t>
            </a:r>
            <a:r>
              <a:rPr lang="en-US" i="1" baseline="-25000" dirty="0" smtClean="0">
                <a:latin typeface="Times New Roman" pitchFamily="18" charset="0"/>
                <a:cs typeface="Times New Roman" pitchFamily="18" charset="0"/>
              </a:rPr>
              <a:t>AB</a:t>
            </a:r>
            <a:r>
              <a:rPr lang="en-US" dirty="0" smtClean="0">
                <a:latin typeface="Times New Roman" pitchFamily="18" charset="0"/>
                <a:cs typeface="Times New Roman" pitchFamily="18" charset="0"/>
              </a:rPr>
              <a:t> </a:t>
            </a:r>
            <a:endParaRPr lang="en-US" i="1"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a:t>
            </a:r>
            <a:r>
              <a:rPr lang="en-US" i="1" dirty="0" smtClean="0">
                <a:latin typeface="Times New Roman" pitchFamily="18" charset="0"/>
                <a:cs typeface="Times New Roman" pitchFamily="18" charset="0"/>
              </a:rPr>
              <a:t>B </a:t>
            </a:r>
            <a:r>
              <a:rPr lang="en-US" dirty="0" smtClean="0">
                <a:latin typeface="Times New Roman" pitchFamily="18" charset="0"/>
                <a:cs typeface="Times New Roman" pitchFamily="18" charset="0"/>
              </a:rPr>
              <a:t>	=1/0.56 = 1.78</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rad</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2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2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2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nodeType="clickEffect">
                                  <p:stCondLst>
                                    <p:cond delay="0"/>
                                  </p:stCondLst>
                                  <p:childTnLst>
                                    <p:set>
                                      <p:cBhvr>
                                        <p:cTn id="88" dur="1" fill="hold">
                                          <p:stCondLst>
                                            <p:cond delay="0"/>
                                          </p:stCondLst>
                                        </p:cTn>
                                        <p:tgtEl>
                                          <p:spTgt spid="117"/>
                                        </p:tgtEl>
                                        <p:attrNameLst>
                                          <p:attrName>style.visibility</p:attrName>
                                        </p:attrNameLst>
                                      </p:cBhvr>
                                      <p:to>
                                        <p:strVal val="visible"/>
                                      </p:to>
                                    </p:set>
                                    <p:animEffect transition="in" filter="wipe(up)">
                                      <p:cBhvr>
                                        <p:cTn id="89" dur="500"/>
                                        <p:tgtEl>
                                          <p:spTgt spid="11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nodeType="clickEffect">
                                  <p:stCondLst>
                                    <p:cond delay="0"/>
                                  </p:stCondLst>
                                  <p:childTnLst>
                                    <p:set>
                                      <p:cBhvr>
                                        <p:cTn id="93" dur="1" fill="hold">
                                          <p:stCondLst>
                                            <p:cond delay="0"/>
                                          </p:stCondLst>
                                        </p:cTn>
                                        <p:tgtEl>
                                          <p:spTgt spid="69"/>
                                        </p:tgtEl>
                                        <p:attrNameLst>
                                          <p:attrName>style.visibility</p:attrName>
                                        </p:attrNameLst>
                                      </p:cBhvr>
                                      <p:to>
                                        <p:strVal val="visible"/>
                                      </p:to>
                                    </p:set>
                                    <p:animEffect transition="in" filter="wipe(down)">
                                      <p:cBhvr>
                                        <p:cTn id="94" dur="500"/>
                                        <p:tgtEl>
                                          <p:spTgt spid="6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nodeType="click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wipe(down)">
                                      <p:cBhvr>
                                        <p:cTn id="99" dur="500"/>
                                        <p:tgtEl>
                                          <p:spTgt spid="77"/>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25"/>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66"/>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nodeType="clickEffect">
                                  <p:stCondLst>
                                    <p:cond delay="0"/>
                                  </p:stCondLst>
                                  <p:childTnLst>
                                    <p:set>
                                      <p:cBhvr>
                                        <p:cTn id="109" dur="1" fill="hold">
                                          <p:stCondLst>
                                            <p:cond delay="0"/>
                                          </p:stCondLst>
                                        </p:cTn>
                                        <p:tgtEl>
                                          <p:spTgt spid="120"/>
                                        </p:tgtEl>
                                        <p:attrNameLst>
                                          <p:attrName>style.visibility</p:attrName>
                                        </p:attrNameLst>
                                      </p:cBhvr>
                                      <p:to>
                                        <p:strVal val="visible"/>
                                      </p:to>
                                    </p:set>
                                    <p:animEffect transition="in" filter="wipe(down)">
                                      <p:cBhvr>
                                        <p:cTn id="110" dur="500"/>
                                        <p:tgtEl>
                                          <p:spTgt spid="120"/>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53"/>
                                        </p:tgtEl>
                                        <p:attrNameLst>
                                          <p:attrName>style.visibility</p:attrName>
                                        </p:attrNameLst>
                                      </p:cBhvr>
                                      <p:to>
                                        <p:strVal val="visible"/>
                                      </p:to>
                                    </p:set>
                                    <p:animEffect transition="in" filter="wipe(left)">
                                      <p:cBhvr>
                                        <p:cTn id="115" dur="500"/>
                                        <p:tgtEl>
                                          <p:spTgt spid="53"/>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nodeType="click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wipe(down)">
                                      <p:cBhvr>
                                        <p:cTn id="120" dur="500"/>
                                        <p:tgtEl>
                                          <p:spTgt spid="44"/>
                                        </p:tgtEl>
                                      </p:cBhvr>
                                    </p:animEffect>
                                  </p:childTnLst>
                                </p:cTn>
                              </p:par>
                              <p:par>
                                <p:cTn id="121" presetID="1"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26"/>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67"/>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8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41" grpId="0"/>
      <p:bldP spid="90" grpId="0" animBg="1"/>
      <p:bldP spid="91" grpId="0" animBg="1"/>
      <p:bldP spid="103" grpId="0" animBg="1"/>
      <p:bldP spid="104" grpId="0" animBg="1"/>
      <p:bldP spid="105" grpId="0" animBg="1"/>
      <p:bldP spid="106" grpId="0"/>
      <p:bldP spid="107" grpId="0"/>
      <p:bldP spid="108" grpId="0"/>
      <p:bldP spid="109" grpId="0"/>
      <p:bldP spid="110" grpId="0" animBg="1"/>
      <p:bldP spid="111" grpId="0"/>
      <p:bldP spid="115" grpId="0" animBg="1"/>
      <p:bldP spid="121" grpId="0"/>
      <p:bldP spid="122" grpId="0"/>
      <p:bldP spid="123" grpId="0"/>
      <p:bldP spid="124" grpId="0"/>
      <p:bldP spid="125" grpId="0"/>
      <p:bldP spid="126" grpId="0"/>
      <p:bldP spid="78" grpId="0"/>
      <p:bldP spid="79" grpId="0"/>
      <p:bldP spid="80" grpId="0"/>
      <p:bldP spid="81" grpId="0"/>
      <p:bldP spid="82" grpId="0"/>
      <p:bldP spid="84" grpId="0"/>
      <p:bldP spid="8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5626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51054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51054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810000" y="5715000"/>
            <a:ext cx="838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1.35m</a:t>
            </a:r>
            <a:endParaRPr lang="en-US" dirty="0">
              <a:latin typeface="Times New Roman" pitchFamily="18" charset="0"/>
              <a:cs typeface="Times New Roman" pitchFamily="18" charset="0"/>
            </a:endParaRPr>
          </a:p>
        </p:txBody>
      </p:sp>
      <p:sp>
        <p:nvSpPr>
          <p:cNvPr id="46" name="TextBox 45"/>
          <p:cNvSpPr txBox="1"/>
          <p:nvPr/>
        </p:nvSpPr>
        <p:spPr>
          <a:xfrm rot="20819343">
            <a:off x="5393294" y="5498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400</a:t>
            </a:r>
            <a:endParaRPr lang="en-US" dirty="0">
              <a:latin typeface="Times New Roman" pitchFamily="18" charset="0"/>
              <a:cs typeface="Times New Roman" pitchFamily="18" charset="0"/>
            </a:endParaRPr>
          </a:p>
        </p:txBody>
      </p:sp>
      <p:sp>
        <p:nvSpPr>
          <p:cNvPr id="48" name="TextBox 47"/>
          <p:cNvSpPr txBox="1"/>
          <p:nvPr/>
        </p:nvSpPr>
        <p:spPr>
          <a:xfrm>
            <a:off x="6400800" y="5562600"/>
            <a:ext cx="1161179" cy="369332"/>
          </a:xfrm>
          <a:prstGeom prst="rect">
            <a:avLst/>
          </a:prstGeom>
          <a:noFill/>
        </p:spPr>
        <p:txBody>
          <a:bodyPr wrap="square" rtlCol="0">
            <a:spAutoFit/>
          </a:bodyPr>
          <a:lstStyle/>
          <a:p>
            <a:r>
              <a:rPr lang="en-US" dirty="0" smtClean="0">
                <a:latin typeface="Times New Roman" pitchFamily="18" charset="0"/>
                <a:cs typeface="Times New Roman" pitchFamily="18" charset="0"/>
              </a:rPr>
              <a:t>0.1 m</a:t>
            </a:r>
            <a:endParaRPr lang="en-US" dirty="0">
              <a:latin typeface="Times New Roman" pitchFamily="18" charset="0"/>
              <a:cs typeface="Times New Roman" pitchFamily="18" charset="0"/>
            </a:endParaRPr>
          </a:p>
        </p:txBody>
      </p:sp>
      <p:sp>
        <p:nvSpPr>
          <p:cNvPr id="49" name="Oval 48"/>
          <p:cNvSpPr/>
          <p:nvPr/>
        </p:nvSpPr>
        <p:spPr>
          <a:xfrm>
            <a:off x="6781800" y="64008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8768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562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81800" y="6488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724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sp>
        <p:nvSpPr>
          <p:cNvPr id="41" name="Rectangle 40"/>
          <p:cNvSpPr/>
          <p:nvPr/>
        </p:nvSpPr>
        <p:spPr>
          <a:xfrm>
            <a:off x="304800" y="533400"/>
            <a:ext cx="8839200" cy="1200329"/>
          </a:xfrm>
          <a:prstGeom prst="rect">
            <a:avLst/>
          </a:prstGeom>
        </p:spPr>
        <p:txBody>
          <a:bodyPr wrap="square">
            <a:spAutoFit/>
          </a:bodyPr>
          <a:lstStyle/>
          <a:p>
            <a:r>
              <a:rPr lang="en-US" dirty="0" smtClean="0">
                <a:latin typeface="Times New Roman" pitchFamily="18" charset="0"/>
                <a:cs typeface="Times New Roman" pitchFamily="18" charset="0"/>
              </a:rPr>
              <a:t>A mechanism, as shown in Fig., has the following dimensions: OA = 200 mm; AB = 1.5 m; BC = 600 mm; CD = 500 mm and BE = 400 mm. Locate all the instantaneous </a:t>
            </a:r>
            <a:r>
              <a:rPr lang="en-US" dirty="0" err="1" smtClean="0">
                <a:latin typeface="Times New Roman" pitchFamily="18" charset="0"/>
                <a:cs typeface="Times New Roman" pitchFamily="18" charset="0"/>
              </a:rPr>
              <a:t>centres</a:t>
            </a:r>
            <a:r>
              <a:rPr lang="en-US" dirty="0" smtClean="0">
                <a:latin typeface="Times New Roman" pitchFamily="18" charset="0"/>
                <a:cs typeface="Times New Roman" pitchFamily="18" charset="0"/>
              </a:rPr>
              <a:t>. If crank OA rotates uniformly at 120 </a:t>
            </a:r>
            <a:r>
              <a:rPr lang="en-US" dirty="0" err="1" smtClean="0">
                <a:latin typeface="Times New Roman" pitchFamily="18" charset="0"/>
                <a:cs typeface="Times New Roman" pitchFamily="18" charset="0"/>
              </a:rPr>
              <a:t>r.p.m</a:t>
            </a:r>
            <a:r>
              <a:rPr lang="en-US" dirty="0" smtClean="0">
                <a:latin typeface="Times New Roman" pitchFamily="18" charset="0"/>
                <a:cs typeface="Times New Roman" pitchFamily="18" charset="0"/>
              </a:rPr>
              <a:t>. clockwise, find 1. the velocity of B, C and D, 2. the angular velocity of the links AB, BC and CD</a:t>
            </a:r>
            <a:r>
              <a:rPr lang="en-US" b="1" i="1" dirty="0" smtClean="0"/>
              <a:t>. </a:t>
            </a:r>
            <a:endParaRPr lang="en-US" dirty="0" smtClean="0">
              <a:latin typeface="Times New Roman" pitchFamily="18" charset="0"/>
              <a:cs typeface="Times New Roman" pitchFamily="18" charset="0"/>
            </a:endParaRPr>
          </a:p>
        </p:txBody>
      </p:sp>
      <p:sp>
        <p:nvSpPr>
          <p:cNvPr id="90" name="Oval 89"/>
          <p:cNvSpPr/>
          <p:nvPr/>
        </p:nvSpPr>
        <p:spPr>
          <a:xfrm>
            <a:off x="1600200" y="21336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2362200" y="21183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48000" y="2514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3048000" y="3276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661160" y="3276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1371600" y="2286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2209800" y="1676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32004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3124200" y="3276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1524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25908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1600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1600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2057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sp>
        <p:nvSpPr>
          <p:cNvPr id="121" name="TextBox 120"/>
          <p:cNvSpPr txBox="1"/>
          <p:nvPr/>
        </p:nvSpPr>
        <p:spPr>
          <a:xfrm>
            <a:off x="1752600" y="205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667000" y="205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3124200" y="2743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1295400" y="2743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66" name="Rectangle 65"/>
          <p:cNvSpPr/>
          <p:nvPr/>
        </p:nvSpPr>
        <p:spPr>
          <a:xfrm>
            <a:off x="4876800" y="3581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3048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638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4" name="TextBox 73"/>
          <p:cNvSpPr txBox="1">
            <a:spLocks noChangeArrowheads="1"/>
          </p:cNvSpPr>
          <p:nvPr/>
        </p:nvSpPr>
        <p:spPr bwMode="auto">
          <a:xfrm>
            <a:off x="3124200" y="5334000"/>
            <a:ext cx="533400" cy="369332"/>
          </a:xfrm>
          <a:prstGeom prst="rect">
            <a:avLst/>
          </a:prstGeom>
          <a:noFill/>
          <a:ln w="9525">
            <a:noFill/>
            <a:miter lim="800000"/>
            <a:headEnd/>
            <a:tailEnd/>
          </a:ln>
        </p:spPr>
        <p:txBody>
          <a:bodyPr>
            <a:spAutoFit/>
          </a:bodyPr>
          <a:lstStyle/>
          <a:p>
            <a:r>
              <a:rPr lang="en-US" i="1" dirty="0" smtClean="0">
                <a:latin typeface="Times New Roman" pitchFamily="18" charset="0"/>
                <a:cs typeface="Times New Roman" pitchFamily="18" charset="0"/>
              </a:rPr>
              <a:t>30</a:t>
            </a:r>
            <a:r>
              <a:rPr lang="en-US" i="1" baseline="30000" dirty="0" smtClean="0">
                <a:latin typeface="Times New Roman" pitchFamily="18" charset="0"/>
                <a:cs typeface="Times New Roman" pitchFamily="18" charset="0"/>
              </a:rPr>
              <a:t>0</a:t>
            </a:r>
            <a:endParaRPr lang="en-US" i="1" baseline="30000" dirty="0">
              <a:latin typeface="Times New Roman" pitchFamily="18" charset="0"/>
              <a:cs typeface="Times New Roman" pitchFamily="18" charset="0"/>
            </a:endParaRPr>
          </a:p>
        </p:txBody>
      </p:sp>
      <p:pic>
        <p:nvPicPr>
          <p:cNvPr id="76" name="Picture 2"/>
          <p:cNvPicPr>
            <a:picLocks noChangeAspect="1" noChangeArrowheads="1"/>
          </p:cNvPicPr>
          <p:nvPr/>
        </p:nvPicPr>
        <p:blipFill>
          <a:blip r:embed="rId2" cstate="print"/>
          <a:srcRect/>
          <a:stretch>
            <a:fillRect/>
          </a:stretch>
        </p:blipFill>
        <p:spPr bwMode="auto">
          <a:xfrm>
            <a:off x="228600" y="4191000"/>
            <a:ext cx="4219575" cy="619125"/>
          </a:xfrm>
          <a:prstGeom prst="rect">
            <a:avLst/>
          </a:prstGeom>
          <a:noFill/>
          <a:ln w="9525">
            <a:noFill/>
            <a:miter lim="800000"/>
            <a:headEnd/>
            <a:tailEnd/>
          </a:ln>
        </p:spPr>
      </p:pic>
      <p:sp>
        <p:nvSpPr>
          <p:cNvPr id="78" name="TextBox 77"/>
          <p:cNvSpPr txBox="1"/>
          <p:nvPr/>
        </p:nvSpPr>
        <p:spPr>
          <a:xfrm>
            <a:off x="381000" y="4876800"/>
            <a:ext cx="3276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n = 6 , N = 15</a:t>
            </a:r>
          </a:p>
        </p:txBody>
      </p:sp>
      <p:sp>
        <p:nvSpPr>
          <p:cNvPr id="79" name="TextBox 78"/>
          <p:cNvSpPr txBox="1"/>
          <p:nvPr/>
        </p:nvSpPr>
        <p:spPr>
          <a:xfrm>
            <a:off x="3124200" y="5029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5105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488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8006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4102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6482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6482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3721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486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562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5090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572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9530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5672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3721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719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6434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5473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5105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638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5029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1524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600200" y="2575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2438400" y="36576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8" name="Straight Connector 87"/>
          <p:cNvCxnSpPr/>
          <p:nvPr/>
        </p:nvCxnSpPr>
        <p:spPr>
          <a:xfrm>
            <a:off x="2819400" y="5791200"/>
            <a:ext cx="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6096000" y="5562600"/>
            <a:ext cx="0" cy="99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2819400" y="6019800"/>
            <a:ext cx="327660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V="1">
            <a:off x="6477000" y="4953000"/>
            <a:ext cx="0" cy="6096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4724400" y="4572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648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18" name="Arc 117"/>
          <p:cNvSpPr/>
          <p:nvPr/>
        </p:nvSpPr>
        <p:spPr>
          <a:xfrm rot="2421536">
            <a:off x="2603902" y="5155645"/>
            <a:ext cx="568697" cy="484813"/>
          </a:xfrm>
          <a:prstGeom prst="arc">
            <a:avLst>
              <a:gd name="adj1" fmla="val 17186090"/>
              <a:gd name="adj2" fmla="val 53685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32" name="TextBox 131"/>
          <p:cNvSpPr txBox="1"/>
          <p:nvPr/>
        </p:nvSpPr>
        <p:spPr>
          <a:xfrm>
            <a:off x="2438400" y="3733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1371600" y="3352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2453640" y="21640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3126049" y="25926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2529840" y="33546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739209" y="33546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645920" y="26670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678249" y="21640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819400" y="3429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828800" y="3505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678249" y="26536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2133600" y="2667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87"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0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3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0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4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4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5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15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5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63"/>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6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22"/>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23"/>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2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6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70"/>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90" grpId="0" animBg="1"/>
      <p:bldP spid="91" grpId="0" animBg="1"/>
      <p:bldP spid="103" grpId="0" animBg="1"/>
      <p:bldP spid="104" grpId="0" animBg="1"/>
      <p:bldP spid="105" grpId="0" animBg="1"/>
      <p:bldP spid="106" grpId="0"/>
      <p:bldP spid="107" grpId="0"/>
      <p:bldP spid="108" grpId="0"/>
      <p:bldP spid="109" grpId="0"/>
      <p:bldP spid="111" grpId="0"/>
      <p:bldP spid="115" grpId="0" animBg="1"/>
      <p:bldP spid="121" grpId="0"/>
      <p:bldP spid="122" grpId="0"/>
      <p:bldP spid="123" grpId="0"/>
      <p:bldP spid="124" grpId="0"/>
      <p:bldP spid="78" grpId="0"/>
      <p:bldP spid="79" grpId="0"/>
      <p:bldP spid="80" grpId="0"/>
      <p:bldP spid="81" grpId="0"/>
      <p:bldP spid="147" grpId="0"/>
      <p:bldP spid="148" grpId="0"/>
      <p:bldP spid="149" grpId="0"/>
      <p:bldP spid="150" grpId="0"/>
      <p:bldP spid="85" grpId="0" animBg="1"/>
      <p:bldP spid="86" grpId="0" animBg="1"/>
      <p:bldP spid="132" grpId="0"/>
      <p:bldP spid="133" grpId="0"/>
      <p:bldP spid="164" grpId="0"/>
      <p:bldP spid="165" grpId="0"/>
      <p:bldP spid="1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81800" y="6260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0"/>
            <a:endCxn id="145" idx="1"/>
          </p:cNvCxnSpPr>
          <p:nvPr/>
        </p:nvCxnSpPr>
        <p:spPr>
          <a:xfrm flipV="1">
            <a:off x="2788920" y="5332151"/>
            <a:ext cx="3244271" cy="1849"/>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wipe(up)">
                                      <p:cBhvr>
                                        <p:cTn id="7" dur="500"/>
                                        <p:tgtEl>
                                          <p:spTgt spid="1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wipe(down)">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animEffect transition="in" filter="wipe(down)">
                                      <p:cBhvr>
                                        <p:cTn id="17" dur="500"/>
                                        <p:tgtEl>
                                          <p:spTgt spid="7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0"/>
      <p:bldP spid="15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81800" y="6260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7"/>
                                        </p:tgtEl>
                                        <p:attrNameLst>
                                          <p:attrName>style.visibility</p:attrName>
                                        </p:attrNameLst>
                                      </p:cBhvr>
                                      <p:to>
                                        <p:strVal val="visible"/>
                                      </p:to>
                                    </p:set>
                                    <p:animEffect transition="in" filter="wipe(down)">
                                      <p:cBhvr>
                                        <p:cTn id="12" dur="500"/>
                                        <p:tgtEl>
                                          <p:spTgt spid="7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4"/>
                                        </p:tgtEl>
                                        <p:attrNameLst>
                                          <p:attrName>style.visibility</p:attrName>
                                        </p:attrNameLst>
                                      </p:cBhvr>
                                      <p:to>
                                        <p:strVal val="visible"/>
                                      </p:to>
                                    </p:set>
                                    <p:animEffect transition="in" filter="wipe(down)">
                                      <p:cBhvr>
                                        <p:cTn id="17" dur="500"/>
                                        <p:tgtEl>
                                          <p:spTgt spid="14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0"/>
      <p:bldP spid="1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81800" y="6260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4267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wipe(right)">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2"/>
                                        </p:tgtEl>
                                        <p:attrNameLst>
                                          <p:attrName>style.visibility</p:attrName>
                                        </p:attrNameLst>
                                      </p:cBhvr>
                                      <p:to>
                                        <p:strVal val="visible"/>
                                      </p:to>
                                    </p:set>
                                    <p:animEffect transition="in" filter="wipe(down)">
                                      <p:cBhvr>
                                        <p:cTn id="17" dur="500"/>
                                        <p:tgtEl>
                                          <p:spTgt spid="9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57"/>
                                        </p:tgtEl>
                                        <p:attrNameLst>
                                          <p:attrName>style.visibility</p:attrName>
                                        </p:attrNameLst>
                                      </p:cBhvr>
                                      <p:to>
                                        <p:strVal val="visible"/>
                                      </p:to>
                                    </p:set>
                                    <p:animEffect transition="in" filter="wipe(down)">
                                      <p:cBhvr>
                                        <p:cTn id="26" dur="500"/>
                                        <p:tgtEl>
                                          <p:spTgt spid="15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158" grpId="0"/>
      <p:bldP spid="159" grpId="0"/>
      <p:bldP spid="1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056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17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86" idx="0"/>
            <a:endCxn id="85" idx="4"/>
          </p:cNvCxnSpPr>
          <p:nvPr/>
        </p:nvCxnSpPr>
        <p:spPr>
          <a:xfrm flipH="1" flipV="1">
            <a:off x="1112520" y="2133600"/>
            <a:ext cx="838200" cy="99060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30" idx="5"/>
          </p:cNvCxnSpPr>
          <p:nvPr/>
        </p:nvCxnSpPr>
        <p:spPr>
          <a:xfrm>
            <a:off x="5259649" y="4421449"/>
            <a:ext cx="1826951" cy="2055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72390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67" name="Rectangle 166"/>
          <p:cNvSpPr/>
          <p:nvPr/>
        </p:nvSpPr>
        <p:spPr>
          <a:xfrm>
            <a:off x="76200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up)">
                                      <p:cBhvr>
                                        <p:cTn id="7" dur="5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6"/>
                                        </p:tgtEl>
                                        <p:attrNameLst>
                                          <p:attrName>style.visibility</p:attrName>
                                        </p:attrNameLst>
                                      </p:cBhvr>
                                      <p:to>
                                        <p:strVal val="visible"/>
                                      </p:to>
                                    </p:set>
                                    <p:animEffect transition="in" filter="wipe(up)">
                                      <p:cBhvr>
                                        <p:cTn id="12" dur="500"/>
                                        <p:tgtEl>
                                          <p:spTgt spid="12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0"/>
      <p:bldP spid="16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52400"/>
            <a:ext cx="9144000" cy="990600"/>
          </a:xfrm>
        </p:spPr>
        <p:txBody>
          <a:bodyPr/>
          <a:lstStyle/>
          <a:p>
            <a:r>
              <a:rPr lang="en-US" sz="3200" dirty="0" smtClean="0">
                <a:solidFill>
                  <a:srgbClr val="7030A0"/>
                </a:solidFill>
                <a:latin typeface="Times New Roman" pitchFamily="18" charset="0"/>
                <a:cs typeface="Times New Roman" pitchFamily="18" charset="0"/>
              </a:rPr>
              <a:t>Method of Location of Instantaneous Centers</a:t>
            </a:r>
          </a:p>
        </p:txBody>
      </p:sp>
      <p:cxnSp>
        <p:nvCxnSpPr>
          <p:cNvPr id="9" name="Straight Connector 8"/>
          <p:cNvCxnSpPr/>
          <p:nvPr/>
        </p:nvCxnSpPr>
        <p:spPr>
          <a:xfrm flipV="1">
            <a:off x="2819400" y="5334000"/>
            <a:ext cx="3808151" cy="20661"/>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3200400" y="4876800"/>
            <a:ext cx="3657600" cy="13716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88920" y="4876800"/>
            <a:ext cx="411480" cy="468868"/>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6781800" y="6172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95160" y="464820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2743200" y="53340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6705600" y="5867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baseline="-25000" dirty="0">
              <a:latin typeface="Times New Roman" pitchFamily="18" charset="0"/>
              <a:cs typeface="Times New Roman" pitchFamily="18" charset="0"/>
            </a:endParaRPr>
          </a:p>
        </p:txBody>
      </p:sp>
      <p:sp>
        <p:nvSpPr>
          <p:cNvPr id="72" name="TextBox 71"/>
          <p:cNvSpPr txBox="1"/>
          <p:nvPr/>
        </p:nvSpPr>
        <p:spPr>
          <a:xfrm>
            <a:off x="31242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baseline="-25000" dirty="0">
              <a:latin typeface="Times New Roman" pitchFamily="18" charset="0"/>
              <a:cs typeface="Times New Roman" pitchFamily="18" charset="0"/>
            </a:endParaRPr>
          </a:p>
        </p:txBody>
      </p:sp>
      <p:cxnSp>
        <p:nvCxnSpPr>
          <p:cNvPr id="69" name="Straight Connector 68"/>
          <p:cNvCxnSpPr>
            <a:stCxn id="52" idx="7"/>
            <a:endCxn id="145" idx="1"/>
          </p:cNvCxnSpPr>
          <p:nvPr/>
        </p:nvCxnSpPr>
        <p:spPr>
          <a:xfrm flipV="1">
            <a:off x="2821249" y="5332151"/>
            <a:ext cx="3211942" cy="152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endCxn id="52" idx="0"/>
          </p:cNvCxnSpPr>
          <p:nvPr/>
        </p:nvCxnSpPr>
        <p:spPr>
          <a:xfrm flipH="1">
            <a:off x="2788920" y="3505200"/>
            <a:ext cx="1630680" cy="1828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1066800" y="1600200"/>
            <a:ext cx="1600200" cy="1600200"/>
          </a:xfrm>
          <a:prstGeom prst="ellipse">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1828800" y="15849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2514600" y="1981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251460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1127760" y="2743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p:cNvSpPr txBox="1"/>
          <p:nvPr/>
        </p:nvSpPr>
        <p:spPr>
          <a:xfrm>
            <a:off x="838200" y="1752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dirty="0">
              <a:latin typeface="Times New Roman" pitchFamily="18" charset="0"/>
              <a:cs typeface="Times New Roman" pitchFamily="18" charset="0"/>
            </a:endParaRPr>
          </a:p>
        </p:txBody>
      </p:sp>
      <p:sp>
        <p:nvSpPr>
          <p:cNvPr id="107" name="TextBox 106"/>
          <p:cNvSpPr txBox="1"/>
          <p:nvPr/>
        </p:nvSpPr>
        <p:spPr>
          <a:xfrm>
            <a:off x="1676400" y="1143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
        <p:nvSpPr>
          <p:cNvPr id="108" name="TextBox 107"/>
          <p:cNvSpPr txBox="1"/>
          <p:nvPr/>
        </p:nvSpPr>
        <p:spPr>
          <a:xfrm>
            <a:off x="2667000" y="1828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p:sp>
        <p:nvSpPr>
          <p:cNvPr id="109" name="TextBox 108"/>
          <p:cNvSpPr txBox="1"/>
          <p:nvPr/>
        </p:nvSpPr>
        <p:spPr>
          <a:xfrm>
            <a:off x="2590800" y="2743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dirty="0">
              <a:latin typeface="Times New Roman" pitchFamily="18" charset="0"/>
              <a:cs typeface="Times New Roman" pitchFamily="18" charset="0"/>
            </a:endParaRPr>
          </a:p>
        </p:txBody>
      </p:sp>
      <p:sp>
        <p:nvSpPr>
          <p:cNvPr id="111" name="TextBox 110"/>
          <p:cNvSpPr txBox="1"/>
          <p:nvPr/>
        </p:nvSpPr>
        <p:spPr>
          <a:xfrm>
            <a:off x="4876800" y="762000"/>
            <a:ext cx="4267200" cy="2400657"/>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15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p>
          <a:p>
            <a:r>
              <a:rPr lang="en-US" baseline="-25000"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24</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25</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26</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35 	</a:t>
            </a:r>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36 </a:t>
            </a:r>
          </a:p>
          <a:p>
            <a:endParaRPr lang="en-US" baseline="-25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 	</a:t>
            </a:r>
            <a:r>
              <a:rPr lang="en-US" dirty="0" smtClean="0">
                <a:latin typeface="Times New Roman" pitchFamily="18" charset="0"/>
                <a:cs typeface="Times New Roman" pitchFamily="18" charset="0"/>
              </a:rPr>
              <a:t> I</a:t>
            </a:r>
            <a:r>
              <a:rPr lang="en-US" baseline="-25000" dirty="0" smtClean="0">
                <a:latin typeface="Times New Roman" pitchFamily="18" charset="0"/>
                <a:cs typeface="Times New Roman" pitchFamily="18" charset="0"/>
              </a:rPr>
              <a:t>46</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dirty="0" smtClean="0">
              <a:latin typeface="Times New Roman" pitchFamily="18" charset="0"/>
              <a:cs typeface="Times New Roman" pitchFamily="18" charset="0"/>
            </a:endParaRPr>
          </a:p>
        </p:txBody>
      </p:sp>
      <p:sp>
        <p:nvSpPr>
          <p:cNvPr id="112" name="Rectangle 111"/>
          <p:cNvSpPr/>
          <p:nvPr/>
        </p:nvSpPr>
        <p:spPr>
          <a:xfrm>
            <a:off x="4876800" y="17526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7056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48768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48768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0</a:t>
            </a:r>
            <a:endParaRPr lang="en-US" dirty="0"/>
          </a:p>
        </p:txBody>
      </p:sp>
      <p:cxnSp>
        <p:nvCxnSpPr>
          <p:cNvPr id="117" name="Straight Connector 116"/>
          <p:cNvCxnSpPr>
            <a:stCxn id="91" idx="4"/>
            <a:endCxn id="104" idx="1"/>
          </p:cNvCxnSpPr>
          <p:nvPr/>
        </p:nvCxnSpPr>
        <p:spPr>
          <a:xfrm>
            <a:off x="1874520" y="1676400"/>
            <a:ext cx="653471" cy="1080191"/>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12192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22" name="TextBox 121"/>
          <p:cNvSpPr txBox="1"/>
          <p:nvPr/>
        </p:nvSpPr>
        <p:spPr>
          <a:xfrm>
            <a:off x="2133600" y="1524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123" name="TextBox 122"/>
          <p:cNvSpPr txBox="1"/>
          <p:nvPr/>
        </p:nvSpPr>
        <p:spPr>
          <a:xfrm>
            <a:off x="25908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124" name="TextBox 123"/>
          <p:cNvSpPr txBox="1"/>
          <p:nvPr/>
        </p:nvSpPr>
        <p:spPr>
          <a:xfrm>
            <a:off x="762000" y="2209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125" name="TextBox 124"/>
          <p:cNvSpPr txBox="1"/>
          <p:nvPr/>
        </p:nvSpPr>
        <p:spPr>
          <a:xfrm>
            <a:off x="42672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66" name="Rectangle 65"/>
          <p:cNvSpPr/>
          <p:nvPr/>
        </p:nvSpPr>
        <p:spPr>
          <a:xfrm>
            <a:off x="4876800" y="28194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8768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24384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O</a:t>
            </a:r>
            <a:endParaRPr lang="en-US" baseline="-25000" dirty="0">
              <a:latin typeface="Times New Roman" pitchFamily="18" charset="0"/>
              <a:cs typeface="Times New Roman" pitchFamily="18" charset="0"/>
            </a:endParaRPr>
          </a:p>
        </p:txBody>
      </p:sp>
      <p:sp>
        <p:nvSpPr>
          <p:cNvPr id="79" name="TextBox 78"/>
          <p:cNvSpPr txBox="1"/>
          <p:nvPr/>
        </p:nvSpPr>
        <p:spPr>
          <a:xfrm>
            <a:off x="31242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23</a:t>
            </a:r>
            <a:endParaRPr lang="en-US" baseline="-25000" dirty="0">
              <a:latin typeface="Times New Roman" pitchFamily="18" charset="0"/>
              <a:cs typeface="Times New Roman" pitchFamily="18" charset="0"/>
            </a:endParaRPr>
          </a:p>
        </p:txBody>
      </p:sp>
      <p:sp>
        <p:nvSpPr>
          <p:cNvPr id="80" name="TextBox 79"/>
          <p:cNvSpPr txBox="1"/>
          <p:nvPr/>
        </p:nvSpPr>
        <p:spPr>
          <a:xfrm>
            <a:off x="24384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81" name="TextBox 80"/>
          <p:cNvSpPr txBox="1"/>
          <p:nvPr/>
        </p:nvSpPr>
        <p:spPr>
          <a:xfrm>
            <a:off x="6400800" y="617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34</a:t>
            </a:r>
            <a:endParaRPr lang="en-US" baseline="-25000" dirty="0">
              <a:latin typeface="Times New Roman" pitchFamily="18" charset="0"/>
              <a:cs typeface="Times New Roman" pitchFamily="18" charset="0"/>
            </a:endParaRPr>
          </a:p>
        </p:txBody>
      </p:sp>
      <p:sp>
        <p:nvSpPr>
          <p:cNvPr id="98" name="Rectangle 97"/>
          <p:cNvSpPr/>
          <p:nvPr/>
        </p:nvSpPr>
        <p:spPr>
          <a:xfrm>
            <a:off x="6705600" y="4572000"/>
            <a:ext cx="533400" cy="381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5400000" flipH="1">
            <a:off x="2438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flipH="1">
            <a:off x="2438400" y="51816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H="1" flipV="1">
            <a:off x="5257800" y="4419600"/>
            <a:ext cx="1600200" cy="1828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flipV="1">
            <a:off x="5257800" y="4419600"/>
            <a:ext cx="1752600" cy="304800"/>
          </a:xfrm>
          <a:prstGeom prst="line">
            <a:avLst/>
          </a:prstGeom>
          <a:ln w="22225">
            <a:solidFill>
              <a:srgbClr val="00B0F0"/>
            </a:solidFill>
          </a:ln>
        </p:spPr>
        <p:style>
          <a:lnRef idx="1">
            <a:schemeClr val="accent1"/>
          </a:lnRef>
          <a:fillRef idx="0">
            <a:schemeClr val="accent1"/>
          </a:fillRef>
          <a:effectRef idx="0">
            <a:schemeClr val="accent1"/>
          </a:effectRef>
          <a:fontRef idx="minor">
            <a:schemeClr val="tx1"/>
          </a:fontRef>
        </p:style>
      </p:cxnSp>
      <p:sp>
        <p:nvSpPr>
          <p:cNvPr id="119" name="Round Same Side Corner Rectangle 118"/>
          <p:cNvSpPr/>
          <p:nvPr/>
        </p:nvSpPr>
        <p:spPr>
          <a:xfrm rot="5400000">
            <a:off x="27051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Connector 126"/>
          <p:cNvCxnSpPr/>
          <p:nvPr/>
        </p:nvCxnSpPr>
        <p:spPr>
          <a:xfrm rot="5400000" flipH="1">
            <a:off x="2438400" y="52578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flipH="1">
            <a:off x="2438400" y="53340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3185160" y="48615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5181600" y="43434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p:cNvCxnSpPr/>
          <p:nvPr/>
        </p:nvCxnSpPr>
        <p:spPr>
          <a:xfrm>
            <a:off x="6096000" y="4724400"/>
            <a:ext cx="1295400" cy="0"/>
          </a:xfrm>
          <a:prstGeom prst="line">
            <a:avLst/>
          </a:prstGeom>
          <a:ln w="22225">
            <a:solidFill>
              <a:srgbClr val="FF00FF"/>
            </a:solidFill>
            <a:prstDash val="dashDot"/>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6416691" flipH="1">
            <a:off x="6329248" y="52624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6416691" flipH="1">
            <a:off x="6329249" y="53386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Round Same Side Corner Rectangle 137"/>
          <p:cNvSpPr/>
          <p:nvPr/>
        </p:nvSpPr>
        <p:spPr>
          <a:xfrm rot="16416691">
            <a:off x="5981700" y="5143500"/>
            <a:ext cx="228600" cy="457200"/>
          </a:xfrm>
          <a:prstGeom prst="round2SameRect">
            <a:avLst>
              <a:gd name="adj1" fmla="val 43334"/>
              <a:gd name="adj2" fmla="val 0"/>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9" name="Straight Connector 138"/>
          <p:cNvCxnSpPr/>
          <p:nvPr/>
        </p:nvCxnSpPr>
        <p:spPr>
          <a:xfrm rot="16416691" flipH="1">
            <a:off x="6329249" y="5491048"/>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rot="16416691" flipH="1">
            <a:off x="6329249" y="5414849"/>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Oval 144"/>
          <p:cNvSpPr/>
          <p:nvPr/>
        </p:nvSpPr>
        <p:spPr>
          <a:xfrm>
            <a:off x="6019800" y="5318760"/>
            <a:ext cx="91440" cy="91440"/>
          </a:xfrm>
          <a:prstGeom prst="ellipse">
            <a:avLst/>
          </a:prstGeom>
          <a:solidFill>
            <a:srgbClr val="FF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p:cNvSpPr txBox="1"/>
          <p:nvPr/>
        </p:nvSpPr>
        <p:spPr>
          <a:xfrm>
            <a:off x="59436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147" name="TextBox 146"/>
          <p:cNvSpPr txBox="1"/>
          <p:nvPr/>
        </p:nvSpPr>
        <p:spPr>
          <a:xfrm>
            <a:off x="5181600" y="3962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48" name="TextBox 147"/>
          <p:cNvSpPr txBox="1"/>
          <p:nvPr/>
        </p:nvSpPr>
        <p:spPr>
          <a:xfrm>
            <a:off x="5791200" y="5410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49" name="TextBox 148"/>
          <p:cNvSpPr txBox="1"/>
          <p:nvPr/>
        </p:nvSpPr>
        <p:spPr>
          <a:xfrm>
            <a:off x="6705600" y="4114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sp>
        <p:nvSpPr>
          <p:cNvPr id="150" name="TextBox 149"/>
          <p:cNvSpPr txBox="1"/>
          <p:nvPr/>
        </p:nvSpPr>
        <p:spPr>
          <a:xfrm>
            <a:off x="7010400" y="4800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a:t>
            </a:r>
            <a:endParaRPr lang="en-US" baseline="-25000" dirty="0">
              <a:latin typeface="Times New Roman" pitchFamily="18" charset="0"/>
              <a:cs typeface="Times New Roman" pitchFamily="18" charset="0"/>
            </a:endParaRPr>
          </a:p>
        </p:txBody>
      </p:sp>
      <p:sp>
        <p:nvSpPr>
          <p:cNvPr id="83" name="Rectangle 82"/>
          <p:cNvSpPr/>
          <p:nvPr/>
        </p:nvSpPr>
        <p:spPr>
          <a:xfrm>
            <a:off x="8458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1066800" y="204216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905000" y="3124200"/>
            <a:ext cx="91440" cy="914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p:cNvSpPr txBox="1"/>
          <p:nvPr/>
        </p:nvSpPr>
        <p:spPr>
          <a:xfrm>
            <a:off x="4724400" y="4343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116" name="TextBox 115"/>
          <p:cNvSpPr txBox="1"/>
          <p:nvPr/>
        </p:nvSpPr>
        <p:spPr>
          <a:xfrm>
            <a:off x="7162800" y="4419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132" name="TextBox 131"/>
          <p:cNvSpPr txBox="1"/>
          <p:nvPr/>
        </p:nvSpPr>
        <p:spPr>
          <a:xfrm>
            <a:off x="1905000" y="3200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dirty="0">
              <a:latin typeface="Times New Roman" pitchFamily="18" charset="0"/>
              <a:cs typeface="Times New Roman" pitchFamily="18" charset="0"/>
            </a:endParaRPr>
          </a:p>
        </p:txBody>
      </p:sp>
      <p:sp>
        <p:nvSpPr>
          <p:cNvPr id="133" name="TextBox 132"/>
          <p:cNvSpPr txBox="1"/>
          <p:nvPr/>
        </p:nvSpPr>
        <p:spPr>
          <a:xfrm>
            <a:off x="8382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cxnSp>
        <p:nvCxnSpPr>
          <p:cNvPr id="141" name="Straight Connector 140"/>
          <p:cNvCxnSpPr>
            <a:stCxn id="91" idx="6"/>
            <a:endCxn id="103" idx="1"/>
          </p:cNvCxnSpPr>
          <p:nvPr/>
        </p:nvCxnSpPr>
        <p:spPr>
          <a:xfrm>
            <a:off x="1920240" y="1630680"/>
            <a:ext cx="607751" cy="3639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103" idx="5"/>
            <a:endCxn id="104" idx="7"/>
          </p:cNvCxnSpPr>
          <p:nvPr/>
        </p:nvCxnSpPr>
        <p:spPr>
          <a:xfrm>
            <a:off x="2592649" y="2059249"/>
            <a:ext cx="0" cy="6973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104" idx="3"/>
            <a:endCxn id="86" idx="6"/>
          </p:cNvCxnSpPr>
          <p:nvPr/>
        </p:nvCxnSpPr>
        <p:spPr>
          <a:xfrm flipH="1">
            <a:off x="1996440" y="2821249"/>
            <a:ext cx="53155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a:stCxn id="86" idx="2"/>
            <a:endCxn id="105" idx="5"/>
          </p:cNvCxnSpPr>
          <p:nvPr/>
        </p:nvCxnSpPr>
        <p:spPr>
          <a:xfrm flipH="1" flipV="1">
            <a:off x="1205809" y="2821249"/>
            <a:ext cx="699191"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105" idx="1"/>
            <a:endCxn id="85" idx="4"/>
          </p:cNvCxnSpPr>
          <p:nvPr/>
        </p:nvCxnSpPr>
        <p:spPr>
          <a:xfrm flipH="1" flipV="1">
            <a:off x="1112520" y="2133600"/>
            <a:ext cx="28631" cy="6229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85" idx="7"/>
            <a:endCxn id="91" idx="2"/>
          </p:cNvCxnSpPr>
          <p:nvPr/>
        </p:nvCxnSpPr>
        <p:spPr>
          <a:xfrm flipV="1">
            <a:off x="1144849" y="1630680"/>
            <a:ext cx="683951" cy="424871"/>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2286000" y="2895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sp>
        <p:nvSpPr>
          <p:cNvPr id="165" name="TextBox 164"/>
          <p:cNvSpPr txBox="1"/>
          <p:nvPr/>
        </p:nvSpPr>
        <p:spPr>
          <a:xfrm>
            <a:off x="1295400" y="2971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56</a:t>
            </a:r>
            <a:endParaRPr lang="en-US" baseline="-25000" dirty="0">
              <a:latin typeface="Times New Roman" pitchFamily="18" charset="0"/>
              <a:cs typeface="Times New Roman" pitchFamily="18" charset="0"/>
            </a:endParaRPr>
          </a:p>
        </p:txBody>
      </p:sp>
      <p:cxnSp>
        <p:nvCxnSpPr>
          <p:cNvPr id="166" name="Straight Connector 165"/>
          <p:cNvCxnSpPr>
            <a:stCxn id="85" idx="5"/>
            <a:endCxn id="104" idx="2"/>
          </p:cNvCxnSpPr>
          <p:nvPr/>
        </p:nvCxnSpPr>
        <p:spPr>
          <a:xfrm>
            <a:off x="1144849" y="2120209"/>
            <a:ext cx="1369751" cy="668711"/>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p:cNvSpPr txBox="1"/>
          <p:nvPr/>
        </p:nvSpPr>
        <p:spPr>
          <a:xfrm>
            <a:off x="1600200" y="2133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14</a:t>
            </a:r>
            <a:endParaRPr lang="en-US" baseline="-25000" dirty="0">
              <a:latin typeface="Times New Roman" pitchFamily="18" charset="0"/>
              <a:cs typeface="Times New Roman" pitchFamily="18" charset="0"/>
            </a:endParaRPr>
          </a:p>
        </p:txBody>
      </p:sp>
      <p:sp>
        <p:nvSpPr>
          <p:cNvPr id="156" name="Rectangle 155"/>
          <p:cNvSpPr/>
          <p:nvPr/>
        </p:nvSpPr>
        <p:spPr>
          <a:xfrm>
            <a:off x="57912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9" name="Straight Connector 98"/>
          <p:cNvCxnSpPr>
            <a:stCxn id="85" idx="6"/>
            <a:endCxn id="103" idx="2"/>
          </p:cNvCxnSpPr>
          <p:nvPr/>
        </p:nvCxnSpPr>
        <p:spPr>
          <a:xfrm flipV="1">
            <a:off x="1158240" y="2026920"/>
            <a:ext cx="1356360" cy="60960"/>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49" idx="2"/>
            <a:endCxn id="129" idx="6"/>
          </p:cNvCxnSpPr>
          <p:nvPr/>
        </p:nvCxnSpPr>
        <p:spPr>
          <a:xfrm flipH="1" flipV="1">
            <a:off x="3276600" y="4907280"/>
            <a:ext cx="3505200" cy="131064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a:endCxn id="49" idx="1"/>
          </p:cNvCxnSpPr>
          <p:nvPr/>
        </p:nvCxnSpPr>
        <p:spPr>
          <a:xfrm>
            <a:off x="4419600" y="3505200"/>
            <a:ext cx="2375591" cy="268039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77" name="TextBox 176"/>
          <p:cNvSpPr txBox="1"/>
          <p:nvPr/>
        </p:nvSpPr>
        <p:spPr>
          <a:xfrm>
            <a:off x="44196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13</a:t>
            </a:r>
            <a:endParaRPr lang="en-US" baseline="-25000" dirty="0">
              <a:latin typeface="Times New Roman" pitchFamily="18" charset="0"/>
              <a:cs typeface="Times New Roman" pitchFamily="18" charset="0"/>
            </a:endParaRPr>
          </a:p>
        </p:txBody>
      </p:sp>
      <p:sp>
        <p:nvSpPr>
          <p:cNvPr id="178" name="Rectangle 177"/>
          <p:cNvSpPr/>
          <p:nvPr/>
        </p:nvSpPr>
        <p:spPr>
          <a:xfrm>
            <a:off x="57912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Connector 83"/>
          <p:cNvCxnSpPr>
            <a:stCxn id="105" idx="7"/>
            <a:endCxn id="104" idx="2"/>
          </p:cNvCxnSpPr>
          <p:nvPr/>
        </p:nvCxnSpPr>
        <p:spPr>
          <a:xfrm>
            <a:off x="1205809" y="2756591"/>
            <a:ext cx="1308791" cy="32329"/>
          </a:xfrm>
          <a:prstGeom prst="line">
            <a:avLst/>
          </a:prstGeom>
          <a:ln w="12700">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30" idx="5"/>
            <a:endCxn id="50" idx="3"/>
          </p:cNvCxnSpPr>
          <p:nvPr/>
        </p:nvCxnSpPr>
        <p:spPr>
          <a:xfrm>
            <a:off x="5259649" y="4421449"/>
            <a:ext cx="1748902" cy="3048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016675" y="2590800"/>
            <a:ext cx="69925" cy="38862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3152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cxnSp>
        <p:nvCxnSpPr>
          <p:cNvPr id="157" name="Straight Connector 156"/>
          <p:cNvCxnSpPr/>
          <p:nvPr/>
        </p:nvCxnSpPr>
        <p:spPr>
          <a:xfrm>
            <a:off x="6019800" y="3276600"/>
            <a:ext cx="24205" cy="2057400"/>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5943600" y="3581400"/>
            <a:ext cx="914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16  </a:t>
            </a:r>
            <a:r>
              <a:rPr lang="en-US" dirty="0" smtClean="0">
                <a:latin typeface="Times New Roman" pitchFamily="18" charset="0"/>
                <a:cs typeface="Times New Roman" pitchFamily="18" charset="0"/>
              </a:rPr>
              <a:t>at </a:t>
            </a:r>
            <a:r>
              <a:rPr lang="en-US" dirty="0" smtClean="0">
                <a:latin typeface="Times New Roman" pitchFamily="18" charset="0"/>
                <a:cs typeface="Times New Roman" pitchFamily="18" charset="0"/>
                <a:sym typeface="Symbol"/>
              </a:rPr>
              <a:t></a:t>
            </a:r>
            <a:endParaRPr lang="en-US" dirty="0">
              <a:latin typeface="Times New Roman" pitchFamily="18" charset="0"/>
              <a:cs typeface="Times New Roman" pitchFamily="18" charset="0"/>
            </a:endParaRPr>
          </a:p>
        </p:txBody>
      </p:sp>
      <p:sp>
        <p:nvSpPr>
          <p:cNvPr id="159" name="TextBox 158"/>
          <p:cNvSpPr txBox="1"/>
          <p:nvPr/>
        </p:nvSpPr>
        <p:spPr>
          <a:xfrm>
            <a:off x="6019800" y="4191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46</a:t>
            </a:r>
            <a:endParaRPr lang="en-US" baseline="-25000" dirty="0">
              <a:latin typeface="Times New Roman" pitchFamily="18" charset="0"/>
              <a:cs typeface="Times New Roman" pitchFamily="18" charset="0"/>
            </a:endParaRPr>
          </a:p>
        </p:txBody>
      </p:sp>
      <p:sp>
        <p:nvSpPr>
          <p:cNvPr id="160" name="Rectangle 159"/>
          <p:cNvSpPr/>
          <p:nvPr/>
        </p:nvSpPr>
        <p:spPr>
          <a:xfrm>
            <a:off x="5791200" y="2286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3" name="Straight Connector 92"/>
          <p:cNvCxnSpPr>
            <a:stCxn id="86" idx="0"/>
            <a:endCxn id="85" idx="4"/>
          </p:cNvCxnSpPr>
          <p:nvPr/>
        </p:nvCxnSpPr>
        <p:spPr>
          <a:xfrm flipH="1" flipV="1">
            <a:off x="1112520" y="2133600"/>
            <a:ext cx="838200" cy="9906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30" idx="5"/>
          </p:cNvCxnSpPr>
          <p:nvPr/>
        </p:nvCxnSpPr>
        <p:spPr>
          <a:xfrm>
            <a:off x="5259649" y="4421449"/>
            <a:ext cx="1826951" cy="2055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7239000" y="624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67" name="Rectangle 166"/>
          <p:cNvSpPr/>
          <p:nvPr/>
        </p:nvSpPr>
        <p:spPr>
          <a:xfrm>
            <a:off x="7620000" y="7620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stCxn id="86" idx="0"/>
            <a:endCxn id="91" idx="4"/>
          </p:cNvCxnSpPr>
          <p:nvPr/>
        </p:nvCxnSpPr>
        <p:spPr>
          <a:xfrm flipH="1" flipV="1">
            <a:off x="1874520" y="1676400"/>
            <a:ext cx="76200" cy="144780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endCxn id="162" idx="2"/>
          </p:cNvCxnSpPr>
          <p:nvPr/>
        </p:nvCxnSpPr>
        <p:spPr>
          <a:xfrm>
            <a:off x="2819400" y="5410200"/>
            <a:ext cx="4762500" cy="1207532"/>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219200" y="3581400"/>
            <a:ext cx="685800" cy="114300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H="1">
            <a:off x="1295400" y="4724400"/>
            <a:ext cx="609600" cy="3486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457200" y="3581400"/>
            <a:ext cx="7620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flipV="1">
            <a:off x="457200" y="4038600"/>
            <a:ext cx="838200" cy="1021080"/>
          </a:xfrm>
          <a:prstGeom prst="line">
            <a:avLst/>
          </a:prstGeom>
          <a:ln w="9525">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1219200" y="3581400"/>
            <a:ext cx="76200" cy="1478280"/>
          </a:xfrm>
          <a:prstGeom prst="line">
            <a:avLst/>
          </a:prstGeom>
          <a:ln w="15875">
            <a:solidFill>
              <a:srgbClr val="FF00FF"/>
            </a:solidFill>
            <a:prstDash val="sysDot"/>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1600200" y="3810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24</a:t>
            </a:r>
            <a:endParaRPr lang="en-US" baseline="-25000" dirty="0">
              <a:latin typeface="Times New Roman" pitchFamily="18" charset="0"/>
              <a:cs typeface="Times New Roman" pitchFamily="18" charset="0"/>
            </a:endParaRPr>
          </a:p>
        </p:txBody>
      </p:sp>
      <p:sp>
        <p:nvSpPr>
          <p:cNvPr id="187" name="TextBox 186"/>
          <p:cNvSpPr txBox="1"/>
          <p:nvPr/>
        </p:nvSpPr>
        <p:spPr>
          <a:xfrm>
            <a:off x="457200" y="3429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12</a:t>
            </a:r>
            <a:endParaRPr lang="en-US" baseline="-25000" dirty="0">
              <a:latin typeface="Times New Roman" pitchFamily="18" charset="0"/>
              <a:cs typeface="Times New Roman" pitchFamily="18" charset="0"/>
            </a:endParaRPr>
          </a:p>
        </p:txBody>
      </p:sp>
      <p:sp>
        <p:nvSpPr>
          <p:cNvPr id="188" name="TextBox 187"/>
          <p:cNvSpPr txBox="1"/>
          <p:nvPr/>
        </p:nvSpPr>
        <p:spPr>
          <a:xfrm>
            <a:off x="5334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15</a:t>
            </a:r>
            <a:endParaRPr lang="en-US" baseline="-25000" dirty="0">
              <a:latin typeface="Times New Roman" pitchFamily="18" charset="0"/>
              <a:cs typeface="Times New Roman" pitchFamily="18" charset="0"/>
            </a:endParaRPr>
          </a:p>
        </p:txBody>
      </p:sp>
      <p:sp>
        <p:nvSpPr>
          <p:cNvPr id="189" name="TextBox 188"/>
          <p:cNvSpPr txBox="1"/>
          <p:nvPr/>
        </p:nvSpPr>
        <p:spPr>
          <a:xfrm>
            <a:off x="1524000" y="4876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45</a:t>
            </a:r>
            <a:endParaRPr lang="en-US" baseline="-25000" dirty="0">
              <a:latin typeface="Times New Roman" pitchFamily="18" charset="0"/>
              <a:cs typeface="Times New Roman" pitchFamily="18" charset="0"/>
            </a:endParaRPr>
          </a:p>
        </p:txBody>
      </p:sp>
      <p:cxnSp>
        <p:nvCxnSpPr>
          <p:cNvPr id="190" name="Straight Connector 189"/>
          <p:cNvCxnSpPr>
            <a:stCxn id="130" idx="3"/>
          </p:cNvCxnSpPr>
          <p:nvPr/>
        </p:nvCxnSpPr>
        <p:spPr>
          <a:xfrm flipH="1">
            <a:off x="4114800" y="4421449"/>
            <a:ext cx="1080191" cy="1293551"/>
          </a:xfrm>
          <a:prstGeom prst="line">
            <a:avLst/>
          </a:prstGeom>
          <a:ln>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195" name="TextBox 194"/>
          <p:cNvSpPr txBox="1"/>
          <p:nvPr/>
        </p:nvSpPr>
        <p:spPr>
          <a:xfrm>
            <a:off x="1066800" y="3276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196" name="TextBox 195"/>
          <p:cNvSpPr txBox="1"/>
          <p:nvPr/>
        </p:nvSpPr>
        <p:spPr>
          <a:xfrm>
            <a:off x="1143000" y="5029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5</a:t>
            </a:r>
            <a:endParaRPr lang="en-US" baseline="-25000" dirty="0">
              <a:latin typeface="Times New Roman" pitchFamily="18" charset="0"/>
              <a:cs typeface="Times New Roman" pitchFamily="18" charset="0"/>
            </a:endParaRPr>
          </a:p>
        </p:txBody>
      </p:sp>
      <p:sp>
        <p:nvSpPr>
          <p:cNvPr id="197" name="TextBox 196"/>
          <p:cNvSpPr txBox="1"/>
          <p:nvPr/>
        </p:nvSpPr>
        <p:spPr>
          <a:xfrm>
            <a:off x="1905000" y="4495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198" name="TextBox 197"/>
          <p:cNvSpPr txBox="1"/>
          <p:nvPr/>
        </p:nvSpPr>
        <p:spPr>
          <a:xfrm>
            <a:off x="152400" y="3810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199" name="TextBox 198"/>
          <p:cNvSpPr txBox="1"/>
          <p:nvPr/>
        </p:nvSpPr>
        <p:spPr>
          <a:xfrm>
            <a:off x="3962400" y="5715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a:t>
            </a:r>
            <a:r>
              <a:rPr lang="en-US" baseline="-25000" dirty="0" smtClean="0">
                <a:latin typeface="Times New Roman" pitchFamily="18" charset="0"/>
                <a:cs typeface="Times New Roman" pitchFamily="18" charset="0"/>
              </a:rPr>
              <a:t>25</a:t>
            </a:r>
            <a:endParaRPr lang="en-US" baseline="-25000" dirty="0">
              <a:latin typeface="Times New Roman" pitchFamily="18" charset="0"/>
              <a:cs typeface="Times New Roman" pitchFamily="18" charset="0"/>
            </a:endParaRPr>
          </a:p>
        </p:txBody>
      </p:sp>
      <p:sp>
        <p:nvSpPr>
          <p:cNvPr id="200" name="Rectangle 199"/>
          <p:cNvSpPr/>
          <p:nvPr/>
        </p:nvSpPr>
        <p:spPr>
          <a:xfrm>
            <a:off x="6705600" y="1219200"/>
            <a:ext cx="5334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79"/>
          <p:cNvSpPr txBox="1"/>
          <p:nvPr/>
        </p:nvSpPr>
        <p:spPr>
          <a:xfrm>
            <a:off x="0" y="6304002"/>
            <a:ext cx="1676400" cy="55399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000" dirty="0" smtClean="0">
                <a:latin typeface="Times New Roman" pitchFamily="18" charset="0"/>
                <a:cs typeface="Times New Roman" pitchFamily="18" charset="0"/>
              </a:rPr>
              <a:t>Prepared by Prof. D.B.Patel</a:t>
            </a:r>
          </a:p>
          <a:p>
            <a:r>
              <a:rPr lang="en-US" sz="1000" dirty="0" smtClean="0">
                <a:latin typeface="Times New Roman" pitchFamily="18" charset="0"/>
                <a:cs typeface="Times New Roman" pitchFamily="18" charset="0"/>
              </a:rPr>
              <a:t>Mechanical Engg. Dept</a:t>
            </a:r>
          </a:p>
          <a:p>
            <a:r>
              <a:rPr lang="en-US" sz="1000" dirty="0" smtClean="0">
                <a:latin typeface="Times New Roman" pitchFamily="18" charset="0"/>
                <a:cs typeface="Times New Roman" pitchFamily="18" charset="0"/>
              </a:rPr>
              <a:t>LE. College, Morbi</a:t>
            </a:r>
            <a:endParaRPr lang="en-US"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up)">
                                      <p:cBhvr>
                                        <p:cTn id="7" dur="500"/>
                                        <p:tgtEl>
                                          <p:spTgt spid="9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87"/>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5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6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4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9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9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9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8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89"/>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5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97"/>
                                        </p:tgtEl>
                                        <p:attrNameLst>
                                          <p:attrName>style.visibility</p:attrName>
                                        </p:attrNameLst>
                                      </p:cBhvr>
                                      <p:to>
                                        <p:strVal val="visible"/>
                                      </p:to>
                                    </p:set>
                                    <p:animEffect transition="in" filter="wipe(up)">
                                      <p:cBhvr>
                                        <p:cTn id="40" dur="500"/>
                                        <p:tgtEl>
                                          <p:spTgt spid="9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190"/>
                                        </p:tgtEl>
                                        <p:attrNameLst>
                                          <p:attrName>style.visibility</p:attrName>
                                        </p:attrNameLst>
                                      </p:cBhvr>
                                      <p:to>
                                        <p:strVal val="visible"/>
                                      </p:to>
                                    </p:set>
                                    <p:animEffect transition="in" filter="wipe(up)">
                                      <p:cBhvr>
                                        <p:cTn id="45" dur="500"/>
                                        <p:tgtEl>
                                          <p:spTgt spid="190"/>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9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p:bldP spid="187" grpId="0"/>
      <p:bldP spid="188" grpId="0"/>
      <p:bldP spid="189" grpId="0"/>
      <p:bldP spid="195" grpId="0"/>
      <p:bldP spid="196" grpId="0"/>
      <p:bldP spid="197" grpId="0"/>
      <p:bldP spid="198" grpId="0"/>
      <p:bldP spid="199" grpId="0"/>
      <p:bldP spid="20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7654277</TotalTime>
  <Words>998</Words>
  <Application>Microsoft Office PowerPoint</Application>
  <PresentationFormat>On-screen Show (4:3)</PresentationFormat>
  <Paragraphs>543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Method of Location of Instantaneous Centers</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866</cp:revision>
  <dcterms:created xsi:type="dcterms:W3CDTF">2006-08-16T00:00:00Z</dcterms:created>
  <dcterms:modified xsi:type="dcterms:W3CDTF">2021-10-04T09:55:28Z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