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75" r:id="rId4"/>
    <p:sldId id="276" r:id="rId5"/>
    <p:sldId id="277" r:id="rId6"/>
    <p:sldId id="278" r:id="rId7"/>
    <p:sldId id="279" r:id="rId8"/>
    <p:sldId id="280" r:id="rId9"/>
    <p:sldId id="281" r:id="rId10"/>
    <p:sldId id="282" r:id="rId11"/>
    <p:sldId id="284" r:id="rId12"/>
    <p:sldId id="285" r:id="rId13"/>
    <p:sldId id="26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17" autoAdjust="0"/>
    <p:restoredTop sz="90681" autoAdjust="0"/>
  </p:normalViewPr>
  <p:slideViewPr>
    <p:cSldViewPr>
      <p:cViewPr>
        <p:scale>
          <a:sx n="50" d="100"/>
          <a:sy n="50" d="100"/>
        </p:scale>
        <p:origin x="-2088" y="-354"/>
      </p:cViewPr>
      <p:guideLst>
        <p:guide orient="horz" pos="2160"/>
        <p:guide pos="2880"/>
      </p:guideLst>
    </p:cSldViewPr>
  </p:slid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A341423-5068-4E3A-8AC5-7BD0EE77B000}" type="datetimeFigureOut">
              <a:rPr lang="en-US"/>
              <a:pPr>
                <a:defRPr/>
              </a:pPr>
              <a:t>10/4/2021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164D03-2F04-4A8E-BC45-82FD7928994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63C162-C26C-4093-9CEB-6CB275D5CB71}" type="datetimeFigureOut">
              <a:rPr lang="en-US"/>
              <a:pPr>
                <a:defRPr/>
              </a:pPr>
              <a:t>10/4/2021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BD97718-7017-4EF9-8E30-D78B90FBD8A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18836C-A9C2-4207-8CDC-DF6453E92C51}" type="datetimeFigureOut">
              <a:rPr lang="en-US"/>
              <a:pPr>
                <a:defRPr/>
              </a:pPr>
              <a:t>10/4/2021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3EF5F6-7ACE-47CA-A050-68378631AB5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E95902-EFD7-4C91-BF3B-E09BF8CD1218}" type="datetimeFigureOut">
              <a:rPr lang="en-US"/>
              <a:pPr>
                <a:defRPr/>
              </a:pPr>
              <a:t>10/4/2021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057F1F9-DB25-4424-8C41-F656EACA3A3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53A4A9-4A24-425A-8A27-DEAA80A57079}" type="datetimeFigureOut">
              <a:rPr lang="en-US"/>
              <a:pPr>
                <a:defRPr/>
              </a:pPr>
              <a:t>10/4/2021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7C25A62-FF89-456D-9D45-16AD89BDD82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39EC011-1F48-4143-B2E4-3102C873D5B7}" type="datetimeFigureOut">
              <a:rPr lang="en-US"/>
              <a:pPr>
                <a:defRPr/>
              </a:pPr>
              <a:t>10/4/2021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DC141F3-F543-4E8E-9C89-078CBB4822A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2C15FE-C0A8-4224-8FE4-9A8F9BD24825}" type="datetimeFigureOut">
              <a:rPr lang="en-US"/>
              <a:pPr>
                <a:defRPr/>
              </a:pPr>
              <a:t>10/4/2021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16455FD-D351-475F-8046-58917917F52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35D977-E70D-43BA-9FE5-033FE14F88CF}" type="datetimeFigureOut">
              <a:rPr lang="en-US"/>
              <a:pPr>
                <a:defRPr/>
              </a:pPr>
              <a:t>10/4/2021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6A83C08-BBF2-4D69-8367-FDA6A229EAC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04BA60-DCEC-4F26-9D20-42B308CB8FB3}" type="datetimeFigureOut">
              <a:rPr lang="en-US"/>
              <a:pPr>
                <a:defRPr/>
              </a:pPr>
              <a:t>10/4/2021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F4859E8-0C8D-4D9F-9C66-72AA04B5483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CEDB67-DD04-4FAA-8F8B-F694507106D0}" type="datetimeFigureOut">
              <a:rPr lang="en-US"/>
              <a:pPr>
                <a:defRPr/>
              </a:pPr>
              <a:t>10/4/2021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D948516-DA1F-40F1-8ACB-3F783DDAE92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45B7E3-AF42-4D0C-9254-F798B24B511B}" type="datetimeFigureOut">
              <a:rPr lang="en-US"/>
              <a:pPr>
                <a:defRPr/>
              </a:pPr>
              <a:t>10/4/2021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7E2B959-7867-41D2-A53C-FB253571AB7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EB61F82-EC76-4314-8DC3-F8D16B0DEEBE}" type="datetimeFigureOut">
              <a:rPr lang="en-US"/>
              <a:pPr>
                <a:defRPr/>
              </a:pPr>
              <a:t>10/4/2021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AB58C1F-6F02-4A0A-9C1F-A403E525DAC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txBox="1">
            <a:spLocks/>
          </p:cNvSpPr>
          <p:nvPr/>
        </p:nvSpPr>
        <p:spPr bwMode="auto">
          <a:xfrm>
            <a:off x="914400" y="274638"/>
            <a:ext cx="7772400" cy="1143000"/>
          </a:xfrm>
          <a:prstGeom prst="rect">
            <a:avLst/>
          </a:prstGeom>
          <a:noFill/>
          <a:ln w="9525">
            <a:noFill/>
            <a:miter lim="800000"/>
            <a:headEnd/>
            <a:tailEnd/>
          </a:ln>
        </p:spPr>
        <p:txBody>
          <a:bodyPr anchor="ctr"/>
          <a:lstStyle/>
          <a:p>
            <a:pPr algn="ctr"/>
            <a:r>
              <a:rPr lang="en-US" sz="2800" dirty="0">
                <a:solidFill>
                  <a:srgbClr val="FF0000"/>
                </a:solidFill>
                <a:latin typeface="Arial Black" pitchFamily="34" charset="0"/>
              </a:rPr>
              <a:t>KINEMATICS OF MACHINES (KOM)</a:t>
            </a:r>
            <a:r>
              <a:rPr lang="en-US" sz="2800" dirty="0">
                <a:solidFill>
                  <a:schemeClr val="folHlink"/>
                </a:solidFill>
                <a:latin typeface="Arial Black" pitchFamily="34" charset="0"/>
              </a:rPr>
              <a:t/>
            </a:r>
            <a:br>
              <a:rPr lang="en-US" sz="2800" dirty="0">
                <a:solidFill>
                  <a:schemeClr val="folHlink"/>
                </a:solidFill>
                <a:latin typeface="Arial Black" pitchFamily="34" charset="0"/>
              </a:rPr>
            </a:br>
            <a:endParaRPr lang="en-US" sz="2800" dirty="0">
              <a:latin typeface="Calibri" pitchFamily="34" charset="0"/>
            </a:endParaRPr>
          </a:p>
        </p:txBody>
      </p:sp>
      <p:pic>
        <p:nvPicPr>
          <p:cNvPr id="2051" name="Picture 2" descr="http://www.unidelve.com/uploads/university/1adfcbc33303a7310b22b11cb1dd9905.jpg"/>
          <p:cNvPicPr>
            <a:picLocks noChangeAspect="1" noChangeArrowheads="1"/>
          </p:cNvPicPr>
          <p:nvPr/>
        </p:nvPicPr>
        <p:blipFill>
          <a:blip r:embed="rId2" cstate="print"/>
          <a:srcRect/>
          <a:stretch>
            <a:fillRect/>
          </a:stretch>
        </p:blipFill>
        <p:spPr bwMode="auto">
          <a:xfrm>
            <a:off x="3886200" y="1385888"/>
            <a:ext cx="1590675" cy="1828800"/>
          </a:xfrm>
          <a:prstGeom prst="rect">
            <a:avLst/>
          </a:prstGeom>
          <a:noFill/>
          <a:ln w="9525">
            <a:noFill/>
            <a:miter lim="800000"/>
            <a:headEnd/>
            <a:tailEnd/>
          </a:ln>
        </p:spPr>
      </p:pic>
      <p:sp>
        <p:nvSpPr>
          <p:cNvPr id="6" name="Text Box 5"/>
          <p:cNvSpPr txBox="1">
            <a:spLocks noChangeArrowheads="1"/>
          </p:cNvSpPr>
          <p:nvPr/>
        </p:nvSpPr>
        <p:spPr>
          <a:xfrm>
            <a:off x="1062038" y="3449638"/>
            <a:ext cx="7239000" cy="2736134"/>
          </a:xfrm>
          <a:prstGeom prst="rect">
            <a:avLst/>
          </a:prstGeom>
          <a:extLst/>
        </p:spPr>
        <p:txBody>
          <a:bodyPr>
            <a:spAutoFit/>
          </a:bodyPr>
          <a:lstStyle>
            <a:lvl1pPr marL="0" indent="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1pPr>
            <a:lvl2pPr marL="742950" indent="-28575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2pPr>
            <a:lvl3pPr marL="11430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3pPr>
            <a:lvl4pPr marL="16002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4pPr>
            <a:lvl5pPr marL="20574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5pPr>
            <a:lvl6pPr marL="25146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6pPr>
            <a:lvl7pPr marL="29718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7pPr>
            <a:lvl8pPr marL="34290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8pPr>
            <a:lvl9pPr marL="38862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9pPr>
          </a:lstStyle>
          <a:p>
            <a:pPr eaLnBrk="1" fontAlgn="auto" hangingPunct="1">
              <a:spcBef>
                <a:spcPts val="580"/>
              </a:spcBef>
              <a:spcAft>
                <a:spcPts val="0"/>
              </a:spcAft>
              <a:buFont typeface="Wingdings 2"/>
              <a:buNone/>
              <a:defRPr/>
            </a:pPr>
            <a:r>
              <a:rPr lang="en-US" sz="3200" u="none" dirty="0" smtClean="0">
                <a:latin typeface="Arial Black" pitchFamily="34" charset="0"/>
              </a:rPr>
              <a:t>L. E. College, Morbi-2</a:t>
            </a:r>
          </a:p>
          <a:p>
            <a:pPr eaLnBrk="1" fontAlgn="auto" hangingPunct="1">
              <a:spcBef>
                <a:spcPts val="580"/>
              </a:spcBef>
              <a:spcAft>
                <a:spcPts val="0"/>
              </a:spcAft>
              <a:buFont typeface="Wingdings 2"/>
              <a:buNone/>
              <a:defRPr/>
            </a:pPr>
            <a:r>
              <a:rPr lang="en-US" b="1" u="none" dirty="0" smtClean="0">
                <a:latin typeface="Arial" charset="0"/>
              </a:rPr>
              <a:t>Industrial Engineering Department</a:t>
            </a:r>
          </a:p>
          <a:p>
            <a:pPr marL="274320" indent="-274320" rtl="1" eaLnBrk="1" fontAlgn="auto" hangingPunct="1">
              <a:spcBef>
                <a:spcPts val="580"/>
              </a:spcBef>
              <a:spcAft>
                <a:spcPts val="0"/>
              </a:spcAft>
              <a:buFont typeface="Wingdings 2"/>
              <a:buChar char=""/>
              <a:defRPr/>
            </a:pPr>
            <a:endParaRPr lang="ar-SA" sz="1800" b="1" i="1" u="none" dirty="0" smtClean="0">
              <a:latin typeface="Arial" charset="0"/>
            </a:endParaRPr>
          </a:p>
          <a:p>
            <a:pPr fontAlgn="auto">
              <a:spcAft>
                <a:spcPts val="0"/>
              </a:spcAft>
              <a:defRPr/>
            </a:pPr>
            <a:r>
              <a:rPr lang="en-US" sz="1800" b="1" i="1" u="none" dirty="0" smtClean="0">
                <a:latin typeface="Arial" charset="0"/>
              </a:rPr>
              <a:t>Chapter-02–Velocity and Acceleration Analysis of Mechanisms:</a:t>
            </a:r>
          </a:p>
          <a:p>
            <a:pPr fontAlgn="auto">
              <a:spcAft>
                <a:spcPts val="0"/>
              </a:spcAft>
              <a:defRPr/>
            </a:pPr>
            <a:r>
              <a:rPr lang="en-US" sz="1800" dirty="0" smtClean="0"/>
              <a:t>Instantaneous Centre Method</a:t>
            </a:r>
            <a:endParaRPr lang="en-US" sz="1800" b="1" i="1" u="none" dirty="0" smtClean="0">
              <a:latin typeface="Arial" charset="0"/>
            </a:endParaRPr>
          </a:p>
          <a:p>
            <a:pPr fontAlgn="auto">
              <a:spcAft>
                <a:spcPts val="0"/>
              </a:spcAft>
              <a:defRPr/>
            </a:pPr>
            <a:r>
              <a:rPr lang="en-US" sz="1800" b="1" i="1" u="none" dirty="0" smtClean="0">
                <a:latin typeface="Arial" charset="0"/>
              </a:rPr>
              <a:t> </a:t>
            </a:r>
            <a:endParaRPr lang="en-US" sz="1800" dirty="0" smtClean="0"/>
          </a:p>
          <a:p>
            <a:pPr marL="274320" indent="-274320" rtl="1" eaLnBrk="1" fontAlgn="auto" hangingPunct="1">
              <a:spcBef>
                <a:spcPts val="580"/>
              </a:spcBef>
              <a:spcAft>
                <a:spcPts val="0"/>
              </a:spcAft>
              <a:buFont typeface="Wingdings 2"/>
              <a:buChar char=""/>
              <a:defRPr/>
            </a:pPr>
            <a:endParaRPr lang="en-US" sz="1800" b="1" i="1" u="none" dirty="0">
              <a:latin typeface="Arial" charset="0"/>
            </a:endParaRPr>
          </a:p>
        </p:txBody>
      </p:sp>
      <p:sp>
        <p:nvSpPr>
          <p:cNvPr id="7" name="TextBox 4"/>
          <p:cNvSpPr txBox="1">
            <a:spLocks noChangeArrowheads="1"/>
          </p:cNvSpPr>
          <p:nvPr/>
        </p:nvSpPr>
        <p:spPr bwMode="auto">
          <a:xfrm>
            <a:off x="3238500" y="5613737"/>
            <a:ext cx="2667000" cy="1015663"/>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1200" dirty="0">
                <a:latin typeface="Times New Roman" pitchFamily="18" charset="0"/>
                <a:cs typeface="Times New Roman" pitchFamily="18" charset="0"/>
              </a:rPr>
              <a:t>Prepared by Prof. </a:t>
            </a:r>
            <a:r>
              <a:rPr lang="en-US" sz="1200" dirty="0" smtClean="0">
                <a:latin typeface="Times New Roman" pitchFamily="18" charset="0"/>
                <a:cs typeface="Times New Roman" pitchFamily="18" charset="0"/>
              </a:rPr>
              <a:t>Divyesh </a:t>
            </a:r>
            <a:r>
              <a:rPr lang="en-US" sz="1200" dirty="0" err="1" smtClean="0">
                <a:latin typeface="Times New Roman" pitchFamily="18" charset="0"/>
                <a:cs typeface="Times New Roman" pitchFamily="18" charset="0"/>
              </a:rPr>
              <a:t>B.Patel</a:t>
            </a:r>
            <a:endParaRPr lang="en-US" sz="1200" dirty="0">
              <a:latin typeface="Times New Roman" pitchFamily="18" charset="0"/>
              <a:cs typeface="Times New Roman" pitchFamily="18" charset="0"/>
            </a:endParaRPr>
          </a:p>
          <a:p>
            <a:pPr algn="ctr"/>
            <a:r>
              <a:rPr lang="en-US" sz="1200" dirty="0">
                <a:latin typeface="Times New Roman" pitchFamily="18" charset="0"/>
                <a:cs typeface="Times New Roman" pitchFamily="18" charset="0"/>
              </a:rPr>
              <a:t>Mechanical Engg. Dept</a:t>
            </a:r>
          </a:p>
          <a:p>
            <a:pPr algn="ctr"/>
            <a:r>
              <a:rPr lang="en-US" sz="1200" dirty="0">
                <a:latin typeface="Times New Roman" pitchFamily="18" charset="0"/>
                <a:cs typeface="Times New Roman" pitchFamily="18" charset="0"/>
              </a:rPr>
              <a:t>LE. College, </a:t>
            </a:r>
            <a:r>
              <a:rPr lang="en-US" sz="1200" dirty="0" smtClean="0">
                <a:latin typeface="Times New Roman" pitchFamily="18" charset="0"/>
                <a:cs typeface="Times New Roman" pitchFamily="18" charset="0"/>
              </a:rPr>
              <a:t>Morbi</a:t>
            </a:r>
          </a:p>
          <a:p>
            <a:pPr algn="ctr"/>
            <a:r>
              <a:rPr lang="en-US" sz="1200" dirty="0" smtClean="0">
                <a:latin typeface="Times New Roman" pitchFamily="18" charset="0"/>
                <a:cs typeface="Times New Roman" pitchFamily="18" charset="0"/>
              </a:rPr>
              <a:t>+919925282644</a:t>
            </a:r>
          </a:p>
          <a:p>
            <a:pPr algn="ctr"/>
            <a:r>
              <a:rPr lang="en-US" sz="1200" dirty="0" smtClean="0">
                <a:latin typeface="Times New Roman" pitchFamily="18" charset="0"/>
                <a:cs typeface="Times New Roman" pitchFamily="18" charset="0"/>
              </a:rPr>
              <a:t>divyesh21dragon@gmail.com</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3340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48768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48768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81800" y="6172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6482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334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05600" y="5867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69" name="Straight Connector 68"/>
          <p:cNvCxnSpPr>
            <a:stCxn id="52" idx="7"/>
            <a:endCxn id="145" idx="1"/>
          </p:cNvCxnSpPr>
          <p:nvPr/>
        </p:nvCxnSpPr>
        <p:spPr>
          <a:xfrm flipV="1">
            <a:off x="2821249" y="5332151"/>
            <a:ext cx="3211942" cy="152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52" idx="0"/>
          </p:cNvCxnSpPr>
          <p:nvPr/>
        </p:nvCxnSpPr>
        <p:spPr>
          <a:xfrm flipH="1">
            <a:off x="2788920" y="3505200"/>
            <a:ext cx="1630680" cy="1828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066800" y="1600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28800" y="15849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514600" y="1981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51460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12776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838200" y="1752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1676400" y="1143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2667000" y="1828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2590800" y="2743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762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4"/>
            <a:endCxn id="104" idx="1"/>
          </p:cNvCxnSpPr>
          <p:nvPr/>
        </p:nvCxnSpPr>
        <p:spPr>
          <a:xfrm>
            <a:off x="1874520" y="1676400"/>
            <a:ext cx="653471" cy="1080191"/>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2192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1336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5908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7620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25" name="TextBox 124"/>
          <p:cNvSpPr txBox="1"/>
          <p:nvPr/>
        </p:nvSpPr>
        <p:spPr>
          <a:xfrm>
            <a:off x="4267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4876800" y="2819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9" name="TextBox 78"/>
          <p:cNvSpPr txBox="1"/>
          <p:nvPr/>
        </p:nvSpPr>
        <p:spPr>
          <a:xfrm>
            <a:off x="3124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172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5720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181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4196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4196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2578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3434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7244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2624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338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4148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3187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66800" y="2042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905000" y="3124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47244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419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32" name="TextBox 131"/>
          <p:cNvSpPr txBox="1"/>
          <p:nvPr/>
        </p:nvSpPr>
        <p:spPr>
          <a:xfrm>
            <a:off x="1905000" y="3200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8382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1920240" y="16306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2592649" y="20592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1996440" y="28212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205809" y="28212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112520" y="21336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144849" y="16306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86000" y="2895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144849" y="21202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1600200" y="213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56" name="Rectangle 155"/>
          <p:cNvSpPr/>
          <p:nvPr/>
        </p:nvSpPr>
        <p:spPr>
          <a:xfrm>
            <a:off x="57912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85" idx="6"/>
            <a:endCxn id="103" idx="2"/>
          </p:cNvCxnSpPr>
          <p:nvPr/>
        </p:nvCxnSpPr>
        <p:spPr>
          <a:xfrm flipV="1">
            <a:off x="1158240" y="2026920"/>
            <a:ext cx="1356360" cy="60960"/>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49" idx="2"/>
            <a:endCxn id="129" idx="6"/>
          </p:cNvCxnSpPr>
          <p:nvPr/>
        </p:nvCxnSpPr>
        <p:spPr>
          <a:xfrm flipH="1" flipV="1">
            <a:off x="3276600" y="4907280"/>
            <a:ext cx="3505200" cy="13106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endCxn id="49" idx="1"/>
          </p:cNvCxnSpPr>
          <p:nvPr/>
        </p:nvCxnSpPr>
        <p:spPr>
          <a:xfrm>
            <a:off x="4419600" y="3505200"/>
            <a:ext cx="2375591" cy="268039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419600" y="3352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78" name="Rectangle 177"/>
          <p:cNvSpPr/>
          <p:nvPr/>
        </p:nvSpPr>
        <p:spPr>
          <a:xfrm>
            <a:off x="5791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a:stCxn id="105" idx="7"/>
            <a:endCxn id="104" idx="2"/>
          </p:cNvCxnSpPr>
          <p:nvPr/>
        </p:nvCxnSpPr>
        <p:spPr>
          <a:xfrm>
            <a:off x="1205809" y="2756591"/>
            <a:ext cx="1308791" cy="32329"/>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30" idx="5"/>
            <a:endCxn id="50" idx="3"/>
          </p:cNvCxnSpPr>
          <p:nvPr/>
        </p:nvCxnSpPr>
        <p:spPr>
          <a:xfrm>
            <a:off x="5259649" y="4421449"/>
            <a:ext cx="1748902" cy="304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016675" y="2590800"/>
            <a:ext cx="69925" cy="38862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3152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cxnSp>
        <p:nvCxnSpPr>
          <p:cNvPr id="157" name="Straight Connector 156"/>
          <p:cNvCxnSpPr/>
          <p:nvPr/>
        </p:nvCxnSpPr>
        <p:spPr>
          <a:xfrm>
            <a:off x="6019800" y="3276600"/>
            <a:ext cx="24205" cy="20574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59436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59" name="TextBox 158"/>
          <p:cNvSpPr txBox="1"/>
          <p:nvPr/>
        </p:nvSpPr>
        <p:spPr>
          <a:xfrm>
            <a:off x="6019800" y="4191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46</a:t>
            </a:r>
            <a:endParaRPr lang="en-US" baseline="-25000" dirty="0">
              <a:latin typeface="Times New Roman" pitchFamily="18" charset="0"/>
              <a:cs typeface="Times New Roman" pitchFamily="18" charset="0"/>
            </a:endParaRPr>
          </a:p>
        </p:txBody>
      </p:sp>
      <p:sp>
        <p:nvSpPr>
          <p:cNvPr id="160" name="Rectangle 159"/>
          <p:cNvSpPr/>
          <p:nvPr/>
        </p:nvSpPr>
        <p:spPr>
          <a:xfrm>
            <a:off x="57912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a:stCxn id="86" idx="0"/>
            <a:endCxn id="85" idx="4"/>
          </p:cNvCxnSpPr>
          <p:nvPr/>
        </p:nvCxnSpPr>
        <p:spPr>
          <a:xfrm flipH="1" flipV="1">
            <a:off x="1112520" y="2133600"/>
            <a:ext cx="838200" cy="9906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30" idx="5"/>
          </p:cNvCxnSpPr>
          <p:nvPr/>
        </p:nvCxnSpPr>
        <p:spPr>
          <a:xfrm>
            <a:off x="5259649" y="4421449"/>
            <a:ext cx="1826951" cy="2055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72390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15</a:t>
            </a:r>
            <a:endParaRPr lang="en-US" baseline="-25000" dirty="0">
              <a:latin typeface="Times New Roman" pitchFamily="18" charset="0"/>
              <a:cs typeface="Times New Roman" pitchFamily="18" charset="0"/>
            </a:endParaRPr>
          </a:p>
        </p:txBody>
      </p:sp>
      <p:sp>
        <p:nvSpPr>
          <p:cNvPr id="167" name="Rectangle 166"/>
          <p:cNvSpPr/>
          <p:nvPr/>
        </p:nvSpPr>
        <p:spPr>
          <a:xfrm>
            <a:off x="76200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a:stCxn id="86" idx="0"/>
            <a:endCxn id="91" idx="4"/>
          </p:cNvCxnSpPr>
          <p:nvPr/>
        </p:nvCxnSpPr>
        <p:spPr>
          <a:xfrm flipH="1" flipV="1">
            <a:off x="1874520" y="1676400"/>
            <a:ext cx="76200" cy="14478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endCxn id="162" idx="2"/>
          </p:cNvCxnSpPr>
          <p:nvPr/>
        </p:nvCxnSpPr>
        <p:spPr>
          <a:xfrm>
            <a:off x="2819400" y="5410200"/>
            <a:ext cx="4762500" cy="1207532"/>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1219200" y="3581400"/>
            <a:ext cx="533400" cy="12192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H="1" flipV="1">
            <a:off x="457200" y="4724400"/>
            <a:ext cx="1295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457200" y="3581400"/>
            <a:ext cx="762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7200" y="3886200"/>
            <a:ext cx="0" cy="8382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457200" y="3581400"/>
            <a:ext cx="762000" cy="1143000"/>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1600200" y="3810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187" name="TextBox 186"/>
          <p:cNvSpPr txBox="1"/>
          <p:nvPr/>
        </p:nvSpPr>
        <p:spPr>
          <a:xfrm>
            <a:off x="457200" y="3429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88" name="TextBox 187"/>
          <p:cNvSpPr txBox="1"/>
          <p:nvPr/>
        </p:nvSpPr>
        <p:spPr>
          <a:xfrm>
            <a:off x="76200" y="4267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89" name="TextBox 188"/>
          <p:cNvSpPr txBox="1"/>
          <p:nvPr/>
        </p:nvSpPr>
        <p:spPr>
          <a:xfrm>
            <a:off x="838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46</a:t>
            </a:r>
            <a:endParaRPr lang="en-US" baseline="-25000" dirty="0">
              <a:latin typeface="Times New Roman" pitchFamily="18" charset="0"/>
              <a:cs typeface="Times New Roman" pitchFamily="18" charset="0"/>
            </a:endParaRPr>
          </a:p>
        </p:txBody>
      </p:sp>
      <p:cxnSp>
        <p:nvCxnSpPr>
          <p:cNvPr id="190" name="Straight Connector 189"/>
          <p:cNvCxnSpPr>
            <a:stCxn id="130" idx="3"/>
          </p:cNvCxnSpPr>
          <p:nvPr/>
        </p:nvCxnSpPr>
        <p:spPr>
          <a:xfrm flipH="1">
            <a:off x="4114800" y="4421449"/>
            <a:ext cx="1080191" cy="1293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1066800" y="3276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196" name="TextBox 195"/>
          <p:cNvSpPr txBox="1"/>
          <p:nvPr/>
        </p:nvSpPr>
        <p:spPr>
          <a:xfrm>
            <a:off x="152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baseline="-25000" dirty="0">
              <a:latin typeface="Times New Roman" pitchFamily="18" charset="0"/>
              <a:cs typeface="Times New Roman" pitchFamily="18" charset="0"/>
            </a:endParaRPr>
          </a:p>
        </p:txBody>
      </p:sp>
      <p:sp>
        <p:nvSpPr>
          <p:cNvPr id="197" name="TextBox 196"/>
          <p:cNvSpPr txBox="1"/>
          <p:nvPr/>
        </p:nvSpPr>
        <p:spPr>
          <a:xfrm>
            <a:off x="1828800" y="4648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198" name="TextBox 197"/>
          <p:cNvSpPr txBox="1"/>
          <p:nvPr/>
        </p:nvSpPr>
        <p:spPr>
          <a:xfrm>
            <a:off x="152400" y="3810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199" name="TextBox 198"/>
          <p:cNvSpPr txBox="1"/>
          <p:nvPr/>
        </p:nvSpPr>
        <p:spPr>
          <a:xfrm>
            <a:off x="3962400" y="5715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25</a:t>
            </a:r>
            <a:endParaRPr lang="en-US" baseline="-25000" dirty="0">
              <a:latin typeface="Times New Roman" pitchFamily="18" charset="0"/>
              <a:cs typeface="Times New Roman" pitchFamily="18" charset="0"/>
            </a:endParaRPr>
          </a:p>
        </p:txBody>
      </p:sp>
      <p:sp>
        <p:nvSpPr>
          <p:cNvPr id="200" name="Rectangle 199"/>
          <p:cNvSpPr/>
          <p:nvPr/>
        </p:nvSpPr>
        <p:spPr>
          <a:xfrm>
            <a:off x="67056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p:cNvCxnSpPr>
            <a:stCxn id="105" idx="7"/>
            <a:endCxn id="91" idx="3"/>
          </p:cNvCxnSpPr>
          <p:nvPr/>
        </p:nvCxnSpPr>
        <p:spPr>
          <a:xfrm flipV="1">
            <a:off x="1205809" y="1663009"/>
            <a:ext cx="636382" cy="1093582"/>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2667000" y="1143000"/>
            <a:ext cx="152400" cy="49530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a:off x="2819400" y="4572000"/>
            <a:ext cx="3200402" cy="15240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2819400" y="35052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94" name="TextBox 193"/>
          <p:cNvSpPr txBox="1"/>
          <p:nvPr/>
        </p:nvSpPr>
        <p:spPr>
          <a:xfrm>
            <a:off x="2590800" y="61076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26</a:t>
            </a:r>
            <a:endParaRPr lang="en-US" baseline="-25000" dirty="0">
              <a:latin typeface="Times New Roman" pitchFamily="18" charset="0"/>
              <a:cs typeface="Times New Roman" pitchFamily="18" charset="0"/>
            </a:endParaRPr>
          </a:p>
        </p:txBody>
      </p:sp>
      <p:sp>
        <p:nvSpPr>
          <p:cNvPr id="201" name="Rectangle 200"/>
          <p:cNvSpPr/>
          <p:nvPr/>
        </p:nvSpPr>
        <p:spPr>
          <a:xfrm>
            <a:off x="76200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up)">
                                      <p:cBhvr>
                                        <p:cTn id="7" dur="500"/>
                                        <p:tgtEl>
                                          <p:spTgt spid="1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5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6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4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6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9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9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8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8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89"/>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5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179"/>
                                        </p:tgtEl>
                                        <p:attrNameLst>
                                          <p:attrName>style.visibility</p:attrName>
                                        </p:attrNameLst>
                                      </p:cBhvr>
                                      <p:to>
                                        <p:strVal val="visible"/>
                                      </p:to>
                                    </p:set>
                                    <p:animEffect transition="in" filter="wipe(up)">
                                      <p:cBhvr>
                                        <p:cTn id="40" dur="500"/>
                                        <p:tgtEl>
                                          <p:spTgt spid="179"/>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180"/>
                                        </p:tgtEl>
                                        <p:attrNameLst>
                                          <p:attrName>style.visibility</p:attrName>
                                        </p:attrNameLst>
                                      </p:cBhvr>
                                      <p:to>
                                        <p:strVal val="visible"/>
                                      </p:to>
                                    </p:set>
                                    <p:animEffect transition="in" filter="wipe(up)">
                                      <p:cBhvr>
                                        <p:cTn id="49" dur="500"/>
                                        <p:tgtEl>
                                          <p:spTgt spid="180"/>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9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p:bldP spid="187" grpId="0"/>
      <p:bldP spid="188" grpId="0"/>
      <p:bldP spid="189" grpId="0"/>
      <p:bldP spid="195" grpId="0"/>
      <p:bldP spid="196" grpId="0"/>
      <p:bldP spid="197" grpId="0"/>
      <p:bldP spid="198" grpId="0"/>
      <p:bldP spid="183" grpId="0"/>
      <p:bldP spid="194" grpId="0"/>
      <p:bldP spid="20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3340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48768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48768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81800" y="6172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6482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334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05600" y="5867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69" name="Straight Connector 68"/>
          <p:cNvCxnSpPr>
            <a:stCxn id="52" idx="7"/>
            <a:endCxn id="145" idx="1"/>
          </p:cNvCxnSpPr>
          <p:nvPr/>
        </p:nvCxnSpPr>
        <p:spPr>
          <a:xfrm flipV="1">
            <a:off x="2821249" y="5332151"/>
            <a:ext cx="3211942" cy="152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52" idx="0"/>
          </p:cNvCxnSpPr>
          <p:nvPr/>
        </p:nvCxnSpPr>
        <p:spPr>
          <a:xfrm flipH="1">
            <a:off x="2788920" y="3505200"/>
            <a:ext cx="1630680" cy="1828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066800" y="1600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28800" y="15849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514600" y="1981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51460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12776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838200" y="1752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1676400" y="1143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2667000" y="1828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2590800" y="2743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762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4"/>
            <a:endCxn id="104" idx="1"/>
          </p:cNvCxnSpPr>
          <p:nvPr/>
        </p:nvCxnSpPr>
        <p:spPr>
          <a:xfrm>
            <a:off x="1874520" y="1676400"/>
            <a:ext cx="653471" cy="1080191"/>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2192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1336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5908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7620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25" name="TextBox 124"/>
          <p:cNvSpPr txBox="1"/>
          <p:nvPr/>
        </p:nvSpPr>
        <p:spPr>
          <a:xfrm>
            <a:off x="4267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4876800" y="2819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9" name="TextBox 78"/>
          <p:cNvSpPr txBox="1"/>
          <p:nvPr/>
        </p:nvSpPr>
        <p:spPr>
          <a:xfrm>
            <a:off x="3124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172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5720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181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4196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4196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2578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3434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7244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2624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338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4148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3187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66800" y="2042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905000" y="3124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47244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419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32" name="TextBox 131"/>
          <p:cNvSpPr txBox="1"/>
          <p:nvPr/>
        </p:nvSpPr>
        <p:spPr>
          <a:xfrm>
            <a:off x="1905000" y="3200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8382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1920240" y="16306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2592649" y="20592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1996440" y="28212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205809" y="28212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112520" y="21336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144849" y="16306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86000" y="2895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144849" y="21202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1600200" y="213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56" name="Rectangle 155"/>
          <p:cNvSpPr/>
          <p:nvPr/>
        </p:nvSpPr>
        <p:spPr>
          <a:xfrm>
            <a:off x="57912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85" idx="6"/>
            <a:endCxn id="103" idx="2"/>
          </p:cNvCxnSpPr>
          <p:nvPr/>
        </p:nvCxnSpPr>
        <p:spPr>
          <a:xfrm flipV="1">
            <a:off x="1158240" y="2026920"/>
            <a:ext cx="1356360" cy="60960"/>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49" idx="2"/>
            <a:endCxn id="129" idx="6"/>
          </p:cNvCxnSpPr>
          <p:nvPr/>
        </p:nvCxnSpPr>
        <p:spPr>
          <a:xfrm flipH="1" flipV="1">
            <a:off x="3276600" y="4907280"/>
            <a:ext cx="3505200" cy="13106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endCxn id="49" idx="1"/>
          </p:cNvCxnSpPr>
          <p:nvPr/>
        </p:nvCxnSpPr>
        <p:spPr>
          <a:xfrm>
            <a:off x="4419600" y="3505200"/>
            <a:ext cx="2375591" cy="268039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419600" y="3352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78" name="Rectangle 177"/>
          <p:cNvSpPr/>
          <p:nvPr/>
        </p:nvSpPr>
        <p:spPr>
          <a:xfrm>
            <a:off x="5791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a:stCxn id="105" idx="7"/>
            <a:endCxn id="104" idx="2"/>
          </p:cNvCxnSpPr>
          <p:nvPr/>
        </p:nvCxnSpPr>
        <p:spPr>
          <a:xfrm>
            <a:off x="1205809" y="2756591"/>
            <a:ext cx="1308791" cy="32329"/>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30" idx="5"/>
            <a:endCxn id="50" idx="3"/>
          </p:cNvCxnSpPr>
          <p:nvPr/>
        </p:nvCxnSpPr>
        <p:spPr>
          <a:xfrm>
            <a:off x="5259649" y="4421449"/>
            <a:ext cx="1748902" cy="304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016675" y="2590800"/>
            <a:ext cx="69925" cy="38862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3152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cxnSp>
        <p:nvCxnSpPr>
          <p:cNvPr id="157" name="Straight Connector 156"/>
          <p:cNvCxnSpPr/>
          <p:nvPr/>
        </p:nvCxnSpPr>
        <p:spPr>
          <a:xfrm>
            <a:off x="6019800" y="3276600"/>
            <a:ext cx="24205" cy="20574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59436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59" name="TextBox 158"/>
          <p:cNvSpPr txBox="1"/>
          <p:nvPr/>
        </p:nvSpPr>
        <p:spPr>
          <a:xfrm>
            <a:off x="6019800" y="4191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46</a:t>
            </a:r>
            <a:endParaRPr lang="en-US" baseline="-25000" dirty="0">
              <a:latin typeface="Times New Roman" pitchFamily="18" charset="0"/>
              <a:cs typeface="Times New Roman" pitchFamily="18" charset="0"/>
            </a:endParaRPr>
          </a:p>
        </p:txBody>
      </p:sp>
      <p:sp>
        <p:nvSpPr>
          <p:cNvPr id="160" name="Rectangle 159"/>
          <p:cNvSpPr/>
          <p:nvPr/>
        </p:nvSpPr>
        <p:spPr>
          <a:xfrm>
            <a:off x="57912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a:stCxn id="86" idx="0"/>
            <a:endCxn id="85" idx="4"/>
          </p:cNvCxnSpPr>
          <p:nvPr/>
        </p:nvCxnSpPr>
        <p:spPr>
          <a:xfrm flipH="1" flipV="1">
            <a:off x="1112520" y="2133600"/>
            <a:ext cx="838200" cy="9906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30" idx="5"/>
          </p:cNvCxnSpPr>
          <p:nvPr/>
        </p:nvCxnSpPr>
        <p:spPr>
          <a:xfrm>
            <a:off x="5259649" y="4421449"/>
            <a:ext cx="1826951" cy="2055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72390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15</a:t>
            </a:r>
            <a:endParaRPr lang="en-US" baseline="-25000" dirty="0">
              <a:latin typeface="Times New Roman" pitchFamily="18" charset="0"/>
              <a:cs typeface="Times New Roman" pitchFamily="18" charset="0"/>
            </a:endParaRPr>
          </a:p>
        </p:txBody>
      </p:sp>
      <p:sp>
        <p:nvSpPr>
          <p:cNvPr id="167" name="Rectangle 166"/>
          <p:cNvSpPr/>
          <p:nvPr/>
        </p:nvSpPr>
        <p:spPr>
          <a:xfrm>
            <a:off x="76200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a:stCxn id="86" idx="0"/>
            <a:endCxn id="91" idx="4"/>
          </p:cNvCxnSpPr>
          <p:nvPr/>
        </p:nvCxnSpPr>
        <p:spPr>
          <a:xfrm flipH="1" flipV="1">
            <a:off x="1874520" y="1676400"/>
            <a:ext cx="76200" cy="14478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endCxn id="162" idx="2"/>
          </p:cNvCxnSpPr>
          <p:nvPr/>
        </p:nvCxnSpPr>
        <p:spPr>
          <a:xfrm>
            <a:off x="2819400" y="5410200"/>
            <a:ext cx="4762500" cy="1207532"/>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1752600" y="3974068"/>
            <a:ext cx="0" cy="902732"/>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H="1">
            <a:off x="533400" y="48768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533400" y="3962400"/>
            <a:ext cx="1219200" cy="11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533400" y="3962400"/>
            <a:ext cx="0" cy="9144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533400" y="3974068"/>
            <a:ext cx="1219200" cy="902732"/>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1828800" y="4038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87" name="TextBox 186"/>
          <p:cNvSpPr txBox="1"/>
          <p:nvPr/>
        </p:nvSpPr>
        <p:spPr>
          <a:xfrm>
            <a:off x="914400" y="3581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88" name="TextBox 187"/>
          <p:cNvSpPr txBox="1"/>
          <p:nvPr/>
        </p:nvSpPr>
        <p:spPr>
          <a:xfrm>
            <a:off x="152400" y="4191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89" name="TextBox 188"/>
          <p:cNvSpPr txBox="1"/>
          <p:nvPr/>
        </p:nvSpPr>
        <p:spPr>
          <a:xfrm>
            <a:off x="914400" y="4953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46</a:t>
            </a:r>
            <a:endParaRPr lang="en-US" baseline="-25000" dirty="0">
              <a:latin typeface="Times New Roman" pitchFamily="18" charset="0"/>
              <a:cs typeface="Times New Roman" pitchFamily="18" charset="0"/>
            </a:endParaRPr>
          </a:p>
        </p:txBody>
      </p:sp>
      <p:cxnSp>
        <p:nvCxnSpPr>
          <p:cNvPr id="190" name="Straight Connector 189"/>
          <p:cNvCxnSpPr>
            <a:stCxn id="130" idx="3"/>
          </p:cNvCxnSpPr>
          <p:nvPr/>
        </p:nvCxnSpPr>
        <p:spPr>
          <a:xfrm flipH="1">
            <a:off x="4114800" y="4421449"/>
            <a:ext cx="1080191" cy="1293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1752600" y="3657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p:txBody>
      </p:sp>
      <p:sp>
        <p:nvSpPr>
          <p:cNvPr id="196" name="TextBox 195"/>
          <p:cNvSpPr txBox="1"/>
          <p:nvPr/>
        </p:nvSpPr>
        <p:spPr>
          <a:xfrm>
            <a:off x="228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baseline="-25000" dirty="0">
              <a:latin typeface="Times New Roman" pitchFamily="18" charset="0"/>
              <a:cs typeface="Times New Roman" pitchFamily="18" charset="0"/>
            </a:endParaRPr>
          </a:p>
        </p:txBody>
      </p:sp>
      <p:sp>
        <p:nvSpPr>
          <p:cNvPr id="197" name="TextBox 196"/>
          <p:cNvSpPr txBox="1"/>
          <p:nvPr/>
        </p:nvSpPr>
        <p:spPr>
          <a:xfrm>
            <a:off x="1676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198" name="TextBox 197"/>
          <p:cNvSpPr txBox="1"/>
          <p:nvPr/>
        </p:nvSpPr>
        <p:spPr>
          <a:xfrm>
            <a:off x="152400" y="3657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199" name="TextBox 198"/>
          <p:cNvSpPr txBox="1"/>
          <p:nvPr/>
        </p:nvSpPr>
        <p:spPr>
          <a:xfrm>
            <a:off x="3962400" y="5715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25</a:t>
            </a:r>
            <a:endParaRPr lang="en-US" baseline="-25000" dirty="0">
              <a:latin typeface="Times New Roman" pitchFamily="18" charset="0"/>
              <a:cs typeface="Times New Roman" pitchFamily="18" charset="0"/>
            </a:endParaRPr>
          </a:p>
        </p:txBody>
      </p:sp>
      <p:sp>
        <p:nvSpPr>
          <p:cNvPr id="200" name="Rectangle 199"/>
          <p:cNvSpPr/>
          <p:nvPr/>
        </p:nvSpPr>
        <p:spPr>
          <a:xfrm>
            <a:off x="67056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p:cNvCxnSpPr>
            <a:stCxn id="105" idx="7"/>
            <a:endCxn id="91" idx="3"/>
          </p:cNvCxnSpPr>
          <p:nvPr/>
        </p:nvCxnSpPr>
        <p:spPr>
          <a:xfrm flipV="1">
            <a:off x="1205809" y="1663009"/>
            <a:ext cx="636382" cy="1093582"/>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2667000" y="1143000"/>
            <a:ext cx="152400" cy="49530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a:off x="2819400" y="4572000"/>
            <a:ext cx="3200402" cy="15240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2819400" y="35052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94" name="TextBox 193"/>
          <p:cNvSpPr txBox="1"/>
          <p:nvPr/>
        </p:nvSpPr>
        <p:spPr>
          <a:xfrm>
            <a:off x="2590800" y="61076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26</a:t>
            </a:r>
            <a:endParaRPr lang="en-US" baseline="-25000" dirty="0">
              <a:latin typeface="Times New Roman" pitchFamily="18" charset="0"/>
              <a:cs typeface="Times New Roman" pitchFamily="18" charset="0"/>
            </a:endParaRPr>
          </a:p>
        </p:txBody>
      </p:sp>
      <p:sp>
        <p:nvSpPr>
          <p:cNvPr id="201" name="Rectangle 200"/>
          <p:cNvSpPr/>
          <p:nvPr/>
        </p:nvSpPr>
        <p:spPr>
          <a:xfrm>
            <a:off x="76200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3" name="Straight Connector 212"/>
          <p:cNvCxnSpPr>
            <a:stCxn id="145" idx="0"/>
            <a:endCxn id="129" idx="6"/>
          </p:cNvCxnSpPr>
          <p:nvPr/>
        </p:nvCxnSpPr>
        <p:spPr>
          <a:xfrm flipH="1" flipV="1">
            <a:off x="3276600" y="4907280"/>
            <a:ext cx="2788920" cy="41148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flipH="1" flipV="1">
            <a:off x="3581400" y="2590800"/>
            <a:ext cx="3505200" cy="38862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24" name="TextBox 223"/>
          <p:cNvSpPr txBox="1"/>
          <p:nvPr/>
        </p:nvSpPr>
        <p:spPr>
          <a:xfrm>
            <a:off x="6172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35</a:t>
            </a:r>
            <a:endParaRPr lang="en-US" baseline="-25000" dirty="0">
              <a:latin typeface="Times New Roman" pitchFamily="18" charset="0"/>
              <a:cs typeface="Times New Roman" pitchFamily="18" charset="0"/>
            </a:endParaRPr>
          </a:p>
        </p:txBody>
      </p:sp>
      <p:cxnSp>
        <p:nvCxnSpPr>
          <p:cNvPr id="137" name="Straight Connector 136"/>
          <p:cNvCxnSpPr>
            <a:stCxn id="105" idx="6"/>
            <a:endCxn id="103" idx="3"/>
          </p:cNvCxnSpPr>
          <p:nvPr/>
        </p:nvCxnSpPr>
        <p:spPr>
          <a:xfrm flipV="1">
            <a:off x="1219200" y="2059249"/>
            <a:ext cx="1308791" cy="729671"/>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177" idx="1"/>
          </p:cNvCxnSpPr>
          <p:nvPr/>
        </p:nvCxnSpPr>
        <p:spPr>
          <a:xfrm flipV="1">
            <a:off x="4419600" y="1219200"/>
            <a:ext cx="0" cy="2318266"/>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a:stCxn id="49" idx="0"/>
          </p:cNvCxnSpPr>
          <p:nvPr/>
        </p:nvCxnSpPr>
        <p:spPr>
          <a:xfrm flipH="1" flipV="1">
            <a:off x="4419600" y="1219200"/>
            <a:ext cx="2407920" cy="49530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3429000" y="19050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210" name="TextBox 209"/>
          <p:cNvSpPr txBox="1"/>
          <p:nvPr/>
        </p:nvSpPr>
        <p:spPr>
          <a:xfrm>
            <a:off x="3962400" y="838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a:t>
            </a:r>
            <a:endParaRPr lang="en-US" baseline="-25000" dirty="0">
              <a:latin typeface="Times New Roman" pitchFamily="18" charset="0"/>
              <a:cs typeface="Times New Roman" pitchFamily="18" charset="0"/>
            </a:endParaRPr>
          </a:p>
        </p:txBody>
      </p:sp>
      <p:sp>
        <p:nvSpPr>
          <p:cNvPr id="211" name="Rectangle 210"/>
          <p:cNvSpPr/>
          <p:nvPr/>
        </p:nvSpPr>
        <p:spPr>
          <a:xfrm>
            <a:off x="67056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up)">
                                      <p:cBhvr>
                                        <p:cTn id="7" dur="500"/>
                                        <p:tgtEl>
                                          <p:spTgt spid="13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5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6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4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6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9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9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8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8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89"/>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5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69"/>
                                        </p:tgtEl>
                                        <p:attrNameLst>
                                          <p:attrName>style.visibility</p:attrName>
                                        </p:attrNameLst>
                                      </p:cBhvr>
                                      <p:to>
                                        <p:strVal val="visible"/>
                                      </p:to>
                                    </p:set>
                                    <p:animEffect transition="in" filter="wipe(down)">
                                      <p:cBhvr>
                                        <p:cTn id="40" dur="500"/>
                                        <p:tgtEl>
                                          <p:spTgt spid="169"/>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171"/>
                                        </p:tgtEl>
                                        <p:attrNameLst>
                                          <p:attrName>style.visibility</p:attrName>
                                        </p:attrNameLst>
                                      </p:cBhvr>
                                      <p:to>
                                        <p:strVal val="visible"/>
                                      </p:to>
                                    </p:set>
                                    <p:animEffect transition="in" filter="wipe(down)">
                                      <p:cBhvr>
                                        <p:cTn id="49" dur="500"/>
                                        <p:tgtEl>
                                          <p:spTgt spid="171"/>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1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p:bldP spid="187" grpId="0"/>
      <p:bldP spid="188" grpId="0"/>
      <p:bldP spid="189" grpId="0"/>
      <p:bldP spid="195" grpId="0"/>
      <p:bldP spid="196" grpId="0"/>
      <p:bldP spid="197" grpId="0"/>
      <p:bldP spid="198" grpId="0"/>
      <p:bldP spid="209" grpId="0"/>
      <p:bldP spid="210" grpId="0"/>
      <p:bldP spid="2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3340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48768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48768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81800" y="6172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6482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334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05600" y="5867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69" name="Straight Connector 68"/>
          <p:cNvCxnSpPr>
            <a:stCxn id="52" idx="7"/>
            <a:endCxn id="145" idx="1"/>
          </p:cNvCxnSpPr>
          <p:nvPr/>
        </p:nvCxnSpPr>
        <p:spPr>
          <a:xfrm flipV="1">
            <a:off x="2821249" y="5332151"/>
            <a:ext cx="3211942" cy="152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52" idx="0"/>
          </p:cNvCxnSpPr>
          <p:nvPr/>
        </p:nvCxnSpPr>
        <p:spPr>
          <a:xfrm flipH="1">
            <a:off x="2788920" y="3505200"/>
            <a:ext cx="1630680" cy="1828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066800" y="1600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28800" y="15849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514600" y="1981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51460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12776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838200" y="1752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1676400" y="1143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2667000" y="1828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2590800" y="2743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762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4"/>
            <a:endCxn id="104" idx="1"/>
          </p:cNvCxnSpPr>
          <p:nvPr/>
        </p:nvCxnSpPr>
        <p:spPr>
          <a:xfrm>
            <a:off x="1874520" y="1676400"/>
            <a:ext cx="653471" cy="1080191"/>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2192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1336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5908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7620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25" name="TextBox 124"/>
          <p:cNvSpPr txBox="1"/>
          <p:nvPr/>
        </p:nvSpPr>
        <p:spPr>
          <a:xfrm>
            <a:off x="4267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4876800" y="2819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9" name="TextBox 78"/>
          <p:cNvSpPr txBox="1"/>
          <p:nvPr/>
        </p:nvSpPr>
        <p:spPr>
          <a:xfrm>
            <a:off x="3124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172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5720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181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4196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4196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2578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3434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7244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2624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338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4148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3187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66800" y="2042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905000" y="3124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47244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419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32" name="TextBox 131"/>
          <p:cNvSpPr txBox="1"/>
          <p:nvPr/>
        </p:nvSpPr>
        <p:spPr>
          <a:xfrm>
            <a:off x="1905000" y="3200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8382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1920240" y="16306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2592649" y="20592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1996440" y="28212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205809" y="28212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112520" y="21336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144849" y="16306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86000" y="2895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144849" y="21202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1600200" y="213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56" name="Rectangle 155"/>
          <p:cNvSpPr/>
          <p:nvPr/>
        </p:nvSpPr>
        <p:spPr>
          <a:xfrm>
            <a:off x="57912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85" idx="6"/>
            <a:endCxn id="103" idx="2"/>
          </p:cNvCxnSpPr>
          <p:nvPr/>
        </p:nvCxnSpPr>
        <p:spPr>
          <a:xfrm flipV="1">
            <a:off x="1158240" y="2026920"/>
            <a:ext cx="1356360" cy="60960"/>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49" idx="2"/>
            <a:endCxn id="129" idx="6"/>
          </p:cNvCxnSpPr>
          <p:nvPr/>
        </p:nvCxnSpPr>
        <p:spPr>
          <a:xfrm flipH="1" flipV="1">
            <a:off x="3276600" y="4907280"/>
            <a:ext cx="3505200" cy="13106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endCxn id="49" idx="1"/>
          </p:cNvCxnSpPr>
          <p:nvPr/>
        </p:nvCxnSpPr>
        <p:spPr>
          <a:xfrm>
            <a:off x="4419600" y="3505200"/>
            <a:ext cx="2375591" cy="268039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419600" y="3352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78" name="Rectangle 177"/>
          <p:cNvSpPr/>
          <p:nvPr/>
        </p:nvSpPr>
        <p:spPr>
          <a:xfrm>
            <a:off x="5791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a:stCxn id="105" idx="7"/>
            <a:endCxn id="104" idx="2"/>
          </p:cNvCxnSpPr>
          <p:nvPr/>
        </p:nvCxnSpPr>
        <p:spPr>
          <a:xfrm>
            <a:off x="1205809" y="2756591"/>
            <a:ext cx="1308791" cy="32329"/>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30" idx="5"/>
            <a:endCxn id="50" idx="3"/>
          </p:cNvCxnSpPr>
          <p:nvPr/>
        </p:nvCxnSpPr>
        <p:spPr>
          <a:xfrm>
            <a:off x="5259649" y="4421449"/>
            <a:ext cx="1748902" cy="304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016675" y="2590800"/>
            <a:ext cx="69925" cy="38862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3152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cxnSp>
        <p:nvCxnSpPr>
          <p:cNvPr id="157" name="Straight Connector 156"/>
          <p:cNvCxnSpPr/>
          <p:nvPr/>
        </p:nvCxnSpPr>
        <p:spPr>
          <a:xfrm>
            <a:off x="6019800" y="3276600"/>
            <a:ext cx="24205" cy="20574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59436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59" name="TextBox 158"/>
          <p:cNvSpPr txBox="1"/>
          <p:nvPr/>
        </p:nvSpPr>
        <p:spPr>
          <a:xfrm>
            <a:off x="6019800" y="4191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46</a:t>
            </a:r>
            <a:endParaRPr lang="en-US" baseline="-25000" dirty="0">
              <a:latin typeface="Times New Roman" pitchFamily="18" charset="0"/>
              <a:cs typeface="Times New Roman" pitchFamily="18" charset="0"/>
            </a:endParaRPr>
          </a:p>
        </p:txBody>
      </p:sp>
      <p:sp>
        <p:nvSpPr>
          <p:cNvPr id="160" name="Rectangle 159"/>
          <p:cNvSpPr/>
          <p:nvPr/>
        </p:nvSpPr>
        <p:spPr>
          <a:xfrm>
            <a:off x="57912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a:stCxn id="86" idx="0"/>
            <a:endCxn id="85" idx="4"/>
          </p:cNvCxnSpPr>
          <p:nvPr/>
        </p:nvCxnSpPr>
        <p:spPr>
          <a:xfrm flipH="1" flipV="1">
            <a:off x="1112520" y="2133600"/>
            <a:ext cx="838200" cy="9906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30" idx="5"/>
          </p:cNvCxnSpPr>
          <p:nvPr/>
        </p:nvCxnSpPr>
        <p:spPr>
          <a:xfrm>
            <a:off x="5259649" y="4421449"/>
            <a:ext cx="1826951" cy="2055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72390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15</a:t>
            </a:r>
            <a:endParaRPr lang="en-US" baseline="-25000" dirty="0">
              <a:latin typeface="Times New Roman" pitchFamily="18" charset="0"/>
              <a:cs typeface="Times New Roman" pitchFamily="18" charset="0"/>
            </a:endParaRPr>
          </a:p>
        </p:txBody>
      </p:sp>
      <p:sp>
        <p:nvSpPr>
          <p:cNvPr id="167" name="Rectangle 166"/>
          <p:cNvSpPr/>
          <p:nvPr/>
        </p:nvSpPr>
        <p:spPr>
          <a:xfrm>
            <a:off x="76200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a:stCxn id="86" idx="0"/>
            <a:endCxn id="91" idx="4"/>
          </p:cNvCxnSpPr>
          <p:nvPr/>
        </p:nvCxnSpPr>
        <p:spPr>
          <a:xfrm flipH="1" flipV="1">
            <a:off x="1874520" y="1676400"/>
            <a:ext cx="76200" cy="14478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endCxn id="162" idx="2"/>
          </p:cNvCxnSpPr>
          <p:nvPr/>
        </p:nvCxnSpPr>
        <p:spPr>
          <a:xfrm>
            <a:off x="2819400" y="5410200"/>
            <a:ext cx="4762500" cy="1207532"/>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1828800" y="3833336"/>
            <a:ext cx="0" cy="902732"/>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H="1">
            <a:off x="1066800" y="4736068"/>
            <a:ext cx="7620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304800" y="3821668"/>
            <a:ext cx="1524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flipV="1">
            <a:off x="304800" y="4736068"/>
            <a:ext cx="762000" cy="4572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1066800" y="3833336"/>
            <a:ext cx="762000" cy="1359932"/>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1828800" y="4038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87" name="TextBox 186"/>
          <p:cNvSpPr txBox="1"/>
          <p:nvPr/>
        </p:nvSpPr>
        <p:spPr>
          <a:xfrm>
            <a:off x="685800" y="3886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a:t>
            </a:r>
            <a:endParaRPr lang="en-US" baseline="-25000" dirty="0">
              <a:latin typeface="Times New Roman" pitchFamily="18" charset="0"/>
              <a:cs typeface="Times New Roman" pitchFamily="18" charset="0"/>
            </a:endParaRPr>
          </a:p>
        </p:txBody>
      </p:sp>
      <p:sp>
        <p:nvSpPr>
          <p:cNvPr id="188" name="TextBox 187"/>
          <p:cNvSpPr txBox="1"/>
          <p:nvPr/>
        </p:nvSpPr>
        <p:spPr>
          <a:xfrm>
            <a:off x="304800" y="4953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89" name="TextBox 188"/>
          <p:cNvSpPr txBox="1"/>
          <p:nvPr/>
        </p:nvSpPr>
        <p:spPr>
          <a:xfrm>
            <a:off x="1447800" y="5029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cxnSp>
        <p:nvCxnSpPr>
          <p:cNvPr id="190" name="Straight Connector 189"/>
          <p:cNvCxnSpPr>
            <a:stCxn id="130" idx="3"/>
          </p:cNvCxnSpPr>
          <p:nvPr/>
        </p:nvCxnSpPr>
        <p:spPr>
          <a:xfrm flipH="1">
            <a:off x="4114800" y="4421449"/>
            <a:ext cx="1080191" cy="1293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1905000" y="3581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p:txBody>
      </p:sp>
      <p:sp>
        <p:nvSpPr>
          <p:cNvPr id="196" name="TextBox 195"/>
          <p:cNvSpPr txBox="1"/>
          <p:nvPr/>
        </p:nvSpPr>
        <p:spPr>
          <a:xfrm>
            <a:off x="914400" y="5257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baseline="-25000" dirty="0">
              <a:latin typeface="Times New Roman" pitchFamily="18" charset="0"/>
              <a:cs typeface="Times New Roman" pitchFamily="18" charset="0"/>
            </a:endParaRPr>
          </a:p>
        </p:txBody>
      </p:sp>
      <p:sp>
        <p:nvSpPr>
          <p:cNvPr id="197" name="TextBox 196"/>
          <p:cNvSpPr txBox="1"/>
          <p:nvPr/>
        </p:nvSpPr>
        <p:spPr>
          <a:xfrm>
            <a:off x="1905000" y="4648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198" name="TextBox 197"/>
          <p:cNvSpPr txBox="1"/>
          <p:nvPr/>
        </p:nvSpPr>
        <p:spPr>
          <a:xfrm>
            <a:off x="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baseline="-25000" dirty="0">
              <a:latin typeface="Times New Roman" pitchFamily="18" charset="0"/>
              <a:cs typeface="Times New Roman" pitchFamily="18" charset="0"/>
            </a:endParaRPr>
          </a:p>
        </p:txBody>
      </p:sp>
      <p:sp>
        <p:nvSpPr>
          <p:cNvPr id="199" name="TextBox 198"/>
          <p:cNvSpPr txBox="1"/>
          <p:nvPr/>
        </p:nvSpPr>
        <p:spPr>
          <a:xfrm>
            <a:off x="3962400" y="5715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25</a:t>
            </a:r>
            <a:endParaRPr lang="en-US" baseline="-25000" dirty="0">
              <a:latin typeface="Times New Roman" pitchFamily="18" charset="0"/>
              <a:cs typeface="Times New Roman" pitchFamily="18" charset="0"/>
            </a:endParaRPr>
          </a:p>
        </p:txBody>
      </p:sp>
      <p:sp>
        <p:nvSpPr>
          <p:cNvPr id="200" name="Rectangle 199"/>
          <p:cNvSpPr/>
          <p:nvPr/>
        </p:nvSpPr>
        <p:spPr>
          <a:xfrm>
            <a:off x="67056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p:cNvCxnSpPr>
            <a:stCxn id="105" idx="7"/>
            <a:endCxn id="91" idx="3"/>
          </p:cNvCxnSpPr>
          <p:nvPr/>
        </p:nvCxnSpPr>
        <p:spPr>
          <a:xfrm flipV="1">
            <a:off x="1205809" y="1663009"/>
            <a:ext cx="636382" cy="1093582"/>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2667000" y="1143000"/>
            <a:ext cx="152400" cy="49530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a:off x="2819400" y="4572000"/>
            <a:ext cx="3200402" cy="15240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2819400" y="35052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94" name="TextBox 193"/>
          <p:cNvSpPr txBox="1"/>
          <p:nvPr/>
        </p:nvSpPr>
        <p:spPr>
          <a:xfrm>
            <a:off x="2590800" y="61076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26</a:t>
            </a:r>
            <a:endParaRPr lang="en-US" baseline="-25000" dirty="0">
              <a:latin typeface="Times New Roman" pitchFamily="18" charset="0"/>
              <a:cs typeface="Times New Roman" pitchFamily="18" charset="0"/>
            </a:endParaRPr>
          </a:p>
        </p:txBody>
      </p:sp>
      <p:sp>
        <p:nvSpPr>
          <p:cNvPr id="201" name="Rectangle 200"/>
          <p:cNvSpPr/>
          <p:nvPr/>
        </p:nvSpPr>
        <p:spPr>
          <a:xfrm>
            <a:off x="76200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3" name="Straight Connector 212"/>
          <p:cNvCxnSpPr>
            <a:stCxn id="145" idx="0"/>
            <a:endCxn id="129" idx="6"/>
          </p:cNvCxnSpPr>
          <p:nvPr/>
        </p:nvCxnSpPr>
        <p:spPr>
          <a:xfrm flipH="1" flipV="1">
            <a:off x="3276600" y="4907280"/>
            <a:ext cx="2788920" cy="41148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flipH="1" flipV="1">
            <a:off x="3581400" y="2590800"/>
            <a:ext cx="3505200" cy="38862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24" name="TextBox 223"/>
          <p:cNvSpPr txBox="1"/>
          <p:nvPr/>
        </p:nvSpPr>
        <p:spPr>
          <a:xfrm>
            <a:off x="6172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35</a:t>
            </a:r>
            <a:endParaRPr lang="en-US" baseline="-25000" dirty="0">
              <a:latin typeface="Times New Roman" pitchFamily="18" charset="0"/>
              <a:cs typeface="Times New Roman" pitchFamily="18" charset="0"/>
            </a:endParaRPr>
          </a:p>
        </p:txBody>
      </p:sp>
      <p:cxnSp>
        <p:nvCxnSpPr>
          <p:cNvPr id="137" name="Straight Connector 136"/>
          <p:cNvCxnSpPr>
            <a:stCxn id="105" idx="6"/>
            <a:endCxn id="103" idx="3"/>
          </p:cNvCxnSpPr>
          <p:nvPr/>
        </p:nvCxnSpPr>
        <p:spPr>
          <a:xfrm flipV="1">
            <a:off x="1219200" y="2059249"/>
            <a:ext cx="1308791" cy="729671"/>
          </a:xfrm>
          <a:prstGeom prst="line">
            <a:avLst/>
          </a:prstGeom>
          <a:ln w="1270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177" idx="1"/>
          </p:cNvCxnSpPr>
          <p:nvPr/>
        </p:nvCxnSpPr>
        <p:spPr>
          <a:xfrm flipV="1">
            <a:off x="4419600" y="1219200"/>
            <a:ext cx="0" cy="2318266"/>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flipV="1">
            <a:off x="4419600" y="1219200"/>
            <a:ext cx="2407920" cy="49530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3429000" y="19050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210" name="TextBox 209"/>
          <p:cNvSpPr txBox="1"/>
          <p:nvPr/>
        </p:nvSpPr>
        <p:spPr>
          <a:xfrm>
            <a:off x="3962400" y="838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a:t>
            </a:r>
            <a:endParaRPr lang="en-US" baseline="-25000" dirty="0">
              <a:latin typeface="Times New Roman" pitchFamily="18" charset="0"/>
              <a:cs typeface="Times New Roman" pitchFamily="18" charset="0"/>
            </a:endParaRPr>
          </a:p>
        </p:txBody>
      </p:sp>
      <p:sp>
        <p:nvSpPr>
          <p:cNvPr id="211" name="Rectangle 210"/>
          <p:cNvSpPr/>
          <p:nvPr/>
        </p:nvSpPr>
        <p:spPr>
          <a:xfrm>
            <a:off x="57912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Connector 135"/>
          <p:cNvCxnSpPr>
            <a:stCxn id="145" idx="1"/>
          </p:cNvCxnSpPr>
          <p:nvPr/>
        </p:nvCxnSpPr>
        <p:spPr>
          <a:xfrm flipH="1" flipV="1">
            <a:off x="1447800" y="228600"/>
            <a:ext cx="4585391" cy="5103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a:stCxn id="50" idx="1"/>
          </p:cNvCxnSpPr>
          <p:nvPr/>
        </p:nvCxnSpPr>
        <p:spPr>
          <a:xfrm flipH="1" flipV="1">
            <a:off x="3505200" y="0"/>
            <a:ext cx="3503351" cy="466159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a:stCxn id="86" idx="0"/>
            <a:endCxn id="103" idx="4"/>
          </p:cNvCxnSpPr>
          <p:nvPr/>
        </p:nvCxnSpPr>
        <p:spPr>
          <a:xfrm flipV="1">
            <a:off x="1950720" y="2072640"/>
            <a:ext cx="609600" cy="1051560"/>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sp>
        <p:nvSpPr>
          <p:cNvPr id="221" name="Rectangle 220"/>
          <p:cNvSpPr/>
          <p:nvPr/>
        </p:nvSpPr>
        <p:spPr>
          <a:xfrm>
            <a:off x="67056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wipe(up)">
                                      <p:cBhvr>
                                        <p:cTn id="7" dur="500"/>
                                        <p:tgtEl>
                                          <p:spTgt spid="17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5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6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4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6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9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9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8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8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89"/>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5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36"/>
                                        </p:tgtEl>
                                        <p:attrNameLst>
                                          <p:attrName>style.visibility</p:attrName>
                                        </p:attrNameLst>
                                      </p:cBhvr>
                                      <p:to>
                                        <p:strVal val="visible"/>
                                      </p:to>
                                    </p:set>
                                    <p:animEffect transition="in" filter="wipe(down)">
                                      <p:cBhvr>
                                        <p:cTn id="40" dur="500"/>
                                        <p:tgtEl>
                                          <p:spTgt spid="13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72"/>
                                        </p:tgtEl>
                                        <p:attrNameLst>
                                          <p:attrName>style.visibility</p:attrName>
                                        </p:attrNameLst>
                                      </p:cBhvr>
                                      <p:to>
                                        <p:strVal val="visible"/>
                                      </p:to>
                                    </p:set>
                                    <p:animEffect transition="in" filter="wipe(down)">
                                      <p:cBhvr>
                                        <p:cTn id="45" dur="500"/>
                                        <p:tgtEl>
                                          <p:spTgt spid="172"/>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p:bldP spid="187" grpId="0"/>
      <p:bldP spid="188" grpId="0"/>
      <p:bldP spid="189" grpId="0"/>
      <p:bldP spid="195" grpId="0"/>
      <p:bldP spid="196" grpId="0"/>
      <p:bldP spid="197" grpId="0"/>
      <p:bldP spid="198" grpId="0"/>
      <p:bldP spid="2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8426" y="2967335"/>
            <a:ext cx="3647152" cy="923330"/>
          </a:xfrm>
          <a:prstGeom prst="rect">
            <a:avLst/>
          </a:prstGeom>
          <a:noFill/>
        </p:spPr>
        <p:txBody>
          <a:bodyPr wrap="none">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a:stCxn id="52" idx="5"/>
            <a:endCxn id="50" idx="2"/>
          </p:cNvCxnSpPr>
          <p:nvPr/>
        </p:nvCxnSpPr>
        <p:spPr>
          <a:xfrm flipV="1">
            <a:off x="4192849" y="6153388"/>
            <a:ext cx="3046151" cy="32329"/>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52" idx="7"/>
            <a:endCxn id="51" idx="3"/>
          </p:cNvCxnSpPr>
          <p:nvPr/>
        </p:nvCxnSpPr>
        <p:spPr>
          <a:xfrm flipV="1">
            <a:off x="4192849" y="4939609"/>
            <a:ext cx="1002142" cy="118145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9" idx="2"/>
            <a:endCxn id="51" idx="7"/>
          </p:cNvCxnSpPr>
          <p:nvPr/>
        </p:nvCxnSpPr>
        <p:spPr>
          <a:xfrm flipH="1">
            <a:off x="5259649" y="4400788"/>
            <a:ext cx="1750751" cy="474163"/>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9" idx="4"/>
            <a:endCxn id="50" idx="0"/>
          </p:cNvCxnSpPr>
          <p:nvPr/>
        </p:nvCxnSpPr>
        <p:spPr>
          <a:xfrm>
            <a:off x="7056120" y="4446508"/>
            <a:ext cx="228600" cy="166116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2672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4196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5720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7244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50292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1816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53340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4864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48768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57912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9436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60960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2484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56388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65532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67056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68580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70104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400800" y="61838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715000" y="5791200"/>
            <a:ext cx="838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p:txBody>
      </p:sp>
      <p:sp>
        <p:nvSpPr>
          <p:cNvPr id="46" name="TextBox 45"/>
          <p:cNvSpPr txBox="1"/>
          <p:nvPr/>
        </p:nvSpPr>
        <p:spPr>
          <a:xfrm>
            <a:off x="4343400" y="5181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300</a:t>
            </a:r>
            <a:endParaRPr lang="en-US" dirty="0">
              <a:latin typeface="Times New Roman" pitchFamily="18" charset="0"/>
              <a:cs typeface="Times New Roman" pitchFamily="18" charset="0"/>
            </a:endParaRPr>
          </a:p>
        </p:txBody>
      </p:sp>
      <p:sp>
        <p:nvSpPr>
          <p:cNvPr id="47" name="TextBox 46"/>
          <p:cNvSpPr txBox="1"/>
          <p:nvPr/>
        </p:nvSpPr>
        <p:spPr>
          <a:xfrm>
            <a:off x="60960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360</a:t>
            </a:r>
            <a:endParaRPr lang="en-US" dirty="0">
              <a:latin typeface="Times New Roman" pitchFamily="18" charset="0"/>
              <a:cs typeface="Times New Roman" pitchFamily="18" charset="0"/>
            </a:endParaRPr>
          </a:p>
        </p:txBody>
      </p:sp>
      <p:sp>
        <p:nvSpPr>
          <p:cNvPr id="48" name="TextBox 47"/>
          <p:cNvSpPr txBox="1"/>
          <p:nvPr/>
        </p:nvSpPr>
        <p:spPr>
          <a:xfrm>
            <a:off x="7239000" y="5105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360</a:t>
            </a:r>
            <a:endParaRPr lang="en-US" dirty="0">
              <a:latin typeface="Times New Roman" pitchFamily="18" charset="0"/>
              <a:cs typeface="Times New Roman" pitchFamily="18" charset="0"/>
            </a:endParaRPr>
          </a:p>
        </p:txBody>
      </p:sp>
      <p:sp>
        <p:nvSpPr>
          <p:cNvPr id="49" name="Oval 48"/>
          <p:cNvSpPr/>
          <p:nvPr/>
        </p:nvSpPr>
        <p:spPr>
          <a:xfrm>
            <a:off x="7010400" y="4355068"/>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239000" y="6107668"/>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18160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114800" y="6107668"/>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6705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70" name="TextBox 69"/>
          <p:cNvSpPr txBox="1"/>
          <p:nvPr/>
        </p:nvSpPr>
        <p:spPr>
          <a:xfrm>
            <a:off x="4724400" y="4267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1" name="TextBox 70"/>
          <p:cNvSpPr txBox="1"/>
          <p:nvPr/>
        </p:nvSpPr>
        <p:spPr>
          <a:xfrm>
            <a:off x="70866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72" name="TextBox 71"/>
          <p:cNvSpPr txBox="1"/>
          <p:nvPr/>
        </p:nvSpPr>
        <p:spPr>
          <a:xfrm>
            <a:off x="3810000" y="61838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sp>
        <p:nvSpPr>
          <p:cNvPr id="41" name="Rectangle 40"/>
          <p:cNvSpPr/>
          <p:nvPr/>
        </p:nvSpPr>
        <p:spPr>
          <a:xfrm>
            <a:off x="304800" y="609600"/>
            <a:ext cx="8839200" cy="923330"/>
          </a:xfrm>
          <a:prstGeom prst="rect">
            <a:avLst/>
          </a:prstGeom>
        </p:spPr>
        <p:txBody>
          <a:bodyPr wrap="square">
            <a:spAutoFit/>
          </a:bodyPr>
          <a:lstStyle/>
          <a:p>
            <a:pPr algn="just"/>
            <a:r>
              <a:rPr lang="en-US" dirty="0" smtClean="0">
                <a:latin typeface="Times New Roman" pitchFamily="18" charset="0"/>
                <a:cs typeface="Times New Roman" pitchFamily="18" charset="0"/>
              </a:rPr>
              <a:t>In a pin jointed four bar mechanism, as shown in </a:t>
            </a:r>
            <a:r>
              <a:rPr lang="en-US" smtClean="0">
                <a:latin typeface="Times New Roman" pitchFamily="18" charset="0"/>
                <a:cs typeface="Times New Roman" pitchFamily="18" charset="0"/>
              </a:rPr>
              <a:t>Fig. , </a:t>
            </a:r>
            <a:r>
              <a:rPr lang="en-US" dirty="0" smtClean="0">
                <a:latin typeface="Times New Roman" pitchFamily="18" charset="0"/>
                <a:cs typeface="Times New Roman" pitchFamily="18" charset="0"/>
              </a:rPr>
              <a:t>AB = 300 mm, BC = CD = 360</a:t>
            </a:r>
          </a:p>
          <a:p>
            <a:pPr algn="just"/>
            <a:r>
              <a:rPr lang="en-US" dirty="0" smtClean="0">
                <a:latin typeface="Times New Roman" pitchFamily="18" charset="0"/>
                <a:cs typeface="Times New Roman" pitchFamily="18" charset="0"/>
              </a:rPr>
              <a:t>mm, and AD = 600 mm. The angle BAD = 60°. The crank AB rotates uniformly at 100 </a:t>
            </a:r>
            <a:r>
              <a:rPr lang="en-US" dirty="0" err="1" smtClean="0">
                <a:latin typeface="Times New Roman" pitchFamily="18" charset="0"/>
                <a:cs typeface="Times New Roman" pitchFamily="18" charset="0"/>
              </a:rPr>
              <a:t>r.p.m</a:t>
            </a:r>
            <a:r>
              <a:rPr lang="en-US" dirty="0" smtClean="0">
                <a:latin typeface="Times New Roman" pitchFamily="18" charset="0"/>
                <a:cs typeface="Times New Roman" pitchFamily="18" charset="0"/>
              </a:rPr>
              <a:t>. Locate all the instantaneous centers and find the angular velocity of the link BC..</a:t>
            </a:r>
          </a:p>
        </p:txBody>
      </p:sp>
      <p:cxnSp>
        <p:nvCxnSpPr>
          <p:cNvPr id="44" name="Straight Connector 43"/>
          <p:cNvCxnSpPr>
            <a:stCxn id="51" idx="2"/>
          </p:cNvCxnSpPr>
          <p:nvPr/>
        </p:nvCxnSpPr>
        <p:spPr>
          <a:xfrm flipH="1">
            <a:off x="609600" y="4907280"/>
            <a:ext cx="4572000" cy="126492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52" idx="5"/>
          </p:cNvCxnSpPr>
          <p:nvPr/>
        </p:nvCxnSpPr>
        <p:spPr>
          <a:xfrm flipH="1" flipV="1">
            <a:off x="609600" y="6172200"/>
            <a:ext cx="3583249" cy="13517"/>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52" idx="7"/>
          </p:cNvCxnSpPr>
          <p:nvPr/>
        </p:nvCxnSpPr>
        <p:spPr>
          <a:xfrm flipV="1">
            <a:off x="4192849" y="2971801"/>
            <a:ext cx="2665151" cy="3149258"/>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50" idx="0"/>
          </p:cNvCxnSpPr>
          <p:nvPr/>
        </p:nvCxnSpPr>
        <p:spPr>
          <a:xfrm flipH="1" flipV="1">
            <a:off x="6858000" y="2971800"/>
            <a:ext cx="426720" cy="3135868"/>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676400" y="2362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13560" y="26517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048000" y="26517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3048000" y="36576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813560" y="36423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1447800" y="2362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3124200" y="2362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3200400" y="3657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1524000" y="36692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0" name="Rectangle 109"/>
          <p:cNvSpPr/>
          <p:nvPr/>
        </p:nvSpPr>
        <p:spPr>
          <a:xfrm>
            <a:off x="1828800" y="2667000"/>
            <a:ext cx="1295400" cy="1066800"/>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4495800" y="1676400"/>
            <a:ext cx="3276600" cy="1384995"/>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endParaRPr lang="en-US" dirty="0" smtClean="0">
              <a:latin typeface="Times New Roman" pitchFamily="18" charset="0"/>
              <a:cs typeface="Times New Roman" pitchFamily="18" charset="0"/>
            </a:endParaRPr>
          </a:p>
        </p:txBody>
      </p:sp>
      <p:sp>
        <p:nvSpPr>
          <p:cNvPr id="112" name="Rectangle 111"/>
          <p:cNvSpPr/>
          <p:nvPr/>
        </p:nvSpPr>
        <p:spPr>
          <a:xfrm>
            <a:off x="4419600" y="1676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324600" y="1676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419600" y="2133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419600" y="2667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5"/>
          </p:cNvCxnSpPr>
          <p:nvPr/>
        </p:nvCxnSpPr>
        <p:spPr>
          <a:xfrm>
            <a:off x="1891609" y="2729809"/>
            <a:ext cx="1232591" cy="1003991"/>
          </a:xfrm>
          <a:prstGeom prst="line">
            <a:avLst/>
          </a:prstGeom>
          <a:ln w="15875">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03" idx="3"/>
          </p:cNvCxnSpPr>
          <p:nvPr/>
        </p:nvCxnSpPr>
        <p:spPr>
          <a:xfrm flipH="1">
            <a:off x="1905000" y="2729809"/>
            <a:ext cx="1156391" cy="927791"/>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2286000" y="22976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31242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286000" y="36692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25" name="TextBox 124"/>
          <p:cNvSpPr txBox="1"/>
          <p:nvPr/>
        </p:nvSpPr>
        <p:spPr>
          <a:xfrm>
            <a:off x="7010400" y="2819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26" name="TextBox 125"/>
          <p:cNvSpPr txBox="1"/>
          <p:nvPr/>
        </p:nvSpPr>
        <p:spPr>
          <a:xfrm>
            <a:off x="152400" y="5867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5334000" y="1676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5334000" y="2133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391400" y="594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74" name="TextBox 73"/>
          <p:cNvSpPr txBox="1">
            <a:spLocks noChangeArrowheads="1"/>
          </p:cNvSpPr>
          <p:nvPr/>
        </p:nvSpPr>
        <p:spPr bwMode="auto">
          <a:xfrm>
            <a:off x="4724400" y="5410200"/>
            <a:ext cx="533400" cy="646331"/>
          </a:xfrm>
          <a:prstGeom prst="rect">
            <a:avLst/>
          </a:prstGeom>
          <a:noFill/>
          <a:ln w="9525">
            <a:noFill/>
            <a:miter lim="800000"/>
            <a:headEnd/>
            <a:tailEnd/>
          </a:ln>
        </p:spPr>
        <p:txBody>
          <a:bodyPr>
            <a:spAutoFit/>
          </a:bodyPr>
          <a:lstStyle/>
          <a:p>
            <a:r>
              <a:rPr lang="en-US" dirty="0"/>
              <a:t> </a:t>
            </a:r>
            <a:r>
              <a:rPr lang="en-US" i="1" dirty="0" smtClean="0">
                <a:latin typeface="Times New Roman" pitchFamily="18" charset="0"/>
                <a:cs typeface="Times New Roman" pitchFamily="18" charset="0"/>
              </a:rPr>
              <a:t>60</a:t>
            </a:r>
            <a:r>
              <a:rPr lang="en-US" i="1" baseline="30000" dirty="0" smtClean="0">
                <a:latin typeface="Times New Roman" pitchFamily="18" charset="0"/>
                <a:cs typeface="Times New Roman" pitchFamily="18" charset="0"/>
              </a:rPr>
              <a:t>0</a:t>
            </a:r>
            <a:endParaRPr lang="en-US" i="1" baseline="30000" dirty="0">
              <a:latin typeface="Times New Roman" pitchFamily="18" charset="0"/>
              <a:cs typeface="Times New Roman" pitchFamily="18" charset="0"/>
            </a:endParaRPr>
          </a:p>
        </p:txBody>
      </p:sp>
      <p:sp>
        <p:nvSpPr>
          <p:cNvPr id="75" name="Arc 74"/>
          <p:cNvSpPr/>
          <p:nvPr/>
        </p:nvSpPr>
        <p:spPr>
          <a:xfrm rot="2421536">
            <a:off x="4051702" y="5713342"/>
            <a:ext cx="568697" cy="484813"/>
          </a:xfrm>
          <a:prstGeom prst="arc">
            <a:avLst>
              <a:gd name="adj1" fmla="val 16275477"/>
              <a:gd name="adj2" fmla="val 53685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pic>
        <p:nvPicPr>
          <p:cNvPr id="76" name="Picture 2"/>
          <p:cNvPicPr>
            <a:picLocks noChangeAspect="1" noChangeArrowheads="1"/>
          </p:cNvPicPr>
          <p:nvPr/>
        </p:nvPicPr>
        <p:blipFill>
          <a:blip r:embed="rId2" cstate="print"/>
          <a:srcRect/>
          <a:stretch>
            <a:fillRect/>
          </a:stretch>
        </p:blipFill>
        <p:spPr bwMode="auto">
          <a:xfrm>
            <a:off x="228600" y="4191000"/>
            <a:ext cx="4219575" cy="619125"/>
          </a:xfrm>
          <a:prstGeom prst="rect">
            <a:avLst/>
          </a:prstGeom>
          <a:noFill/>
          <a:ln w="9525">
            <a:noFill/>
            <a:miter lim="800000"/>
            <a:headEnd/>
            <a:tailEnd/>
          </a:ln>
        </p:spPr>
      </p:pic>
      <p:sp>
        <p:nvSpPr>
          <p:cNvPr id="78" name="TextBox 77"/>
          <p:cNvSpPr txBox="1"/>
          <p:nvPr/>
        </p:nvSpPr>
        <p:spPr>
          <a:xfrm>
            <a:off x="457200" y="4953000"/>
            <a:ext cx="3276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 = 4 , N = 6</a:t>
            </a:r>
          </a:p>
        </p:txBody>
      </p:sp>
      <p:sp>
        <p:nvSpPr>
          <p:cNvPr id="79" name="TextBox 78"/>
          <p:cNvSpPr txBox="1"/>
          <p:nvPr/>
        </p:nvSpPr>
        <p:spPr>
          <a:xfrm>
            <a:off x="4800600" y="4572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4114800" y="6324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71628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82" name="Rectangle 81"/>
          <p:cNvSpPr/>
          <p:nvPr/>
        </p:nvSpPr>
        <p:spPr>
          <a:xfrm>
            <a:off x="144241" y="1600200"/>
            <a:ext cx="3437159" cy="369332"/>
          </a:xfrm>
          <a:prstGeom prst="rect">
            <a:avLst/>
          </a:prstGeom>
        </p:spPr>
        <p:txBody>
          <a:bodyPr wrap="none">
            <a:spAutoFit/>
          </a:bodyPr>
          <a:lstStyle/>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AB</a:t>
            </a:r>
            <a:r>
              <a:rPr lang="en-US" dirty="0" smtClean="0">
                <a:latin typeface="Times New Roman" pitchFamily="18" charset="0"/>
                <a:cs typeface="Times New Roman" pitchFamily="18" charset="0"/>
              </a:rPr>
              <a:t> =2</a:t>
            </a:r>
            <a:r>
              <a:rPr lang="en-US" dirty="0" smtClean="0">
                <a:latin typeface="Times New Roman" pitchFamily="18" charset="0"/>
                <a:cs typeface="Times New Roman" pitchFamily="18" charset="0"/>
                <a:sym typeface="Symbol"/>
              </a:rPr>
              <a:t> N/60 = </a:t>
            </a:r>
            <a:r>
              <a:rPr lang="en-US" dirty="0" smtClean="0">
                <a:latin typeface="Times New Roman" pitchFamily="18" charset="0"/>
                <a:cs typeface="Times New Roman" pitchFamily="18" charset="0"/>
              </a:rPr>
              <a:t>2</a:t>
            </a:r>
            <a:r>
              <a:rPr lang="en-US" dirty="0" smtClean="0">
                <a:latin typeface="Times New Roman" pitchFamily="18" charset="0"/>
                <a:cs typeface="Times New Roman" pitchFamily="18" charset="0"/>
                <a:sym typeface="Symbol"/>
              </a:rPr>
              <a:t> 100/60 =10.47 </a:t>
            </a:r>
            <a:endParaRPr lang="en-US" dirty="0">
              <a:latin typeface="Times New Roman" pitchFamily="18" charset="0"/>
              <a:cs typeface="Times New Roman" pitchFamily="18" charset="0"/>
            </a:endParaRPr>
          </a:p>
        </p:txBody>
      </p:sp>
      <p:sp>
        <p:nvSpPr>
          <p:cNvPr id="84" name="Rectangle 83"/>
          <p:cNvSpPr/>
          <p:nvPr/>
        </p:nvSpPr>
        <p:spPr>
          <a:xfrm>
            <a:off x="76200" y="1905000"/>
            <a:ext cx="4283545"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AB</a:t>
            </a:r>
            <a:r>
              <a:rPr lang="en-US" i="1" dirty="0" smtClean="0">
                <a:latin typeface="Times New Roman" pitchFamily="18" charset="0"/>
                <a:cs typeface="Times New Roman" pitchFamily="18" charset="0"/>
              </a:rPr>
              <a:t> ×AB = 10.47 × 0.3 = 3.141 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85" name="Rectangle 84"/>
          <p:cNvSpPr/>
          <p:nvPr/>
        </p:nvSpPr>
        <p:spPr>
          <a:xfrm>
            <a:off x="7338698" y="3200400"/>
            <a:ext cx="1911101" cy="1200329"/>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BC</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B </a:t>
            </a:r>
          </a:p>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BC</a:t>
            </a:r>
            <a:r>
              <a:rPr lang="en-US" i="1"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B</a:t>
            </a:r>
          </a:p>
          <a:p>
            <a:r>
              <a:rPr lang="en-US" i="1" dirty="0" smtClean="0">
                <a:latin typeface="Times New Roman" pitchFamily="18" charset="0"/>
                <a:cs typeface="Times New Roman" pitchFamily="18" charset="0"/>
              </a:rPr>
              <a:t>       = 3.141/ 0.5</a:t>
            </a:r>
          </a:p>
          <a:p>
            <a:r>
              <a:rPr lang="en-US" i="1" dirty="0" smtClean="0">
                <a:latin typeface="Times New Roman" pitchFamily="18" charset="0"/>
                <a:cs typeface="Times New Roman" pitchFamily="18" charset="0"/>
              </a:rPr>
              <a:t>       = 6.282rad/s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2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2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nodeType="clickEffect">
                                  <p:stCondLst>
                                    <p:cond delay="0"/>
                                  </p:stCondLst>
                                  <p:childTnLst>
                                    <p:set>
                                      <p:cBhvr>
                                        <p:cTn id="88" dur="1" fill="hold">
                                          <p:stCondLst>
                                            <p:cond delay="0"/>
                                          </p:stCondLst>
                                        </p:cTn>
                                        <p:tgtEl>
                                          <p:spTgt spid="117"/>
                                        </p:tgtEl>
                                        <p:attrNameLst>
                                          <p:attrName>style.visibility</p:attrName>
                                        </p:attrNameLst>
                                      </p:cBhvr>
                                      <p:to>
                                        <p:strVal val="visible"/>
                                      </p:to>
                                    </p:set>
                                    <p:animEffect transition="in" filter="wipe(up)">
                                      <p:cBhvr>
                                        <p:cTn id="89" dur="500"/>
                                        <p:tgtEl>
                                          <p:spTgt spid="11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69"/>
                                        </p:tgtEl>
                                        <p:attrNameLst>
                                          <p:attrName>style.visibility</p:attrName>
                                        </p:attrNameLst>
                                      </p:cBhvr>
                                      <p:to>
                                        <p:strVal val="visible"/>
                                      </p:to>
                                    </p:set>
                                    <p:animEffect transition="in" filter="wipe(down)">
                                      <p:cBhvr>
                                        <p:cTn id="94" dur="500"/>
                                        <p:tgtEl>
                                          <p:spTgt spid="6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nodeType="click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wipe(down)">
                                      <p:cBhvr>
                                        <p:cTn id="99" dur="500"/>
                                        <p:tgtEl>
                                          <p:spTgt spid="77"/>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25"/>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66"/>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nodeType="clickEffect">
                                  <p:stCondLst>
                                    <p:cond delay="0"/>
                                  </p:stCondLst>
                                  <p:childTnLst>
                                    <p:set>
                                      <p:cBhvr>
                                        <p:cTn id="109" dur="1" fill="hold">
                                          <p:stCondLst>
                                            <p:cond delay="0"/>
                                          </p:stCondLst>
                                        </p:cTn>
                                        <p:tgtEl>
                                          <p:spTgt spid="120"/>
                                        </p:tgtEl>
                                        <p:attrNameLst>
                                          <p:attrName>style.visibility</p:attrName>
                                        </p:attrNameLst>
                                      </p:cBhvr>
                                      <p:to>
                                        <p:strVal val="visible"/>
                                      </p:to>
                                    </p:set>
                                    <p:animEffect transition="in" filter="wipe(down)">
                                      <p:cBhvr>
                                        <p:cTn id="110" dur="500"/>
                                        <p:tgtEl>
                                          <p:spTgt spid="120"/>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2" fill="hold" nodeType="clickEffect">
                                  <p:stCondLst>
                                    <p:cond delay="0"/>
                                  </p:stCondLst>
                                  <p:childTnLst>
                                    <p:set>
                                      <p:cBhvr>
                                        <p:cTn id="114" dur="1" fill="hold">
                                          <p:stCondLst>
                                            <p:cond delay="0"/>
                                          </p:stCondLst>
                                        </p:cTn>
                                        <p:tgtEl>
                                          <p:spTgt spid="53"/>
                                        </p:tgtEl>
                                        <p:attrNameLst>
                                          <p:attrName>style.visibility</p:attrName>
                                        </p:attrNameLst>
                                      </p:cBhvr>
                                      <p:to>
                                        <p:strVal val="visible"/>
                                      </p:to>
                                    </p:set>
                                    <p:animEffect transition="in" filter="wipe(right)">
                                      <p:cBhvr>
                                        <p:cTn id="115" dur="500"/>
                                        <p:tgtEl>
                                          <p:spTgt spid="53"/>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2" fill="hold" nodeType="click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wipe(right)">
                                      <p:cBhvr>
                                        <p:cTn id="120" dur="500"/>
                                        <p:tgtEl>
                                          <p:spTgt spid="44"/>
                                        </p:tgtEl>
                                      </p:cBhvr>
                                    </p:animEffec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26"/>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6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41" grpId="0"/>
      <p:bldP spid="90" grpId="0" animBg="1"/>
      <p:bldP spid="91" grpId="0" animBg="1"/>
      <p:bldP spid="103" grpId="0" animBg="1"/>
      <p:bldP spid="104" grpId="0" animBg="1"/>
      <p:bldP spid="105" grpId="0" animBg="1"/>
      <p:bldP spid="106" grpId="0"/>
      <p:bldP spid="107" grpId="0"/>
      <p:bldP spid="108" grpId="0"/>
      <p:bldP spid="109" grpId="0"/>
      <p:bldP spid="110" grpId="0" animBg="1"/>
      <p:bldP spid="111" grpId="0"/>
      <p:bldP spid="115" grpId="0" animBg="1"/>
      <p:bldP spid="121" grpId="0"/>
      <p:bldP spid="122" grpId="0"/>
      <p:bldP spid="123" grpId="0"/>
      <p:bldP spid="124" grpId="0"/>
      <p:bldP spid="125" grpId="0"/>
      <p:bldP spid="126" grpId="0"/>
      <p:bldP spid="78" grpId="0"/>
      <p:bldP spid="79" grpId="0"/>
      <p:bldP spid="80" grpId="0"/>
      <p:bldP spid="81" grpId="0"/>
      <p:bldP spid="82" grpId="0"/>
      <p:bldP spid="84" grpId="0"/>
      <p:bldP spid="8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a:stCxn id="52" idx="5"/>
            <a:endCxn id="50" idx="2"/>
          </p:cNvCxnSpPr>
          <p:nvPr/>
        </p:nvCxnSpPr>
        <p:spPr>
          <a:xfrm flipV="1">
            <a:off x="3947343" y="6393656"/>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9" idx="2"/>
            <a:endCxn id="52" idx="7"/>
          </p:cNvCxnSpPr>
          <p:nvPr/>
        </p:nvCxnSpPr>
        <p:spPr>
          <a:xfrm flipH="1">
            <a:off x="3947343" y="5543788"/>
            <a:ext cx="3122351" cy="805871"/>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50" idx="0"/>
          </p:cNvCxnSpPr>
          <p:nvPr/>
        </p:nvCxnSpPr>
        <p:spPr>
          <a:xfrm>
            <a:off x="7145894" y="5574268"/>
            <a:ext cx="655320" cy="7736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7755494" y="66410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7679294" y="66410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7603094" y="66410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7526894" y="664106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231494" y="6031468"/>
            <a:ext cx="838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p:txBody>
      </p:sp>
      <p:sp>
        <p:nvSpPr>
          <p:cNvPr id="46" name="TextBox 45"/>
          <p:cNvSpPr txBox="1"/>
          <p:nvPr/>
        </p:nvSpPr>
        <p:spPr>
          <a:xfrm rot="20819343">
            <a:off x="5393294" y="54980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400</a:t>
            </a:r>
            <a:endParaRPr lang="en-US" dirty="0">
              <a:latin typeface="Times New Roman" pitchFamily="18" charset="0"/>
              <a:cs typeface="Times New Roman" pitchFamily="18" charset="0"/>
            </a:endParaRPr>
          </a:p>
        </p:txBody>
      </p:sp>
      <p:sp>
        <p:nvSpPr>
          <p:cNvPr id="48" name="TextBox 47"/>
          <p:cNvSpPr txBox="1"/>
          <p:nvPr/>
        </p:nvSpPr>
        <p:spPr>
          <a:xfrm rot="3018878">
            <a:off x="7373221" y="5534844"/>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100</a:t>
            </a:r>
            <a:endParaRPr lang="en-US" dirty="0">
              <a:latin typeface="Times New Roman" pitchFamily="18" charset="0"/>
              <a:cs typeface="Times New Roman" pitchFamily="18" charset="0"/>
            </a:endParaRPr>
          </a:p>
        </p:txBody>
      </p:sp>
      <p:sp>
        <p:nvSpPr>
          <p:cNvPr id="49" name="Oval 48"/>
          <p:cNvSpPr/>
          <p:nvPr/>
        </p:nvSpPr>
        <p:spPr>
          <a:xfrm>
            <a:off x="7069694" y="5498068"/>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755494" y="6347936"/>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869294" y="6336268"/>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64894" y="52694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1" name="TextBox 70"/>
          <p:cNvSpPr txBox="1"/>
          <p:nvPr/>
        </p:nvSpPr>
        <p:spPr>
          <a:xfrm>
            <a:off x="4114800" y="4953000"/>
            <a:ext cx="1219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72" name="TextBox 71"/>
          <p:cNvSpPr txBox="1"/>
          <p:nvPr/>
        </p:nvSpPr>
        <p:spPr>
          <a:xfrm>
            <a:off x="3640694" y="62600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sp>
        <p:nvSpPr>
          <p:cNvPr id="41" name="Rectangle 40"/>
          <p:cNvSpPr/>
          <p:nvPr/>
        </p:nvSpPr>
        <p:spPr>
          <a:xfrm>
            <a:off x="304800" y="533400"/>
            <a:ext cx="8839200" cy="1200329"/>
          </a:xfrm>
          <a:prstGeom prst="rect">
            <a:avLst/>
          </a:prstGeom>
        </p:spPr>
        <p:txBody>
          <a:bodyPr wrap="square">
            <a:spAutoFit/>
          </a:bodyPr>
          <a:lstStyle/>
          <a:p>
            <a:pPr algn="just"/>
            <a:r>
              <a:rPr lang="en-US" dirty="0" smtClean="0">
                <a:latin typeface="Times New Roman" pitchFamily="18" charset="0"/>
                <a:cs typeface="Times New Roman" pitchFamily="18" charset="0"/>
              </a:rPr>
              <a:t>Locate all the instantaneous </a:t>
            </a:r>
            <a:r>
              <a:rPr lang="en-US" dirty="0" err="1" smtClean="0">
                <a:latin typeface="Times New Roman" pitchFamily="18" charset="0"/>
                <a:cs typeface="Times New Roman" pitchFamily="18" charset="0"/>
              </a:rPr>
              <a:t>centres</a:t>
            </a:r>
            <a:r>
              <a:rPr lang="en-US" dirty="0" smtClean="0">
                <a:latin typeface="Times New Roman" pitchFamily="18" charset="0"/>
                <a:cs typeface="Times New Roman" pitchFamily="18" charset="0"/>
              </a:rPr>
              <a:t> of the slider crank mechanism as shown in Fig. The lengths of crank OB and connecting rod AB are 100 mm and 400 mm respectively. If the crank rotates clockwise with an angular velocity of 10 </a:t>
            </a:r>
            <a:r>
              <a:rPr lang="en-US" dirty="0" err="1" smtClean="0">
                <a:latin typeface="Times New Roman" pitchFamily="18" charset="0"/>
                <a:cs typeface="Times New Roman" pitchFamily="18" charset="0"/>
              </a:rPr>
              <a:t>rad</a:t>
            </a:r>
            <a:r>
              <a:rPr lang="en-US" dirty="0" smtClean="0">
                <a:latin typeface="Times New Roman" pitchFamily="18" charset="0"/>
                <a:cs typeface="Times New Roman" pitchFamily="18" charset="0"/>
              </a:rPr>
              <a:t>/s, find: 1. Velocity of the slider A, and 2. Angular velocity of the connecting rod AB.</a:t>
            </a:r>
          </a:p>
        </p:txBody>
      </p:sp>
      <p:cxnSp>
        <p:nvCxnSpPr>
          <p:cNvPr id="44" name="Straight Connector 43"/>
          <p:cNvCxnSpPr/>
          <p:nvPr/>
        </p:nvCxnSpPr>
        <p:spPr>
          <a:xfrm flipV="1">
            <a:off x="7833543" y="4114800"/>
            <a:ext cx="15057" cy="2246527"/>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52" idx="7"/>
          </p:cNvCxnSpPr>
          <p:nvPr/>
        </p:nvCxnSpPr>
        <p:spPr>
          <a:xfrm flipV="1">
            <a:off x="3947343" y="5334000"/>
            <a:ext cx="3901257" cy="1015659"/>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52" idx="7"/>
          </p:cNvCxnSpPr>
          <p:nvPr/>
        </p:nvCxnSpPr>
        <p:spPr>
          <a:xfrm flipH="1" flipV="1">
            <a:off x="3869294" y="1828800"/>
            <a:ext cx="78049" cy="4520859"/>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50" idx="0"/>
          </p:cNvCxnSpPr>
          <p:nvPr/>
        </p:nvCxnSpPr>
        <p:spPr>
          <a:xfrm flipH="1" flipV="1">
            <a:off x="3869294" y="1828800"/>
            <a:ext cx="3931920" cy="4519136"/>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676400" y="2362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13560" y="26517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048000" y="26517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3048000" y="36576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813560" y="36576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1447800" y="2362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3200400" y="2362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3048000" y="3657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1524000" y="3657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0" name="Rectangle 109"/>
          <p:cNvSpPr/>
          <p:nvPr/>
        </p:nvSpPr>
        <p:spPr>
          <a:xfrm>
            <a:off x="1828800" y="2667000"/>
            <a:ext cx="1295400" cy="1066800"/>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5638800" y="1600200"/>
            <a:ext cx="3276600" cy="1384995"/>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endParaRPr lang="en-US" dirty="0" smtClean="0">
              <a:latin typeface="Times New Roman" pitchFamily="18" charset="0"/>
              <a:cs typeface="Times New Roman" pitchFamily="18" charset="0"/>
            </a:endParaRPr>
          </a:p>
        </p:txBody>
      </p:sp>
      <p:sp>
        <p:nvSpPr>
          <p:cNvPr id="112" name="Rectangle 111"/>
          <p:cNvSpPr/>
          <p:nvPr/>
        </p:nvSpPr>
        <p:spPr>
          <a:xfrm>
            <a:off x="5638800" y="1600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7543800" y="1600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5638800" y="2057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5638800" y="25908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5"/>
          </p:cNvCxnSpPr>
          <p:nvPr/>
        </p:nvCxnSpPr>
        <p:spPr>
          <a:xfrm>
            <a:off x="1891609" y="2729809"/>
            <a:ext cx="1232591" cy="1003991"/>
          </a:xfrm>
          <a:prstGeom prst="line">
            <a:avLst/>
          </a:prstGeom>
          <a:ln w="15875">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03" idx="3"/>
          </p:cNvCxnSpPr>
          <p:nvPr/>
        </p:nvCxnSpPr>
        <p:spPr>
          <a:xfrm flipH="1">
            <a:off x="1905000" y="2729809"/>
            <a:ext cx="1156391" cy="927791"/>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2286000" y="22976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31242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286000" y="3657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25" name="TextBox 124"/>
          <p:cNvSpPr txBox="1"/>
          <p:nvPr/>
        </p:nvSpPr>
        <p:spPr>
          <a:xfrm>
            <a:off x="3581400" y="1752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26" name="TextBox 125"/>
          <p:cNvSpPr txBox="1"/>
          <p:nvPr/>
        </p:nvSpPr>
        <p:spPr>
          <a:xfrm>
            <a:off x="8001000" y="5105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6553200" y="1600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6553200" y="2057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391400" y="61838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4" name="TextBox 73"/>
          <p:cNvSpPr txBox="1">
            <a:spLocks noChangeArrowheads="1"/>
          </p:cNvSpPr>
          <p:nvPr/>
        </p:nvSpPr>
        <p:spPr bwMode="auto">
          <a:xfrm>
            <a:off x="6841094" y="5955268"/>
            <a:ext cx="533400" cy="369332"/>
          </a:xfrm>
          <a:prstGeom prst="rect">
            <a:avLst/>
          </a:prstGeom>
          <a:noFill/>
          <a:ln w="9525">
            <a:noFill/>
            <a:miter lim="800000"/>
            <a:headEnd/>
            <a:tailEnd/>
          </a:ln>
        </p:spPr>
        <p:txBody>
          <a:bodyPr>
            <a:spAutoFit/>
          </a:bodyPr>
          <a:lstStyle/>
          <a:p>
            <a:r>
              <a:rPr lang="en-US" i="1" dirty="0" smtClean="0">
                <a:latin typeface="Times New Roman" pitchFamily="18" charset="0"/>
                <a:cs typeface="Times New Roman" pitchFamily="18" charset="0"/>
              </a:rPr>
              <a:t>45</a:t>
            </a:r>
            <a:r>
              <a:rPr lang="en-US" i="1" baseline="30000" dirty="0" smtClean="0">
                <a:latin typeface="Times New Roman" pitchFamily="18" charset="0"/>
                <a:cs typeface="Times New Roman" pitchFamily="18" charset="0"/>
              </a:rPr>
              <a:t>0</a:t>
            </a:r>
            <a:endParaRPr lang="en-US" i="1" baseline="30000" dirty="0">
              <a:latin typeface="Times New Roman" pitchFamily="18" charset="0"/>
              <a:cs typeface="Times New Roman" pitchFamily="18" charset="0"/>
            </a:endParaRPr>
          </a:p>
        </p:txBody>
      </p:sp>
      <p:sp>
        <p:nvSpPr>
          <p:cNvPr id="75" name="Arc 74"/>
          <p:cNvSpPr/>
          <p:nvPr/>
        </p:nvSpPr>
        <p:spPr>
          <a:xfrm rot="15547609">
            <a:off x="7255652" y="6081712"/>
            <a:ext cx="568697" cy="484813"/>
          </a:xfrm>
          <a:prstGeom prst="arc">
            <a:avLst>
              <a:gd name="adj1" fmla="val 15847410"/>
              <a:gd name="adj2" fmla="val 53685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pic>
        <p:nvPicPr>
          <p:cNvPr id="76" name="Picture 2"/>
          <p:cNvPicPr>
            <a:picLocks noChangeAspect="1" noChangeArrowheads="1"/>
          </p:cNvPicPr>
          <p:nvPr/>
        </p:nvPicPr>
        <p:blipFill>
          <a:blip r:embed="rId2" cstate="print"/>
          <a:srcRect/>
          <a:stretch>
            <a:fillRect/>
          </a:stretch>
        </p:blipFill>
        <p:spPr bwMode="auto">
          <a:xfrm>
            <a:off x="228600" y="4191000"/>
            <a:ext cx="4219575" cy="619125"/>
          </a:xfrm>
          <a:prstGeom prst="rect">
            <a:avLst/>
          </a:prstGeom>
          <a:noFill/>
          <a:ln w="9525">
            <a:noFill/>
            <a:miter lim="800000"/>
            <a:headEnd/>
            <a:tailEnd/>
          </a:ln>
        </p:spPr>
      </p:pic>
      <p:sp>
        <p:nvSpPr>
          <p:cNvPr id="78" name="TextBox 77"/>
          <p:cNvSpPr txBox="1"/>
          <p:nvPr/>
        </p:nvSpPr>
        <p:spPr>
          <a:xfrm>
            <a:off x="457200" y="4953000"/>
            <a:ext cx="3276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 = 4 , N = 6</a:t>
            </a:r>
          </a:p>
        </p:txBody>
      </p:sp>
      <p:sp>
        <p:nvSpPr>
          <p:cNvPr id="79" name="TextBox 78"/>
          <p:cNvSpPr txBox="1"/>
          <p:nvPr/>
        </p:nvSpPr>
        <p:spPr>
          <a:xfrm>
            <a:off x="6688694" y="56504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8001000" y="6324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4021694" y="58790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82" name="Rectangle 81"/>
          <p:cNvSpPr/>
          <p:nvPr/>
        </p:nvSpPr>
        <p:spPr>
          <a:xfrm>
            <a:off x="152400" y="1676400"/>
            <a:ext cx="1535998" cy="369332"/>
          </a:xfrm>
          <a:prstGeom prst="rect">
            <a:avLst/>
          </a:prstGeom>
        </p:spPr>
        <p:txBody>
          <a:bodyPr wrap="none">
            <a:spAutoFit/>
          </a:bodyPr>
          <a:lstStyle/>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OB</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10 </a:t>
            </a:r>
            <a:r>
              <a:rPr lang="en-US" dirty="0" err="1" smtClean="0">
                <a:latin typeface="Times New Roman" pitchFamily="18" charset="0"/>
                <a:cs typeface="Times New Roman" pitchFamily="18" charset="0"/>
                <a:sym typeface="Symbol"/>
              </a:rPr>
              <a:t>rad</a:t>
            </a:r>
            <a:r>
              <a:rPr lang="en-US" dirty="0" smtClean="0">
                <a:latin typeface="Times New Roman" pitchFamily="18" charset="0"/>
                <a:cs typeface="Times New Roman" pitchFamily="18" charset="0"/>
                <a:sym typeface="Symbol"/>
              </a:rPr>
              <a:t>/s </a:t>
            </a:r>
            <a:endParaRPr lang="en-US" dirty="0">
              <a:latin typeface="Times New Roman" pitchFamily="18" charset="0"/>
              <a:cs typeface="Times New Roman" pitchFamily="18" charset="0"/>
            </a:endParaRPr>
          </a:p>
        </p:txBody>
      </p:sp>
      <p:sp>
        <p:nvSpPr>
          <p:cNvPr id="84" name="Rectangle 83"/>
          <p:cNvSpPr/>
          <p:nvPr/>
        </p:nvSpPr>
        <p:spPr>
          <a:xfrm>
            <a:off x="76200" y="1905000"/>
            <a:ext cx="3810000" cy="646331"/>
          </a:xfrm>
          <a:prstGeom prst="rect">
            <a:avLst/>
          </a:prstGeom>
        </p:spPr>
        <p:txBody>
          <a:bodyPr wrap="squar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OB</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OB</a:t>
            </a:r>
            <a:r>
              <a:rPr lang="en-US" i="1" dirty="0" smtClean="0">
                <a:latin typeface="Times New Roman" pitchFamily="18" charset="0"/>
                <a:cs typeface="Times New Roman" pitchFamily="18" charset="0"/>
              </a:rPr>
              <a:t> × OB </a:t>
            </a:r>
          </a:p>
          <a:p>
            <a:r>
              <a:rPr lang="en-US" i="1" dirty="0" smtClean="0">
                <a:latin typeface="Times New Roman" pitchFamily="18" charset="0"/>
                <a:cs typeface="Times New Roman" pitchFamily="18" charset="0"/>
              </a:rPr>
              <a:t>= 10 × 0.1 = 1 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85" name="Rectangle 84"/>
          <p:cNvSpPr/>
          <p:nvPr/>
        </p:nvSpPr>
        <p:spPr>
          <a:xfrm>
            <a:off x="6629400" y="2667000"/>
            <a:ext cx="2514600" cy="1200329"/>
          </a:xfrm>
          <a:prstGeom prst="rect">
            <a:avLst/>
          </a:prstGeom>
        </p:spPr>
        <p:txBody>
          <a:bodyPr wrap="squar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B  =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A  </a:t>
            </a:r>
          </a:p>
          <a:p>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A /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B</a:t>
            </a:r>
          </a:p>
          <a:p>
            <a:r>
              <a:rPr lang="en-US" i="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1</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0.46</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0.56                    	=0.82</a:t>
            </a:r>
            <a:r>
              <a:rPr lang="en-US" i="1" dirty="0" smtClean="0">
                <a:latin typeface="Times New Roman" pitchFamily="18" charset="0"/>
                <a:cs typeface="Times New Roman" pitchFamily="18" charset="0"/>
              </a:rPr>
              <a:t> 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93" name="Rectangle 92"/>
          <p:cNvSpPr/>
          <p:nvPr/>
        </p:nvSpPr>
        <p:spPr>
          <a:xfrm>
            <a:off x="7679294" y="6260068"/>
            <a:ext cx="2286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640694" y="6183868"/>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urved Left Arrow 98"/>
          <p:cNvSpPr/>
          <p:nvPr/>
        </p:nvSpPr>
        <p:spPr>
          <a:xfrm rot="13404673">
            <a:off x="7248188" y="5580783"/>
            <a:ext cx="170985" cy="365760"/>
          </a:xfrm>
          <a:prstGeom prst="curvedLeftArrow">
            <a:avLst>
              <a:gd name="adj1" fmla="val 23636"/>
              <a:gd name="adj2" fmla="val 50000"/>
              <a:gd name="adj3" fmla="val 58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6" name="TextBox 135"/>
          <p:cNvSpPr txBox="1"/>
          <p:nvPr/>
        </p:nvSpPr>
        <p:spPr>
          <a:xfrm>
            <a:off x="8001000" y="4419600"/>
            <a:ext cx="1143000" cy="553998"/>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t>
            </a:r>
          </a:p>
          <a:p>
            <a:endParaRPr lang="en-US" baseline="-25000" dirty="0">
              <a:latin typeface="Times New Roman" pitchFamily="18" charset="0"/>
              <a:cs typeface="Times New Roman" pitchFamily="18" charset="0"/>
            </a:endParaRPr>
          </a:p>
        </p:txBody>
      </p:sp>
      <p:sp>
        <p:nvSpPr>
          <p:cNvPr id="137" name="Rectangle 136"/>
          <p:cNvSpPr/>
          <p:nvPr/>
        </p:nvSpPr>
        <p:spPr>
          <a:xfrm>
            <a:off x="381000" y="5562600"/>
            <a:ext cx="3048000" cy="646331"/>
          </a:xfrm>
          <a:prstGeom prst="rect">
            <a:avLst/>
          </a:prstGeom>
        </p:spPr>
        <p:txBody>
          <a:bodyPr wrap="squar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B  =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A =</a:t>
            </a:r>
            <a:r>
              <a:rPr lang="el-GR" i="1" dirty="0" smtClean="0">
                <a:latin typeface="Times New Roman" pitchFamily="18" charset="0"/>
                <a:cs typeface="Times New Roman" pitchFamily="18" charset="0"/>
              </a:rPr>
              <a:t> ω</a:t>
            </a:r>
            <a:r>
              <a:rPr lang="en-US" i="1" baseline="-25000" dirty="0" smtClean="0">
                <a:latin typeface="Times New Roman" pitchFamily="18" charset="0"/>
                <a:cs typeface="Times New Roman" pitchFamily="18" charset="0"/>
              </a:rPr>
              <a:t>AB</a:t>
            </a:r>
            <a:r>
              <a:rPr lang="en-US" dirty="0" smtClean="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a:t>
            </a:r>
            <a:r>
              <a:rPr lang="en-US" i="1"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=1/0.56 = 1.78</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rad</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2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2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nodeType="clickEffect">
                                  <p:stCondLst>
                                    <p:cond delay="0"/>
                                  </p:stCondLst>
                                  <p:childTnLst>
                                    <p:set>
                                      <p:cBhvr>
                                        <p:cTn id="88" dur="1" fill="hold">
                                          <p:stCondLst>
                                            <p:cond delay="0"/>
                                          </p:stCondLst>
                                        </p:cTn>
                                        <p:tgtEl>
                                          <p:spTgt spid="117"/>
                                        </p:tgtEl>
                                        <p:attrNameLst>
                                          <p:attrName>style.visibility</p:attrName>
                                        </p:attrNameLst>
                                      </p:cBhvr>
                                      <p:to>
                                        <p:strVal val="visible"/>
                                      </p:to>
                                    </p:set>
                                    <p:animEffect transition="in" filter="wipe(up)">
                                      <p:cBhvr>
                                        <p:cTn id="89" dur="500"/>
                                        <p:tgtEl>
                                          <p:spTgt spid="11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69"/>
                                        </p:tgtEl>
                                        <p:attrNameLst>
                                          <p:attrName>style.visibility</p:attrName>
                                        </p:attrNameLst>
                                      </p:cBhvr>
                                      <p:to>
                                        <p:strVal val="visible"/>
                                      </p:to>
                                    </p:set>
                                    <p:animEffect transition="in" filter="wipe(down)">
                                      <p:cBhvr>
                                        <p:cTn id="94" dur="500"/>
                                        <p:tgtEl>
                                          <p:spTgt spid="6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nodeType="click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wipe(down)">
                                      <p:cBhvr>
                                        <p:cTn id="99" dur="500"/>
                                        <p:tgtEl>
                                          <p:spTgt spid="77"/>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25"/>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66"/>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nodeType="clickEffect">
                                  <p:stCondLst>
                                    <p:cond delay="0"/>
                                  </p:stCondLst>
                                  <p:childTnLst>
                                    <p:set>
                                      <p:cBhvr>
                                        <p:cTn id="109" dur="1" fill="hold">
                                          <p:stCondLst>
                                            <p:cond delay="0"/>
                                          </p:stCondLst>
                                        </p:cTn>
                                        <p:tgtEl>
                                          <p:spTgt spid="120"/>
                                        </p:tgtEl>
                                        <p:attrNameLst>
                                          <p:attrName>style.visibility</p:attrName>
                                        </p:attrNameLst>
                                      </p:cBhvr>
                                      <p:to>
                                        <p:strVal val="visible"/>
                                      </p:to>
                                    </p:set>
                                    <p:animEffect transition="in" filter="wipe(down)">
                                      <p:cBhvr>
                                        <p:cTn id="110" dur="500"/>
                                        <p:tgtEl>
                                          <p:spTgt spid="120"/>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nodeType="clickEffect">
                                  <p:stCondLst>
                                    <p:cond delay="0"/>
                                  </p:stCondLst>
                                  <p:childTnLst>
                                    <p:set>
                                      <p:cBhvr>
                                        <p:cTn id="114" dur="1" fill="hold">
                                          <p:stCondLst>
                                            <p:cond delay="0"/>
                                          </p:stCondLst>
                                        </p:cTn>
                                        <p:tgtEl>
                                          <p:spTgt spid="53"/>
                                        </p:tgtEl>
                                        <p:attrNameLst>
                                          <p:attrName>style.visibility</p:attrName>
                                        </p:attrNameLst>
                                      </p:cBhvr>
                                      <p:to>
                                        <p:strVal val="visible"/>
                                      </p:to>
                                    </p:set>
                                    <p:animEffect transition="in" filter="wipe(left)">
                                      <p:cBhvr>
                                        <p:cTn id="115" dur="500"/>
                                        <p:tgtEl>
                                          <p:spTgt spid="53"/>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nodeType="click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wipe(down)">
                                      <p:cBhvr>
                                        <p:cTn id="120" dur="500"/>
                                        <p:tgtEl>
                                          <p:spTgt spid="44"/>
                                        </p:tgtEl>
                                      </p:cBhvr>
                                    </p:animEffect>
                                  </p:childTnLst>
                                </p:cTn>
                              </p:par>
                              <p:par>
                                <p:cTn id="121" presetID="1"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26"/>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67"/>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5"/>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41" grpId="0"/>
      <p:bldP spid="90" grpId="0" animBg="1"/>
      <p:bldP spid="91" grpId="0" animBg="1"/>
      <p:bldP spid="103" grpId="0" animBg="1"/>
      <p:bldP spid="104" grpId="0" animBg="1"/>
      <p:bldP spid="105" grpId="0" animBg="1"/>
      <p:bldP spid="106" grpId="0"/>
      <p:bldP spid="107" grpId="0"/>
      <p:bldP spid="108" grpId="0"/>
      <p:bldP spid="109" grpId="0"/>
      <p:bldP spid="110" grpId="0" animBg="1"/>
      <p:bldP spid="111" grpId="0"/>
      <p:bldP spid="115" grpId="0" animBg="1"/>
      <p:bldP spid="121" grpId="0"/>
      <p:bldP spid="122" grpId="0"/>
      <p:bldP spid="123" grpId="0"/>
      <p:bldP spid="124" grpId="0"/>
      <p:bldP spid="125" grpId="0"/>
      <p:bldP spid="126" grpId="0"/>
      <p:bldP spid="78" grpId="0"/>
      <p:bldP spid="79" grpId="0"/>
      <p:bldP spid="80" grpId="0"/>
      <p:bldP spid="81" grpId="0"/>
      <p:bldP spid="82" grpId="0"/>
      <p:bldP spid="84" grpId="0"/>
      <p:bldP spid="8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5626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51054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51054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810000" y="5715000"/>
            <a:ext cx="838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1.35m</a:t>
            </a:r>
            <a:endParaRPr lang="en-US" dirty="0">
              <a:latin typeface="Times New Roman" pitchFamily="18" charset="0"/>
              <a:cs typeface="Times New Roman" pitchFamily="18" charset="0"/>
            </a:endParaRPr>
          </a:p>
        </p:txBody>
      </p:sp>
      <p:sp>
        <p:nvSpPr>
          <p:cNvPr id="46" name="TextBox 45"/>
          <p:cNvSpPr txBox="1"/>
          <p:nvPr/>
        </p:nvSpPr>
        <p:spPr>
          <a:xfrm rot="20819343">
            <a:off x="5393294" y="54980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400</a:t>
            </a:r>
            <a:endParaRPr lang="en-US" dirty="0">
              <a:latin typeface="Times New Roman" pitchFamily="18" charset="0"/>
              <a:cs typeface="Times New Roman" pitchFamily="18" charset="0"/>
            </a:endParaRPr>
          </a:p>
        </p:txBody>
      </p:sp>
      <p:sp>
        <p:nvSpPr>
          <p:cNvPr id="48" name="TextBox 47"/>
          <p:cNvSpPr txBox="1"/>
          <p:nvPr/>
        </p:nvSpPr>
        <p:spPr>
          <a:xfrm>
            <a:off x="6400800" y="5562600"/>
            <a:ext cx="1161179" cy="369332"/>
          </a:xfrm>
          <a:prstGeom prst="rect">
            <a:avLst/>
          </a:prstGeom>
          <a:noFill/>
        </p:spPr>
        <p:txBody>
          <a:bodyPr wrap="square" rtlCol="0">
            <a:spAutoFit/>
          </a:bodyPr>
          <a:lstStyle/>
          <a:p>
            <a:r>
              <a:rPr lang="en-US" dirty="0" smtClean="0">
                <a:latin typeface="Times New Roman" pitchFamily="18" charset="0"/>
                <a:cs typeface="Times New Roman" pitchFamily="18" charset="0"/>
              </a:rPr>
              <a:t>0.1 m</a:t>
            </a:r>
            <a:endParaRPr lang="en-US" dirty="0">
              <a:latin typeface="Times New Roman" pitchFamily="18" charset="0"/>
              <a:cs typeface="Times New Roman" pitchFamily="18" charset="0"/>
            </a:endParaRPr>
          </a:p>
        </p:txBody>
      </p:sp>
      <p:sp>
        <p:nvSpPr>
          <p:cNvPr id="49" name="Oval 48"/>
          <p:cNvSpPr/>
          <p:nvPr/>
        </p:nvSpPr>
        <p:spPr>
          <a:xfrm>
            <a:off x="6781800" y="64008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8768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5626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81800" y="64886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724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sp>
        <p:nvSpPr>
          <p:cNvPr id="41" name="Rectangle 40"/>
          <p:cNvSpPr/>
          <p:nvPr/>
        </p:nvSpPr>
        <p:spPr>
          <a:xfrm>
            <a:off x="304800" y="533400"/>
            <a:ext cx="8839200" cy="1200329"/>
          </a:xfrm>
          <a:prstGeom prst="rect">
            <a:avLst/>
          </a:prstGeom>
        </p:spPr>
        <p:txBody>
          <a:bodyPr wrap="square">
            <a:spAutoFit/>
          </a:bodyPr>
          <a:lstStyle/>
          <a:p>
            <a:r>
              <a:rPr lang="en-US" dirty="0" smtClean="0">
                <a:latin typeface="Times New Roman" pitchFamily="18" charset="0"/>
                <a:cs typeface="Times New Roman" pitchFamily="18" charset="0"/>
              </a:rPr>
              <a:t>A mechanism, as shown in Fig., has the following dimensions: OA = 200 mm; AB = 1.5 m; BC = 600 mm; CD = 500 mm and BE = 400 mm. Locate all the instantaneous </a:t>
            </a:r>
            <a:r>
              <a:rPr lang="en-US" dirty="0" err="1" smtClean="0">
                <a:latin typeface="Times New Roman" pitchFamily="18" charset="0"/>
                <a:cs typeface="Times New Roman" pitchFamily="18" charset="0"/>
              </a:rPr>
              <a:t>centres</a:t>
            </a:r>
            <a:r>
              <a:rPr lang="en-US" dirty="0" smtClean="0">
                <a:latin typeface="Times New Roman" pitchFamily="18" charset="0"/>
                <a:cs typeface="Times New Roman" pitchFamily="18" charset="0"/>
              </a:rPr>
              <a:t>. If crank OA rotates uniformly at 120 </a:t>
            </a:r>
            <a:r>
              <a:rPr lang="en-US" dirty="0" err="1" smtClean="0">
                <a:latin typeface="Times New Roman" pitchFamily="18" charset="0"/>
                <a:cs typeface="Times New Roman" pitchFamily="18" charset="0"/>
              </a:rPr>
              <a:t>r.p.m</a:t>
            </a:r>
            <a:r>
              <a:rPr lang="en-US" dirty="0" smtClean="0">
                <a:latin typeface="Times New Roman" pitchFamily="18" charset="0"/>
                <a:cs typeface="Times New Roman" pitchFamily="18" charset="0"/>
              </a:rPr>
              <a:t>. clockwise, find 1. the velocity of B, C and D, 2. the angular velocity of the links AB, BC and CD</a:t>
            </a:r>
            <a:r>
              <a:rPr lang="en-US" b="1" i="1" dirty="0" smtClean="0"/>
              <a:t>. </a:t>
            </a:r>
            <a:endParaRPr lang="en-US" dirty="0" smtClean="0">
              <a:latin typeface="Times New Roman" pitchFamily="18" charset="0"/>
              <a:cs typeface="Times New Roman" pitchFamily="18" charset="0"/>
            </a:endParaRPr>
          </a:p>
        </p:txBody>
      </p:sp>
      <p:sp>
        <p:nvSpPr>
          <p:cNvPr id="90" name="Oval 89"/>
          <p:cNvSpPr/>
          <p:nvPr/>
        </p:nvSpPr>
        <p:spPr>
          <a:xfrm>
            <a:off x="1600200" y="21336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362200" y="21183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048000" y="25146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3048000" y="32766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661160" y="32766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1371600" y="2286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2209800" y="1676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3200400" y="2362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3124200" y="3276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1524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25908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1600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1600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2057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121" name="TextBox 120"/>
          <p:cNvSpPr txBox="1"/>
          <p:nvPr/>
        </p:nvSpPr>
        <p:spPr>
          <a:xfrm>
            <a:off x="1752600" y="2057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667000" y="2057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3124200" y="2743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1295400" y="2743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66" name="Rectangle 65"/>
          <p:cNvSpPr/>
          <p:nvPr/>
        </p:nvSpPr>
        <p:spPr>
          <a:xfrm>
            <a:off x="4876800" y="3581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3048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638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4" name="TextBox 73"/>
          <p:cNvSpPr txBox="1">
            <a:spLocks noChangeArrowheads="1"/>
          </p:cNvSpPr>
          <p:nvPr/>
        </p:nvSpPr>
        <p:spPr bwMode="auto">
          <a:xfrm>
            <a:off x="3124200" y="5334000"/>
            <a:ext cx="533400" cy="369332"/>
          </a:xfrm>
          <a:prstGeom prst="rect">
            <a:avLst/>
          </a:prstGeom>
          <a:noFill/>
          <a:ln w="9525">
            <a:noFill/>
            <a:miter lim="800000"/>
            <a:headEnd/>
            <a:tailEnd/>
          </a:ln>
        </p:spPr>
        <p:txBody>
          <a:bodyPr>
            <a:spAutoFit/>
          </a:bodyPr>
          <a:lstStyle/>
          <a:p>
            <a:r>
              <a:rPr lang="en-US" i="1" dirty="0" smtClean="0">
                <a:latin typeface="Times New Roman" pitchFamily="18" charset="0"/>
                <a:cs typeface="Times New Roman" pitchFamily="18" charset="0"/>
              </a:rPr>
              <a:t>30</a:t>
            </a:r>
            <a:r>
              <a:rPr lang="en-US" i="1" baseline="30000" dirty="0" smtClean="0">
                <a:latin typeface="Times New Roman" pitchFamily="18" charset="0"/>
                <a:cs typeface="Times New Roman" pitchFamily="18" charset="0"/>
              </a:rPr>
              <a:t>0</a:t>
            </a:r>
            <a:endParaRPr lang="en-US" i="1" baseline="30000" dirty="0">
              <a:latin typeface="Times New Roman" pitchFamily="18" charset="0"/>
              <a:cs typeface="Times New Roman" pitchFamily="18" charset="0"/>
            </a:endParaRPr>
          </a:p>
        </p:txBody>
      </p:sp>
      <p:pic>
        <p:nvPicPr>
          <p:cNvPr id="76" name="Picture 2"/>
          <p:cNvPicPr>
            <a:picLocks noChangeAspect="1" noChangeArrowheads="1"/>
          </p:cNvPicPr>
          <p:nvPr/>
        </p:nvPicPr>
        <p:blipFill>
          <a:blip r:embed="rId2" cstate="print"/>
          <a:srcRect/>
          <a:stretch>
            <a:fillRect/>
          </a:stretch>
        </p:blipFill>
        <p:spPr bwMode="auto">
          <a:xfrm>
            <a:off x="228600" y="4191000"/>
            <a:ext cx="4219575" cy="619125"/>
          </a:xfrm>
          <a:prstGeom prst="rect">
            <a:avLst/>
          </a:prstGeom>
          <a:noFill/>
          <a:ln w="9525">
            <a:noFill/>
            <a:miter lim="800000"/>
            <a:headEnd/>
            <a:tailEnd/>
          </a:ln>
        </p:spPr>
      </p:pic>
      <p:sp>
        <p:nvSpPr>
          <p:cNvPr id="78" name="TextBox 77"/>
          <p:cNvSpPr txBox="1"/>
          <p:nvPr/>
        </p:nvSpPr>
        <p:spPr>
          <a:xfrm>
            <a:off x="381000" y="4876800"/>
            <a:ext cx="3276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 = 6 , N = 15</a:t>
            </a:r>
          </a:p>
        </p:txBody>
      </p:sp>
      <p:sp>
        <p:nvSpPr>
          <p:cNvPr id="79" name="TextBox 78"/>
          <p:cNvSpPr txBox="1"/>
          <p:nvPr/>
        </p:nvSpPr>
        <p:spPr>
          <a:xfrm>
            <a:off x="3124200" y="5029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5105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4886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8006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4102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6482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6482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3721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486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562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5090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572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9530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5672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3721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719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6434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5473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5105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4191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638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5029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152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600200" y="2575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438400" y="36576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p:nvPr/>
        </p:nvCxnSpPr>
        <p:spPr>
          <a:xfrm>
            <a:off x="2819400" y="5791200"/>
            <a:ext cx="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6096000" y="5562600"/>
            <a:ext cx="0" cy="99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2819400" y="6019800"/>
            <a:ext cx="32766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V="1">
            <a:off x="6477000" y="4953000"/>
            <a:ext cx="0" cy="609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4724400" y="4572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648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18" name="Arc 117"/>
          <p:cNvSpPr/>
          <p:nvPr/>
        </p:nvSpPr>
        <p:spPr>
          <a:xfrm rot="2421536">
            <a:off x="2603902" y="5155645"/>
            <a:ext cx="568697" cy="484813"/>
          </a:xfrm>
          <a:prstGeom prst="arc">
            <a:avLst>
              <a:gd name="adj1" fmla="val 17186090"/>
              <a:gd name="adj2" fmla="val 53685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2" name="TextBox 131"/>
          <p:cNvSpPr txBox="1"/>
          <p:nvPr/>
        </p:nvSpPr>
        <p:spPr>
          <a:xfrm>
            <a:off x="2438400" y="3733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1371600" y="3352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2453640" y="21640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3126049" y="25926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2529840" y="33546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739209" y="33546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645920" y="26670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678249" y="21640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819400" y="3429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828800" y="3505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678249" y="26536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2133600" y="2667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87"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3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41"/>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4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5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5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5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63"/>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6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2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6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7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90" grpId="0" animBg="1"/>
      <p:bldP spid="91" grpId="0" animBg="1"/>
      <p:bldP spid="103" grpId="0" animBg="1"/>
      <p:bldP spid="104" grpId="0" animBg="1"/>
      <p:bldP spid="105" grpId="0" animBg="1"/>
      <p:bldP spid="106" grpId="0"/>
      <p:bldP spid="107" grpId="0"/>
      <p:bldP spid="108" grpId="0"/>
      <p:bldP spid="109" grpId="0"/>
      <p:bldP spid="111" grpId="0"/>
      <p:bldP spid="115" grpId="0" animBg="1"/>
      <p:bldP spid="121" grpId="0"/>
      <p:bldP spid="122" grpId="0"/>
      <p:bldP spid="123" grpId="0"/>
      <p:bldP spid="124" grpId="0"/>
      <p:bldP spid="78" grpId="0"/>
      <p:bldP spid="79" grpId="0"/>
      <p:bldP spid="80" grpId="0"/>
      <p:bldP spid="81" grpId="0"/>
      <p:bldP spid="147" grpId="0"/>
      <p:bldP spid="148" grpId="0"/>
      <p:bldP spid="149" grpId="0"/>
      <p:bldP spid="150" grpId="0"/>
      <p:bldP spid="85" grpId="0" animBg="1"/>
      <p:bldP spid="86" grpId="0" animBg="1"/>
      <p:bldP spid="132" grpId="0"/>
      <p:bldP spid="133" grpId="0"/>
      <p:bldP spid="164" grpId="0"/>
      <p:bldP spid="165" grpId="0"/>
      <p:bldP spid="1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3340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48768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48768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81800" y="6172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6482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334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81800" y="62600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69" name="Straight Connector 68"/>
          <p:cNvCxnSpPr>
            <a:stCxn id="52" idx="0"/>
            <a:endCxn id="145" idx="1"/>
          </p:cNvCxnSpPr>
          <p:nvPr/>
        </p:nvCxnSpPr>
        <p:spPr>
          <a:xfrm flipV="1">
            <a:off x="2788920" y="5332151"/>
            <a:ext cx="3244271" cy="1849"/>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49" idx="2"/>
            <a:endCxn id="129" idx="6"/>
          </p:cNvCxnSpPr>
          <p:nvPr/>
        </p:nvCxnSpPr>
        <p:spPr>
          <a:xfrm flipH="1" flipV="1">
            <a:off x="3276600" y="4907280"/>
            <a:ext cx="3505200" cy="13106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066800" y="1600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28800" y="15849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514600" y="1981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51460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12776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838200" y="1752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1676400" y="1143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2667000" y="1828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2590800" y="2743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762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4"/>
            <a:endCxn id="104" idx="1"/>
          </p:cNvCxnSpPr>
          <p:nvPr/>
        </p:nvCxnSpPr>
        <p:spPr>
          <a:xfrm>
            <a:off x="1874520" y="1676400"/>
            <a:ext cx="653471" cy="1080191"/>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2192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1336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5908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7620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25" name="TextBox 124"/>
          <p:cNvSpPr txBox="1"/>
          <p:nvPr/>
        </p:nvSpPr>
        <p:spPr>
          <a:xfrm>
            <a:off x="4267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4876800" y="2819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9" name="TextBox 78"/>
          <p:cNvSpPr txBox="1"/>
          <p:nvPr/>
        </p:nvSpPr>
        <p:spPr>
          <a:xfrm>
            <a:off x="3124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5720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181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4196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4196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2578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3434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7244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2624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338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4148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3187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66800" y="2042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905000" y="3124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47244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419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32" name="TextBox 131"/>
          <p:cNvSpPr txBox="1"/>
          <p:nvPr/>
        </p:nvSpPr>
        <p:spPr>
          <a:xfrm>
            <a:off x="1905000" y="3200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8382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1920240" y="16306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2592649" y="20592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1996440" y="28212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205809" y="28212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112520" y="21336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144849" y="16306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86000" y="2895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144849" y="21202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1600200" y="213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56" name="Rectangle 155"/>
          <p:cNvSpPr/>
          <p:nvPr/>
        </p:nvSpPr>
        <p:spPr>
          <a:xfrm>
            <a:off x="57912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wipe(up)">
                                      <p:cBhvr>
                                        <p:cTn id="7" dur="500"/>
                                        <p:tgtEl>
                                          <p:spTgt spid="1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wipe(down)">
                                      <p:cBhvr>
                                        <p:cTn id="12" dur="5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wipe(down)">
                                      <p:cBhvr>
                                        <p:cTn id="17" dur="500"/>
                                        <p:tgtEl>
                                          <p:spTgt spid="7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p:bldP spid="1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3340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48768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48768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81800" y="6172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6482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334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81800" y="62600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69" name="Straight Connector 68"/>
          <p:cNvCxnSpPr>
            <a:stCxn id="52" idx="7"/>
            <a:endCxn id="145" idx="1"/>
          </p:cNvCxnSpPr>
          <p:nvPr/>
        </p:nvCxnSpPr>
        <p:spPr>
          <a:xfrm flipV="1">
            <a:off x="2821249" y="5332151"/>
            <a:ext cx="3211942" cy="152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52" idx="0"/>
          </p:cNvCxnSpPr>
          <p:nvPr/>
        </p:nvCxnSpPr>
        <p:spPr>
          <a:xfrm flipH="1">
            <a:off x="2788920" y="3505200"/>
            <a:ext cx="1630680" cy="1828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066800" y="1600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28800" y="15849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514600" y="1981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51460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12776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838200" y="1752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1676400" y="1143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2667000" y="1828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2590800" y="2743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762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4"/>
            <a:endCxn id="104" idx="1"/>
          </p:cNvCxnSpPr>
          <p:nvPr/>
        </p:nvCxnSpPr>
        <p:spPr>
          <a:xfrm>
            <a:off x="1874520" y="1676400"/>
            <a:ext cx="653471" cy="1080191"/>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2192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1336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5908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7620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25" name="TextBox 124"/>
          <p:cNvSpPr txBox="1"/>
          <p:nvPr/>
        </p:nvSpPr>
        <p:spPr>
          <a:xfrm>
            <a:off x="4267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4876800" y="2819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9" name="TextBox 78"/>
          <p:cNvSpPr txBox="1"/>
          <p:nvPr/>
        </p:nvSpPr>
        <p:spPr>
          <a:xfrm>
            <a:off x="3124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5720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181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4196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4196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2578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3434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7244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2624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338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4148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3187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66800" y="2042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905000" y="3124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47244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419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32" name="TextBox 131"/>
          <p:cNvSpPr txBox="1"/>
          <p:nvPr/>
        </p:nvSpPr>
        <p:spPr>
          <a:xfrm>
            <a:off x="1905000" y="3200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8382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1920240" y="16306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2592649" y="20592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1996440" y="28212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205809" y="28212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112520" y="21336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144849" y="16306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86000" y="2895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144849" y="21202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1600200" y="213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56" name="Rectangle 155"/>
          <p:cNvSpPr/>
          <p:nvPr/>
        </p:nvSpPr>
        <p:spPr>
          <a:xfrm>
            <a:off x="57912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85" idx="6"/>
            <a:endCxn id="103" idx="2"/>
          </p:cNvCxnSpPr>
          <p:nvPr/>
        </p:nvCxnSpPr>
        <p:spPr>
          <a:xfrm flipV="1">
            <a:off x="1158240" y="2026920"/>
            <a:ext cx="1356360" cy="60960"/>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49" idx="2"/>
            <a:endCxn id="129" idx="6"/>
          </p:cNvCxnSpPr>
          <p:nvPr/>
        </p:nvCxnSpPr>
        <p:spPr>
          <a:xfrm flipH="1" flipV="1">
            <a:off x="3276600" y="4907280"/>
            <a:ext cx="3505200" cy="13106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endCxn id="49" idx="1"/>
          </p:cNvCxnSpPr>
          <p:nvPr/>
        </p:nvCxnSpPr>
        <p:spPr>
          <a:xfrm>
            <a:off x="4419600" y="3505200"/>
            <a:ext cx="2375591" cy="268039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419600" y="3352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78" name="Rectangle 177"/>
          <p:cNvSpPr/>
          <p:nvPr/>
        </p:nvSpPr>
        <p:spPr>
          <a:xfrm>
            <a:off x="5791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5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wipe(down)">
                                      <p:cBhvr>
                                        <p:cTn id="12" dur="500"/>
                                        <p:tgtEl>
                                          <p:spTgt spid="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44"/>
                                        </p:tgtEl>
                                        <p:attrNameLst>
                                          <p:attrName>style.visibility</p:attrName>
                                        </p:attrNameLst>
                                      </p:cBhvr>
                                      <p:to>
                                        <p:strVal val="visible"/>
                                      </p:to>
                                    </p:set>
                                    <p:animEffect transition="in" filter="wipe(down)">
                                      <p:cBhvr>
                                        <p:cTn id="17" dur="500"/>
                                        <p:tgtEl>
                                          <p:spTgt spid="14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p:bldP spid="1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3340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48768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48768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81800" y="6172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6482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334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81800" y="62600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69" name="Straight Connector 68"/>
          <p:cNvCxnSpPr>
            <a:stCxn id="52" idx="7"/>
            <a:endCxn id="145" idx="1"/>
          </p:cNvCxnSpPr>
          <p:nvPr/>
        </p:nvCxnSpPr>
        <p:spPr>
          <a:xfrm flipV="1">
            <a:off x="2821249" y="5332151"/>
            <a:ext cx="3211942" cy="152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52" idx="0"/>
          </p:cNvCxnSpPr>
          <p:nvPr/>
        </p:nvCxnSpPr>
        <p:spPr>
          <a:xfrm flipH="1">
            <a:off x="2788920" y="3505200"/>
            <a:ext cx="1630680" cy="1828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066800" y="1600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28800" y="15849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514600" y="1981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51460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12776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838200" y="1752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1676400" y="1143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2667000" y="1828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2590800" y="2743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762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4"/>
            <a:endCxn id="104" idx="1"/>
          </p:cNvCxnSpPr>
          <p:nvPr/>
        </p:nvCxnSpPr>
        <p:spPr>
          <a:xfrm>
            <a:off x="1874520" y="1676400"/>
            <a:ext cx="653471" cy="1080191"/>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2192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1336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5908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7620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25" name="TextBox 124"/>
          <p:cNvSpPr txBox="1"/>
          <p:nvPr/>
        </p:nvSpPr>
        <p:spPr>
          <a:xfrm>
            <a:off x="4267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4876800" y="2819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9" name="TextBox 78"/>
          <p:cNvSpPr txBox="1"/>
          <p:nvPr/>
        </p:nvSpPr>
        <p:spPr>
          <a:xfrm>
            <a:off x="3124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5720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181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4196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4196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2578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3434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7244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2624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338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4148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3187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66800" y="2042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905000" y="3124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47244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419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32" name="TextBox 131"/>
          <p:cNvSpPr txBox="1"/>
          <p:nvPr/>
        </p:nvSpPr>
        <p:spPr>
          <a:xfrm>
            <a:off x="1905000" y="3200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8382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1920240" y="16306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2592649" y="20592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1996440" y="28212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205809" y="28212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112520" y="21336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144849" y="16306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86000" y="2895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144849" y="21202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1600200" y="213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56" name="Rectangle 155"/>
          <p:cNvSpPr/>
          <p:nvPr/>
        </p:nvSpPr>
        <p:spPr>
          <a:xfrm>
            <a:off x="57912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85" idx="6"/>
            <a:endCxn id="103" idx="2"/>
          </p:cNvCxnSpPr>
          <p:nvPr/>
        </p:nvCxnSpPr>
        <p:spPr>
          <a:xfrm flipV="1">
            <a:off x="1158240" y="2026920"/>
            <a:ext cx="1356360" cy="60960"/>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49" idx="2"/>
            <a:endCxn id="129" idx="6"/>
          </p:cNvCxnSpPr>
          <p:nvPr/>
        </p:nvCxnSpPr>
        <p:spPr>
          <a:xfrm flipH="1" flipV="1">
            <a:off x="3276600" y="4907280"/>
            <a:ext cx="3505200" cy="13106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endCxn id="49" idx="1"/>
          </p:cNvCxnSpPr>
          <p:nvPr/>
        </p:nvCxnSpPr>
        <p:spPr>
          <a:xfrm>
            <a:off x="4419600" y="3505200"/>
            <a:ext cx="2375591" cy="268039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419600" y="3352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78" name="Rectangle 177"/>
          <p:cNvSpPr/>
          <p:nvPr/>
        </p:nvSpPr>
        <p:spPr>
          <a:xfrm>
            <a:off x="5791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a:stCxn id="105" idx="7"/>
            <a:endCxn id="104" idx="2"/>
          </p:cNvCxnSpPr>
          <p:nvPr/>
        </p:nvCxnSpPr>
        <p:spPr>
          <a:xfrm>
            <a:off x="1205809" y="2756591"/>
            <a:ext cx="1308791" cy="32329"/>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30" idx="5"/>
            <a:endCxn id="50" idx="3"/>
          </p:cNvCxnSpPr>
          <p:nvPr/>
        </p:nvCxnSpPr>
        <p:spPr>
          <a:xfrm>
            <a:off x="5259649" y="4421449"/>
            <a:ext cx="1748902" cy="304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016675" y="2590800"/>
            <a:ext cx="69925" cy="42672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3152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cxnSp>
        <p:nvCxnSpPr>
          <p:cNvPr id="157" name="Straight Connector 156"/>
          <p:cNvCxnSpPr/>
          <p:nvPr/>
        </p:nvCxnSpPr>
        <p:spPr>
          <a:xfrm>
            <a:off x="6019800" y="3276600"/>
            <a:ext cx="24205" cy="20574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59436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59" name="TextBox 158"/>
          <p:cNvSpPr txBox="1"/>
          <p:nvPr/>
        </p:nvSpPr>
        <p:spPr>
          <a:xfrm>
            <a:off x="6019800" y="4191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46</a:t>
            </a:r>
            <a:endParaRPr lang="en-US" baseline="-25000" dirty="0">
              <a:latin typeface="Times New Roman" pitchFamily="18" charset="0"/>
              <a:cs typeface="Times New Roman" pitchFamily="18" charset="0"/>
            </a:endParaRPr>
          </a:p>
        </p:txBody>
      </p:sp>
      <p:sp>
        <p:nvSpPr>
          <p:cNvPr id="160" name="Rectangle 159"/>
          <p:cNvSpPr/>
          <p:nvPr/>
        </p:nvSpPr>
        <p:spPr>
          <a:xfrm>
            <a:off x="57912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wipe(right)">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2"/>
                                        </p:tgtEl>
                                        <p:attrNameLst>
                                          <p:attrName>style.visibility</p:attrName>
                                        </p:attrNameLst>
                                      </p:cBhvr>
                                      <p:to>
                                        <p:strVal val="visible"/>
                                      </p:to>
                                    </p:set>
                                    <p:animEffect transition="in" filter="wipe(down)">
                                      <p:cBhvr>
                                        <p:cTn id="17" dur="500"/>
                                        <p:tgtEl>
                                          <p:spTgt spid="9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57"/>
                                        </p:tgtEl>
                                        <p:attrNameLst>
                                          <p:attrName>style.visibility</p:attrName>
                                        </p:attrNameLst>
                                      </p:cBhvr>
                                      <p:to>
                                        <p:strVal val="visible"/>
                                      </p:to>
                                    </p:set>
                                    <p:animEffect transition="in" filter="wipe(down)">
                                      <p:cBhvr>
                                        <p:cTn id="26" dur="500"/>
                                        <p:tgtEl>
                                          <p:spTgt spid="15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158" grpId="0"/>
      <p:bldP spid="159" grpId="0"/>
      <p:bldP spid="1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3340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48768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48768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81800" y="6172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6482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334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05600" y="5867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69" name="Straight Connector 68"/>
          <p:cNvCxnSpPr>
            <a:stCxn id="52" idx="7"/>
            <a:endCxn id="145" idx="1"/>
          </p:cNvCxnSpPr>
          <p:nvPr/>
        </p:nvCxnSpPr>
        <p:spPr>
          <a:xfrm flipV="1">
            <a:off x="2821249" y="5332151"/>
            <a:ext cx="3211942" cy="152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52" idx="0"/>
          </p:cNvCxnSpPr>
          <p:nvPr/>
        </p:nvCxnSpPr>
        <p:spPr>
          <a:xfrm flipH="1">
            <a:off x="2788920" y="3505200"/>
            <a:ext cx="1630680" cy="1828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066800" y="1600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28800" y="15849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514600" y="1981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51460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12776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838200" y="1752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1676400" y="1143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2667000" y="1828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2590800" y="2743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762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4"/>
            <a:endCxn id="104" idx="1"/>
          </p:cNvCxnSpPr>
          <p:nvPr/>
        </p:nvCxnSpPr>
        <p:spPr>
          <a:xfrm>
            <a:off x="1874520" y="1676400"/>
            <a:ext cx="653471" cy="1080191"/>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2192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1336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5908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7620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25" name="TextBox 124"/>
          <p:cNvSpPr txBox="1"/>
          <p:nvPr/>
        </p:nvSpPr>
        <p:spPr>
          <a:xfrm>
            <a:off x="4267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4876800" y="2819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9" name="TextBox 78"/>
          <p:cNvSpPr txBox="1"/>
          <p:nvPr/>
        </p:nvSpPr>
        <p:spPr>
          <a:xfrm>
            <a:off x="3124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172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5720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181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4196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4196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2578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3434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7244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2624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338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4148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3187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66800" y="2042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905000" y="3124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47244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419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32" name="TextBox 131"/>
          <p:cNvSpPr txBox="1"/>
          <p:nvPr/>
        </p:nvSpPr>
        <p:spPr>
          <a:xfrm>
            <a:off x="1905000" y="3200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8382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1920240" y="16306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2592649" y="20592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1996440" y="28212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205809" y="28212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112520" y="21336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144849" y="16306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86000" y="2895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144849" y="21202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1600200" y="213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56" name="Rectangle 155"/>
          <p:cNvSpPr/>
          <p:nvPr/>
        </p:nvSpPr>
        <p:spPr>
          <a:xfrm>
            <a:off x="57912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85" idx="6"/>
            <a:endCxn id="103" idx="2"/>
          </p:cNvCxnSpPr>
          <p:nvPr/>
        </p:nvCxnSpPr>
        <p:spPr>
          <a:xfrm flipV="1">
            <a:off x="1158240" y="2026920"/>
            <a:ext cx="1356360" cy="60960"/>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49" idx="2"/>
            <a:endCxn id="129" idx="6"/>
          </p:cNvCxnSpPr>
          <p:nvPr/>
        </p:nvCxnSpPr>
        <p:spPr>
          <a:xfrm flipH="1" flipV="1">
            <a:off x="3276600" y="4907280"/>
            <a:ext cx="3505200" cy="13106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endCxn id="49" idx="1"/>
          </p:cNvCxnSpPr>
          <p:nvPr/>
        </p:nvCxnSpPr>
        <p:spPr>
          <a:xfrm>
            <a:off x="4419600" y="3505200"/>
            <a:ext cx="2375591" cy="268039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419600" y="3352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78" name="Rectangle 177"/>
          <p:cNvSpPr/>
          <p:nvPr/>
        </p:nvSpPr>
        <p:spPr>
          <a:xfrm>
            <a:off x="5791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a:stCxn id="105" idx="7"/>
            <a:endCxn id="104" idx="2"/>
          </p:cNvCxnSpPr>
          <p:nvPr/>
        </p:nvCxnSpPr>
        <p:spPr>
          <a:xfrm>
            <a:off x="1205809" y="2756591"/>
            <a:ext cx="1308791" cy="32329"/>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30" idx="5"/>
            <a:endCxn id="50" idx="3"/>
          </p:cNvCxnSpPr>
          <p:nvPr/>
        </p:nvCxnSpPr>
        <p:spPr>
          <a:xfrm>
            <a:off x="5259649" y="4421449"/>
            <a:ext cx="1748902" cy="304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016675" y="2590800"/>
            <a:ext cx="69925" cy="38862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3152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cxnSp>
        <p:nvCxnSpPr>
          <p:cNvPr id="157" name="Straight Connector 156"/>
          <p:cNvCxnSpPr/>
          <p:nvPr/>
        </p:nvCxnSpPr>
        <p:spPr>
          <a:xfrm>
            <a:off x="6019800" y="3276600"/>
            <a:ext cx="24205" cy="20574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59436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59" name="TextBox 158"/>
          <p:cNvSpPr txBox="1"/>
          <p:nvPr/>
        </p:nvSpPr>
        <p:spPr>
          <a:xfrm>
            <a:off x="6019800" y="4191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46</a:t>
            </a:r>
            <a:endParaRPr lang="en-US" baseline="-25000" dirty="0">
              <a:latin typeface="Times New Roman" pitchFamily="18" charset="0"/>
              <a:cs typeface="Times New Roman" pitchFamily="18" charset="0"/>
            </a:endParaRPr>
          </a:p>
        </p:txBody>
      </p:sp>
      <p:sp>
        <p:nvSpPr>
          <p:cNvPr id="160" name="Rectangle 159"/>
          <p:cNvSpPr/>
          <p:nvPr/>
        </p:nvSpPr>
        <p:spPr>
          <a:xfrm>
            <a:off x="57912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a:stCxn id="86" idx="0"/>
            <a:endCxn id="85" idx="4"/>
          </p:cNvCxnSpPr>
          <p:nvPr/>
        </p:nvCxnSpPr>
        <p:spPr>
          <a:xfrm flipH="1" flipV="1">
            <a:off x="1112520" y="2133600"/>
            <a:ext cx="838200" cy="990600"/>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30" idx="5"/>
          </p:cNvCxnSpPr>
          <p:nvPr/>
        </p:nvCxnSpPr>
        <p:spPr>
          <a:xfrm>
            <a:off x="5259649" y="4421449"/>
            <a:ext cx="1826951" cy="2055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72390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15</a:t>
            </a:r>
            <a:endParaRPr lang="en-US" baseline="-25000" dirty="0">
              <a:latin typeface="Times New Roman" pitchFamily="18" charset="0"/>
              <a:cs typeface="Times New Roman" pitchFamily="18" charset="0"/>
            </a:endParaRPr>
          </a:p>
        </p:txBody>
      </p:sp>
      <p:sp>
        <p:nvSpPr>
          <p:cNvPr id="167" name="Rectangle 166"/>
          <p:cNvSpPr/>
          <p:nvPr/>
        </p:nvSpPr>
        <p:spPr>
          <a:xfrm>
            <a:off x="76200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up)">
                                      <p:cBhvr>
                                        <p:cTn id="7" dur="500"/>
                                        <p:tgtEl>
                                          <p:spTgt spid="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6"/>
                                        </p:tgtEl>
                                        <p:attrNameLst>
                                          <p:attrName>style.visibility</p:attrName>
                                        </p:attrNameLst>
                                      </p:cBhvr>
                                      <p:to>
                                        <p:strVal val="visible"/>
                                      </p:to>
                                    </p:set>
                                    <p:animEffect transition="in" filter="wipe(up)">
                                      <p:cBhvr>
                                        <p:cTn id="12" dur="500"/>
                                        <p:tgtEl>
                                          <p:spTgt spid="12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 grpId="0"/>
      <p:bldP spid="16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9144000" cy="990600"/>
          </a:xfrm>
        </p:spPr>
        <p:txBody>
          <a:bodyPr/>
          <a:lstStyle/>
          <a:p>
            <a:r>
              <a:rPr lang="en-US" sz="3200" dirty="0" smtClean="0">
                <a:solidFill>
                  <a:srgbClr val="7030A0"/>
                </a:solidFill>
                <a:latin typeface="Times New Roman" pitchFamily="18" charset="0"/>
                <a:cs typeface="Times New Roman" pitchFamily="18" charset="0"/>
              </a:rPr>
              <a:t>Method of Location of Instantaneous Centers</a:t>
            </a:r>
          </a:p>
        </p:txBody>
      </p:sp>
      <p:cxnSp>
        <p:nvCxnSpPr>
          <p:cNvPr id="9" name="Straight Connector 8"/>
          <p:cNvCxnSpPr/>
          <p:nvPr/>
        </p:nvCxnSpPr>
        <p:spPr>
          <a:xfrm flipV="1">
            <a:off x="2819400" y="5334000"/>
            <a:ext cx="3808151" cy="20661"/>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3200400" y="4876800"/>
            <a:ext cx="3657600" cy="13716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88920" y="4876800"/>
            <a:ext cx="411480" cy="46886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6781800" y="6172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95160" y="464820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743200" y="53340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705600" y="5867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72" name="TextBox 71"/>
          <p:cNvSpPr txBox="1"/>
          <p:nvPr/>
        </p:nvSpPr>
        <p:spPr>
          <a:xfrm>
            <a:off x="31242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69" name="Straight Connector 68"/>
          <p:cNvCxnSpPr>
            <a:stCxn id="52" idx="7"/>
            <a:endCxn id="145" idx="1"/>
          </p:cNvCxnSpPr>
          <p:nvPr/>
        </p:nvCxnSpPr>
        <p:spPr>
          <a:xfrm flipV="1">
            <a:off x="2821249" y="5332151"/>
            <a:ext cx="3211942" cy="152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52" idx="0"/>
          </p:cNvCxnSpPr>
          <p:nvPr/>
        </p:nvCxnSpPr>
        <p:spPr>
          <a:xfrm flipH="1">
            <a:off x="2788920" y="3505200"/>
            <a:ext cx="1630680" cy="1828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066800" y="1600200"/>
            <a:ext cx="1600200" cy="16002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828800" y="15849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514600" y="1981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51460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127760" y="2743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838200" y="1752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107" name="TextBox 106"/>
          <p:cNvSpPr txBox="1"/>
          <p:nvPr/>
        </p:nvSpPr>
        <p:spPr>
          <a:xfrm>
            <a:off x="1676400" y="1143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8" name="TextBox 107"/>
          <p:cNvSpPr txBox="1"/>
          <p:nvPr/>
        </p:nvSpPr>
        <p:spPr>
          <a:xfrm>
            <a:off x="2667000" y="1828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9" name="TextBox 108"/>
          <p:cNvSpPr txBox="1"/>
          <p:nvPr/>
        </p:nvSpPr>
        <p:spPr>
          <a:xfrm>
            <a:off x="2590800" y="2743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11" name="TextBox 110"/>
          <p:cNvSpPr txBox="1"/>
          <p:nvPr/>
        </p:nvSpPr>
        <p:spPr>
          <a:xfrm>
            <a:off x="4876800" y="762000"/>
            <a:ext cx="4267200" cy="2400657"/>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15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p>
          <a:p>
            <a:r>
              <a:rPr lang="en-US" baseline="-25000"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26</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35 	</a:t>
            </a:r>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36 </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 	</a:t>
            </a:r>
            <a:r>
              <a:rPr lang="en-US" dirty="0" smtClean="0">
                <a:latin typeface="Times New Roman" pitchFamily="18" charset="0"/>
                <a:cs typeface="Times New Roman" pitchFamily="18" charset="0"/>
              </a:rPr>
              <a:t> I</a:t>
            </a:r>
            <a:r>
              <a:rPr lang="en-US" baseline="-25000" dirty="0" smtClean="0">
                <a:latin typeface="Times New Roman" pitchFamily="18" charset="0"/>
                <a:cs typeface="Times New Roman" pitchFamily="18" charset="0"/>
              </a:rPr>
              <a:t>46</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dirty="0" smtClean="0">
              <a:latin typeface="Times New Roman" pitchFamily="18" charset="0"/>
              <a:cs typeface="Times New Roman" pitchFamily="18" charset="0"/>
            </a:endParaRPr>
          </a:p>
        </p:txBody>
      </p:sp>
      <p:sp>
        <p:nvSpPr>
          <p:cNvPr id="112" name="Rectangle 111"/>
          <p:cNvSpPr/>
          <p:nvPr/>
        </p:nvSpPr>
        <p:spPr>
          <a:xfrm>
            <a:off x="4876800" y="1752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7056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8768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8768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cxnSp>
        <p:nvCxnSpPr>
          <p:cNvPr id="117" name="Straight Connector 116"/>
          <p:cNvCxnSpPr>
            <a:stCxn id="91" idx="4"/>
            <a:endCxn id="104" idx="1"/>
          </p:cNvCxnSpPr>
          <p:nvPr/>
        </p:nvCxnSpPr>
        <p:spPr>
          <a:xfrm>
            <a:off x="1874520" y="1676400"/>
            <a:ext cx="653471" cy="1080191"/>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2192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22" name="TextBox 121"/>
          <p:cNvSpPr txBox="1"/>
          <p:nvPr/>
        </p:nvSpPr>
        <p:spPr>
          <a:xfrm>
            <a:off x="2133600" y="1524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123" name="TextBox 122"/>
          <p:cNvSpPr txBox="1"/>
          <p:nvPr/>
        </p:nvSpPr>
        <p:spPr>
          <a:xfrm>
            <a:off x="25908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124" name="TextBox 123"/>
          <p:cNvSpPr txBox="1"/>
          <p:nvPr/>
        </p:nvSpPr>
        <p:spPr>
          <a:xfrm>
            <a:off x="762000" y="2209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125" name="TextBox 124"/>
          <p:cNvSpPr txBox="1"/>
          <p:nvPr/>
        </p:nvSpPr>
        <p:spPr>
          <a:xfrm>
            <a:off x="42672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66" name="Rectangle 65"/>
          <p:cNvSpPr/>
          <p:nvPr/>
        </p:nvSpPr>
        <p:spPr>
          <a:xfrm>
            <a:off x="4876800" y="2819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876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4384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O</a:t>
            </a:r>
            <a:endParaRPr lang="en-US" baseline="-25000" dirty="0">
              <a:latin typeface="Times New Roman" pitchFamily="18" charset="0"/>
              <a:cs typeface="Times New Roman" pitchFamily="18" charset="0"/>
            </a:endParaRPr>
          </a:p>
        </p:txBody>
      </p:sp>
      <p:sp>
        <p:nvSpPr>
          <p:cNvPr id="79" name="TextBox 78"/>
          <p:cNvSpPr txBox="1"/>
          <p:nvPr/>
        </p:nvSpPr>
        <p:spPr>
          <a:xfrm>
            <a:off x="31242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23</a:t>
            </a:r>
            <a:endParaRPr lang="en-US" baseline="-25000" dirty="0">
              <a:latin typeface="Times New Roman" pitchFamily="18" charset="0"/>
              <a:cs typeface="Times New Roman" pitchFamily="18" charset="0"/>
            </a:endParaRPr>
          </a:p>
        </p:txBody>
      </p:sp>
      <p:sp>
        <p:nvSpPr>
          <p:cNvPr id="80" name="TextBox 79"/>
          <p:cNvSpPr txBox="1"/>
          <p:nvPr/>
        </p:nvSpPr>
        <p:spPr>
          <a:xfrm>
            <a:off x="24384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81" name="TextBox 80"/>
          <p:cNvSpPr txBox="1"/>
          <p:nvPr/>
        </p:nvSpPr>
        <p:spPr>
          <a:xfrm>
            <a:off x="6400800" y="6172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34</a:t>
            </a:r>
            <a:endParaRPr lang="en-US" baseline="-25000" dirty="0">
              <a:latin typeface="Times New Roman" pitchFamily="18" charset="0"/>
              <a:cs typeface="Times New Roman" pitchFamily="18" charset="0"/>
            </a:endParaRPr>
          </a:p>
        </p:txBody>
      </p:sp>
      <p:sp>
        <p:nvSpPr>
          <p:cNvPr id="98" name="Rectangle 97"/>
          <p:cNvSpPr/>
          <p:nvPr/>
        </p:nvSpPr>
        <p:spPr>
          <a:xfrm>
            <a:off x="6705600" y="4572000"/>
            <a:ext cx="533400" cy="381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5400000" flipH="1">
            <a:off x="2438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a:off x="2438400" y="51816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5257800" y="4419600"/>
            <a:ext cx="1600200" cy="1828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257800" y="4419600"/>
            <a:ext cx="1752600" cy="30480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Round Same Side Corner Rectangle 118"/>
          <p:cNvSpPr/>
          <p:nvPr/>
        </p:nvSpPr>
        <p:spPr>
          <a:xfrm rot="5400000">
            <a:off x="27051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rot="5400000" flipH="1">
            <a:off x="2438400" y="52578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a:off x="24384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3185160" y="48615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81600" y="43434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96000" y="4724400"/>
            <a:ext cx="1295400" cy="0"/>
          </a:xfrm>
          <a:prstGeom prst="line">
            <a:avLst/>
          </a:prstGeom>
          <a:ln w="22225">
            <a:solidFill>
              <a:srgbClr val="FF00FF"/>
            </a:solidFill>
            <a:prstDash val="dashDot"/>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6416691" flipH="1">
            <a:off x="6329248" y="52624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416691" flipH="1">
            <a:off x="6329249" y="53386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ound Same Side Corner Rectangle 137"/>
          <p:cNvSpPr/>
          <p:nvPr/>
        </p:nvSpPr>
        <p:spPr>
          <a:xfrm rot="16416691">
            <a:off x="5981700" y="5143500"/>
            <a:ext cx="228600" cy="457200"/>
          </a:xfrm>
          <a:prstGeom prst="round2SameRect">
            <a:avLst>
              <a:gd name="adj1" fmla="val 43334"/>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p:nvPr/>
        </p:nvCxnSpPr>
        <p:spPr>
          <a:xfrm rot="16416691" flipH="1">
            <a:off x="6329249" y="5491048"/>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416691" flipH="1">
            <a:off x="6329249" y="5414849"/>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6019800" y="5318760"/>
            <a:ext cx="91440" cy="91440"/>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59436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147" name="TextBox 146"/>
          <p:cNvSpPr txBox="1"/>
          <p:nvPr/>
        </p:nvSpPr>
        <p:spPr>
          <a:xfrm>
            <a:off x="5181600" y="3962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48" name="TextBox 147"/>
          <p:cNvSpPr txBox="1"/>
          <p:nvPr/>
        </p:nvSpPr>
        <p:spPr>
          <a:xfrm>
            <a:off x="5791200" y="5410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49" name="TextBox 148"/>
          <p:cNvSpPr txBox="1"/>
          <p:nvPr/>
        </p:nvSpPr>
        <p:spPr>
          <a:xfrm>
            <a:off x="6705600" y="4114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sp>
        <p:nvSpPr>
          <p:cNvPr id="150" name="TextBox 149"/>
          <p:cNvSpPr txBox="1"/>
          <p:nvPr/>
        </p:nvSpPr>
        <p:spPr>
          <a:xfrm>
            <a:off x="7010400" y="4800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a:t>
            </a:r>
            <a:endParaRPr lang="en-US" baseline="-25000" dirty="0">
              <a:latin typeface="Times New Roman" pitchFamily="18" charset="0"/>
              <a:cs typeface="Times New Roman" pitchFamily="18" charset="0"/>
            </a:endParaRPr>
          </a:p>
        </p:txBody>
      </p:sp>
      <p:sp>
        <p:nvSpPr>
          <p:cNvPr id="83" name="Rectangle 82"/>
          <p:cNvSpPr/>
          <p:nvPr/>
        </p:nvSpPr>
        <p:spPr>
          <a:xfrm>
            <a:off x="8458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66800" y="204216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905000" y="3124200"/>
            <a:ext cx="91440" cy="91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4724400" y="4343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116" name="TextBox 115"/>
          <p:cNvSpPr txBox="1"/>
          <p:nvPr/>
        </p:nvSpPr>
        <p:spPr>
          <a:xfrm>
            <a:off x="7162800" y="4419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132" name="TextBox 131"/>
          <p:cNvSpPr txBox="1"/>
          <p:nvPr/>
        </p:nvSpPr>
        <p:spPr>
          <a:xfrm>
            <a:off x="1905000" y="3200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33" name="TextBox 132"/>
          <p:cNvSpPr txBox="1"/>
          <p:nvPr/>
        </p:nvSpPr>
        <p:spPr>
          <a:xfrm>
            <a:off x="8382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cxnSp>
        <p:nvCxnSpPr>
          <p:cNvPr id="141" name="Straight Connector 140"/>
          <p:cNvCxnSpPr>
            <a:stCxn id="91" idx="6"/>
            <a:endCxn id="103" idx="1"/>
          </p:cNvCxnSpPr>
          <p:nvPr/>
        </p:nvCxnSpPr>
        <p:spPr>
          <a:xfrm>
            <a:off x="1920240" y="1630680"/>
            <a:ext cx="607751" cy="363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3" idx="5"/>
            <a:endCxn id="104" idx="7"/>
          </p:cNvCxnSpPr>
          <p:nvPr/>
        </p:nvCxnSpPr>
        <p:spPr>
          <a:xfrm>
            <a:off x="2592649" y="2059249"/>
            <a:ext cx="0" cy="697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04" idx="3"/>
            <a:endCxn id="86" idx="6"/>
          </p:cNvCxnSpPr>
          <p:nvPr/>
        </p:nvCxnSpPr>
        <p:spPr>
          <a:xfrm flipH="1">
            <a:off x="1996440" y="2821249"/>
            <a:ext cx="53155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86" idx="2"/>
            <a:endCxn id="105" idx="5"/>
          </p:cNvCxnSpPr>
          <p:nvPr/>
        </p:nvCxnSpPr>
        <p:spPr>
          <a:xfrm flipH="1" flipV="1">
            <a:off x="1205809" y="2821249"/>
            <a:ext cx="699191"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5" idx="1"/>
            <a:endCxn id="85" idx="4"/>
          </p:cNvCxnSpPr>
          <p:nvPr/>
        </p:nvCxnSpPr>
        <p:spPr>
          <a:xfrm flipH="1" flipV="1">
            <a:off x="1112520" y="2133600"/>
            <a:ext cx="28631" cy="622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85" idx="7"/>
            <a:endCxn id="91" idx="2"/>
          </p:cNvCxnSpPr>
          <p:nvPr/>
        </p:nvCxnSpPr>
        <p:spPr>
          <a:xfrm flipV="1">
            <a:off x="1144849" y="1630680"/>
            <a:ext cx="683951" cy="424871"/>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86000" y="2895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sp>
        <p:nvSpPr>
          <p:cNvPr id="165" name="TextBox 164"/>
          <p:cNvSpPr txBox="1"/>
          <p:nvPr/>
        </p:nvSpPr>
        <p:spPr>
          <a:xfrm>
            <a:off x="1295400" y="2971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56</a:t>
            </a:r>
            <a:endParaRPr lang="en-US" baseline="-25000" dirty="0">
              <a:latin typeface="Times New Roman" pitchFamily="18" charset="0"/>
              <a:cs typeface="Times New Roman" pitchFamily="18" charset="0"/>
            </a:endParaRPr>
          </a:p>
        </p:txBody>
      </p:sp>
      <p:cxnSp>
        <p:nvCxnSpPr>
          <p:cNvPr id="166" name="Straight Connector 165"/>
          <p:cNvCxnSpPr>
            <a:stCxn id="85" idx="5"/>
            <a:endCxn id="104" idx="2"/>
          </p:cNvCxnSpPr>
          <p:nvPr/>
        </p:nvCxnSpPr>
        <p:spPr>
          <a:xfrm>
            <a:off x="1144849" y="2120209"/>
            <a:ext cx="1369751" cy="66871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1600200" y="2133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14</a:t>
            </a:r>
            <a:endParaRPr lang="en-US" baseline="-25000" dirty="0">
              <a:latin typeface="Times New Roman" pitchFamily="18" charset="0"/>
              <a:cs typeface="Times New Roman" pitchFamily="18" charset="0"/>
            </a:endParaRPr>
          </a:p>
        </p:txBody>
      </p:sp>
      <p:sp>
        <p:nvSpPr>
          <p:cNvPr id="156" name="Rectangle 155"/>
          <p:cNvSpPr/>
          <p:nvPr/>
        </p:nvSpPr>
        <p:spPr>
          <a:xfrm>
            <a:off x="57912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85" idx="6"/>
            <a:endCxn id="103" idx="2"/>
          </p:cNvCxnSpPr>
          <p:nvPr/>
        </p:nvCxnSpPr>
        <p:spPr>
          <a:xfrm flipV="1">
            <a:off x="1158240" y="2026920"/>
            <a:ext cx="1356360" cy="60960"/>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49" idx="2"/>
            <a:endCxn id="129" idx="6"/>
          </p:cNvCxnSpPr>
          <p:nvPr/>
        </p:nvCxnSpPr>
        <p:spPr>
          <a:xfrm flipH="1" flipV="1">
            <a:off x="3276600" y="4907280"/>
            <a:ext cx="3505200" cy="131064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endCxn id="49" idx="1"/>
          </p:cNvCxnSpPr>
          <p:nvPr/>
        </p:nvCxnSpPr>
        <p:spPr>
          <a:xfrm>
            <a:off x="4419600" y="3505200"/>
            <a:ext cx="2375591" cy="268039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4419600" y="3352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13</a:t>
            </a:r>
            <a:endParaRPr lang="en-US" baseline="-25000" dirty="0">
              <a:latin typeface="Times New Roman" pitchFamily="18" charset="0"/>
              <a:cs typeface="Times New Roman" pitchFamily="18" charset="0"/>
            </a:endParaRPr>
          </a:p>
        </p:txBody>
      </p:sp>
      <p:sp>
        <p:nvSpPr>
          <p:cNvPr id="178" name="Rectangle 177"/>
          <p:cNvSpPr/>
          <p:nvPr/>
        </p:nvSpPr>
        <p:spPr>
          <a:xfrm>
            <a:off x="57912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a:stCxn id="105" idx="7"/>
            <a:endCxn id="104" idx="2"/>
          </p:cNvCxnSpPr>
          <p:nvPr/>
        </p:nvCxnSpPr>
        <p:spPr>
          <a:xfrm>
            <a:off x="1205809" y="2756591"/>
            <a:ext cx="1308791" cy="32329"/>
          </a:xfrm>
          <a:prstGeom prst="line">
            <a:avLst/>
          </a:prstGeom>
          <a:ln w="127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30" idx="5"/>
            <a:endCxn id="50" idx="3"/>
          </p:cNvCxnSpPr>
          <p:nvPr/>
        </p:nvCxnSpPr>
        <p:spPr>
          <a:xfrm>
            <a:off x="5259649" y="4421449"/>
            <a:ext cx="1748902" cy="3048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016675" y="2590800"/>
            <a:ext cx="69925" cy="38862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3152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cxnSp>
        <p:nvCxnSpPr>
          <p:cNvPr id="157" name="Straight Connector 156"/>
          <p:cNvCxnSpPr/>
          <p:nvPr/>
        </p:nvCxnSpPr>
        <p:spPr>
          <a:xfrm>
            <a:off x="6019800" y="3276600"/>
            <a:ext cx="24205" cy="2057400"/>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5943600" y="3581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16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sym typeface="Symbol"/>
              </a:rPr>
              <a:t></a:t>
            </a:r>
            <a:endParaRPr lang="en-US" dirty="0">
              <a:latin typeface="Times New Roman" pitchFamily="18" charset="0"/>
              <a:cs typeface="Times New Roman" pitchFamily="18" charset="0"/>
            </a:endParaRPr>
          </a:p>
        </p:txBody>
      </p:sp>
      <p:sp>
        <p:nvSpPr>
          <p:cNvPr id="159" name="TextBox 158"/>
          <p:cNvSpPr txBox="1"/>
          <p:nvPr/>
        </p:nvSpPr>
        <p:spPr>
          <a:xfrm>
            <a:off x="6019800" y="4191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46</a:t>
            </a:r>
            <a:endParaRPr lang="en-US" baseline="-25000" dirty="0">
              <a:latin typeface="Times New Roman" pitchFamily="18" charset="0"/>
              <a:cs typeface="Times New Roman" pitchFamily="18" charset="0"/>
            </a:endParaRPr>
          </a:p>
        </p:txBody>
      </p:sp>
      <p:sp>
        <p:nvSpPr>
          <p:cNvPr id="160" name="Rectangle 159"/>
          <p:cNvSpPr/>
          <p:nvPr/>
        </p:nvSpPr>
        <p:spPr>
          <a:xfrm>
            <a:off x="57912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a:stCxn id="86" idx="0"/>
            <a:endCxn id="85" idx="4"/>
          </p:cNvCxnSpPr>
          <p:nvPr/>
        </p:nvCxnSpPr>
        <p:spPr>
          <a:xfrm flipH="1" flipV="1">
            <a:off x="1112520" y="2133600"/>
            <a:ext cx="838200" cy="9906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30" idx="5"/>
          </p:cNvCxnSpPr>
          <p:nvPr/>
        </p:nvCxnSpPr>
        <p:spPr>
          <a:xfrm>
            <a:off x="5259649" y="4421449"/>
            <a:ext cx="1826951" cy="2055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7239000" y="624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15</a:t>
            </a:r>
            <a:endParaRPr lang="en-US" baseline="-25000" dirty="0">
              <a:latin typeface="Times New Roman" pitchFamily="18" charset="0"/>
              <a:cs typeface="Times New Roman" pitchFamily="18" charset="0"/>
            </a:endParaRPr>
          </a:p>
        </p:txBody>
      </p:sp>
      <p:sp>
        <p:nvSpPr>
          <p:cNvPr id="167" name="Rectangle 166"/>
          <p:cNvSpPr/>
          <p:nvPr/>
        </p:nvSpPr>
        <p:spPr>
          <a:xfrm>
            <a:off x="7620000" y="76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a:stCxn id="86" idx="0"/>
            <a:endCxn id="91" idx="4"/>
          </p:cNvCxnSpPr>
          <p:nvPr/>
        </p:nvCxnSpPr>
        <p:spPr>
          <a:xfrm flipH="1" flipV="1">
            <a:off x="1874520" y="1676400"/>
            <a:ext cx="76200" cy="1447800"/>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endCxn id="162" idx="2"/>
          </p:cNvCxnSpPr>
          <p:nvPr/>
        </p:nvCxnSpPr>
        <p:spPr>
          <a:xfrm>
            <a:off x="2819400" y="5410200"/>
            <a:ext cx="4762500" cy="1207532"/>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1219200" y="3581400"/>
            <a:ext cx="685800" cy="114300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H="1">
            <a:off x="1295400" y="4724400"/>
            <a:ext cx="609600" cy="348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457200" y="3581400"/>
            <a:ext cx="7620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flipV="1">
            <a:off x="457200" y="4038600"/>
            <a:ext cx="838200" cy="1021080"/>
          </a:xfrm>
          <a:prstGeom prst="line">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flipV="1">
            <a:off x="1219200" y="3581400"/>
            <a:ext cx="76200" cy="1478280"/>
          </a:xfrm>
          <a:prstGeom prst="line">
            <a:avLst/>
          </a:prstGeom>
          <a:ln w="15875">
            <a:solidFill>
              <a:srgbClr val="FF00FF"/>
            </a:solidFill>
            <a:prstDash val="sysDot"/>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1600200" y="3810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24</a:t>
            </a:r>
            <a:endParaRPr lang="en-US" baseline="-25000" dirty="0">
              <a:latin typeface="Times New Roman" pitchFamily="18" charset="0"/>
              <a:cs typeface="Times New Roman" pitchFamily="18" charset="0"/>
            </a:endParaRPr>
          </a:p>
        </p:txBody>
      </p:sp>
      <p:sp>
        <p:nvSpPr>
          <p:cNvPr id="187" name="TextBox 186"/>
          <p:cNvSpPr txBox="1"/>
          <p:nvPr/>
        </p:nvSpPr>
        <p:spPr>
          <a:xfrm>
            <a:off x="457200" y="3429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12</a:t>
            </a:r>
            <a:endParaRPr lang="en-US" baseline="-25000" dirty="0">
              <a:latin typeface="Times New Roman" pitchFamily="18" charset="0"/>
              <a:cs typeface="Times New Roman" pitchFamily="18" charset="0"/>
            </a:endParaRPr>
          </a:p>
        </p:txBody>
      </p:sp>
      <p:sp>
        <p:nvSpPr>
          <p:cNvPr id="188" name="TextBox 187"/>
          <p:cNvSpPr txBox="1"/>
          <p:nvPr/>
        </p:nvSpPr>
        <p:spPr>
          <a:xfrm>
            <a:off x="5334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15</a:t>
            </a:r>
            <a:endParaRPr lang="en-US" baseline="-25000" dirty="0">
              <a:latin typeface="Times New Roman" pitchFamily="18" charset="0"/>
              <a:cs typeface="Times New Roman" pitchFamily="18" charset="0"/>
            </a:endParaRPr>
          </a:p>
        </p:txBody>
      </p:sp>
      <p:sp>
        <p:nvSpPr>
          <p:cNvPr id="189" name="TextBox 188"/>
          <p:cNvSpPr txBox="1"/>
          <p:nvPr/>
        </p:nvSpPr>
        <p:spPr>
          <a:xfrm>
            <a:off x="1524000" y="4876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45</a:t>
            </a:r>
            <a:endParaRPr lang="en-US" baseline="-25000" dirty="0">
              <a:latin typeface="Times New Roman" pitchFamily="18" charset="0"/>
              <a:cs typeface="Times New Roman" pitchFamily="18" charset="0"/>
            </a:endParaRPr>
          </a:p>
        </p:txBody>
      </p:sp>
      <p:cxnSp>
        <p:nvCxnSpPr>
          <p:cNvPr id="190" name="Straight Connector 189"/>
          <p:cNvCxnSpPr>
            <a:stCxn id="130" idx="3"/>
          </p:cNvCxnSpPr>
          <p:nvPr/>
        </p:nvCxnSpPr>
        <p:spPr>
          <a:xfrm flipH="1">
            <a:off x="4114800" y="4421449"/>
            <a:ext cx="1080191" cy="1293551"/>
          </a:xfrm>
          <a:prstGeom prst="line">
            <a:avLst/>
          </a:prstGeom>
          <a:ln>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1066800" y="3276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196" name="TextBox 195"/>
          <p:cNvSpPr txBox="1"/>
          <p:nvPr/>
        </p:nvSpPr>
        <p:spPr>
          <a:xfrm>
            <a:off x="1143000" y="5029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baseline="-25000" dirty="0">
              <a:latin typeface="Times New Roman" pitchFamily="18" charset="0"/>
              <a:cs typeface="Times New Roman" pitchFamily="18" charset="0"/>
            </a:endParaRPr>
          </a:p>
        </p:txBody>
      </p:sp>
      <p:sp>
        <p:nvSpPr>
          <p:cNvPr id="197" name="TextBox 196"/>
          <p:cNvSpPr txBox="1"/>
          <p:nvPr/>
        </p:nvSpPr>
        <p:spPr>
          <a:xfrm>
            <a:off x="1905000" y="4495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198" name="TextBox 197"/>
          <p:cNvSpPr txBox="1"/>
          <p:nvPr/>
        </p:nvSpPr>
        <p:spPr>
          <a:xfrm>
            <a:off x="152400" y="3810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199" name="TextBox 198"/>
          <p:cNvSpPr txBox="1"/>
          <p:nvPr/>
        </p:nvSpPr>
        <p:spPr>
          <a:xfrm>
            <a:off x="3962400" y="5715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a:t>
            </a:r>
            <a:r>
              <a:rPr lang="en-US" baseline="-25000" dirty="0" smtClean="0">
                <a:latin typeface="Times New Roman" pitchFamily="18" charset="0"/>
                <a:cs typeface="Times New Roman" pitchFamily="18" charset="0"/>
              </a:rPr>
              <a:t>25</a:t>
            </a:r>
            <a:endParaRPr lang="en-US" baseline="-25000" dirty="0">
              <a:latin typeface="Times New Roman" pitchFamily="18" charset="0"/>
              <a:cs typeface="Times New Roman" pitchFamily="18" charset="0"/>
            </a:endParaRPr>
          </a:p>
        </p:txBody>
      </p:sp>
      <p:sp>
        <p:nvSpPr>
          <p:cNvPr id="200" name="Rectangle 199"/>
          <p:cNvSpPr/>
          <p:nvPr/>
        </p:nvSpPr>
        <p:spPr>
          <a:xfrm>
            <a:off x="6705600" y="121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up)">
                                      <p:cBhvr>
                                        <p:cTn id="7" dur="500"/>
                                        <p:tgtEl>
                                          <p:spTgt spid="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5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6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4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6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9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9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8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8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89"/>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5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97"/>
                                        </p:tgtEl>
                                        <p:attrNameLst>
                                          <p:attrName>style.visibility</p:attrName>
                                        </p:attrNameLst>
                                      </p:cBhvr>
                                      <p:to>
                                        <p:strVal val="visible"/>
                                      </p:to>
                                    </p:set>
                                    <p:animEffect transition="in" filter="wipe(up)">
                                      <p:cBhvr>
                                        <p:cTn id="40" dur="500"/>
                                        <p:tgtEl>
                                          <p:spTgt spid="9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190"/>
                                        </p:tgtEl>
                                        <p:attrNameLst>
                                          <p:attrName>style.visibility</p:attrName>
                                        </p:attrNameLst>
                                      </p:cBhvr>
                                      <p:to>
                                        <p:strVal val="visible"/>
                                      </p:to>
                                    </p:set>
                                    <p:animEffect transition="in" filter="wipe(up)">
                                      <p:cBhvr>
                                        <p:cTn id="45" dur="500"/>
                                        <p:tgtEl>
                                          <p:spTgt spid="190"/>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9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p:bldP spid="187" grpId="0"/>
      <p:bldP spid="188" grpId="0"/>
      <p:bldP spid="189" grpId="0"/>
      <p:bldP spid="195" grpId="0"/>
      <p:bldP spid="196" grpId="0"/>
      <p:bldP spid="197" grpId="0"/>
      <p:bldP spid="198" grpId="0"/>
      <p:bldP spid="199" grpId="0"/>
      <p:bldP spid="20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7654277</TotalTime>
  <Words>998</Words>
  <Application>Microsoft Office PowerPoint</Application>
  <PresentationFormat>On-screen Show (4:3)</PresentationFormat>
  <Paragraphs>543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Method of Location of Instantaneous Centers</vt:lpstr>
      <vt:lpstr>Method of Location of Instantaneous Centers</vt:lpstr>
      <vt:lpstr>Method of Location of Instantaneous Centers</vt:lpstr>
      <vt:lpstr>Method of Location of Instantaneous Centers</vt:lpstr>
      <vt:lpstr>Method of Location of Instantaneous Centers</vt:lpstr>
      <vt:lpstr>Method of Location of Instantaneous Centers</vt:lpstr>
      <vt:lpstr>Method of Location of Instantaneous Centers</vt:lpstr>
      <vt:lpstr>Method of Location of Instantaneous Centers</vt:lpstr>
      <vt:lpstr>Method of Location of Instantaneous Centers</vt:lpstr>
      <vt:lpstr>Method of Location of Instantaneous Centers</vt:lpstr>
      <vt:lpstr>Method of Location of Instantaneous Centers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MECHANICAL</dc:creator>
  <cp:lastModifiedBy>acer</cp:lastModifiedBy>
  <cp:revision>866</cp:revision>
  <dcterms:created xsi:type="dcterms:W3CDTF">2006-08-16T00:00:00Z</dcterms:created>
  <dcterms:modified xsi:type="dcterms:W3CDTF">2021-10-04T09:55:28Z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