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8" r:id="rId3"/>
    <p:sldId id="279" r:id="rId4"/>
    <p:sldId id="277" r:id="rId5"/>
    <p:sldId id="305" r:id="rId6"/>
    <p:sldId id="328" r:id="rId7"/>
    <p:sldId id="298" r:id="rId8"/>
    <p:sldId id="306" r:id="rId9"/>
    <p:sldId id="268"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99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21" autoAdjust="0"/>
    <p:restoredTop sz="94660"/>
  </p:normalViewPr>
  <p:slideViewPr>
    <p:cSldViewPr>
      <p:cViewPr varScale="1">
        <p:scale>
          <a:sx n="64" d="100"/>
          <a:sy n="64" d="100"/>
        </p:scale>
        <p:origin x="-166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A038E6A-4A66-4E14-9933-31595D25213F}"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A9AA27C-7DC5-4D3C-B8FC-177F34A0A725}"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493547C-C395-443A-AD4C-51922954A529}"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7D6E92-00D2-4680-91C2-5744F3D3A6CF}"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5955F2B-F3E2-4B1F-8AC8-54963EEF53BC}"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4CEF67A-0E0F-496D-8722-F524AAEA53B2}"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281142F-4265-4B63-80AF-9013747961DA}"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102F67F-4F42-4A4D-AF91-BA15DD8864B4}"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4DA32E1-E9A1-4D61-9B1E-5B8604C11810}" type="datetimeFigureOut">
              <a:rPr lang="en-US"/>
              <a:pPr>
                <a:defRPr/>
              </a:pPr>
              <a:t>10/14/2020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55D0070-9183-4B48-8034-D1E2FBE7583F}"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56EC2D8-2F9D-4588-9CF8-DE2F193DBBFE}" type="datetimeFigureOut">
              <a:rPr lang="en-US"/>
              <a:pPr>
                <a:defRPr/>
              </a:pPr>
              <a:t>10/14/2020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F452E69-8F09-4406-B54C-A063F3B2C2E3}"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849D10E-1FC3-4FE8-A952-8C25FDCE2D70}" type="datetimeFigureOut">
              <a:rPr lang="en-US"/>
              <a:pPr>
                <a:defRPr/>
              </a:pPr>
              <a:t>10/14/2020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32F8F2D-F8B5-44A5-9782-A66E13F90ACF}"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96FEB0C-6F49-467C-A8C4-FE4C9473FB4F}" type="datetimeFigureOut">
              <a:rPr lang="en-US"/>
              <a:pPr>
                <a:defRPr/>
              </a:pPr>
              <a:t>10/14/2020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ABBEA2F-F23F-46C5-AC69-591978027C35}"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AB11E2D-F720-4DE5-8710-8351EE000804}" type="datetimeFigureOut">
              <a:rPr lang="en-US"/>
              <a:pPr>
                <a:defRPr/>
              </a:pPr>
              <a:t>10/14/2020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B2CCA16-F29A-461C-9639-62CC96F661BF}"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B81ABE4-D2F2-4E06-879D-7379B60ED508}" type="datetimeFigureOut">
              <a:rPr lang="en-US"/>
              <a:pPr>
                <a:defRPr/>
              </a:pPr>
              <a:t>10/14/2020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1F946D9-141E-48CB-8158-A67F48CBB7BF}"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666456C-8368-49E4-9D25-90BD3BFE6151}" type="datetimeFigureOut">
              <a:rPr lang="en-US"/>
              <a:pPr>
                <a:defRPr/>
              </a:pPr>
              <a:t>10/14/2020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69F6A14-9521-4EEC-8F94-50F35233CC3A}"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44DC926-5772-403C-8E78-BAE7829A0BB5}" type="datetimeFigureOut">
              <a:rPr lang="en-US"/>
              <a:pPr>
                <a:defRPr/>
              </a:pPr>
              <a:t>10/14/2020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itchFamily="34" charset="0"/>
              </a:defRPr>
            </a:lvl1pPr>
          </a:lstStyle>
          <a:p>
            <a:pPr>
              <a:defRPr/>
            </a:pPr>
            <a:fld id="{4AD3085C-90FE-48E7-A719-861B51A8186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txBox="1">
            <a:spLocks/>
          </p:cNvSpPr>
          <p:nvPr/>
        </p:nvSpPr>
        <p:spPr bwMode="auto">
          <a:xfrm>
            <a:off x="914400" y="274638"/>
            <a:ext cx="7772400" cy="1143000"/>
          </a:xfrm>
          <a:prstGeom prst="rect">
            <a:avLst/>
          </a:prstGeom>
          <a:noFill/>
          <a:ln w="9525">
            <a:noFill/>
            <a:miter lim="800000"/>
            <a:headEnd/>
            <a:tailEnd/>
          </a:ln>
        </p:spPr>
        <p:txBody>
          <a:bodyPr anchor="ctr"/>
          <a:lstStyle/>
          <a:p>
            <a:pPr algn="ctr" eaLnBrk="1" hangingPunct="1"/>
            <a:r>
              <a:rPr lang="en-US" altLang="en-US" sz="2800">
                <a:solidFill>
                  <a:srgbClr val="FF0000"/>
                </a:solidFill>
                <a:latin typeface="Arial Black" pitchFamily="34" charset="0"/>
              </a:rPr>
              <a:t>KINEMATICS &amp; DYNAMICS OF MACHINES (KDM)</a:t>
            </a:r>
            <a:r>
              <a:rPr lang="en-US" altLang="en-US" sz="2800">
                <a:solidFill>
                  <a:schemeClr val="folHlink"/>
                </a:solidFill>
                <a:latin typeface="Arial Black" pitchFamily="34" charset="0"/>
              </a:rPr>
              <a:t/>
            </a:r>
            <a:br>
              <a:rPr lang="en-US" altLang="en-US" sz="2800">
                <a:solidFill>
                  <a:schemeClr val="folHlink"/>
                </a:solidFill>
                <a:latin typeface="Arial Black" pitchFamily="34" charset="0"/>
              </a:rPr>
            </a:br>
            <a:endParaRPr lang="en-US" altLang="en-US" sz="2800">
              <a:latin typeface="Calibri" pitchFamily="34" charset="0"/>
            </a:endParaRPr>
          </a:p>
        </p:txBody>
      </p:sp>
      <p:pic>
        <p:nvPicPr>
          <p:cNvPr id="2051" name="Picture 2" descr="http://www.unidelve.com/uploads/university/1adfcbc33303a7310b22b11cb1dd9905.jpg"/>
          <p:cNvPicPr>
            <a:picLocks noChangeAspect="1" noChangeArrowheads="1"/>
          </p:cNvPicPr>
          <p:nvPr/>
        </p:nvPicPr>
        <p:blipFill>
          <a:blip r:embed="rId2" cstate="print"/>
          <a:srcRect/>
          <a:stretch>
            <a:fillRect/>
          </a:stretch>
        </p:blipFill>
        <p:spPr bwMode="auto">
          <a:xfrm>
            <a:off x="3886200" y="1385888"/>
            <a:ext cx="1590675" cy="1828800"/>
          </a:xfrm>
          <a:prstGeom prst="rect">
            <a:avLst/>
          </a:prstGeom>
          <a:noFill/>
          <a:ln w="9525">
            <a:noFill/>
            <a:miter lim="800000"/>
            <a:headEnd/>
            <a:tailEnd/>
          </a:ln>
        </p:spPr>
      </p:pic>
      <p:sp>
        <p:nvSpPr>
          <p:cNvPr id="6" name="Text Box 5"/>
          <p:cNvSpPr txBox="1">
            <a:spLocks noChangeArrowheads="1"/>
          </p:cNvSpPr>
          <p:nvPr/>
        </p:nvSpPr>
        <p:spPr>
          <a:xfrm>
            <a:off x="1062038" y="3449638"/>
            <a:ext cx="7239000" cy="2071687"/>
          </a:xfrm>
          <a:prstGeom prst="rect">
            <a:avLst/>
          </a:prstGeom>
          <a:extLst/>
        </p:spPr>
        <p:txBody>
          <a:bodyPr>
            <a:spAutoFit/>
          </a:bodyPr>
          <a:lstStyle>
            <a:lvl1pPr marL="0" indent="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1pPr>
            <a:lvl2pPr marL="742950" indent="-28575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2pPr>
            <a:lvl3pPr marL="11430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3pPr>
            <a:lvl4pPr marL="16002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4pPr>
            <a:lvl5pPr marL="2057400" indent="-228600" algn="ctr" defTabSz="914400" rtl="0" eaLnBrk="0" latinLnBrk="0" hangingPunct="0">
              <a:spcBef>
                <a:spcPct val="20000"/>
              </a:spcBef>
              <a:buFont typeface="Arial" pitchFamily="34" charset="0"/>
              <a:buNone/>
              <a:defRPr sz="2400" u="sng" kern="1200">
                <a:solidFill>
                  <a:schemeClr val="tx1"/>
                </a:solidFill>
                <a:latin typeface="Tahoma" pitchFamily="34" charset="0"/>
                <a:ea typeface="+mn-ea"/>
                <a:cs typeface="Arial" charset="0"/>
              </a:defRPr>
            </a:lvl5pPr>
            <a:lvl6pPr marL="25146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6pPr>
            <a:lvl7pPr marL="29718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7pPr>
            <a:lvl8pPr marL="34290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8pPr>
            <a:lvl9pPr marL="3886200" indent="-228600" algn="ctr" defTabSz="914400" rtl="0" eaLnBrk="0" fontAlgn="base" latinLnBrk="0" hangingPunct="0">
              <a:spcBef>
                <a:spcPct val="50000"/>
              </a:spcBef>
              <a:spcAft>
                <a:spcPct val="0"/>
              </a:spcAft>
              <a:buFont typeface="Arial" pitchFamily="34" charset="0"/>
              <a:buNone/>
              <a:defRPr sz="2400" u="sng" kern="1200">
                <a:solidFill>
                  <a:schemeClr val="tx1"/>
                </a:solidFill>
                <a:latin typeface="Tahoma" pitchFamily="34" charset="0"/>
                <a:ea typeface="+mn-ea"/>
                <a:cs typeface="Arial" charset="0"/>
              </a:defRPr>
            </a:lvl9pPr>
          </a:lstStyle>
          <a:p>
            <a:pPr eaLnBrk="1" fontAlgn="auto" hangingPunct="1">
              <a:spcBef>
                <a:spcPts val="580"/>
              </a:spcBef>
              <a:spcAft>
                <a:spcPts val="0"/>
              </a:spcAft>
              <a:buFont typeface="Wingdings 2"/>
              <a:buNone/>
              <a:defRPr/>
            </a:pPr>
            <a:r>
              <a:rPr lang="en-US" sz="3200" u="none" dirty="0" smtClean="0">
                <a:latin typeface="Arial Black" pitchFamily="34" charset="0"/>
              </a:rPr>
              <a:t>L. E. College, Morbi-2</a:t>
            </a:r>
          </a:p>
          <a:p>
            <a:pPr eaLnBrk="1" fontAlgn="auto" hangingPunct="1">
              <a:spcBef>
                <a:spcPts val="580"/>
              </a:spcBef>
              <a:spcAft>
                <a:spcPts val="0"/>
              </a:spcAft>
              <a:buFont typeface="Wingdings 2"/>
              <a:buNone/>
              <a:defRPr/>
            </a:pPr>
            <a:r>
              <a:rPr lang="en-US" b="1" u="none" dirty="0" smtClean="0">
                <a:latin typeface="Arial" charset="0"/>
              </a:rPr>
              <a:t>Industrial Engineering Department</a:t>
            </a:r>
          </a:p>
          <a:p>
            <a:pPr marL="274320" indent="-274320" rtl="1" eaLnBrk="1" fontAlgn="auto" hangingPunct="1">
              <a:spcBef>
                <a:spcPts val="580"/>
              </a:spcBef>
              <a:spcAft>
                <a:spcPts val="0"/>
              </a:spcAft>
              <a:buFont typeface="Wingdings 2"/>
              <a:buChar char=""/>
              <a:defRPr/>
            </a:pPr>
            <a:endParaRPr lang="ar-SA" sz="1800" b="1" i="1" u="none" dirty="0" smtClean="0">
              <a:latin typeface="Arial" charset="0"/>
            </a:endParaRPr>
          </a:p>
          <a:p>
            <a:pPr fontAlgn="auto">
              <a:spcAft>
                <a:spcPts val="0"/>
              </a:spcAft>
              <a:defRPr/>
            </a:pPr>
            <a:r>
              <a:rPr lang="en-US" sz="1800" b="1" i="1" u="none" dirty="0" smtClean="0">
                <a:latin typeface="Arial" charset="0"/>
              </a:rPr>
              <a:t>Chapter-01– Introduction of Mechanisms and Machines </a:t>
            </a:r>
            <a:endParaRPr lang="en-US" sz="1800" dirty="0" smtClean="0"/>
          </a:p>
          <a:p>
            <a:pPr marL="274320" indent="-274320" rtl="1" eaLnBrk="1" fontAlgn="auto" hangingPunct="1">
              <a:spcBef>
                <a:spcPts val="580"/>
              </a:spcBef>
              <a:spcAft>
                <a:spcPts val="0"/>
              </a:spcAft>
              <a:buFont typeface="Wingdings 2"/>
              <a:buChar char=""/>
              <a:defRPr/>
            </a:pPr>
            <a:endParaRPr lang="en-US" sz="1800" b="1" i="1" u="none" dirty="0">
              <a:latin typeface="Arial" charset="0"/>
            </a:endParaRPr>
          </a:p>
        </p:txBody>
      </p:sp>
      <p:sp>
        <p:nvSpPr>
          <p:cNvPr id="5" name="TextBox 4"/>
          <p:cNvSpPr txBox="1">
            <a:spLocks noChangeArrowheads="1"/>
          </p:cNvSpPr>
          <p:nvPr/>
        </p:nvSpPr>
        <p:spPr bwMode="auto">
          <a:xfrm>
            <a:off x="3276600" y="5334000"/>
            <a:ext cx="2667000" cy="1015663"/>
          </a:xfrm>
          <a:prstGeom prst="rect">
            <a:avLst/>
          </a:prstGeom>
          <a:noFill/>
          <a:ln w="9525">
            <a:noFill/>
            <a:miter lim="800000"/>
            <a:headEnd/>
            <a:tailEnd/>
          </a:ln>
        </p:spPr>
        <p:txBody>
          <a:bodyPr>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lgn="ctr"/>
            <a:r>
              <a:rPr lang="en-US" sz="1200" dirty="0">
                <a:latin typeface="Times New Roman" pitchFamily="18" charset="0"/>
                <a:cs typeface="Times New Roman" pitchFamily="18" charset="0"/>
              </a:rPr>
              <a:t>Prepared by Prof. </a:t>
            </a:r>
            <a:r>
              <a:rPr lang="en-US" sz="1200" dirty="0" smtClean="0">
                <a:latin typeface="Times New Roman" pitchFamily="18" charset="0"/>
                <a:cs typeface="Times New Roman" pitchFamily="18" charset="0"/>
              </a:rPr>
              <a:t>Divyesh B. Patel</a:t>
            </a:r>
            <a:endParaRPr lang="en-US" sz="1200" dirty="0">
              <a:latin typeface="Times New Roman" pitchFamily="18" charset="0"/>
              <a:cs typeface="Times New Roman" pitchFamily="18" charset="0"/>
            </a:endParaRPr>
          </a:p>
          <a:p>
            <a:pPr algn="ctr"/>
            <a:r>
              <a:rPr lang="en-US" sz="1200" dirty="0">
                <a:latin typeface="Times New Roman" pitchFamily="18" charset="0"/>
                <a:cs typeface="Times New Roman" pitchFamily="18" charset="0"/>
              </a:rPr>
              <a:t>Mechanical Engg. Dept</a:t>
            </a:r>
          </a:p>
          <a:p>
            <a:pPr algn="ctr"/>
            <a:r>
              <a:rPr lang="en-US" sz="1200" dirty="0">
                <a:latin typeface="Times New Roman" pitchFamily="18" charset="0"/>
                <a:cs typeface="Times New Roman" pitchFamily="18" charset="0"/>
              </a:rPr>
              <a:t>LE. College, </a:t>
            </a:r>
            <a:r>
              <a:rPr lang="en-US" sz="1200" dirty="0" smtClean="0">
                <a:latin typeface="Times New Roman" pitchFamily="18" charset="0"/>
                <a:cs typeface="Times New Roman" pitchFamily="18" charset="0"/>
              </a:rPr>
              <a:t>Morbi</a:t>
            </a:r>
          </a:p>
          <a:p>
            <a:pPr algn="ctr"/>
            <a:r>
              <a:rPr lang="en-US" sz="1200" dirty="0" smtClean="0">
                <a:latin typeface="Times New Roman" pitchFamily="18" charset="0"/>
                <a:cs typeface="Times New Roman" pitchFamily="18" charset="0"/>
              </a:rPr>
              <a:t>+919925282644</a:t>
            </a:r>
          </a:p>
          <a:p>
            <a:pPr algn="ctr"/>
            <a:r>
              <a:rPr lang="en-US" sz="1200" dirty="0" smtClean="0">
                <a:latin typeface="Times New Roman" pitchFamily="18" charset="0"/>
                <a:cs typeface="Times New Roman" pitchFamily="18" charset="0"/>
              </a:rPr>
              <a:t>divyesh21dragon@gmail.com</a:t>
            </a:r>
            <a:endParaRPr lang="en-US"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rtlCol="0">
            <a:normAutofit fontScale="90000"/>
          </a:bodyPr>
          <a:lstStyle/>
          <a:p>
            <a:pPr eaLnBrk="1" fontAlgn="auto" hangingPunct="1">
              <a:spcAft>
                <a:spcPts val="0"/>
              </a:spcAft>
              <a:defRPr/>
            </a:pPr>
            <a:r>
              <a:rPr lang="en-US" sz="3200" dirty="0" smtClean="0">
                <a:solidFill>
                  <a:schemeClr val="tx2"/>
                </a:solidFill>
                <a:latin typeface="Times New Roman" pitchFamily="18" charset="0"/>
                <a:cs typeface="Times New Roman" pitchFamily="18" charset="0"/>
              </a:rPr>
              <a:t>Classification of Kinematic Pairs</a:t>
            </a:r>
            <a:br>
              <a:rPr lang="en-US" sz="3200" dirty="0" smtClean="0">
                <a:solidFill>
                  <a:schemeClr val="tx2"/>
                </a:solidFill>
                <a:latin typeface="Times New Roman" pitchFamily="18" charset="0"/>
                <a:cs typeface="Times New Roman" pitchFamily="18" charset="0"/>
              </a:rPr>
            </a:br>
            <a:r>
              <a:rPr lang="en-US" sz="2700" dirty="0" smtClean="0">
                <a:solidFill>
                  <a:schemeClr val="tx2"/>
                </a:solidFill>
                <a:latin typeface="Times New Roman" pitchFamily="18" charset="0"/>
                <a:cs typeface="Times New Roman" pitchFamily="18" charset="0"/>
              </a:rPr>
              <a:t>(According to the type of relative motion between the elements)</a:t>
            </a:r>
            <a:br>
              <a:rPr lang="en-US" sz="2700" dirty="0" smtClean="0">
                <a:solidFill>
                  <a:schemeClr val="tx2"/>
                </a:solidFill>
                <a:latin typeface="Times New Roman" pitchFamily="18" charset="0"/>
                <a:cs typeface="Times New Roman" pitchFamily="18" charset="0"/>
              </a:rPr>
            </a:br>
            <a:endParaRPr lang="en-US" sz="2700" dirty="0">
              <a:solidFill>
                <a:schemeClr val="tx2"/>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981200"/>
            <a:ext cx="8229600" cy="838200"/>
          </a:xfrm>
        </p:spPr>
        <p:txBody>
          <a:bodyPr rtlCol="0">
            <a:normAutofit/>
          </a:bodyPr>
          <a:lstStyle/>
          <a:p>
            <a:pPr marL="465138" indent="-465138" algn="just" eaLnBrk="1" fontAlgn="auto" hangingPunct="1">
              <a:spcAft>
                <a:spcPts val="0"/>
              </a:spcAft>
              <a:buFont typeface="+mj-lt"/>
              <a:buAutoNum type="alphaLcParenR"/>
              <a:defRPr/>
            </a:pPr>
            <a:r>
              <a:rPr lang="en-US" sz="2400" dirty="0" smtClean="0">
                <a:solidFill>
                  <a:schemeClr val="accent6"/>
                </a:solidFill>
                <a:latin typeface="Times New Roman" pitchFamily="18" charset="0"/>
                <a:cs typeface="Times New Roman" pitchFamily="18" charset="0"/>
              </a:rPr>
              <a:t>Sliding a pair: </a:t>
            </a:r>
            <a:r>
              <a:rPr lang="en-US" sz="2400" dirty="0" smtClean="0">
                <a:latin typeface="Times New Roman" pitchFamily="18" charset="0"/>
                <a:cs typeface="Times New Roman" pitchFamily="18" charset="0"/>
              </a:rPr>
              <a:t>When two links have a sliding motion relative to another; the kinematic pair is known as sliding pair.</a:t>
            </a:r>
          </a:p>
          <a:p>
            <a:pPr marL="514350" indent="-514350" algn="just" eaLnBrk="1" fontAlgn="auto" hangingPunct="1">
              <a:spcAft>
                <a:spcPts val="0"/>
              </a:spcAft>
              <a:buFont typeface="Arial" panose="020B0604020202020204" pitchFamily="34" charset="0"/>
              <a:buNone/>
              <a:defRPr/>
            </a:pPr>
            <a:endParaRPr lang="en-US" dirty="0" smtClean="0">
              <a:latin typeface="Times New Roman" pitchFamily="18" charset="0"/>
              <a:cs typeface="Times New Roman" pitchFamily="18" charset="0"/>
            </a:endParaRPr>
          </a:p>
          <a:p>
            <a:pPr marL="514350" indent="-514350" algn="just" eaLnBrk="1" fontAlgn="auto" hangingPunct="1">
              <a:spcAft>
                <a:spcPts val="0"/>
              </a:spcAft>
              <a:buFont typeface="Arial" panose="020B0604020202020204" pitchFamily="34" charset="0"/>
              <a:buNone/>
              <a:defRPr/>
            </a:pPr>
            <a:endParaRPr lang="en-US" dirty="0" smtClean="0">
              <a:latin typeface="Times New Roman" pitchFamily="18" charset="0"/>
              <a:cs typeface="Times New Roman" pitchFamily="18" charset="0"/>
            </a:endParaRPr>
          </a:p>
          <a:p>
            <a:pPr marL="514350" indent="-514350" algn="just" eaLnBrk="1" fontAlgn="auto" hangingPunct="1">
              <a:spcAft>
                <a:spcPts val="0"/>
              </a:spcAft>
              <a:buFont typeface="Arial" panose="020B0604020202020204" pitchFamily="34" charset="0"/>
              <a:buNone/>
              <a:defRPr/>
            </a:pPr>
            <a:endParaRPr lang="en-US" dirty="0" smtClean="0">
              <a:latin typeface="Times New Roman" pitchFamily="18" charset="0"/>
              <a:cs typeface="Times New Roman" pitchFamily="18" charset="0"/>
            </a:endParaRPr>
          </a:p>
          <a:p>
            <a:pPr marL="514350" indent="-514350" algn="just" eaLnBrk="1" fontAlgn="auto" hangingPunct="1">
              <a:spcAft>
                <a:spcPts val="0"/>
              </a:spcAft>
              <a:buFont typeface="Arial" panose="020B0604020202020204" pitchFamily="34" charset="0"/>
              <a:buNone/>
              <a:defRPr/>
            </a:pPr>
            <a:endParaRPr lang="en-US" dirty="0" smtClean="0">
              <a:latin typeface="Times New Roman" pitchFamily="18" charset="0"/>
              <a:cs typeface="Times New Roman" pitchFamily="18" charset="0"/>
            </a:endParaRPr>
          </a:p>
          <a:p>
            <a:pPr marL="514350" indent="-514350" algn="just" eaLnBrk="1" fontAlgn="auto" hangingPunct="1">
              <a:spcAft>
                <a:spcPts val="0"/>
              </a:spcAft>
              <a:buFont typeface="Arial" panose="020B0604020202020204" pitchFamily="34" charset="0"/>
              <a:buNone/>
              <a:defRPr/>
            </a:pPr>
            <a:endParaRPr lang="en-US" dirty="0" smtClean="0">
              <a:latin typeface="Times New Roman" pitchFamily="18" charset="0"/>
              <a:cs typeface="Times New Roman" pitchFamily="18" charset="0"/>
            </a:endParaRPr>
          </a:p>
          <a:p>
            <a:pPr marL="514350" indent="-514350" algn="just" eaLnBrk="1" fontAlgn="auto" hangingPunct="1">
              <a:spcAft>
                <a:spcPts val="0"/>
              </a:spcAft>
              <a:buFont typeface="+mj-lt"/>
              <a:buAutoNum type="alphaLcParenR" startAt="2"/>
              <a:defRPr/>
            </a:pPr>
            <a:endParaRPr lang="en-US" dirty="0" smtClean="0">
              <a:latin typeface="Times New Roman" pitchFamily="18" charset="0"/>
              <a:cs typeface="Times New Roman" pitchFamily="18" charset="0"/>
            </a:endParaRPr>
          </a:p>
          <a:p>
            <a:pPr marL="514350" indent="-514350" algn="just" eaLnBrk="1" fontAlgn="auto" hangingPunct="1">
              <a:spcAft>
                <a:spcPts val="0"/>
              </a:spcAft>
              <a:buFont typeface="+mj-lt"/>
              <a:buAutoNum type="alphaLcParenR" startAt="2"/>
              <a:defRPr/>
            </a:pPr>
            <a:endParaRPr lang="en-US" dirty="0" smtClean="0">
              <a:latin typeface="Times New Roman" pitchFamily="18" charset="0"/>
              <a:cs typeface="Times New Roman" pitchFamily="18" charset="0"/>
            </a:endParaRPr>
          </a:p>
          <a:p>
            <a:pPr marL="514350" indent="-514350" algn="just" eaLnBrk="1" fontAlgn="auto" hangingPunct="1">
              <a:spcAft>
                <a:spcPts val="0"/>
              </a:spcAft>
              <a:buFont typeface="+mj-lt"/>
              <a:buAutoNum type="alphaLcParenR" startAt="2"/>
              <a:defRPr/>
            </a:pPr>
            <a:endParaRPr lang="en-US" dirty="0" smtClean="0">
              <a:latin typeface="Times New Roman" pitchFamily="18" charset="0"/>
              <a:cs typeface="Times New Roman" pitchFamily="18" charset="0"/>
            </a:endParaRPr>
          </a:p>
        </p:txBody>
      </p:sp>
      <p:pic>
        <p:nvPicPr>
          <p:cNvPr id="24579" name="Picture 3" descr="E:\DBP\KOM\Figures\Sliding.jpg"/>
          <p:cNvPicPr>
            <a:picLocks noChangeAspect="1" noChangeArrowheads="1"/>
          </p:cNvPicPr>
          <p:nvPr/>
        </p:nvPicPr>
        <p:blipFill>
          <a:blip r:embed="rId2" cstate="print"/>
          <a:srcRect/>
          <a:stretch>
            <a:fillRect/>
          </a:stretch>
        </p:blipFill>
        <p:spPr bwMode="auto">
          <a:xfrm>
            <a:off x="3733800" y="2743200"/>
            <a:ext cx="1771650" cy="1209675"/>
          </a:xfrm>
          <a:prstGeom prst="rect">
            <a:avLst/>
          </a:prstGeom>
          <a:noFill/>
          <a:ln w="9525">
            <a:noFill/>
            <a:miter lim="800000"/>
            <a:headEnd/>
            <a:tailEnd/>
          </a:ln>
        </p:spPr>
      </p:pic>
      <p:pic>
        <p:nvPicPr>
          <p:cNvPr id="24580" name="Picture 4" descr="E:\DBP\KOM\Figures\Turning.jpg"/>
          <p:cNvPicPr>
            <a:picLocks noChangeAspect="1" noChangeArrowheads="1"/>
          </p:cNvPicPr>
          <p:nvPr/>
        </p:nvPicPr>
        <p:blipFill>
          <a:blip r:embed="rId3" cstate="print"/>
          <a:srcRect/>
          <a:stretch>
            <a:fillRect/>
          </a:stretch>
        </p:blipFill>
        <p:spPr bwMode="auto">
          <a:xfrm>
            <a:off x="3810000" y="5133975"/>
            <a:ext cx="1771650" cy="1343025"/>
          </a:xfrm>
          <a:prstGeom prst="rect">
            <a:avLst/>
          </a:prstGeom>
          <a:noFill/>
          <a:ln w="9525">
            <a:noFill/>
            <a:miter lim="800000"/>
            <a:headEnd/>
            <a:tailEnd/>
          </a:ln>
        </p:spPr>
      </p:pic>
      <p:sp>
        <p:nvSpPr>
          <p:cNvPr id="6" name="Rectangle 5"/>
          <p:cNvSpPr/>
          <p:nvPr/>
        </p:nvSpPr>
        <p:spPr>
          <a:xfrm>
            <a:off x="533400" y="4038600"/>
            <a:ext cx="8153400" cy="1200150"/>
          </a:xfrm>
          <a:prstGeom prst="rect">
            <a:avLst/>
          </a:prstGeom>
        </p:spPr>
        <p:txBody>
          <a:bodyPr>
            <a:spAutoFit/>
          </a:bodyPr>
          <a:lstStyle/>
          <a:p>
            <a:pPr marL="465138" indent="-465138" algn="just" eaLnBrk="1" fontAlgn="auto" hangingPunct="1">
              <a:spcBef>
                <a:spcPts val="0"/>
              </a:spcBef>
              <a:spcAft>
                <a:spcPts val="0"/>
              </a:spcAft>
              <a:buFont typeface="+mj-lt"/>
              <a:buAutoNum type="alphaLcParenR" startAt="2"/>
              <a:defRPr/>
            </a:pPr>
            <a:r>
              <a:rPr lang="en-US" sz="2400" dirty="0">
                <a:solidFill>
                  <a:schemeClr val="accent6"/>
                </a:solidFill>
                <a:latin typeface="Times New Roman" pitchFamily="18" charset="0"/>
                <a:cs typeface="Times New Roman" pitchFamily="18" charset="0"/>
              </a:rPr>
              <a:t>Turning pair:</a:t>
            </a:r>
            <a:r>
              <a:rPr lang="en-US" sz="2400" dirty="0">
                <a:latin typeface="Times New Roman" pitchFamily="18" charset="0"/>
                <a:cs typeface="Times New Roman" pitchFamily="18" charset="0"/>
              </a:rPr>
              <a:t> When one link is revolve or turn with respect to the axis of first link, the kinematic pair formed by two links is known as turning pair.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24579"/>
                                        </p:tgtEl>
                                        <p:attrNameLst>
                                          <p:attrName>style.visibility</p:attrName>
                                        </p:attrNameLst>
                                      </p:cBhvr>
                                      <p:to>
                                        <p:strVal val="visible"/>
                                      </p:to>
                                    </p:set>
                                    <p:animEffect transition="in" filter="box(in)">
                                      <p:cBhvr>
                                        <p:cTn id="15" dur="500"/>
                                        <p:tgtEl>
                                          <p:spTgt spid="2457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nodeType="clickEffect">
                                  <p:stCondLst>
                                    <p:cond delay="0"/>
                                  </p:stCondLst>
                                  <p:childTnLst>
                                    <p:set>
                                      <p:cBhvr>
                                        <p:cTn id="23" dur="1" fill="hold">
                                          <p:stCondLst>
                                            <p:cond delay="0"/>
                                          </p:stCondLst>
                                        </p:cTn>
                                        <p:tgtEl>
                                          <p:spTgt spid="24580"/>
                                        </p:tgtEl>
                                        <p:attrNameLst>
                                          <p:attrName>style.visibility</p:attrName>
                                        </p:attrNameLst>
                                      </p:cBhvr>
                                      <p:to>
                                        <p:strVal val="visible"/>
                                      </p:to>
                                    </p:set>
                                    <p:animEffect transition="in" filter="box(in)">
                                      <p:cBhvr>
                                        <p:cTn id="24" dur="500"/>
                                        <p:tgtEl>
                                          <p:spTgt spid="245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0"/>
            <a:ext cx="8229600" cy="1371600"/>
          </a:xfrm>
        </p:spPr>
        <p:txBody>
          <a:bodyPr rtlCol="0">
            <a:normAutofit/>
          </a:bodyPr>
          <a:lstStyle/>
          <a:p>
            <a:pPr marL="514350" indent="-514350" algn="just" eaLnBrk="1" fontAlgn="auto" hangingPunct="1">
              <a:spcAft>
                <a:spcPts val="0"/>
              </a:spcAft>
              <a:buFont typeface="+mj-lt"/>
              <a:buAutoNum type="alphaLcParenR" startAt="5"/>
              <a:defRPr/>
            </a:pPr>
            <a:r>
              <a:rPr lang="en-US" sz="2400" dirty="0" smtClean="0">
                <a:solidFill>
                  <a:schemeClr val="accent6"/>
                </a:solidFill>
                <a:latin typeface="Times New Roman" pitchFamily="18" charset="0"/>
                <a:cs typeface="Times New Roman" pitchFamily="18" charset="0"/>
              </a:rPr>
              <a:t>Screw pair: </a:t>
            </a:r>
            <a:r>
              <a:rPr lang="en-US" sz="2400" dirty="0" smtClean="0">
                <a:latin typeface="Times New Roman" pitchFamily="18" charset="0"/>
                <a:cs typeface="Times New Roman" pitchFamily="18" charset="0"/>
              </a:rPr>
              <a:t>If two mating links have a turning as well as sliding motion between them, they form a screw pair.</a:t>
            </a:r>
          </a:p>
          <a:p>
            <a:pPr eaLnBrk="1" fontAlgn="auto" hangingPunct="1">
              <a:spcAft>
                <a:spcPts val="0"/>
              </a:spcAft>
              <a:buFont typeface="Arial" panose="020B0604020202020204" pitchFamily="34" charset="0"/>
              <a:buChar char="•"/>
              <a:defRPr/>
            </a:pPr>
            <a:endParaRPr lang="en-US" dirty="0"/>
          </a:p>
        </p:txBody>
      </p:sp>
      <p:pic>
        <p:nvPicPr>
          <p:cNvPr id="25602" name="Picture 2" descr="E:\DBP\KOM\Figures\spherical.jpg"/>
          <p:cNvPicPr>
            <a:picLocks noChangeAspect="1" noChangeArrowheads="1"/>
          </p:cNvPicPr>
          <p:nvPr/>
        </p:nvPicPr>
        <p:blipFill>
          <a:blip r:embed="rId2" cstate="print"/>
          <a:srcRect/>
          <a:stretch>
            <a:fillRect/>
          </a:stretch>
        </p:blipFill>
        <p:spPr bwMode="auto">
          <a:xfrm>
            <a:off x="2590800" y="1066800"/>
            <a:ext cx="1836738" cy="1371600"/>
          </a:xfrm>
          <a:prstGeom prst="rect">
            <a:avLst/>
          </a:prstGeom>
          <a:noFill/>
          <a:ln w="9525">
            <a:noFill/>
            <a:miter lim="800000"/>
            <a:headEnd/>
            <a:tailEnd/>
          </a:ln>
        </p:spPr>
      </p:pic>
      <p:pic>
        <p:nvPicPr>
          <p:cNvPr id="25603" name="Picture 3" descr="E:\DBP\KOM\Figures\Screw.jpg"/>
          <p:cNvPicPr>
            <a:picLocks noChangeAspect="1" noChangeArrowheads="1"/>
          </p:cNvPicPr>
          <p:nvPr/>
        </p:nvPicPr>
        <p:blipFill>
          <a:blip r:embed="rId3" cstate="print"/>
          <a:srcRect/>
          <a:stretch>
            <a:fillRect/>
          </a:stretch>
        </p:blipFill>
        <p:spPr bwMode="auto">
          <a:xfrm>
            <a:off x="3733800" y="5553075"/>
            <a:ext cx="1352550" cy="1304925"/>
          </a:xfrm>
          <a:prstGeom prst="rect">
            <a:avLst/>
          </a:prstGeom>
          <a:noFill/>
          <a:ln w="9525">
            <a:noFill/>
            <a:miter lim="800000"/>
            <a:headEnd/>
            <a:tailEnd/>
          </a:ln>
        </p:spPr>
      </p:pic>
      <p:pic>
        <p:nvPicPr>
          <p:cNvPr id="25605" name="Picture 5" descr="E:\DBP\KOM\Figures\download (1).jpg"/>
          <p:cNvPicPr>
            <a:picLocks noChangeAspect="1" noChangeArrowheads="1"/>
          </p:cNvPicPr>
          <p:nvPr/>
        </p:nvPicPr>
        <p:blipFill>
          <a:blip r:embed="rId4" cstate="print"/>
          <a:srcRect/>
          <a:stretch>
            <a:fillRect/>
          </a:stretch>
        </p:blipFill>
        <p:spPr bwMode="auto">
          <a:xfrm>
            <a:off x="5257800" y="1066800"/>
            <a:ext cx="2790825" cy="1524000"/>
          </a:xfrm>
          <a:prstGeom prst="rect">
            <a:avLst/>
          </a:prstGeom>
          <a:noFill/>
          <a:ln w="9525">
            <a:noFill/>
            <a:miter lim="800000"/>
            <a:headEnd/>
            <a:tailEnd/>
          </a:ln>
        </p:spPr>
      </p:pic>
      <p:sp>
        <p:nvSpPr>
          <p:cNvPr id="7" name="Rectangle 6"/>
          <p:cNvSpPr/>
          <p:nvPr/>
        </p:nvSpPr>
        <p:spPr>
          <a:xfrm>
            <a:off x="533400" y="381000"/>
            <a:ext cx="8077200" cy="830263"/>
          </a:xfrm>
          <a:prstGeom prst="rect">
            <a:avLst/>
          </a:prstGeom>
        </p:spPr>
        <p:txBody>
          <a:bodyPr>
            <a:spAutoFit/>
          </a:bodyPr>
          <a:lstStyle/>
          <a:p>
            <a:pPr marL="514350" indent="-514350" algn="just" eaLnBrk="1" fontAlgn="auto" hangingPunct="1">
              <a:spcBef>
                <a:spcPts val="0"/>
              </a:spcBef>
              <a:spcAft>
                <a:spcPts val="0"/>
              </a:spcAft>
              <a:buFont typeface="+mj-lt"/>
              <a:buAutoNum type="alphaLcParenR" startAt="3"/>
              <a:defRPr/>
            </a:pPr>
            <a:r>
              <a:rPr lang="en-US" sz="2400" dirty="0">
                <a:solidFill>
                  <a:schemeClr val="accent6"/>
                </a:solidFill>
                <a:latin typeface="Times New Roman" pitchFamily="18" charset="0"/>
                <a:cs typeface="Times New Roman" pitchFamily="18" charset="0"/>
              </a:rPr>
              <a:t>Spherical pair: </a:t>
            </a:r>
            <a:r>
              <a:rPr lang="en-US" sz="2400" dirty="0">
                <a:latin typeface="Times New Roman" pitchFamily="18" charset="0"/>
                <a:cs typeface="Times New Roman" pitchFamily="18" charset="0"/>
              </a:rPr>
              <a:t>When one link in the form of sphere turns inside a fixed link, it is a spherical pair.</a:t>
            </a:r>
          </a:p>
        </p:txBody>
      </p:sp>
      <p:sp>
        <p:nvSpPr>
          <p:cNvPr id="8" name="Rectangle 7"/>
          <p:cNvSpPr/>
          <p:nvPr/>
        </p:nvSpPr>
        <p:spPr>
          <a:xfrm>
            <a:off x="533400" y="2362200"/>
            <a:ext cx="8153400" cy="830263"/>
          </a:xfrm>
          <a:prstGeom prst="rect">
            <a:avLst/>
          </a:prstGeom>
        </p:spPr>
        <p:txBody>
          <a:bodyPr>
            <a:spAutoFit/>
          </a:bodyPr>
          <a:lstStyle/>
          <a:p>
            <a:pPr marL="514350" indent="-514350" algn="just" eaLnBrk="1" fontAlgn="auto" hangingPunct="1">
              <a:spcBef>
                <a:spcPts val="0"/>
              </a:spcBef>
              <a:spcAft>
                <a:spcPts val="0"/>
              </a:spcAft>
              <a:buFont typeface="+mj-lt"/>
              <a:buAutoNum type="alphaLcParenR" startAt="4"/>
              <a:defRPr/>
            </a:pPr>
            <a:r>
              <a:rPr lang="en-US" sz="2400" dirty="0">
                <a:solidFill>
                  <a:schemeClr val="accent6"/>
                </a:solidFill>
                <a:latin typeface="Times New Roman" pitchFamily="18" charset="0"/>
                <a:cs typeface="Times New Roman" pitchFamily="18" charset="0"/>
              </a:rPr>
              <a:t>Rolling pair: </a:t>
            </a:r>
            <a:r>
              <a:rPr lang="en-US" sz="2400" dirty="0">
                <a:latin typeface="Times New Roman" pitchFamily="18" charset="0"/>
                <a:cs typeface="Times New Roman" pitchFamily="18" charset="0"/>
              </a:rPr>
              <a:t>When the links of a pair have a rolling motion relative to each other, they form a rolling pair</a:t>
            </a:r>
            <a:r>
              <a:rPr lang="en-US" dirty="0">
                <a:latin typeface="Times New Roman" pitchFamily="18" charset="0"/>
                <a:cs typeface="Times New Roman" pitchFamily="18" charset="0"/>
              </a:rPr>
              <a:t>.</a:t>
            </a:r>
          </a:p>
        </p:txBody>
      </p:sp>
      <p:pic>
        <p:nvPicPr>
          <p:cNvPr id="18434" name="Picture 2" descr="Image result for rolling pair"/>
          <p:cNvPicPr>
            <a:picLocks noChangeAspect="1" noChangeArrowheads="1"/>
          </p:cNvPicPr>
          <p:nvPr/>
        </p:nvPicPr>
        <p:blipFill>
          <a:blip r:embed="rId5" cstate="print"/>
          <a:srcRect/>
          <a:stretch>
            <a:fillRect/>
          </a:stretch>
        </p:blipFill>
        <p:spPr bwMode="auto">
          <a:xfrm>
            <a:off x="1981200" y="3124200"/>
            <a:ext cx="2514600" cy="1533525"/>
          </a:xfrm>
          <a:prstGeom prst="rect">
            <a:avLst/>
          </a:prstGeom>
          <a:noFill/>
          <a:ln w="9525">
            <a:noFill/>
            <a:miter lim="800000"/>
            <a:headEnd/>
            <a:tailEnd/>
          </a:ln>
        </p:spPr>
      </p:pic>
      <p:pic>
        <p:nvPicPr>
          <p:cNvPr id="10" name="Picture 2" descr="Image result for higher pair"/>
          <p:cNvPicPr>
            <a:picLocks noChangeAspect="1" noChangeArrowheads="1"/>
          </p:cNvPicPr>
          <p:nvPr/>
        </p:nvPicPr>
        <p:blipFill>
          <a:blip r:embed="rId6" cstate="print"/>
          <a:srcRect r="46667" b="19830"/>
          <a:stretch>
            <a:fillRect/>
          </a:stretch>
        </p:blipFill>
        <p:spPr bwMode="auto">
          <a:xfrm>
            <a:off x="5715000" y="3124200"/>
            <a:ext cx="1828800" cy="14478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6" presetClass="entr" presetSubtype="26" fill="hold" nodeType="clickEffect">
                                  <p:stCondLst>
                                    <p:cond delay="0"/>
                                  </p:stCondLst>
                                  <p:childTnLst>
                                    <p:set>
                                      <p:cBhvr>
                                        <p:cTn id="10" dur="1" fill="hold">
                                          <p:stCondLst>
                                            <p:cond delay="0"/>
                                          </p:stCondLst>
                                        </p:cTn>
                                        <p:tgtEl>
                                          <p:spTgt spid="25602"/>
                                        </p:tgtEl>
                                        <p:attrNameLst>
                                          <p:attrName>style.visibility</p:attrName>
                                        </p:attrNameLst>
                                      </p:cBhvr>
                                      <p:to>
                                        <p:strVal val="visible"/>
                                      </p:to>
                                    </p:set>
                                    <p:animEffect transition="in" filter="barn(inHorizontal)">
                                      <p:cBhvr>
                                        <p:cTn id="11" dur="500"/>
                                        <p:tgtEl>
                                          <p:spTgt spid="25602"/>
                                        </p:tgtEl>
                                      </p:cBhvr>
                                    </p:animEffect>
                                  </p:childTnLst>
                                </p:cTn>
                              </p:par>
                              <p:par>
                                <p:cTn id="12" presetID="16" presetClass="entr" presetSubtype="26" fill="hold" nodeType="withEffect">
                                  <p:stCondLst>
                                    <p:cond delay="0"/>
                                  </p:stCondLst>
                                  <p:childTnLst>
                                    <p:set>
                                      <p:cBhvr>
                                        <p:cTn id="13" dur="1" fill="hold">
                                          <p:stCondLst>
                                            <p:cond delay="0"/>
                                          </p:stCondLst>
                                        </p:cTn>
                                        <p:tgtEl>
                                          <p:spTgt spid="25605"/>
                                        </p:tgtEl>
                                        <p:attrNameLst>
                                          <p:attrName>style.visibility</p:attrName>
                                        </p:attrNameLst>
                                      </p:cBhvr>
                                      <p:to>
                                        <p:strVal val="visible"/>
                                      </p:to>
                                    </p:set>
                                    <p:animEffect transition="in" filter="barn(inHorizontal)">
                                      <p:cBhvr>
                                        <p:cTn id="14" dur="500"/>
                                        <p:tgtEl>
                                          <p:spTgt spid="2560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21" presetClass="entr" presetSubtype="4" fill="hold" nodeType="clickEffect">
                                  <p:stCondLst>
                                    <p:cond delay="0"/>
                                  </p:stCondLst>
                                  <p:childTnLst>
                                    <p:set>
                                      <p:cBhvr>
                                        <p:cTn id="22" dur="1" fill="hold">
                                          <p:stCondLst>
                                            <p:cond delay="0"/>
                                          </p:stCondLst>
                                        </p:cTn>
                                        <p:tgtEl>
                                          <p:spTgt spid="18434"/>
                                        </p:tgtEl>
                                        <p:attrNameLst>
                                          <p:attrName>style.visibility</p:attrName>
                                        </p:attrNameLst>
                                      </p:cBhvr>
                                      <p:to>
                                        <p:strVal val="visible"/>
                                      </p:to>
                                    </p:set>
                                    <p:animEffect transition="in" filter="wheel(4)">
                                      <p:cBhvr>
                                        <p:cTn id="23" dur="2000"/>
                                        <p:tgtEl>
                                          <p:spTgt spid="1843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4" presetClass="entr" presetSubtype="16"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box(in)">
                                      <p:cBhvr>
                                        <p:cTn id="28" dur="500"/>
                                        <p:tgtEl>
                                          <p:spTgt spid="10"/>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9" presetClass="entr" presetSubtype="10" fill="hold" nodeType="clickEffect">
                                  <p:stCondLst>
                                    <p:cond delay="0"/>
                                  </p:stCondLst>
                                  <p:childTnLst>
                                    <p:set>
                                      <p:cBhvr>
                                        <p:cTn id="36" dur="1" fill="hold">
                                          <p:stCondLst>
                                            <p:cond delay="0"/>
                                          </p:stCondLst>
                                        </p:cTn>
                                        <p:tgtEl>
                                          <p:spTgt spid="25603"/>
                                        </p:tgtEl>
                                        <p:attrNameLst>
                                          <p:attrName>style.visibility</p:attrName>
                                        </p:attrNameLst>
                                      </p:cBhvr>
                                      <p:to>
                                        <p:strVal val="visible"/>
                                      </p:to>
                                    </p:set>
                                    <p:anim calcmode="lin" valueType="num">
                                      <p:cBhvr>
                                        <p:cTn id="37" dur="2000" fill="hold"/>
                                        <p:tgtEl>
                                          <p:spTgt spid="25603"/>
                                        </p:tgtEl>
                                        <p:attrNameLst>
                                          <p:attrName>ppt_w</p:attrName>
                                        </p:attrNameLst>
                                      </p:cBhvr>
                                      <p:tavLst>
                                        <p:tav tm="0" fmla="#ppt_w*sin(2.5*pi*$)">
                                          <p:val>
                                            <p:fltVal val="0"/>
                                          </p:val>
                                        </p:tav>
                                        <p:tav tm="100000">
                                          <p:val>
                                            <p:fltVal val="1"/>
                                          </p:val>
                                        </p:tav>
                                      </p:tavLst>
                                    </p:anim>
                                    <p:anim calcmode="lin" valueType="num">
                                      <p:cBhvr>
                                        <p:cTn id="38" dur="2000" fill="hold"/>
                                        <p:tgtEl>
                                          <p:spTgt spid="2560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85800" y="381000"/>
            <a:ext cx="8458200" cy="584200"/>
          </a:xfrm>
          <a:prstGeom prst="rect">
            <a:avLst/>
          </a:prstGeom>
        </p:spPr>
        <p:txBody>
          <a:bodyPr>
            <a:spAutoFit/>
          </a:bodyPr>
          <a:lstStyle/>
          <a:p>
            <a:pPr algn="ctr" eaLnBrk="1" fontAlgn="auto" hangingPunct="1">
              <a:spcAft>
                <a:spcPts val="0"/>
              </a:spcAft>
              <a:defRPr/>
            </a:pPr>
            <a:r>
              <a:rPr lang="en-US" sz="3200" dirty="0">
                <a:solidFill>
                  <a:schemeClr val="tx2"/>
                </a:solidFill>
                <a:latin typeface="Times New Roman" pitchFamily="18" charset="0"/>
                <a:ea typeface="+mj-ea"/>
                <a:cs typeface="Times New Roman" pitchFamily="18" charset="0"/>
              </a:rPr>
              <a:t>Type of Kinematic Pair (According to Contact)</a:t>
            </a:r>
          </a:p>
        </p:txBody>
      </p:sp>
      <p:sp>
        <p:nvSpPr>
          <p:cNvPr id="6" name="Rectangle 5"/>
          <p:cNvSpPr/>
          <p:nvPr/>
        </p:nvSpPr>
        <p:spPr>
          <a:xfrm>
            <a:off x="533400" y="1219200"/>
            <a:ext cx="8382000" cy="1631950"/>
          </a:xfrm>
          <a:prstGeom prst="rect">
            <a:avLst/>
          </a:prstGeom>
        </p:spPr>
        <p:txBody>
          <a:bodyPr>
            <a:spAutoFit/>
          </a:bodyPr>
          <a:lstStyle/>
          <a:p>
            <a:pPr marL="514350" indent="-514350" eaLnBrk="1" fontAlgn="auto" hangingPunct="1">
              <a:spcBef>
                <a:spcPts val="0"/>
              </a:spcBef>
              <a:spcAft>
                <a:spcPts val="0"/>
              </a:spcAft>
              <a:buFont typeface="+mj-lt"/>
              <a:buAutoNum type="arabicPeriod"/>
              <a:defRPr/>
            </a:pPr>
            <a:r>
              <a:rPr lang="en-US" sz="2000" dirty="0">
                <a:solidFill>
                  <a:srgbClr val="FF0000"/>
                </a:solidFill>
                <a:latin typeface="Times New Roman" pitchFamily="18" charset="0"/>
                <a:cs typeface="Times New Roman" pitchFamily="18" charset="0"/>
              </a:rPr>
              <a:t>Lower Pair</a:t>
            </a:r>
          </a:p>
          <a:p>
            <a:pPr lvl="1" eaLnBrk="1" fontAlgn="auto" hangingPunct="1">
              <a:spcBef>
                <a:spcPts val="0"/>
              </a:spcBef>
              <a:spcAft>
                <a:spcPts val="0"/>
              </a:spcAft>
              <a:defRPr/>
            </a:pPr>
            <a:r>
              <a:rPr lang="en-US" sz="2000" dirty="0">
                <a:latin typeface="Times New Roman" pitchFamily="18" charset="0"/>
                <a:cs typeface="Times New Roman" pitchFamily="18" charset="0"/>
              </a:rPr>
              <a:t>When the two elements of a pairs </a:t>
            </a:r>
            <a:r>
              <a:rPr lang="en-US" sz="2000" i="1" dirty="0">
                <a:solidFill>
                  <a:schemeClr val="accent6"/>
                </a:solidFill>
                <a:latin typeface="Times New Roman" pitchFamily="18" charset="0"/>
                <a:cs typeface="Times New Roman" pitchFamily="18" charset="0"/>
              </a:rPr>
              <a:t>have a surface contact when relative motion takes place</a:t>
            </a:r>
            <a:r>
              <a:rPr lang="en-US" sz="2000" dirty="0">
                <a:latin typeface="Times New Roman" pitchFamily="18" charset="0"/>
                <a:cs typeface="Times New Roman" pitchFamily="18" charset="0"/>
              </a:rPr>
              <a:t> and the surface of one element slides over the surface of the other, the pair formed is known as lower pair. sliding pair, turning pair and screw pair form lower pairs </a:t>
            </a:r>
          </a:p>
        </p:txBody>
      </p:sp>
      <p:pic>
        <p:nvPicPr>
          <p:cNvPr id="57346" name="Picture 2" descr="Image result for difference between pairs and joints in kinematics"/>
          <p:cNvPicPr>
            <a:picLocks noChangeAspect="1" noChangeArrowheads="1"/>
          </p:cNvPicPr>
          <p:nvPr/>
        </p:nvPicPr>
        <p:blipFill>
          <a:blip r:embed="rId2" cstate="print"/>
          <a:srcRect/>
          <a:stretch>
            <a:fillRect/>
          </a:stretch>
        </p:blipFill>
        <p:spPr bwMode="auto">
          <a:xfrm>
            <a:off x="2209800" y="2974975"/>
            <a:ext cx="4670425" cy="35020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57346"/>
                                        </p:tgtEl>
                                        <p:attrNameLst>
                                          <p:attrName>style.visibility</p:attrName>
                                        </p:attrNameLst>
                                      </p:cBhvr>
                                      <p:to>
                                        <p:strVal val="visible"/>
                                      </p:to>
                                    </p:set>
                                    <p:animEffect transition="in" filter="box(in)">
                                      <p:cBhvr>
                                        <p:cTn id="15" dur="500"/>
                                        <p:tgtEl>
                                          <p:spTgt spid="573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838200"/>
            <a:ext cx="8229600" cy="2286000"/>
          </a:xfrm>
        </p:spPr>
        <p:txBody>
          <a:bodyPr rtlCol="0">
            <a:normAutofit fontScale="85000" lnSpcReduction="20000"/>
          </a:bodyPr>
          <a:lstStyle/>
          <a:p>
            <a:pPr lvl="1" eaLnBrk="1" fontAlgn="auto" hangingPunct="1">
              <a:spcAft>
                <a:spcPts val="0"/>
              </a:spcAft>
              <a:buFont typeface="Arial" panose="020B0604020202020204" pitchFamily="34" charset="0"/>
              <a:buChar char="–"/>
              <a:defRPr/>
            </a:pPr>
            <a:endParaRPr lang="en-US" sz="2900" dirty="0" smtClean="0">
              <a:latin typeface="Times New Roman" pitchFamily="18" charset="0"/>
              <a:cs typeface="Times New Roman" pitchFamily="18" charset="0"/>
            </a:endParaRPr>
          </a:p>
          <a:p>
            <a:pPr marL="465138" indent="-465138" eaLnBrk="1" fontAlgn="auto" hangingPunct="1">
              <a:spcAft>
                <a:spcPts val="0"/>
              </a:spcAft>
              <a:buFont typeface="+mj-lt"/>
              <a:buAutoNum type="arabicPeriod" startAt="2"/>
              <a:defRPr/>
            </a:pPr>
            <a:r>
              <a:rPr lang="en-US" sz="2400" dirty="0" smtClean="0">
                <a:solidFill>
                  <a:srgbClr val="FF0000"/>
                </a:solidFill>
                <a:latin typeface="Times New Roman" pitchFamily="18" charset="0"/>
                <a:cs typeface="Times New Roman" pitchFamily="18" charset="0"/>
              </a:rPr>
              <a:t>Higher Pair</a:t>
            </a:r>
            <a:r>
              <a:rPr lang="en-US" sz="2800" dirty="0" smtClean="0">
                <a:solidFill>
                  <a:srgbClr val="FF0000"/>
                </a:solidFill>
                <a:latin typeface="Times New Roman" pitchFamily="18" charset="0"/>
                <a:cs typeface="Times New Roman" pitchFamily="18" charset="0"/>
              </a:rPr>
              <a:t>:</a:t>
            </a:r>
          </a:p>
          <a:p>
            <a:pPr marL="465138" indent="-465138" eaLnBrk="1" fontAlgn="auto" hangingPunct="1">
              <a:spcAft>
                <a:spcPts val="0"/>
              </a:spcAft>
              <a:buFont typeface="Arial" charset="0"/>
              <a:buNone/>
              <a:defRPr/>
            </a:pPr>
            <a:endParaRPr lang="en-US" sz="2800" dirty="0" smtClean="0">
              <a:solidFill>
                <a:srgbClr val="FF0000"/>
              </a:solidFill>
              <a:latin typeface="Times New Roman" pitchFamily="18" charset="0"/>
              <a:cs typeface="Times New Roman" pitchFamily="18" charset="0"/>
            </a:endParaRPr>
          </a:p>
          <a:p>
            <a:pPr marL="514350" indent="-514350" eaLnBrk="1" fontAlgn="auto" hangingPunct="1">
              <a:spcAft>
                <a:spcPts val="0"/>
              </a:spcAft>
              <a:buFont typeface="Arial" panose="020B0604020202020204" pitchFamily="34" charset="0"/>
              <a:buNone/>
              <a:defRPr/>
            </a:pPr>
            <a:r>
              <a:rPr lang="en-US" sz="2800" dirty="0" smtClean="0">
                <a:solidFill>
                  <a:srgbClr val="FF0000"/>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When a pair </a:t>
            </a:r>
            <a:r>
              <a:rPr lang="en-US" sz="2800" i="1" dirty="0" smtClean="0">
                <a:solidFill>
                  <a:schemeClr val="accent6"/>
                </a:solidFill>
                <a:latin typeface="Times New Roman" pitchFamily="18" charset="0"/>
                <a:cs typeface="Times New Roman" pitchFamily="18" charset="0"/>
              </a:rPr>
              <a:t>has a point or line contact between the links</a:t>
            </a:r>
            <a:r>
              <a:rPr lang="en-US" sz="2800" dirty="0" smtClean="0">
                <a:solidFill>
                  <a:schemeClr val="accent6"/>
                </a:solidFill>
                <a:latin typeface="Times New Roman" pitchFamily="18" charset="0"/>
                <a:cs typeface="Times New Roman" pitchFamily="18" charset="0"/>
              </a:rPr>
              <a:t>, </a:t>
            </a:r>
            <a:r>
              <a:rPr lang="en-US" sz="2800" dirty="0" smtClean="0">
                <a:latin typeface="Times New Roman" pitchFamily="18" charset="0"/>
                <a:cs typeface="Times New Roman" pitchFamily="18" charset="0"/>
              </a:rPr>
              <a:t>it is known as     a higher pair. Example: Wheel rolling on a surface, Cam and Follower pair etc.</a:t>
            </a:r>
          </a:p>
        </p:txBody>
      </p:sp>
      <p:pic>
        <p:nvPicPr>
          <p:cNvPr id="5" name="Picture 4" descr="E:\DBP\KOM\Figures\Rollling.jpg"/>
          <p:cNvPicPr>
            <a:picLocks noChangeAspect="1" noChangeArrowheads="1"/>
          </p:cNvPicPr>
          <p:nvPr/>
        </p:nvPicPr>
        <p:blipFill>
          <a:blip r:embed="rId2" cstate="print"/>
          <a:srcRect/>
          <a:stretch>
            <a:fillRect/>
          </a:stretch>
        </p:blipFill>
        <p:spPr bwMode="auto">
          <a:xfrm>
            <a:off x="1752600" y="3657600"/>
            <a:ext cx="1685925" cy="1400175"/>
          </a:xfrm>
          <a:prstGeom prst="rect">
            <a:avLst/>
          </a:prstGeom>
          <a:noFill/>
          <a:ln w="9525">
            <a:noFill/>
            <a:miter lim="800000"/>
            <a:headEnd/>
            <a:tailEnd/>
          </a:ln>
        </p:spPr>
      </p:pic>
      <p:pic>
        <p:nvPicPr>
          <p:cNvPr id="6" name="Picture 2" descr="Image result for higher pair"/>
          <p:cNvPicPr>
            <a:picLocks noChangeAspect="1" noChangeArrowheads="1"/>
          </p:cNvPicPr>
          <p:nvPr/>
        </p:nvPicPr>
        <p:blipFill>
          <a:blip r:embed="rId3" cstate="print"/>
          <a:srcRect/>
          <a:stretch>
            <a:fillRect/>
          </a:stretch>
        </p:blipFill>
        <p:spPr bwMode="auto">
          <a:xfrm>
            <a:off x="4191000" y="3505200"/>
            <a:ext cx="3429000" cy="1806575"/>
          </a:xfrm>
          <a:prstGeom prst="rect">
            <a:avLst/>
          </a:prstGeom>
          <a:noFill/>
          <a:ln w="9525">
            <a:noFill/>
            <a:miter lim="800000"/>
            <a:headEnd/>
            <a:tailEnd/>
          </a:ln>
        </p:spPr>
      </p:pic>
      <p:sp>
        <p:nvSpPr>
          <p:cNvPr id="7" name="Rectangle 6"/>
          <p:cNvSpPr/>
          <p:nvPr/>
        </p:nvSpPr>
        <p:spPr>
          <a:xfrm>
            <a:off x="685800" y="381000"/>
            <a:ext cx="8458200" cy="584200"/>
          </a:xfrm>
          <a:prstGeom prst="rect">
            <a:avLst/>
          </a:prstGeom>
        </p:spPr>
        <p:txBody>
          <a:bodyPr>
            <a:spAutoFit/>
          </a:bodyPr>
          <a:lstStyle/>
          <a:p>
            <a:pPr algn="ctr" eaLnBrk="1" fontAlgn="auto" hangingPunct="1">
              <a:spcAft>
                <a:spcPts val="0"/>
              </a:spcAft>
              <a:defRPr/>
            </a:pPr>
            <a:r>
              <a:rPr lang="en-US" sz="3200" dirty="0">
                <a:solidFill>
                  <a:schemeClr val="tx2"/>
                </a:solidFill>
                <a:latin typeface="Times New Roman" pitchFamily="18" charset="0"/>
                <a:ea typeface="+mj-ea"/>
                <a:cs typeface="Times New Roman" pitchFamily="18" charset="0"/>
              </a:rPr>
              <a:t>Type of Kinematic Pair (According to Contact)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4" presetClass="entr" presetSubtype="16"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box(in)">
                                      <p:cBhvr>
                                        <p:cTn id="19" dur="500"/>
                                        <p:tgtEl>
                                          <p:spTgt spid="5"/>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4" presetClass="entr" presetSubtype="16"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ox(in)">
                                      <p:cBhvr>
                                        <p:cTn id="2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pAutoFit/>
          </a:bodyPr>
          <a:lstStyle/>
          <a:p>
            <a:r>
              <a:rPr lang="en-US" altLang="en-US" sz="3200" smtClean="0">
                <a:solidFill>
                  <a:schemeClr val="tx2"/>
                </a:solidFill>
                <a:latin typeface="Times New Roman" pitchFamily="18" charset="0"/>
                <a:cs typeface="Times New Roman" pitchFamily="18" charset="0"/>
              </a:rPr>
              <a:t>Type of Kinematic Pair (According to Contact)</a:t>
            </a:r>
          </a:p>
        </p:txBody>
      </p:sp>
      <p:sp>
        <p:nvSpPr>
          <p:cNvPr id="5" name="Content Placeholder 2"/>
          <p:cNvSpPr>
            <a:spLocks noGrp="1"/>
          </p:cNvSpPr>
          <p:nvPr>
            <p:ph idx="1"/>
          </p:nvPr>
        </p:nvSpPr>
        <p:spPr>
          <a:xfrm>
            <a:off x="533400" y="1066800"/>
            <a:ext cx="8229600" cy="4525963"/>
          </a:xfrm>
        </p:spPr>
        <p:txBody>
          <a:bodyPr rtlCol="0">
            <a:normAutofit/>
          </a:bodyPr>
          <a:lstStyle/>
          <a:p>
            <a:pPr lvl="1" eaLnBrk="1" fontAlgn="auto" hangingPunct="1">
              <a:spcAft>
                <a:spcPts val="0"/>
              </a:spcAft>
              <a:buFont typeface="Arial" charset="0"/>
              <a:buNone/>
              <a:defRPr/>
            </a:pPr>
            <a:endParaRPr lang="en-US" sz="2900" dirty="0" smtClean="0">
              <a:latin typeface="Times New Roman" pitchFamily="18" charset="0"/>
              <a:cs typeface="Times New Roman" pitchFamily="18" charset="0"/>
            </a:endParaRPr>
          </a:p>
          <a:p>
            <a:pPr marL="465138" indent="-465138" eaLnBrk="1" fontAlgn="auto" hangingPunct="1">
              <a:spcAft>
                <a:spcPts val="0"/>
              </a:spcAft>
              <a:buFont typeface="+mj-lt"/>
              <a:buAutoNum type="arabicPeriod" startAt="3"/>
              <a:defRPr/>
            </a:pPr>
            <a:r>
              <a:rPr lang="en-US" sz="2400" dirty="0" smtClean="0">
                <a:solidFill>
                  <a:srgbClr val="FF0000"/>
                </a:solidFill>
                <a:latin typeface="Times New Roman" pitchFamily="18" charset="0"/>
                <a:cs typeface="Times New Roman" pitchFamily="18" charset="0"/>
              </a:rPr>
              <a:t>Wrapping pair</a:t>
            </a:r>
            <a:r>
              <a:rPr lang="en-US" sz="2800" dirty="0" smtClean="0">
                <a:solidFill>
                  <a:srgbClr val="FF0000"/>
                </a:solidFill>
                <a:latin typeface="Times New Roman" pitchFamily="18" charset="0"/>
                <a:cs typeface="Times New Roman" pitchFamily="18" charset="0"/>
              </a:rPr>
              <a:t>:</a:t>
            </a:r>
          </a:p>
          <a:p>
            <a:pPr marL="514350" indent="-514350" eaLnBrk="1" fontAlgn="auto" hangingPunct="1">
              <a:spcAft>
                <a:spcPts val="0"/>
              </a:spcAft>
              <a:buFont typeface="Arial" panose="020B0604020202020204" pitchFamily="34" charset="0"/>
              <a:buNone/>
              <a:defRPr/>
            </a:pPr>
            <a:r>
              <a:rPr lang="en-US" sz="2800" dirty="0" smtClean="0">
                <a:solidFill>
                  <a:srgbClr val="FF0000"/>
                </a:solidFill>
                <a:latin typeface="Times New Roman" pitchFamily="18" charset="0"/>
                <a:cs typeface="Times New Roman" pitchFamily="18" charset="0"/>
              </a:rPr>
              <a:t>         </a:t>
            </a:r>
            <a:r>
              <a:rPr lang="en-US" sz="2400" dirty="0" smtClean="0">
                <a:latin typeface="Times New Roman" pitchFamily="18" charset="0"/>
                <a:cs typeface="Times New Roman" pitchFamily="18" charset="0"/>
              </a:rPr>
              <a:t>A wrapping/lower pair is a constraint that comprises belts, chains, and such other devices. A belt-driven pulley is an example of this pair. In this type of which is very similar to the higher pair(which is having point or line contact), but having multiple point contact.</a:t>
            </a:r>
          </a:p>
        </p:txBody>
      </p:sp>
      <p:pic>
        <p:nvPicPr>
          <p:cNvPr id="68610" name="Picture 2" descr="Figure"/>
          <p:cNvPicPr>
            <a:picLocks noChangeAspect="1" noChangeArrowheads="1"/>
          </p:cNvPicPr>
          <p:nvPr/>
        </p:nvPicPr>
        <p:blipFill>
          <a:blip r:embed="rId2" cstate="print"/>
          <a:srcRect/>
          <a:stretch>
            <a:fillRect/>
          </a:stretch>
        </p:blipFill>
        <p:spPr bwMode="auto">
          <a:xfrm>
            <a:off x="1447800" y="4267200"/>
            <a:ext cx="6667500" cy="21050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86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altLang="en-US" sz="3200" smtClean="0">
                <a:solidFill>
                  <a:schemeClr val="tx2"/>
                </a:solidFill>
                <a:latin typeface="Times New Roman" pitchFamily="18" charset="0"/>
                <a:cs typeface="Times New Roman" pitchFamily="18" charset="0"/>
              </a:rPr>
              <a:t>Type of Kinematic Pair (According to Closure)</a:t>
            </a:r>
            <a:endParaRPr lang="en-US" altLang="en-US" sz="3200" smtClean="0"/>
          </a:p>
        </p:txBody>
      </p:sp>
      <p:sp>
        <p:nvSpPr>
          <p:cNvPr id="3" name="Content Placeholder 2"/>
          <p:cNvSpPr>
            <a:spLocks noGrp="1"/>
          </p:cNvSpPr>
          <p:nvPr>
            <p:ph idx="1"/>
          </p:nvPr>
        </p:nvSpPr>
        <p:spPr>
          <a:xfrm>
            <a:off x="457200" y="1447800"/>
            <a:ext cx="8229600" cy="1676400"/>
          </a:xfrm>
        </p:spPr>
        <p:txBody>
          <a:bodyPr/>
          <a:lstStyle/>
          <a:p>
            <a:pPr marL="514350" indent="-514350" algn="just" eaLnBrk="1" hangingPunct="1">
              <a:buFont typeface="Calibri" pitchFamily="34" charset="0"/>
              <a:buAutoNum type="alphaLcParenR"/>
            </a:pPr>
            <a:r>
              <a:rPr lang="en-US" altLang="en-US" sz="2400" b="1" smtClean="0">
                <a:solidFill>
                  <a:srgbClr val="FF0000"/>
                </a:solidFill>
                <a:latin typeface="Times New Roman" pitchFamily="18" charset="0"/>
                <a:cs typeface="Times New Roman" pitchFamily="18" charset="0"/>
              </a:rPr>
              <a:t>Self closed pair. </a:t>
            </a:r>
            <a:r>
              <a:rPr lang="en-US" altLang="en-US" sz="2400" smtClean="0">
                <a:latin typeface="Times New Roman" pitchFamily="18" charset="0"/>
                <a:cs typeface="Times New Roman" pitchFamily="18" charset="0"/>
              </a:rPr>
              <a:t>When the two elements of a pair are connected together mechanically in such a way that only required kind of relative motion occurs, it is then known as self closed pair. The lower pairs are self closed pair.</a:t>
            </a:r>
          </a:p>
        </p:txBody>
      </p:sp>
      <p:pic>
        <p:nvPicPr>
          <p:cNvPr id="62466" name="Picture 2" descr="Image result for self closed pair"/>
          <p:cNvPicPr>
            <a:picLocks noChangeAspect="1" noChangeArrowheads="1"/>
          </p:cNvPicPr>
          <p:nvPr/>
        </p:nvPicPr>
        <p:blipFill>
          <a:blip r:embed="rId3" cstate="print"/>
          <a:srcRect/>
          <a:stretch>
            <a:fillRect/>
          </a:stretch>
        </p:blipFill>
        <p:spPr bwMode="auto">
          <a:xfrm>
            <a:off x="1752600" y="3810000"/>
            <a:ext cx="2143125" cy="2143125"/>
          </a:xfrm>
          <a:prstGeom prst="rect">
            <a:avLst/>
          </a:prstGeom>
          <a:noFill/>
          <a:ln w="9525">
            <a:noFill/>
            <a:miter lim="800000"/>
            <a:headEnd/>
            <a:tailEnd/>
          </a:ln>
        </p:spPr>
      </p:pic>
      <p:sp>
        <p:nvSpPr>
          <p:cNvPr id="20485" name="AutoShape 4" descr="Image result for pin joint"/>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sp>
        <p:nvSpPr>
          <p:cNvPr id="20486" name="AutoShape 6" descr="Image result for pin joint"/>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pPr eaLnBrk="1" hangingPunct="1"/>
            <a:endParaRPr lang="en-US" altLang="en-US">
              <a:latin typeface="Calibri" pitchFamily="34" charset="0"/>
            </a:endParaRPr>
          </a:p>
        </p:txBody>
      </p:sp>
      <p:pic>
        <p:nvPicPr>
          <p:cNvPr id="62472" name="Picture 8" descr="Related image"/>
          <p:cNvPicPr>
            <a:picLocks noChangeAspect="1" noChangeArrowheads="1"/>
          </p:cNvPicPr>
          <p:nvPr/>
        </p:nvPicPr>
        <p:blipFill>
          <a:blip r:embed="rId4" cstate="print"/>
          <a:srcRect/>
          <a:stretch>
            <a:fillRect/>
          </a:stretch>
        </p:blipFill>
        <p:spPr bwMode="auto">
          <a:xfrm>
            <a:off x="5414963" y="3805238"/>
            <a:ext cx="1847850" cy="246697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62466"/>
                                        </p:tgtEl>
                                        <p:attrNameLst>
                                          <p:attrName>style.visibility</p:attrName>
                                        </p:attrNameLst>
                                      </p:cBhvr>
                                      <p:to>
                                        <p:strVal val="visible"/>
                                      </p:to>
                                    </p:set>
                                    <p:animEffect transition="in" filter="box(in)">
                                      <p:cBhvr>
                                        <p:cTn id="15" dur="500"/>
                                        <p:tgtEl>
                                          <p:spTgt spid="62466"/>
                                        </p:tgtEl>
                                      </p:cBhvr>
                                    </p:animEffect>
                                  </p:childTnLst>
                                </p:cTn>
                              </p:par>
                              <p:par>
                                <p:cTn id="16" presetID="4" presetClass="entr" presetSubtype="16" fill="hold" nodeType="withEffect">
                                  <p:stCondLst>
                                    <p:cond delay="0"/>
                                  </p:stCondLst>
                                  <p:childTnLst>
                                    <p:set>
                                      <p:cBhvr>
                                        <p:cTn id="17" dur="1" fill="hold">
                                          <p:stCondLst>
                                            <p:cond delay="0"/>
                                          </p:stCondLst>
                                        </p:cTn>
                                        <p:tgtEl>
                                          <p:spTgt spid="62472"/>
                                        </p:tgtEl>
                                        <p:attrNameLst>
                                          <p:attrName>style.visibility</p:attrName>
                                        </p:attrNameLst>
                                      </p:cBhvr>
                                      <p:to>
                                        <p:strVal val="visible"/>
                                      </p:to>
                                    </p:set>
                                    <p:animEffect transition="in" filter="box(in)">
                                      <p:cBhvr>
                                        <p:cTn id="18" dur="500"/>
                                        <p:tgtEl>
                                          <p:spTgt spid="624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bwMode="auto">
          <a:xfrm>
            <a:off x="457200" y="1447800"/>
            <a:ext cx="8229600" cy="1676400"/>
          </a:xfrm>
          <a:prstGeom prst="rect">
            <a:avLst/>
          </a:prstGeom>
          <a:noFill/>
          <a:ln w="9525">
            <a:noFill/>
            <a:miter lim="800000"/>
            <a:headEnd/>
            <a:tailEnd/>
          </a:ln>
        </p:spPr>
        <p:txBody>
          <a:bodyPr/>
          <a:lstStyle/>
          <a:p>
            <a:pPr marL="514350" indent="-514350" algn="just" eaLnBrk="1" hangingPunct="1">
              <a:spcBef>
                <a:spcPct val="20000"/>
              </a:spcBef>
              <a:buFont typeface="Calibri" pitchFamily="34" charset="0"/>
              <a:buAutoNum type="alphaLcParenR" startAt="2"/>
            </a:pPr>
            <a:r>
              <a:rPr lang="en-US" altLang="en-US" sz="2400" b="1">
                <a:solidFill>
                  <a:srgbClr val="FF0000"/>
                </a:solidFill>
                <a:latin typeface="Times New Roman" pitchFamily="18" charset="0"/>
                <a:cs typeface="Times New Roman" pitchFamily="18" charset="0"/>
              </a:rPr>
              <a:t>Force - closed pair. </a:t>
            </a:r>
            <a:r>
              <a:rPr lang="en-US" altLang="en-US" sz="2400">
                <a:latin typeface="Times New Roman" pitchFamily="18" charset="0"/>
                <a:cs typeface="Times New Roman" pitchFamily="18" charset="0"/>
              </a:rPr>
              <a:t>When the two elements of a pair are not connected mechanically but are kept in contact by the action of external forces, the pair is said to be a force-closed pair. The cam and follower is an example of force closed pair, as it is kept in contact by the forces exerted by spring and gravity.</a:t>
            </a:r>
          </a:p>
        </p:txBody>
      </p:sp>
      <p:pic>
        <p:nvPicPr>
          <p:cNvPr id="5" name="Picture 2" descr="Image result for higher pair"/>
          <p:cNvPicPr>
            <a:picLocks noChangeAspect="1" noChangeArrowheads="1"/>
          </p:cNvPicPr>
          <p:nvPr/>
        </p:nvPicPr>
        <p:blipFill>
          <a:blip r:embed="rId2" cstate="print"/>
          <a:srcRect/>
          <a:stretch>
            <a:fillRect/>
          </a:stretch>
        </p:blipFill>
        <p:spPr bwMode="auto">
          <a:xfrm>
            <a:off x="3200400" y="3495675"/>
            <a:ext cx="2324100" cy="3362325"/>
          </a:xfrm>
          <a:prstGeom prst="rect">
            <a:avLst/>
          </a:prstGeom>
          <a:noFill/>
          <a:ln w="9525">
            <a:noFill/>
            <a:miter lim="800000"/>
            <a:headEnd/>
            <a:tailEnd/>
          </a:ln>
        </p:spPr>
      </p:pic>
      <p:sp>
        <p:nvSpPr>
          <p:cNvPr id="6" name="Title 1"/>
          <p:cNvSpPr>
            <a:spLocks noGrp="1"/>
          </p:cNvSpPr>
          <p:nvPr>
            <p:ph type="title"/>
          </p:nvPr>
        </p:nvSpPr>
        <p:spPr/>
        <p:txBody>
          <a:bodyPr/>
          <a:lstStyle/>
          <a:p>
            <a:pPr eaLnBrk="1" hangingPunct="1"/>
            <a:r>
              <a:rPr lang="en-US" altLang="en-US" sz="3200" smtClean="0">
                <a:solidFill>
                  <a:schemeClr val="tx2"/>
                </a:solidFill>
                <a:latin typeface="Times New Roman" pitchFamily="18" charset="0"/>
                <a:cs typeface="Times New Roman" pitchFamily="18" charset="0"/>
              </a:rPr>
              <a:t>Type of Kinematic Pair (According to Closure)</a:t>
            </a:r>
            <a:endParaRPr lang="en-US" altLang="en-US" sz="32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4" presetClass="entr" presetSubtype="16"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ox(in)">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988585" y="2967335"/>
            <a:ext cx="3166829" cy="923330"/>
          </a:xfrm>
          <a:prstGeom prst="rect">
            <a:avLst/>
          </a:prstGeom>
          <a:noFill/>
        </p:spPr>
        <p:txBody>
          <a:bodyPr wrap="none">
            <a:spAutoFit/>
          </a:bodyPr>
          <a:lstStyle/>
          <a:p>
            <a:pPr algn="ctr" eaLnBrk="1" fontAlgn="auto" hangingPunct="1">
              <a:spcBef>
                <a:spcPts val="0"/>
              </a:spcBef>
              <a:spcAft>
                <a:spcPts val="0"/>
              </a:spcAft>
              <a:defRPr/>
            </a:pPr>
            <a:r>
              <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mn-lt"/>
                <a:cs typeface="+mn-cs"/>
              </a:rPr>
              <a:t>Thank you</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7650863</TotalTime>
  <Words>429</Words>
  <Application>Microsoft Office PowerPoint</Application>
  <PresentationFormat>On-screen Show (4:3)</PresentationFormat>
  <Paragraphs>39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Classification of Kinematic Pairs (According to the type of relative motion between the elements) </vt:lpstr>
      <vt:lpstr>Slide 3</vt:lpstr>
      <vt:lpstr>Slide 4</vt:lpstr>
      <vt:lpstr>Slide 5</vt:lpstr>
      <vt:lpstr>Type of Kinematic Pair (According to Contact)</vt:lpstr>
      <vt:lpstr>Type of Kinematic Pair (According to Closure)</vt:lpstr>
      <vt:lpstr>Type of Kinematic Pair (According to Closure)</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MECHANICAL</dc:creator>
  <cp:lastModifiedBy>acer</cp:lastModifiedBy>
  <cp:revision>428</cp:revision>
  <dcterms:created xsi:type="dcterms:W3CDTF">2006-08-16T00:00:00Z</dcterms:created>
  <dcterms:modified xsi:type="dcterms:W3CDTF">2020-10-14T11:37:25Z</dcterms:modified>
</cp:coreProperties>
</file>