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71" r:id="rId4"/>
    <p:sldId id="277" r:id="rId5"/>
    <p:sldId id="262" r:id="rId6"/>
    <p:sldId id="272" r:id="rId7"/>
    <p:sldId id="279" r:id="rId8"/>
    <p:sldId id="263" r:id="rId9"/>
    <p:sldId id="259" r:id="rId10"/>
    <p:sldId id="273" r:id="rId11"/>
    <p:sldId id="275" r:id="rId12"/>
    <p:sldId id="276" r:id="rId13"/>
    <p:sldId id="278" r:id="rId14"/>
    <p:sldId id="274" r:id="rId15"/>
    <p:sldId id="270" r:id="rId16"/>
    <p:sldId id="280"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903B"/>
    <a:srgbClr val="F55D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90" d="100"/>
          <a:sy n="90" d="100"/>
        </p:scale>
        <p:origin x="-1404" y="-2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9/23/2021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9/23/2021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9/23/2021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438400" y="5486400"/>
            <a:ext cx="6400800" cy="1066800"/>
          </a:xfrm>
        </p:spPr>
        <p:txBody>
          <a:bodyPr>
            <a:normAutofit fontScale="40000" lnSpcReduction="20000"/>
          </a:bodyPr>
          <a:lstStyle/>
          <a:p>
            <a:pPr algn="r"/>
            <a:endParaRPr lang="en-US" dirty="0" smtClean="0">
              <a:solidFill>
                <a:schemeClr val="tx1"/>
              </a:solidFill>
            </a:endParaRPr>
          </a:p>
          <a:p>
            <a:pPr algn="r"/>
            <a:r>
              <a:rPr lang="en-US" sz="6400" b="1" dirty="0" smtClean="0">
                <a:solidFill>
                  <a:schemeClr val="tx1"/>
                </a:solidFill>
                <a:effectLst>
                  <a:glow rad="63500">
                    <a:schemeClr val="accent6">
                      <a:satMod val="175000"/>
                      <a:alpha val="40000"/>
                    </a:schemeClr>
                  </a:glow>
                </a:effectLst>
              </a:rPr>
              <a:t>Dr. Ashish K Shukla</a:t>
            </a:r>
          </a:p>
          <a:p>
            <a:pPr algn="r"/>
            <a:r>
              <a:rPr lang="en-US" sz="6400" b="1" dirty="0" smtClean="0">
                <a:solidFill>
                  <a:schemeClr val="tx1"/>
                </a:solidFill>
                <a:effectLst>
                  <a:glow rad="63500">
                    <a:schemeClr val="accent6">
                      <a:satMod val="175000"/>
                      <a:alpha val="40000"/>
                    </a:schemeClr>
                  </a:glow>
                </a:effectLst>
              </a:rPr>
              <a:t>L E College Morbi </a:t>
            </a:r>
          </a:p>
          <a:p>
            <a:pPr algn="r"/>
            <a:endParaRPr lang="en-US" dirty="0">
              <a:solidFill>
                <a:schemeClr val="tx1"/>
              </a:solidFill>
            </a:endParaRPr>
          </a:p>
        </p:txBody>
      </p:sp>
      <p:pic>
        <p:nvPicPr>
          <p:cNvPr id="7" name="Picture 6" descr="shutterstock411197581.jpg"/>
          <p:cNvPicPr>
            <a:picLocks noChangeAspect="1"/>
          </p:cNvPicPr>
          <p:nvPr/>
        </p:nvPicPr>
        <p:blipFill>
          <a:blip r:embed="rId2"/>
          <a:stretch>
            <a:fillRect/>
          </a:stretch>
        </p:blipFill>
        <p:spPr>
          <a:xfrm>
            <a:off x="47003" y="685800"/>
            <a:ext cx="9020797" cy="5029200"/>
          </a:xfrm>
          <a:prstGeom prst="rect">
            <a:avLst/>
          </a:prstGeom>
        </p:spPr>
      </p:pic>
      <p:sp>
        <p:nvSpPr>
          <p:cNvPr id="4" name="Rectangle 3"/>
          <p:cNvSpPr/>
          <p:nvPr/>
        </p:nvSpPr>
        <p:spPr>
          <a:xfrm>
            <a:off x="685800" y="533400"/>
            <a:ext cx="6394700" cy="1323439"/>
          </a:xfrm>
          <a:prstGeom prst="rect">
            <a:avLst/>
          </a:prstGeom>
          <a:noFill/>
        </p:spPr>
        <p:txBody>
          <a:bodyPr wrap="none" lIns="91440" tIns="45720" rIns="91440" bIns="45720">
            <a:spAutoFit/>
          </a:bodyPr>
          <a:lstStyle/>
          <a:p>
            <a:pPr algn="ctr"/>
            <a:r>
              <a:rPr lang="en-US" sz="8000" b="1" cap="none" spc="0" dirty="0" smtClean="0">
                <a:ln w="19050">
                  <a:solidFill>
                    <a:schemeClr val="tx1"/>
                  </a:solidFill>
                  <a:prstDash val="solid"/>
                </a:ln>
                <a:solidFill>
                  <a:srgbClr val="FFC000"/>
                </a:solidFill>
                <a:effectLst/>
                <a:latin typeface="Arial Black" pitchFamily="34" charset="0"/>
              </a:rPr>
              <a:t>ETHICS IN </a:t>
            </a:r>
            <a:endParaRPr lang="en-US" sz="8000" b="1" cap="none" spc="0" dirty="0">
              <a:ln w="19050">
                <a:solidFill>
                  <a:schemeClr val="tx1"/>
                </a:solidFill>
                <a:prstDash val="solid"/>
              </a:ln>
              <a:solidFill>
                <a:srgbClr val="FFC000"/>
              </a:solidFill>
              <a:effectLst/>
              <a:latin typeface="Arial Black" pitchFamily="34" charset="0"/>
            </a:endParaRPr>
          </a:p>
        </p:txBody>
      </p:sp>
      <p:pic>
        <p:nvPicPr>
          <p:cNvPr id="8" name="Picture 7" descr="justice-scale-flat-logo-icon-illustration-design-isolated-white-background-vector.jpg"/>
          <p:cNvPicPr>
            <a:picLocks noChangeAspect="1"/>
          </p:cNvPicPr>
          <p:nvPr/>
        </p:nvPicPr>
        <p:blipFill>
          <a:blip r:embed="rId3"/>
          <a:srcRect l="16000" t="16000" r="16000" b="16000"/>
          <a:stretch>
            <a:fillRect/>
          </a:stretch>
        </p:blipFill>
        <p:spPr>
          <a:xfrm>
            <a:off x="6781800" y="0"/>
            <a:ext cx="1600200" cy="1600200"/>
          </a:xfrm>
          <a:prstGeom prst="rect">
            <a:avLst/>
          </a:prstGeom>
        </p:spPr>
      </p:pic>
      <p:pic>
        <p:nvPicPr>
          <p:cNvPr id="6" name="Picture 5" descr="ethicsnoon_nov16_art_0.jpg"/>
          <p:cNvPicPr>
            <a:picLocks noChangeAspect="1"/>
          </p:cNvPicPr>
          <p:nvPr/>
        </p:nvPicPr>
        <p:blipFill>
          <a:blip r:embed="rId4"/>
          <a:srcRect t="10477"/>
          <a:stretch>
            <a:fillRect/>
          </a:stretch>
        </p:blipFill>
        <p:spPr>
          <a:xfrm>
            <a:off x="533400" y="4572000"/>
            <a:ext cx="2174188" cy="17526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86800" cy="609600"/>
          </a:xfrm>
          <a:ln w="69850" cmpd="dbl">
            <a:solidFill>
              <a:schemeClr val="tx1"/>
            </a:solidFill>
          </a:ln>
        </p:spPr>
        <p:txBody>
          <a:bodyPr>
            <a:normAutofit fontScale="90000"/>
          </a:bodyPr>
          <a:lstStyle/>
          <a:p>
            <a:pPr algn="l"/>
            <a:r>
              <a:rPr lang="en-US" dirty="0" smtClean="0">
                <a:ln w="19050">
                  <a:solidFill>
                    <a:schemeClr val="tx1"/>
                  </a:solidFill>
                </a:ln>
                <a:solidFill>
                  <a:schemeClr val="bg1"/>
                </a:solidFill>
                <a:effectLst>
                  <a:glow rad="228600">
                    <a:schemeClr val="accent3">
                      <a:satMod val="175000"/>
                      <a:alpha val="40000"/>
                    </a:schemeClr>
                  </a:glow>
                </a:effectLst>
                <a:latin typeface="Arial Rounded MT Bold" pitchFamily="34" charset="0"/>
              </a:rPr>
              <a:t>Cont…</a:t>
            </a:r>
            <a:endParaRPr lang="en-US" dirty="0">
              <a:ln w="19050">
                <a:solidFill>
                  <a:schemeClr val="tx1"/>
                </a:solidFill>
              </a:ln>
              <a:effectLst>
                <a:glow rad="228600">
                  <a:schemeClr val="accent3">
                    <a:satMod val="175000"/>
                    <a:alpha val="40000"/>
                  </a:schemeClr>
                </a:glow>
              </a:effectLst>
            </a:endParaRPr>
          </a:p>
        </p:txBody>
      </p:sp>
      <p:sp>
        <p:nvSpPr>
          <p:cNvPr id="12" name="Content Placeholder 11"/>
          <p:cNvSpPr>
            <a:spLocks noGrp="1"/>
          </p:cNvSpPr>
          <p:nvPr>
            <p:ph idx="1"/>
          </p:nvPr>
        </p:nvSpPr>
        <p:spPr>
          <a:xfrm>
            <a:off x="457200" y="1295400"/>
            <a:ext cx="8229600" cy="5059363"/>
          </a:xfrm>
        </p:spPr>
        <p:txBody>
          <a:bodyPr>
            <a:normAutofit/>
          </a:bodyPr>
          <a:lstStyle/>
          <a:p>
            <a:r>
              <a:rPr lang="en-US" dirty="0" smtClean="0"/>
              <a:t>Engineering ethics also concerns with discovering moral principles such as obligation, rights and ideals in engineering.</a:t>
            </a:r>
          </a:p>
          <a:p>
            <a:r>
              <a:rPr lang="en-US" dirty="0" smtClean="0"/>
              <a:t>It talks about a clear awareness of the experimental nature of any project. An engineer have to also be careful about its possible side effects and be accountable for the results of project.</a:t>
            </a:r>
          </a:p>
          <a:p>
            <a:r>
              <a:rPr lang="en-US" dirty="0" smtClean="0"/>
              <a:t>Being responsible to the employers. </a:t>
            </a:r>
          </a:p>
          <a:p>
            <a:endParaRPr lang="en-US" dirty="0" smtClean="0"/>
          </a:p>
        </p:txBody>
      </p:sp>
      <p:sp>
        <p:nvSpPr>
          <p:cNvPr id="16" name="Rectangle 15"/>
          <p:cNvSpPr/>
          <p:nvPr/>
        </p:nvSpPr>
        <p:spPr>
          <a:xfrm>
            <a:off x="0" y="6400800"/>
            <a:ext cx="9144000" cy="152400"/>
          </a:xfrm>
          <a:prstGeom prst="rect">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0" y="6705600"/>
            <a:ext cx="9144000" cy="1524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12">
                                            <p:txEl>
                                              <p:pRg st="0" end="0"/>
                                            </p:txEl>
                                          </p:spTgt>
                                        </p:tgtEl>
                                        <p:attrNameLst>
                                          <p:attrName>style.visibility</p:attrName>
                                        </p:attrNameLst>
                                      </p:cBhvr>
                                      <p:to>
                                        <p:strVal val="visible"/>
                                      </p:to>
                                    </p:set>
                                    <p:animEffect transition="in" filter="fade">
                                      <p:cBhvr>
                                        <p:cTn id="14" dur="2000"/>
                                        <p:tgtEl>
                                          <p:spTgt spid="12">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12">
                                            <p:txEl>
                                              <p:pRg st="1" end="1"/>
                                            </p:txEl>
                                          </p:spTgt>
                                        </p:tgtEl>
                                        <p:attrNameLst>
                                          <p:attrName>style.visibility</p:attrName>
                                        </p:attrNameLst>
                                      </p:cBhvr>
                                      <p:to>
                                        <p:strVal val="visible"/>
                                      </p:to>
                                    </p:set>
                                    <p:animEffect transition="in" filter="fade">
                                      <p:cBhvr>
                                        <p:cTn id="19" dur="2000"/>
                                        <p:tgtEl>
                                          <p:spTgt spid="12">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12">
                                            <p:txEl>
                                              <p:pRg st="2" end="2"/>
                                            </p:txEl>
                                          </p:spTgt>
                                        </p:tgtEl>
                                        <p:attrNameLst>
                                          <p:attrName>style.visibility</p:attrName>
                                        </p:attrNameLst>
                                      </p:cBhvr>
                                      <p:to>
                                        <p:strVal val="visible"/>
                                      </p:to>
                                    </p:set>
                                    <p:animEffect transition="in" filter="fade">
                                      <p:cBhvr>
                                        <p:cTn id="24" dur="2000"/>
                                        <p:tgtEl>
                                          <p:spTgt spid="1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2"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28600"/>
            <a:ext cx="7848600" cy="1143000"/>
          </a:xfrm>
          <a:ln w="69850" cmpd="dbl">
            <a:solidFill>
              <a:schemeClr val="tx1"/>
            </a:solidFill>
          </a:ln>
        </p:spPr>
        <p:txBody>
          <a:bodyPr>
            <a:normAutofit fontScale="90000"/>
          </a:bodyPr>
          <a:lstStyle/>
          <a:p>
            <a:r>
              <a:rPr lang="en-US" dirty="0" smtClean="0">
                <a:ln w="19050">
                  <a:solidFill>
                    <a:schemeClr val="tx1"/>
                  </a:solidFill>
                </a:ln>
                <a:solidFill>
                  <a:schemeClr val="bg1"/>
                </a:solidFill>
                <a:effectLst>
                  <a:glow rad="228600">
                    <a:schemeClr val="accent3">
                      <a:satMod val="175000"/>
                      <a:alpha val="40000"/>
                    </a:schemeClr>
                  </a:glow>
                </a:effectLst>
                <a:latin typeface="Arial Rounded MT Bold" pitchFamily="34" charset="0"/>
              </a:rPr>
              <a:t>Accepting and sharing responsibility</a:t>
            </a:r>
            <a:endParaRPr lang="en-US" dirty="0">
              <a:ln w="19050">
                <a:solidFill>
                  <a:schemeClr val="tx1"/>
                </a:solidFill>
              </a:ln>
              <a:effectLst>
                <a:glow rad="228600">
                  <a:schemeClr val="accent3">
                    <a:satMod val="175000"/>
                    <a:alpha val="40000"/>
                  </a:schemeClr>
                </a:glow>
              </a:effectLst>
            </a:endParaRPr>
          </a:p>
        </p:txBody>
      </p:sp>
      <p:pic>
        <p:nvPicPr>
          <p:cNvPr id="11" name="Picture 10" descr="unnamed.png"/>
          <p:cNvPicPr>
            <a:picLocks noChangeAspect="1"/>
          </p:cNvPicPr>
          <p:nvPr/>
        </p:nvPicPr>
        <p:blipFill>
          <a:blip r:embed="rId2" cstate="print"/>
          <a:stretch>
            <a:fillRect/>
          </a:stretch>
        </p:blipFill>
        <p:spPr>
          <a:xfrm>
            <a:off x="152400" y="152400"/>
            <a:ext cx="1295400" cy="1300480"/>
          </a:xfrm>
          <a:prstGeom prst="rect">
            <a:avLst/>
          </a:prstGeom>
        </p:spPr>
      </p:pic>
      <p:sp>
        <p:nvSpPr>
          <p:cNvPr id="13" name="Rectangle 12"/>
          <p:cNvSpPr/>
          <p:nvPr/>
        </p:nvSpPr>
        <p:spPr>
          <a:xfrm>
            <a:off x="609600" y="304800"/>
            <a:ext cx="419053" cy="923330"/>
          </a:xfrm>
          <a:prstGeom prst="rect">
            <a:avLst/>
          </a:prstGeom>
          <a:noFill/>
        </p:spPr>
        <p:txBody>
          <a:bodyPr wrap="square" lIns="91440" tIns="45720" rIns="91440" bIns="45720">
            <a:spAutoFit/>
          </a:bodyPr>
          <a:lstStyle/>
          <a:p>
            <a:pPr algn="ctr"/>
            <a:r>
              <a:rPr lang="en-US" sz="5400" b="1" dirty="0" smtClean="0">
                <a:ln w="28575">
                  <a:solidFill>
                    <a:schemeClr val="tx1"/>
                  </a:solidFill>
                  <a:prstDash val="solid"/>
                </a:ln>
                <a:solidFill>
                  <a:schemeClr val="bg2">
                    <a:tint val="85000"/>
                    <a:satMod val="155000"/>
                  </a:schemeClr>
                </a:solidFill>
                <a:effectLst>
                  <a:glow rad="228600">
                    <a:schemeClr val="accent3">
                      <a:satMod val="175000"/>
                      <a:alpha val="40000"/>
                    </a:schemeClr>
                  </a:glow>
                  <a:outerShdw blurRad="41275" dist="20320" dir="1800000" algn="tl" rotWithShape="0">
                    <a:srgbClr val="000000">
                      <a:alpha val="40000"/>
                    </a:srgbClr>
                  </a:outerShdw>
                </a:effectLst>
              </a:rPr>
              <a:t>E</a:t>
            </a:r>
            <a:endParaRPr lang="en-US" sz="5400" b="1" cap="none" spc="0" dirty="0">
              <a:ln w="28575">
                <a:solidFill>
                  <a:schemeClr val="tx1"/>
                </a:solidFill>
                <a:prstDash val="solid"/>
              </a:ln>
              <a:solidFill>
                <a:schemeClr val="bg2">
                  <a:tint val="85000"/>
                  <a:satMod val="155000"/>
                </a:schemeClr>
              </a:solidFill>
              <a:effectLst>
                <a:glow rad="228600">
                  <a:schemeClr val="accent3">
                    <a:satMod val="175000"/>
                    <a:alpha val="40000"/>
                  </a:schemeClr>
                </a:glow>
                <a:outerShdw blurRad="41275" dist="20320" dir="1800000" algn="tl" rotWithShape="0">
                  <a:srgbClr val="000000">
                    <a:alpha val="40000"/>
                  </a:srgbClr>
                </a:outerShdw>
              </a:effectLst>
            </a:endParaRPr>
          </a:p>
        </p:txBody>
      </p:sp>
      <p:sp>
        <p:nvSpPr>
          <p:cNvPr id="16" name="Rectangle 15"/>
          <p:cNvSpPr/>
          <p:nvPr/>
        </p:nvSpPr>
        <p:spPr>
          <a:xfrm>
            <a:off x="0" y="6400800"/>
            <a:ext cx="9144000" cy="152400"/>
          </a:xfrm>
          <a:prstGeom prst="rect">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0" y="6705600"/>
            <a:ext cx="9144000" cy="1524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457200" y="1595021"/>
            <a:ext cx="8305800" cy="4616648"/>
          </a:xfrm>
          <a:prstGeom prst="rect">
            <a:avLst/>
          </a:prstGeom>
          <a:noFill/>
        </p:spPr>
        <p:txBody>
          <a:bodyPr wrap="square" rtlCol="0">
            <a:spAutoFit/>
          </a:bodyPr>
          <a:lstStyle/>
          <a:p>
            <a:pPr marL="342900" indent="-342900">
              <a:lnSpc>
                <a:spcPct val="150000"/>
              </a:lnSpc>
              <a:buAutoNum type="arabicPeriod"/>
            </a:pPr>
            <a:r>
              <a:rPr lang="en-US" sz="2800" dirty="0" smtClean="0"/>
              <a:t>Accepting responsibility = commitment for duties Sharing responsibility = cooperation, help, assistance </a:t>
            </a:r>
          </a:p>
          <a:p>
            <a:pPr marL="342900" indent="-342900">
              <a:lnSpc>
                <a:spcPct val="150000"/>
              </a:lnSpc>
              <a:buAutoNum type="arabicPeriod"/>
            </a:pPr>
            <a:r>
              <a:rPr lang="en-US" sz="2800" dirty="0" smtClean="0"/>
              <a:t>To maintain or increase quality </a:t>
            </a:r>
          </a:p>
          <a:p>
            <a:pPr marL="342900" indent="-342900">
              <a:lnSpc>
                <a:spcPct val="150000"/>
              </a:lnSpc>
              <a:buAutoNum type="arabicPeriod"/>
            </a:pPr>
            <a:r>
              <a:rPr lang="en-US" sz="2800" dirty="0" smtClean="0"/>
              <a:t>To reach production target </a:t>
            </a:r>
          </a:p>
          <a:p>
            <a:pPr marL="342900" indent="-342900">
              <a:lnSpc>
                <a:spcPct val="150000"/>
              </a:lnSpc>
              <a:buAutoNum type="arabicPeriod"/>
            </a:pPr>
            <a:r>
              <a:rPr lang="en-US" sz="2800" dirty="0" smtClean="0"/>
              <a:t>To limit conflict between team members </a:t>
            </a:r>
          </a:p>
          <a:p>
            <a:pPr marL="342900" indent="-342900">
              <a:lnSpc>
                <a:spcPct val="150000"/>
              </a:lnSpc>
              <a:buAutoNum type="arabicPeriod"/>
            </a:pPr>
            <a:r>
              <a:rPr lang="en-US" sz="2800" dirty="0" smtClean="0"/>
              <a:t>To decrease complains from team members</a:t>
            </a:r>
          </a:p>
          <a:p>
            <a:pPr marL="342900" indent="-342900">
              <a:lnSpc>
                <a:spcPct val="150000"/>
              </a:lnSpc>
              <a:buAutoNum type="arabicPeriod"/>
            </a:pPr>
            <a:r>
              <a:rPr lang="en-US" sz="2800" dirty="0" smtClean="0"/>
              <a:t>Face any challenge as a team and overcome it    </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par>
                                <p:cTn id="10" presetID="18" presetClass="entr" presetSubtype="12" fill="hold" nodeType="with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strips(downLeft)">
                                      <p:cBhvr>
                                        <p:cTn id="12" dur="500"/>
                                        <p:tgtEl>
                                          <p:spTgt spid="11"/>
                                        </p:tgtEl>
                                      </p:cBhvr>
                                    </p:animEffect>
                                  </p:childTnLst>
                                </p:cTn>
                              </p:par>
                              <p:par>
                                <p:cTn id="13" presetID="18" presetClass="entr" presetSubtype="12"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strips(downLeft)">
                                      <p:cBhvr>
                                        <p:cTn id="15" dur="500"/>
                                        <p:tgtEl>
                                          <p:spTgt spid="13"/>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19">
                                            <p:txEl>
                                              <p:pRg st="0" end="0"/>
                                            </p:txEl>
                                          </p:spTgt>
                                        </p:tgtEl>
                                        <p:attrNameLst>
                                          <p:attrName>style.visibility</p:attrName>
                                        </p:attrNameLst>
                                      </p:cBhvr>
                                      <p:to>
                                        <p:strVal val="visible"/>
                                      </p:to>
                                    </p:set>
                                    <p:animEffect transition="in" filter="fade">
                                      <p:cBhvr>
                                        <p:cTn id="20" dur="2000"/>
                                        <p:tgtEl>
                                          <p:spTgt spid="19">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19">
                                            <p:txEl>
                                              <p:pRg st="1" end="1"/>
                                            </p:txEl>
                                          </p:spTgt>
                                        </p:tgtEl>
                                        <p:attrNameLst>
                                          <p:attrName>style.visibility</p:attrName>
                                        </p:attrNameLst>
                                      </p:cBhvr>
                                      <p:to>
                                        <p:strVal val="visible"/>
                                      </p:to>
                                    </p:set>
                                    <p:animEffect transition="in" filter="fade">
                                      <p:cBhvr>
                                        <p:cTn id="25" dur="2000"/>
                                        <p:tgtEl>
                                          <p:spTgt spid="19">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19">
                                            <p:txEl>
                                              <p:pRg st="2" end="2"/>
                                            </p:txEl>
                                          </p:spTgt>
                                        </p:tgtEl>
                                        <p:attrNameLst>
                                          <p:attrName>style.visibility</p:attrName>
                                        </p:attrNameLst>
                                      </p:cBhvr>
                                      <p:to>
                                        <p:strVal val="visible"/>
                                      </p:to>
                                    </p:set>
                                    <p:animEffect transition="in" filter="fade">
                                      <p:cBhvr>
                                        <p:cTn id="30" dur="2000"/>
                                        <p:tgtEl>
                                          <p:spTgt spid="19">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19">
                                            <p:txEl>
                                              <p:pRg st="3" end="3"/>
                                            </p:txEl>
                                          </p:spTgt>
                                        </p:tgtEl>
                                        <p:attrNameLst>
                                          <p:attrName>style.visibility</p:attrName>
                                        </p:attrNameLst>
                                      </p:cBhvr>
                                      <p:to>
                                        <p:strVal val="visible"/>
                                      </p:to>
                                    </p:set>
                                    <p:animEffect transition="in" filter="fade">
                                      <p:cBhvr>
                                        <p:cTn id="35" dur="2000"/>
                                        <p:tgtEl>
                                          <p:spTgt spid="19">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19">
                                            <p:txEl>
                                              <p:pRg st="4" end="4"/>
                                            </p:txEl>
                                          </p:spTgt>
                                        </p:tgtEl>
                                        <p:attrNameLst>
                                          <p:attrName>style.visibility</p:attrName>
                                        </p:attrNameLst>
                                      </p:cBhvr>
                                      <p:to>
                                        <p:strVal val="visible"/>
                                      </p:to>
                                    </p:set>
                                    <p:animEffect transition="in" filter="fade">
                                      <p:cBhvr>
                                        <p:cTn id="40" dur="2000"/>
                                        <p:tgtEl>
                                          <p:spTgt spid="19">
                                            <p:txEl>
                                              <p:pRg st="4" end="4"/>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nodeType="clickEffect">
                                  <p:stCondLst>
                                    <p:cond delay="0"/>
                                  </p:stCondLst>
                                  <p:childTnLst>
                                    <p:set>
                                      <p:cBhvr>
                                        <p:cTn id="44" dur="1" fill="hold">
                                          <p:stCondLst>
                                            <p:cond delay="0"/>
                                          </p:stCondLst>
                                        </p:cTn>
                                        <p:tgtEl>
                                          <p:spTgt spid="19">
                                            <p:txEl>
                                              <p:pRg st="5" end="5"/>
                                            </p:txEl>
                                          </p:spTgt>
                                        </p:tgtEl>
                                        <p:attrNameLst>
                                          <p:attrName>style.visibility</p:attrName>
                                        </p:attrNameLst>
                                      </p:cBhvr>
                                      <p:to>
                                        <p:strVal val="visible"/>
                                      </p:to>
                                    </p:set>
                                    <p:animEffect transition="in" filter="fade">
                                      <p:cBhvr>
                                        <p:cTn id="45" dur="2000"/>
                                        <p:tgtEl>
                                          <p:spTgt spid="1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28600"/>
            <a:ext cx="7848600" cy="1143000"/>
          </a:xfrm>
          <a:ln w="69850" cmpd="dbl">
            <a:solidFill>
              <a:schemeClr val="tx1"/>
            </a:solidFill>
          </a:ln>
        </p:spPr>
        <p:txBody>
          <a:bodyPr>
            <a:normAutofit fontScale="90000"/>
          </a:bodyPr>
          <a:lstStyle/>
          <a:p>
            <a:r>
              <a:rPr lang="en-US" dirty="0" smtClean="0">
                <a:ln w="19050">
                  <a:solidFill>
                    <a:schemeClr val="tx1"/>
                  </a:solidFill>
                </a:ln>
                <a:solidFill>
                  <a:schemeClr val="bg1"/>
                </a:solidFill>
                <a:effectLst>
                  <a:glow rad="228600">
                    <a:schemeClr val="accent3">
                      <a:satMod val="175000"/>
                      <a:alpha val="40000"/>
                    </a:schemeClr>
                  </a:glow>
                </a:effectLst>
                <a:latin typeface="Arial Rounded MT Bold" pitchFamily="34" charset="0"/>
              </a:rPr>
              <a:t>Benefits of accepting and sharing responsibility</a:t>
            </a:r>
            <a:endParaRPr lang="en-US" dirty="0">
              <a:ln w="19050">
                <a:solidFill>
                  <a:schemeClr val="tx1"/>
                </a:solidFill>
              </a:ln>
              <a:effectLst>
                <a:glow rad="228600">
                  <a:schemeClr val="accent3">
                    <a:satMod val="175000"/>
                    <a:alpha val="40000"/>
                  </a:schemeClr>
                </a:glow>
              </a:effectLst>
            </a:endParaRPr>
          </a:p>
        </p:txBody>
      </p:sp>
      <p:pic>
        <p:nvPicPr>
          <p:cNvPr id="11" name="Picture 10" descr="unnamed.png"/>
          <p:cNvPicPr>
            <a:picLocks noChangeAspect="1"/>
          </p:cNvPicPr>
          <p:nvPr/>
        </p:nvPicPr>
        <p:blipFill>
          <a:blip r:embed="rId2" cstate="print"/>
          <a:stretch>
            <a:fillRect/>
          </a:stretch>
        </p:blipFill>
        <p:spPr>
          <a:xfrm>
            <a:off x="152400" y="152400"/>
            <a:ext cx="1295400" cy="1300480"/>
          </a:xfrm>
          <a:prstGeom prst="rect">
            <a:avLst/>
          </a:prstGeom>
        </p:spPr>
      </p:pic>
      <p:sp>
        <p:nvSpPr>
          <p:cNvPr id="13" name="Rectangle 12"/>
          <p:cNvSpPr/>
          <p:nvPr/>
        </p:nvSpPr>
        <p:spPr>
          <a:xfrm>
            <a:off x="609600" y="304800"/>
            <a:ext cx="419053" cy="923330"/>
          </a:xfrm>
          <a:prstGeom prst="rect">
            <a:avLst/>
          </a:prstGeom>
          <a:noFill/>
        </p:spPr>
        <p:txBody>
          <a:bodyPr wrap="square" lIns="91440" tIns="45720" rIns="91440" bIns="45720">
            <a:spAutoFit/>
          </a:bodyPr>
          <a:lstStyle/>
          <a:p>
            <a:pPr algn="ctr"/>
            <a:r>
              <a:rPr lang="en-US" sz="5400" b="1" dirty="0" smtClean="0">
                <a:ln w="28575">
                  <a:solidFill>
                    <a:schemeClr val="tx1"/>
                  </a:solidFill>
                  <a:prstDash val="solid"/>
                </a:ln>
                <a:solidFill>
                  <a:schemeClr val="bg2">
                    <a:tint val="85000"/>
                    <a:satMod val="155000"/>
                  </a:schemeClr>
                </a:solidFill>
                <a:effectLst>
                  <a:glow rad="228600">
                    <a:schemeClr val="accent3">
                      <a:satMod val="175000"/>
                      <a:alpha val="40000"/>
                    </a:schemeClr>
                  </a:glow>
                  <a:outerShdw blurRad="41275" dist="20320" dir="1800000" algn="tl" rotWithShape="0">
                    <a:srgbClr val="000000">
                      <a:alpha val="40000"/>
                    </a:srgbClr>
                  </a:outerShdw>
                </a:effectLst>
              </a:rPr>
              <a:t>E</a:t>
            </a:r>
            <a:endParaRPr lang="en-US" sz="5400" b="1" cap="none" spc="0" dirty="0">
              <a:ln w="28575">
                <a:solidFill>
                  <a:schemeClr val="tx1"/>
                </a:solidFill>
                <a:prstDash val="solid"/>
              </a:ln>
              <a:solidFill>
                <a:schemeClr val="bg2">
                  <a:tint val="85000"/>
                  <a:satMod val="155000"/>
                </a:schemeClr>
              </a:solidFill>
              <a:effectLst>
                <a:glow rad="228600">
                  <a:schemeClr val="accent3">
                    <a:satMod val="175000"/>
                    <a:alpha val="40000"/>
                  </a:schemeClr>
                </a:glow>
                <a:outerShdw blurRad="41275" dist="20320" dir="1800000" algn="tl" rotWithShape="0">
                  <a:srgbClr val="000000">
                    <a:alpha val="40000"/>
                  </a:srgbClr>
                </a:outerShdw>
              </a:effectLst>
            </a:endParaRPr>
          </a:p>
        </p:txBody>
      </p:sp>
      <p:sp>
        <p:nvSpPr>
          <p:cNvPr id="16" name="Rectangle 15"/>
          <p:cNvSpPr/>
          <p:nvPr/>
        </p:nvSpPr>
        <p:spPr>
          <a:xfrm>
            <a:off x="0" y="6400800"/>
            <a:ext cx="9144000" cy="152400"/>
          </a:xfrm>
          <a:prstGeom prst="rect">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0" y="6705600"/>
            <a:ext cx="9144000" cy="1524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457200" y="1595021"/>
            <a:ext cx="8305800" cy="4616648"/>
          </a:xfrm>
          <a:prstGeom prst="rect">
            <a:avLst/>
          </a:prstGeom>
          <a:noFill/>
        </p:spPr>
        <p:txBody>
          <a:bodyPr wrap="square" rtlCol="0">
            <a:spAutoFit/>
          </a:bodyPr>
          <a:lstStyle/>
          <a:p>
            <a:pPr marL="342900" indent="-342900">
              <a:lnSpc>
                <a:spcPct val="150000"/>
              </a:lnSpc>
              <a:buAutoNum type="arabicPeriod"/>
            </a:pPr>
            <a:r>
              <a:rPr lang="en-US" sz="2800" dirty="0" smtClean="0"/>
              <a:t>It boosts the moral of the team </a:t>
            </a:r>
          </a:p>
          <a:p>
            <a:pPr marL="342900" indent="-342900">
              <a:lnSpc>
                <a:spcPct val="150000"/>
              </a:lnSpc>
              <a:buAutoNum type="arabicPeriod"/>
            </a:pPr>
            <a:r>
              <a:rPr lang="en-US" sz="2800" dirty="0" smtClean="0"/>
              <a:t>We can do more and can do faster </a:t>
            </a:r>
          </a:p>
          <a:p>
            <a:pPr marL="342900" indent="-342900">
              <a:lnSpc>
                <a:spcPct val="150000"/>
              </a:lnSpc>
              <a:buAutoNum type="arabicPeriod"/>
            </a:pPr>
            <a:r>
              <a:rPr lang="en-US" sz="2800" dirty="0" smtClean="0"/>
              <a:t>It helps to project a big picture</a:t>
            </a:r>
          </a:p>
          <a:p>
            <a:pPr marL="342900" indent="-342900">
              <a:lnSpc>
                <a:spcPct val="150000"/>
              </a:lnSpc>
              <a:buAutoNum type="arabicPeriod"/>
            </a:pPr>
            <a:r>
              <a:rPr lang="en-US" sz="2800" dirty="0" smtClean="0"/>
              <a:t>It leads to perfection  </a:t>
            </a:r>
          </a:p>
          <a:p>
            <a:pPr marL="342900" indent="-342900">
              <a:lnSpc>
                <a:spcPct val="150000"/>
              </a:lnSpc>
              <a:buAutoNum type="arabicPeriod"/>
            </a:pPr>
            <a:r>
              <a:rPr lang="en-US" sz="2800" dirty="0" smtClean="0"/>
              <a:t>Good for the equal work distribution</a:t>
            </a:r>
          </a:p>
          <a:p>
            <a:pPr marL="342900" indent="-342900">
              <a:lnSpc>
                <a:spcPct val="150000"/>
              </a:lnSpc>
              <a:buAutoNum type="arabicPeriod"/>
            </a:pPr>
            <a:r>
              <a:rPr lang="en-US" sz="2800" dirty="0" smtClean="0"/>
              <a:t>It provides ‘feel good’ experience to all  </a:t>
            </a:r>
          </a:p>
          <a:p>
            <a:pPr marL="342900" indent="-342900">
              <a:lnSpc>
                <a:spcPct val="150000"/>
              </a:lnSpc>
              <a:buAutoNum type="arabicPeriod"/>
            </a:pPr>
            <a:r>
              <a:rPr lang="en-US" sz="2800" dirty="0" smtClean="0"/>
              <a:t>Contributes in organizational success    </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par>
                                <p:cTn id="10" presetID="18" presetClass="entr" presetSubtype="12" fill="hold" nodeType="with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strips(downLeft)">
                                      <p:cBhvr>
                                        <p:cTn id="12" dur="500"/>
                                        <p:tgtEl>
                                          <p:spTgt spid="11"/>
                                        </p:tgtEl>
                                      </p:cBhvr>
                                    </p:animEffect>
                                  </p:childTnLst>
                                </p:cTn>
                              </p:par>
                              <p:par>
                                <p:cTn id="13" presetID="18" presetClass="entr" presetSubtype="12"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strips(downLeft)">
                                      <p:cBhvr>
                                        <p:cTn id="15" dur="500"/>
                                        <p:tgtEl>
                                          <p:spTgt spid="13"/>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19">
                                            <p:txEl>
                                              <p:pRg st="0" end="0"/>
                                            </p:txEl>
                                          </p:spTgt>
                                        </p:tgtEl>
                                        <p:attrNameLst>
                                          <p:attrName>style.visibility</p:attrName>
                                        </p:attrNameLst>
                                      </p:cBhvr>
                                      <p:to>
                                        <p:strVal val="visible"/>
                                      </p:to>
                                    </p:set>
                                    <p:animEffect transition="in" filter="fade">
                                      <p:cBhvr>
                                        <p:cTn id="20" dur="2000"/>
                                        <p:tgtEl>
                                          <p:spTgt spid="19">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19">
                                            <p:txEl>
                                              <p:pRg st="1" end="1"/>
                                            </p:txEl>
                                          </p:spTgt>
                                        </p:tgtEl>
                                        <p:attrNameLst>
                                          <p:attrName>style.visibility</p:attrName>
                                        </p:attrNameLst>
                                      </p:cBhvr>
                                      <p:to>
                                        <p:strVal val="visible"/>
                                      </p:to>
                                    </p:set>
                                    <p:animEffect transition="in" filter="fade">
                                      <p:cBhvr>
                                        <p:cTn id="25" dur="2000"/>
                                        <p:tgtEl>
                                          <p:spTgt spid="19">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19">
                                            <p:txEl>
                                              <p:pRg st="2" end="2"/>
                                            </p:txEl>
                                          </p:spTgt>
                                        </p:tgtEl>
                                        <p:attrNameLst>
                                          <p:attrName>style.visibility</p:attrName>
                                        </p:attrNameLst>
                                      </p:cBhvr>
                                      <p:to>
                                        <p:strVal val="visible"/>
                                      </p:to>
                                    </p:set>
                                    <p:animEffect transition="in" filter="fade">
                                      <p:cBhvr>
                                        <p:cTn id="30" dur="2000"/>
                                        <p:tgtEl>
                                          <p:spTgt spid="19">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19">
                                            <p:txEl>
                                              <p:pRg st="3" end="3"/>
                                            </p:txEl>
                                          </p:spTgt>
                                        </p:tgtEl>
                                        <p:attrNameLst>
                                          <p:attrName>style.visibility</p:attrName>
                                        </p:attrNameLst>
                                      </p:cBhvr>
                                      <p:to>
                                        <p:strVal val="visible"/>
                                      </p:to>
                                    </p:set>
                                    <p:animEffect transition="in" filter="fade">
                                      <p:cBhvr>
                                        <p:cTn id="35" dur="2000"/>
                                        <p:tgtEl>
                                          <p:spTgt spid="19">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19">
                                            <p:txEl>
                                              <p:pRg st="4" end="4"/>
                                            </p:txEl>
                                          </p:spTgt>
                                        </p:tgtEl>
                                        <p:attrNameLst>
                                          <p:attrName>style.visibility</p:attrName>
                                        </p:attrNameLst>
                                      </p:cBhvr>
                                      <p:to>
                                        <p:strVal val="visible"/>
                                      </p:to>
                                    </p:set>
                                    <p:animEffect transition="in" filter="fade">
                                      <p:cBhvr>
                                        <p:cTn id="40" dur="2000"/>
                                        <p:tgtEl>
                                          <p:spTgt spid="19">
                                            <p:txEl>
                                              <p:pRg st="4" end="4"/>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nodeType="clickEffect">
                                  <p:stCondLst>
                                    <p:cond delay="0"/>
                                  </p:stCondLst>
                                  <p:childTnLst>
                                    <p:set>
                                      <p:cBhvr>
                                        <p:cTn id="44" dur="1" fill="hold">
                                          <p:stCondLst>
                                            <p:cond delay="0"/>
                                          </p:stCondLst>
                                        </p:cTn>
                                        <p:tgtEl>
                                          <p:spTgt spid="19">
                                            <p:txEl>
                                              <p:pRg st="5" end="5"/>
                                            </p:txEl>
                                          </p:spTgt>
                                        </p:tgtEl>
                                        <p:attrNameLst>
                                          <p:attrName>style.visibility</p:attrName>
                                        </p:attrNameLst>
                                      </p:cBhvr>
                                      <p:to>
                                        <p:strVal val="visible"/>
                                      </p:to>
                                    </p:set>
                                    <p:animEffect transition="in" filter="fade">
                                      <p:cBhvr>
                                        <p:cTn id="45" dur="2000"/>
                                        <p:tgtEl>
                                          <p:spTgt spid="19">
                                            <p:txEl>
                                              <p:pRg st="5" end="5"/>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nodeType="clickEffect">
                                  <p:stCondLst>
                                    <p:cond delay="0"/>
                                  </p:stCondLst>
                                  <p:childTnLst>
                                    <p:set>
                                      <p:cBhvr>
                                        <p:cTn id="49" dur="1" fill="hold">
                                          <p:stCondLst>
                                            <p:cond delay="0"/>
                                          </p:stCondLst>
                                        </p:cTn>
                                        <p:tgtEl>
                                          <p:spTgt spid="19">
                                            <p:txEl>
                                              <p:pRg st="6" end="6"/>
                                            </p:txEl>
                                          </p:spTgt>
                                        </p:tgtEl>
                                        <p:attrNameLst>
                                          <p:attrName>style.visibility</p:attrName>
                                        </p:attrNameLst>
                                      </p:cBhvr>
                                      <p:to>
                                        <p:strVal val="visible"/>
                                      </p:to>
                                    </p:set>
                                    <p:animEffect transition="in" filter="fade">
                                      <p:cBhvr>
                                        <p:cTn id="50" dur="2000"/>
                                        <p:tgtEl>
                                          <p:spTgt spid="1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28600"/>
            <a:ext cx="7848600" cy="1143000"/>
          </a:xfrm>
          <a:ln w="69850" cmpd="dbl">
            <a:solidFill>
              <a:schemeClr val="tx1"/>
            </a:solidFill>
          </a:ln>
        </p:spPr>
        <p:txBody>
          <a:bodyPr>
            <a:normAutofit fontScale="90000"/>
          </a:bodyPr>
          <a:lstStyle/>
          <a:p>
            <a:r>
              <a:rPr lang="en-US" dirty="0" smtClean="0">
                <a:ln w="19050">
                  <a:solidFill>
                    <a:schemeClr val="tx1"/>
                  </a:solidFill>
                </a:ln>
                <a:solidFill>
                  <a:schemeClr val="bg1"/>
                </a:solidFill>
                <a:effectLst>
                  <a:glow rad="228600">
                    <a:schemeClr val="accent3">
                      <a:satMod val="175000"/>
                      <a:alpha val="40000"/>
                    </a:schemeClr>
                  </a:glow>
                </a:effectLst>
                <a:latin typeface="Arial Rounded MT Bold" pitchFamily="34" charset="0"/>
              </a:rPr>
              <a:t>Lawrence Kholberg’s theory of Moral development </a:t>
            </a:r>
            <a:endParaRPr lang="en-US" dirty="0">
              <a:ln w="19050">
                <a:solidFill>
                  <a:schemeClr val="tx1"/>
                </a:solidFill>
              </a:ln>
              <a:effectLst>
                <a:glow rad="228600">
                  <a:schemeClr val="accent3">
                    <a:satMod val="175000"/>
                    <a:alpha val="40000"/>
                  </a:schemeClr>
                </a:glow>
              </a:effectLst>
            </a:endParaRPr>
          </a:p>
        </p:txBody>
      </p:sp>
      <p:pic>
        <p:nvPicPr>
          <p:cNvPr id="11" name="Picture 10" descr="unnamed.png"/>
          <p:cNvPicPr>
            <a:picLocks noChangeAspect="1"/>
          </p:cNvPicPr>
          <p:nvPr/>
        </p:nvPicPr>
        <p:blipFill>
          <a:blip r:embed="rId2" cstate="print"/>
          <a:stretch>
            <a:fillRect/>
          </a:stretch>
        </p:blipFill>
        <p:spPr>
          <a:xfrm>
            <a:off x="152400" y="152400"/>
            <a:ext cx="1295400" cy="1300480"/>
          </a:xfrm>
          <a:prstGeom prst="rect">
            <a:avLst/>
          </a:prstGeom>
        </p:spPr>
      </p:pic>
      <p:sp>
        <p:nvSpPr>
          <p:cNvPr id="13" name="Rectangle 12"/>
          <p:cNvSpPr/>
          <p:nvPr/>
        </p:nvSpPr>
        <p:spPr>
          <a:xfrm>
            <a:off x="609600" y="304800"/>
            <a:ext cx="419053" cy="923330"/>
          </a:xfrm>
          <a:prstGeom prst="rect">
            <a:avLst/>
          </a:prstGeom>
          <a:noFill/>
        </p:spPr>
        <p:txBody>
          <a:bodyPr wrap="square" lIns="91440" tIns="45720" rIns="91440" bIns="45720">
            <a:spAutoFit/>
          </a:bodyPr>
          <a:lstStyle/>
          <a:p>
            <a:pPr algn="ctr"/>
            <a:r>
              <a:rPr lang="en-US" sz="5400" b="1" dirty="0" smtClean="0">
                <a:ln w="28575">
                  <a:solidFill>
                    <a:schemeClr val="tx1"/>
                  </a:solidFill>
                  <a:prstDash val="solid"/>
                </a:ln>
                <a:solidFill>
                  <a:schemeClr val="bg2">
                    <a:tint val="85000"/>
                    <a:satMod val="155000"/>
                  </a:schemeClr>
                </a:solidFill>
                <a:effectLst>
                  <a:glow rad="228600">
                    <a:schemeClr val="accent3">
                      <a:satMod val="175000"/>
                      <a:alpha val="40000"/>
                    </a:schemeClr>
                  </a:glow>
                  <a:outerShdw blurRad="41275" dist="20320" dir="1800000" algn="tl" rotWithShape="0">
                    <a:srgbClr val="000000">
                      <a:alpha val="40000"/>
                    </a:srgbClr>
                  </a:outerShdw>
                </a:effectLst>
              </a:rPr>
              <a:t>E</a:t>
            </a:r>
            <a:endParaRPr lang="en-US" sz="5400" b="1" cap="none" spc="0" dirty="0">
              <a:ln w="28575">
                <a:solidFill>
                  <a:schemeClr val="tx1"/>
                </a:solidFill>
                <a:prstDash val="solid"/>
              </a:ln>
              <a:solidFill>
                <a:schemeClr val="bg2">
                  <a:tint val="85000"/>
                  <a:satMod val="155000"/>
                </a:schemeClr>
              </a:solidFill>
              <a:effectLst>
                <a:glow rad="228600">
                  <a:schemeClr val="accent3">
                    <a:satMod val="175000"/>
                    <a:alpha val="40000"/>
                  </a:schemeClr>
                </a:glow>
                <a:outerShdw blurRad="41275" dist="20320" dir="1800000" algn="tl" rotWithShape="0">
                  <a:srgbClr val="000000">
                    <a:alpha val="40000"/>
                  </a:srgbClr>
                </a:outerShdw>
              </a:effectLst>
            </a:endParaRPr>
          </a:p>
        </p:txBody>
      </p:sp>
      <p:sp>
        <p:nvSpPr>
          <p:cNvPr id="16" name="Rectangle 15"/>
          <p:cNvSpPr/>
          <p:nvPr/>
        </p:nvSpPr>
        <p:spPr>
          <a:xfrm>
            <a:off x="0" y="6400800"/>
            <a:ext cx="9144000" cy="152400"/>
          </a:xfrm>
          <a:prstGeom prst="rect">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0" y="6705600"/>
            <a:ext cx="9144000" cy="1524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381000" y="2438400"/>
            <a:ext cx="2514600" cy="609600"/>
          </a:xfrm>
          <a:prstGeom prst="rect">
            <a:avLst/>
          </a:prstGeom>
          <a:solidFill>
            <a:schemeClr val="accent4"/>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latin typeface="Arial Black" pitchFamily="34" charset="0"/>
              </a:rPr>
              <a:t>Pre-conventional level</a:t>
            </a:r>
            <a:endParaRPr lang="en-US" b="1" dirty="0">
              <a:solidFill>
                <a:schemeClr val="bg1"/>
              </a:solidFill>
              <a:latin typeface="Arial Black" pitchFamily="34" charset="0"/>
            </a:endParaRPr>
          </a:p>
        </p:txBody>
      </p:sp>
      <p:sp>
        <p:nvSpPr>
          <p:cNvPr id="18" name="Rectangle 17"/>
          <p:cNvSpPr/>
          <p:nvPr/>
        </p:nvSpPr>
        <p:spPr>
          <a:xfrm>
            <a:off x="3429000" y="2438400"/>
            <a:ext cx="2514600" cy="609600"/>
          </a:xfrm>
          <a:prstGeom prst="rect">
            <a:avLst/>
          </a:prstGeom>
          <a:solidFill>
            <a:schemeClr val="accent5"/>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latin typeface="Arial Black" pitchFamily="34" charset="0"/>
              </a:rPr>
              <a:t>Conventional level</a:t>
            </a:r>
            <a:endParaRPr lang="en-US" b="1" dirty="0">
              <a:solidFill>
                <a:schemeClr val="bg1"/>
              </a:solidFill>
              <a:latin typeface="Arial Black" pitchFamily="34" charset="0"/>
            </a:endParaRPr>
          </a:p>
        </p:txBody>
      </p:sp>
      <p:sp>
        <p:nvSpPr>
          <p:cNvPr id="20" name="Rectangle 19"/>
          <p:cNvSpPr/>
          <p:nvPr/>
        </p:nvSpPr>
        <p:spPr>
          <a:xfrm>
            <a:off x="6400800" y="2438400"/>
            <a:ext cx="2514600" cy="609600"/>
          </a:xfrm>
          <a:prstGeom prst="rect">
            <a:avLst/>
          </a:prstGeom>
          <a:solidFill>
            <a:schemeClr val="accent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ysClr val="windowText" lastClr="000000"/>
                </a:solidFill>
                <a:latin typeface="Arial Black" pitchFamily="34" charset="0"/>
              </a:rPr>
              <a:t>Post-conventional level</a:t>
            </a:r>
            <a:endParaRPr lang="en-US" b="1" dirty="0">
              <a:solidFill>
                <a:sysClr val="windowText" lastClr="000000"/>
              </a:solidFill>
              <a:latin typeface="Arial Black" pitchFamily="34" charset="0"/>
            </a:endParaRPr>
          </a:p>
        </p:txBody>
      </p:sp>
      <p:sp>
        <p:nvSpPr>
          <p:cNvPr id="21" name="Rectangle 20"/>
          <p:cNvSpPr/>
          <p:nvPr/>
        </p:nvSpPr>
        <p:spPr>
          <a:xfrm>
            <a:off x="1524000" y="1438870"/>
            <a:ext cx="419053" cy="923330"/>
          </a:xfrm>
          <a:prstGeom prst="rect">
            <a:avLst/>
          </a:prstGeom>
          <a:noFill/>
        </p:spPr>
        <p:txBody>
          <a:bodyPr wrap="square" lIns="91440" tIns="45720" rIns="91440" bIns="45720">
            <a:spAutoFit/>
          </a:bodyPr>
          <a:lstStyle/>
          <a:p>
            <a:pPr algn="ctr"/>
            <a:r>
              <a:rPr lang="en-US"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1</a:t>
            </a:r>
            <a:endParaRPr 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22" name="Rectangle 21"/>
          <p:cNvSpPr/>
          <p:nvPr/>
        </p:nvSpPr>
        <p:spPr>
          <a:xfrm>
            <a:off x="4572000" y="1447800"/>
            <a:ext cx="419053" cy="923330"/>
          </a:xfrm>
          <a:prstGeom prst="rect">
            <a:avLst/>
          </a:prstGeom>
          <a:noFill/>
        </p:spPr>
        <p:txBody>
          <a:bodyPr wrap="square" lIns="91440" tIns="45720" rIns="91440" bIns="45720">
            <a:spAutoFit/>
          </a:bodyPr>
          <a:lstStyle/>
          <a:p>
            <a:pPr algn="ctr"/>
            <a:r>
              <a:rPr lang="en-US"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2</a:t>
            </a:r>
            <a:endParaRPr 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23" name="Rectangle 22"/>
          <p:cNvSpPr/>
          <p:nvPr/>
        </p:nvSpPr>
        <p:spPr>
          <a:xfrm>
            <a:off x="7467600" y="1447800"/>
            <a:ext cx="419053" cy="923330"/>
          </a:xfrm>
          <a:prstGeom prst="rect">
            <a:avLst/>
          </a:prstGeom>
          <a:noFill/>
        </p:spPr>
        <p:txBody>
          <a:bodyPr wrap="square" lIns="91440" tIns="45720" rIns="91440" bIns="45720">
            <a:spAutoFit/>
          </a:bodyPr>
          <a:lstStyle/>
          <a:p>
            <a:pPr algn="ctr"/>
            <a:r>
              <a:rPr lang="en-US" sz="5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3</a:t>
            </a:r>
            <a:endParaRPr 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24" name="Rectangle 23"/>
          <p:cNvSpPr/>
          <p:nvPr/>
        </p:nvSpPr>
        <p:spPr>
          <a:xfrm>
            <a:off x="381000" y="3657600"/>
            <a:ext cx="2514600" cy="609600"/>
          </a:xfrm>
          <a:prstGeom prst="rect">
            <a:avLst/>
          </a:prstGeom>
          <a:solidFill>
            <a:schemeClr val="accent4">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ysClr val="windowText" lastClr="000000"/>
                </a:solidFill>
                <a:latin typeface="Arial Black" pitchFamily="34" charset="0"/>
              </a:rPr>
              <a:t>Avoiding Punishment</a:t>
            </a:r>
            <a:endParaRPr lang="en-US" b="1" dirty="0">
              <a:solidFill>
                <a:sysClr val="windowText" lastClr="000000"/>
              </a:solidFill>
              <a:latin typeface="Arial Black" pitchFamily="34" charset="0"/>
            </a:endParaRPr>
          </a:p>
        </p:txBody>
      </p:sp>
      <p:sp>
        <p:nvSpPr>
          <p:cNvPr id="26" name="Rectangle 25"/>
          <p:cNvSpPr/>
          <p:nvPr/>
        </p:nvSpPr>
        <p:spPr>
          <a:xfrm>
            <a:off x="381000" y="4724400"/>
            <a:ext cx="2514600" cy="609600"/>
          </a:xfrm>
          <a:prstGeom prst="rect">
            <a:avLst/>
          </a:prstGeom>
          <a:solidFill>
            <a:schemeClr val="accent4">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ysClr val="windowText" lastClr="000000"/>
                </a:solidFill>
                <a:latin typeface="Arial Black" pitchFamily="34" charset="0"/>
              </a:rPr>
              <a:t>Self Interest</a:t>
            </a:r>
            <a:endParaRPr lang="en-US" b="1" dirty="0">
              <a:solidFill>
                <a:sysClr val="windowText" lastClr="000000"/>
              </a:solidFill>
              <a:latin typeface="Arial Black" pitchFamily="34" charset="0"/>
            </a:endParaRPr>
          </a:p>
        </p:txBody>
      </p:sp>
      <p:sp>
        <p:nvSpPr>
          <p:cNvPr id="27" name="Rectangle 26"/>
          <p:cNvSpPr/>
          <p:nvPr/>
        </p:nvSpPr>
        <p:spPr>
          <a:xfrm>
            <a:off x="3429000" y="3657600"/>
            <a:ext cx="2514600" cy="609600"/>
          </a:xfrm>
          <a:prstGeom prst="rect">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Arial Black" pitchFamily="34" charset="0"/>
              </a:rPr>
              <a:t>Getting people to like</a:t>
            </a:r>
            <a:endParaRPr lang="en-US" b="1" dirty="0">
              <a:solidFill>
                <a:schemeClr val="tx1"/>
              </a:solidFill>
              <a:latin typeface="Arial Black" pitchFamily="34" charset="0"/>
            </a:endParaRPr>
          </a:p>
        </p:txBody>
      </p:sp>
      <p:sp>
        <p:nvSpPr>
          <p:cNvPr id="28" name="Rectangle 27"/>
          <p:cNvSpPr/>
          <p:nvPr/>
        </p:nvSpPr>
        <p:spPr>
          <a:xfrm>
            <a:off x="3429000" y="4724400"/>
            <a:ext cx="2514600" cy="609600"/>
          </a:xfrm>
          <a:prstGeom prst="rect">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Arial Black" pitchFamily="34" charset="0"/>
              </a:rPr>
              <a:t>Maintain Functioning </a:t>
            </a:r>
            <a:endParaRPr lang="en-US" b="1" dirty="0">
              <a:solidFill>
                <a:schemeClr val="tx1"/>
              </a:solidFill>
              <a:latin typeface="Arial Black" pitchFamily="34" charset="0"/>
            </a:endParaRPr>
          </a:p>
        </p:txBody>
      </p:sp>
      <p:sp>
        <p:nvSpPr>
          <p:cNvPr id="30" name="Rectangle 29"/>
          <p:cNvSpPr/>
          <p:nvPr/>
        </p:nvSpPr>
        <p:spPr>
          <a:xfrm>
            <a:off x="6400800" y="3657600"/>
            <a:ext cx="2514600" cy="609600"/>
          </a:xfrm>
          <a:prstGeom prst="rect">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ysClr val="windowText" lastClr="000000"/>
                </a:solidFill>
                <a:latin typeface="Arial Black" pitchFamily="34" charset="0"/>
              </a:rPr>
              <a:t>Reject Rigidity of laws</a:t>
            </a:r>
            <a:endParaRPr lang="en-US" b="1" dirty="0">
              <a:solidFill>
                <a:sysClr val="windowText" lastClr="000000"/>
              </a:solidFill>
              <a:latin typeface="Arial Black" pitchFamily="34" charset="0"/>
            </a:endParaRPr>
          </a:p>
        </p:txBody>
      </p:sp>
      <p:sp>
        <p:nvSpPr>
          <p:cNvPr id="31" name="Rectangle 30"/>
          <p:cNvSpPr/>
          <p:nvPr/>
        </p:nvSpPr>
        <p:spPr>
          <a:xfrm>
            <a:off x="6400800" y="4724400"/>
            <a:ext cx="2514600" cy="609600"/>
          </a:xfrm>
          <a:prstGeom prst="rect">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ysClr val="windowText" lastClr="000000"/>
                </a:solidFill>
                <a:latin typeface="Arial Black" pitchFamily="34" charset="0"/>
              </a:rPr>
              <a:t>Sense of Justice</a:t>
            </a:r>
            <a:endParaRPr lang="en-US" b="1" dirty="0">
              <a:solidFill>
                <a:sysClr val="windowText" lastClr="000000"/>
              </a:solidFill>
              <a:latin typeface="Arial Black" pitchFamily="34" charset="0"/>
            </a:endParaRPr>
          </a:p>
        </p:txBody>
      </p:sp>
      <p:sp>
        <p:nvSpPr>
          <p:cNvPr id="37" name="Down Arrow 36"/>
          <p:cNvSpPr/>
          <p:nvPr/>
        </p:nvSpPr>
        <p:spPr>
          <a:xfrm>
            <a:off x="1524000" y="3124200"/>
            <a:ext cx="228600" cy="381000"/>
          </a:xfrm>
          <a:prstGeom prst="downArrow">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Down Arrow 37"/>
          <p:cNvSpPr/>
          <p:nvPr/>
        </p:nvSpPr>
        <p:spPr>
          <a:xfrm>
            <a:off x="4572000" y="3124200"/>
            <a:ext cx="228600" cy="381000"/>
          </a:xfrm>
          <a:prstGeom prst="downArrow">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Down Arrow 38"/>
          <p:cNvSpPr/>
          <p:nvPr/>
        </p:nvSpPr>
        <p:spPr>
          <a:xfrm>
            <a:off x="7543800" y="3124200"/>
            <a:ext cx="228600" cy="381000"/>
          </a:xfrm>
          <a:prstGeom prst="downArrow">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Left Bracket 39"/>
          <p:cNvSpPr/>
          <p:nvPr/>
        </p:nvSpPr>
        <p:spPr>
          <a:xfrm>
            <a:off x="228600" y="3962400"/>
            <a:ext cx="152400" cy="1143000"/>
          </a:xfrm>
          <a:prstGeom prst="leftBracket">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2" name="Left Bracket 41"/>
          <p:cNvSpPr/>
          <p:nvPr/>
        </p:nvSpPr>
        <p:spPr>
          <a:xfrm>
            <a:off x="3276600" y="3962400"/>
            <a:ext cx="152400" cy="1143000"/>
          </a:xfrm>
          <a:prstGeom prst="leftBracket">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3" name="Left Bracket 42"/>
          <p:cNvSpPr/>
          <p:nvPr/>
        </p:nvSpPr>
        <p:spPr>
          <a:xfrm>
            <a:off x="6248400" y="3962400"/>
            <a:ext cx="152400" cy="1143000"/>
          </a:xfrm>
          <a:prstGeom prst="leftBracket">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par>
                                <p:cTn id="10" presetID="18" presetClass="entr" presetSubtype="12" fill="hold" nodeType="with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strips(downLeft)">
                                      <p:cBhvr>
                                        <p:cTn id="12" dur="500"/>
                                        <p:tgtEl>
                                          <p:spTgt spid="11"/>
                                        </p:tgtEl>
                                      </p:cBhvr>
                                    </p:animEffect>
                                  </p:childTnLst>
                                </p:cTn>
                              </p:par>
                              <p:par>
                                <p:cTn id="13" presetID="18" presetClass="entr" presetSubtype="12"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strips(downLeft)">
                                      <p:cBhvr>
                                        <p:cTn id="15" dur="500"/>
                                        <p:tgtEl>
                                          <p:spTgt spid="13"/>
                                        </p:tgtEl>
                                      </p:cBhvr>
                                    </p:animEffect>
                                  </p:childTnLst>
                                </p:cTn>
                              </p:par>
                            </p:childTnLst>
                          </p:cTn>
                        </p:par>
                      </p:childTnLst>
                    </p:cTn>
                  </p:par>
                  <p:par>
                    <p:cTn id="16" fill="hold">
                      <p:stCondLst>
                        <p:cond delay="indefinite"/>
                      </p:stCondLst>
                      <p:childTnLst>
                        <p:par>
                          <p:cTn id="17" fill="hold">
                            <p:stCondLst>
                              <p:cond delay="0"/>
                            </p:stCondLst>
                            <p:childTnLst>
                              <p:par>
                                <p:cTn id="18" presetID="26" presetClass="entr" presetSubtype="0" fill="hold" grpId="0" nodeType="clickEffect">
                                  <p:stCondLst>
                                    <p:cond delay="0"/>
                                  </p:stCondLst>
                                  <p:childTnLst>
                                    <p:set>
                                      <p:cBhvr>
                                        <p:cTn id="19" dur="1" fill="hold">
                                          <p:stCondLst>
                                            <p:cond delay="0"/>
                                          </p:stCondLst>
                                        </p:cTn>
                                        <p:tgtEl>
                                          <p:spTgt spid="22"/>
                                        </p:tgtEl>
                                        <p:attrNameLst>
                                          <p:attrName>style.visibility</p:attrName>
                                        </p:attrNameLst>
                                      </p:cBhvr>
                                      <p:to>
                                        <p:strVal val="visible"/>
                                      </p:to>
                                    </p:set>
                                    <p:animEffect transition="in" filter="wipe(down)">
                                      <p:cBhvr>
                                        <p:cTn id="20" dur="580">
                                          <p:stCondLst>
                                            <p:cond delay="0"/>
                                          </p:stCondLst>
                                        </p:cTn>
                                        <p:tgtEl>
                                          <p:spTgt spid="22"/>
                                        </p:tgtEl>
                                      </p:cBhvr>
                                    </p:animEffect>
                                    <p:anim calcmode="lin" valueType="num">
                                      <p:cBhvr>
                                        <p:cTn id="21" dur="1822" tmFilter="0,0; 0.14,0.36; 0.43,0.73; 0.71,0.91; 1.0,1.0">
                                          <p:stCondLst>
                                            <p:cond delay="0"/>
                                          </p:stCondLst>
                                        </p:cTn>
                                        <p:tgtEl>
                                          <p:spTgt spid="22"/>
                                        </p:tgtEl>
                                        <p:attrNameLst>
                                          <p:attrName>ppt_x</p:attrName>
                                        </p:attrNameLst>
                                      </p:cBhvr>
                                      <p:tavLst>
                                        <p:tav tm="0">
                                          <p:val>
                                            <p:strVal val="#ppt_x-0.25"/>
                                          </p:val>
                                        </p:tav>
                                        <p:tav tm="100000">
                                          <p:val>
                                            <p:strVal val="#ppt_x"/>
                                          </p:val>
                                        </p:tav>
                                      </p:tavLst>
                                    </p:anim>
                                    <p:anim calcmode="lin" valueType="num">
                                      <p:cBhvr>
                                        <p:cTn id="22" dur="664" tmFilter="0.0,0.0; 0.25,0.07; 0.50,0.2; 0.75,0.467; 1.0,1.0">
                                          <p:stCondLst>
                                            <p:cond delay="0"/>
                                          </p:stCondLst>
                                        </p:cTn>
                                        <p:tgtEl>
                                          <p:spTgt spid="22"/>
                                        </p:tgtEl>
                                        <p:attrNameLst>
                                          <p:attrName>ppt_y</p:attrName>
                                        </p:attrNameLst>
                                      </p:cBhvr>
                                      <p:tavLst>
                                        <p:tav tm="0" fmla="#ppt_y-sin(pi*$)/3">
                                          <p:val>
                                            <p:fltVal val="0.5"/>
                                          </p:val>
                                        </p:tav>
                                        <p:tav tm="100000">
                                          <p:val>
                                            <p:fltVal val="1"/>
                                          </p:val>
                                        </p:tav>
                                      </p:tavLst>
                                    </p:anim>
                                    <p:anim calcmode="lin" valueType="num">
                                      <p:cBhvr>
                                        <p:cTn id="23" dur="664" tmFilter="0, 0; 0.125,0.2665; 0.25,0.4; 0.375,0.465; 0.5,0.5;  0.625,0.535; 0.75,0.6; 0.875,0.7335; 1,1">
                                          <p:stCondLst>
                                            <p:cond delay="664"/>
                                          </p:stCondLst>
                                        </p:cTn>
                                        <p:tgtEl>
                                          <p:spTgt spid="22"/>
                                        </p:tgtEl>
                                        <p:attrNameLst>
                                          <p:attrName>ppt_y</p:attrName>
                                        </p:attrNameLst>
                                      </p:cBhvr>
                                      <p:tavLst>
                                        <p:tav tm="0" fmla="#ppt_y-sin(pi*$)/9">
                                          <p:val>
                                            <p:fltVal val="0"/>
                                          </p:val>
                                        </p:tav>
                                        <p:tav tm="100000">
                                          <p:val>
                                            <p:fltVal val="1"/>
                                          </p:val>
                                        </p:tav>
                                      </p:tavLst>
                                    </p:anim>
                                    <p:anim calcmode="lin" valueType="num">
                                      <p:cBhvr>
                                        <p:cTn id="24" dur="332" tmFilter="0, 0; 0.125,0.2665; 0.25,0.4; 0.375,0.465; 0.5,0.5;  0.625,0.535; 0.75,0.6; 0.875,0.7335; 1,1">
                                          <p:stCondLst>
                                            <p:cond delay="1324"/>
                                          </p:stCondLst>
                                        </p:cTn>
                                        <p:tgtEl>
                                          <p:spTgt spid="22"/>
                                        </p:tgtEl>
                                        <p:attrNameLst>
                                          <p:attrName>ppt_y</p:attrName>
                                        </p:attrNameLst>
                                      </p:cBhvr>
                                      <p:tavLst>
                                        <p:tav tm="0" fmla="#ppt_y-sin(pi*$)/27">
                                          <p:val>
                                            <p:fltVal val="0"/>
                                          </p:val>
                                        </p:tav>
                                        <p:tav tm="100000">
                                          <p:val>
                                            <p:fltVal val="1"/>
                                          </p:val>
                                        </p:tav>
                                      </p:tavLst>
                                    </p:anim>
                                    <p:anim calcmode="lin" valueType="num">
                                      <p:cBhvr>
                                        <p:cTn id="25" dur="164" tmFilter="0, 0; 0.125,0.2665; 0.25,0.4; 0.375,0.465; 0.5,0.5;  0.625,0.535; 0.75,0.6; 0.875,0.7335; 1,1">
                                          <p:stCondLst>
                                            <p:cond delay="1656"/>
                                          </p:stCondLst>
                                        </p:cTn>
                                        <p:tgtEl>
                                          <p:spTgt spid="22"/>
                                        </p:tgtEl>
                                        <p:attrNameLst>
                                          <p:attrName>ppt_y</p:attrName>
                                        </p:attrNameLst>
                                      </p:cBhvr>
                                      <p:tavLst>
                                        <p:tav tm="0" fmla="#ppt_y-sin(pi*$)/81">
                                          <p:val>
                                            <p:fltVal val="0"/>
                                          </p:val>
                                        </p:tav>
                                        <p:tav tm="100000">
                                          <p:val>
                                            <p:fltVal val="1"/>
                                          </p:val>
                                        </p:tav>
                                      </p:tavLst>
                                    </p:anim>
                                    <p:animScale>
                                      <p:cBhvr>
                                        <p:cTn id="26" dur="26">
                                          <p:stCondLst>
                                            <p:cond delay="650"/>
                                          </p:stCondLst>
                                        </p:cTn>
                                        <p:tgtEl>
                                          <p:spTgt spid="22"/>
                                        </p:tgtEl>
                                      </p:cBhvr>
                                      <p:to x="100000" y="60000"/>
                                    </p:animScale>
                                    <p:animScale>
                                      <p:cBhvr>
                                        <p:cTn id="27" dur="166" decel="50000">
                                          <p:stCondLst>
                                            <p:cond delay="676"/>
                                          </p:stCondLst>
                                        </p:cTn>
                                        <p:tgtEl>
                                          <p:spTgt spid="22"/>
                                        </p:tgtEl>
                                      </p:cBhvr>
                                      <p:to x="100000" y="100000"/>
                                    </p:animScale>
                                    <p:animScale>
                                      <p:cBhvr>
                                        <p:cTn id="28" dur="26">
                                          <p:stCondLst>
                                            <p:cond delay="1312"/>
                                          </p:stCondLst>
                                        </p:cTn>
                                        <p:tgtEl>
                                          <p:spTgt spid="22"/>
                                        </p:tgtEl>
                                      </p:cBhvr>
                                      <p:to x="100000" y="80000"/>
                                    </p:animScale>
                                    <p:animScale>
                                      <p:cBhvr>
                                        <p:cTn id="29" dur="166" decel="50000">
                                          <p:stCondLst>
                                            <p:cond delay="1338"/>
                                          </p:stCondLst>
                                        </p:cTn>
                                        <p:tgtEl>
                                          <p:spTgt spid="22"/>
                                        </p:tgtEl>
                                      </p:cBhvr>
                                      <p:to x="100000" y="100000"/>
                                    </p:animScale>
                                    <p:animScale>
                                      <p:cBhvr>
                                        <p:cTn id="30" dur="26">
                                          <p:stCondLst>
                                            <p:cond delay="1642"/>
                                          </p:stCondLst>
                                        </p:cTn>
                                        <p:tgtEl>
                                          <p:spTgt spid="22"/>
                                        </p:tgtEl>
                                      </p:cBhvr>
                                      <p:to x="100000" y="90000"/>
                                    </p:animScale>
                                    <p:animScale>
                                      <p:cBhvr>
                                        <p:cTn id="31" dur="166" decel="50000">
                                          <p:stCondLst>
                                            <p:cond delay="1668"/>
                                          </p:stCondLst>
                                        </p:cTn>
                                        <p:tgtEl>
                                          <p:spTgt spid="22"/>
                                        </p:tgtEl>
                                      </p:cBhvr>
                                      <p:to x="100000" y="100000"/>
                                    </p:animScale>
                                    <p:animScale>
                                      <p:cBhvr>
                                        <p:cTn id="32" dur="26">
                                          <p:stCondLst>
                                            <p:cond delay="1808"/>
                                          </p:stCondLst>
                                        </p:cTn>
                                        <p:tgtEl>
                                          <p:spTgt spid="22"/>
                                        </p:tgtEl>
                                      </p:cBhvr>
                                      <p:to x="100000" y="95000"/>
                                    </p:animScale>
                                    <p:animScale>
                                      <p:cBhvr>
                                        <p:cTn id="33" dur="166" decel="50000">
                                          <p:stCondLst>
                                            <p:cond delay="1834"/>
                                          </p:stCondLst>
                                        </p:cTn>
                                        <p:tgtEl>
                                          <p:spTgt spid="22"/>
                                        </p:tgtEl>
                                      </p:cBhvr>
                                      <p:to x="100000" y="100000"/>
                                    </p:animScale>
                                  </p:childTnLst>
                                </p:cTn>
                              </p:par>
                              <p:par>
                                <p:cTn id="34" presetID="26" presetClass="entr" presetSubtype="0" fill="hold" grpId="0" nodeType="withEffect">
                                  <p:stCondLst>
                                    <p:cond delay="0"/>
                                  </p:stCondLst>
                                  <p:childTnLst>
                                    <p:set>
                                      <p:cBhvr>
                                        <p:cTn id="35" dur="1" fill="hold">
                                          <p:stCondLst>
                                            <p:cond delay="0"/>
                                          </p:stCondLst>
                                        </p:cTn>
                                        <p:tgtEl>
                                          <p:spTgt spid="21"/>
                                        </p:tgtEl>
                                        <p:attrNameLst>
                                          <p:attrName>style.visibility</p:attrName>
                                        </p:attrNameLst>
                                      </p:cBhvr>
                                      <p:to>
                                        <p:strVal val="visible"/>
                                      </p:to>
                                    </p:set>
                                    <p:animEffect transition="in" filter="wipe(down)">
                                      <p:cBhvr>
                                        <p:cTn id="36" dur="580">
                                          <p:stCondLst>
                                            <p:cond delay="0"/>
                                          </p:stCondLst>
                                        </p:cTn>
                                        <p:tgtEl>
                                          <p:spTgt spid="21"/>
                                        </p:tgtEl>
                                      </p:cBhvr>
                                    </p:animEffect>
                                    <p:anim calcmode="lin" valueType="num">
                                      <p:cBhvr>
                                        <p:cTn id="37" dur="1822" tmFilter="0,0; 0.14,0.36; 0.43,0.73; 0.71,0.91; 1.0,1.0">
                                          <p:stCondLst>
                                            <p:cond delay="0"/>
                                          </p:stCondLst>
                                        </p:cTn>
                                        <p:tgtEl>
                                          <p:spTgt spid="21"/>
                                        </p:tgtEl>
                                        <p:attrNameLst>
                                          <p:attrName>ppt_x</p:attrName>
                                        </p:attrNameLst>
                                      </p:cBhvr>
                                      <p:tavLst>
                                        <p:tav tm="0">
                                          <p:val>
                                            <p:strVal val="#ppt_x-0.25"/>
                                          </p:val>
                                        </p:tav>
                                        <p:tav tm="100000">
                                          <p:val>
                                            <p:strVal val="#ppt_x"/>
                                          </p:val>
                                        </p:tav>
                                      </p:tavLst>
                                    </p:anim>
                                    <p:anim calcmode="lin" valueType="num">
                                      <p:cBhvr>
                                        <p:cTn id="38" dur="664" tmFilter="0.0,0.0; 0.25,0.07; 0.50,0.2; 0.75,0.467; 1.0,1.0">
                                          <p:stCondLst>
                                            <p:cond delay="0"/>
                                          </p:stCondLst>
                                        </p:cTn>
                                        <p:tgtEl>
                                          <p:spTgt spid="21"/>
                                        </p:tgtEl>
                                        <p:attrNameLst>
                                          <p:attrName>ppt_y</p:attrName>
                                        </p:attrNameLst>
                                      </p:cBhvr>
                                      <p:tavLst>
                                        <p:tav tm="0" fmla="#ppt_y-sin(pi*$)/3">
                                          <p:val>
                                            <p:fltVal val="0.5"/>
                                          </p:val>
                                        </p:tav>
                                        <p:tav tm="100000">
                                          <p:val>
                                            <p:fltVal val="1"/>
                                          </p:val>
                                        </p:tav>
                                      </p:tavLst>
                                    </p:anim>
                                    <p:anim calcmode="lin" valueType="num">
                                      <p:cBhvr>
                                        <p:cTn id="39" dur="664" tmFilter="0, 0; 0.125,0.2665; 0.25,0.4; 0.375,0.465; 0.5,0.5;  0.625,0.535; 0.75,0.6; 0.875,0.7335; 1,1">
                                          <p:stCondLst>
                                            <p:cond delay="664"/>
                                          </p:stCondLst>
                                        </p:cTn>
                                        <p:tgtEl>
                                          <p:spTgt spid="21"/>
                                        </p:tgtEl>
                                        <p:attrNameLst>
                                          <p:attrName>ppt_y</p:attrName>
                                        </p:attrNameLst>
                                      </p:cBhvr>
                                      <p:tavLst>
                                        <p:tav tm="0" fmla="#ppt_y-sin(pi*$)/9">
                                          <p:val>
                                            <p:fltVal val="0"/>
                                          </p:val>
                                        </p:tav>
                                        <p:tav tm="100000">
                                          <p:val>
                                            <p:fltVal val="1"/>
                                          </p:val>
                                        </p:tav>
                                      </p:tavLst>
                                    </p:anim>
                                    <p:anim calcmode="lin" valueType="num">
                                      <p:cBhvr>
                                        <p:cTn id="40" dur="332" tmFilter="0, 0; 0.125,0.2665; 0.25,0.4; 0.375,0.465; 0.5,0.5;  0.625,0.535; 0.75,0.6; 0.875,0.7335; 1,1">
                                          <p:stCondLst>
                                            <p:cond delay="1324"/>
                                          </p:stCondLst>
                                        </p:cTn>
                                        <p:tgtEl>
                                          <p:spTgt spid="21"/>
                                        </p:tgtEl>
                                        <p:attrNameLst>
                                          <p:attrName>ppt_y</p:attrName>
                                        </p:attrNameLst>
                                      </p:cBhvr>
                                      <p:tavLst>
                                        <p:tav tm="0" fmla="#ppt_y-sin(pi*$)/27">
                                          <p:val>
                                            <p:fltVal val="0"/>
                                          </p:val>
                                        </p:tav>
                                        <p:tav tm="100000">
                                          <p:val>
                                            <p:fltVal val="1"/>
                                          </p:val>
                                        </p:tav>
                                      </p:tavLst>
                                    </p:anim>
                                    <p:anim calcmode="lin" valueType="num">
                                      <p:cBhvr>
                                        <p:cTn id="41" dur="164" tmFilter="0, 0; 0.125,0.2665; 0.25,0.4; 0.375,0.465; 0.5,0.5;  0.625,0.535; 0.75,0.6; 0.875,0.7335; 1,1">
                                          <p:stCondLst>
                                            <p:cond delay="1656"/>
                                          </p:stCondLst>
                                        </p:cTn>
                                        <p:tgtEl>
                                          <p:spTgt spid="21"/>
                                        </p:tgtEl>
                                        <p:attrNameLst>
                                          <p:attrName>ppt_y</p:attrName>
                                        </p:attrNameLst>
                                      </p:cBhvr>
                                      <p:tavLst>
                                        <p:tav tm="0" fmla="#ppt_y-sin(pi*$)/81">
                                          <p:val>
                                            <p:fltVal val="0"/>
                                          </p:val>
                                        </p:tav>
                                        <p:tav tm="100000">
                                          <p:val>
                                            <p:fltVal val="1"/>
                                          </p:val>
                                        </p:tav>
                                      </p:tavLst>
                                    </p:anim>
                                    <p:animScale>
                                      <p:cBhvr>
                                        <p:cTn id="42" dur="26">
                                          <p:stCondLst>
                                            <p:cond delay="650"/>
                                          </p:stCondLst>
                                        </p:cTn>
                                        <p:tgtEl>
                                          <p:spTgt spid="21"/>
                                        </p:tgtEl>
                                      </p:cBhvr>
                                      <p:to x="100000" y="60000"/>
                                    </p:animScale>
                                    <p:animScale>
                                      <p:cBhvr>
                                        <p:cTn id="43" dur="166" decel="50000">
                                          <p:stCondLst>
                                            <p:cond delay="676"/>
                                          </p:stCondLst>
                                        </p:cTn>
                                        <p:tgtEl>
                                          <p:spTgt spid="21"/>
                                        </p:tgtEl>
                                      </p:cBhvr>
                                      <p:to x="100000" y="100000"/>
                                    </p:animScale>
                                    <p:animScale>
                                      <p:cBhvr>
                                        <p:cTn id="44" dur="26">
                                          <p:stCondLst>
                                            <p:cond delay="1312"/>
                                          </p:stCondLst>
                                        </p:cTn>
                                        <p:tgtEl>
                                          <p:spTgt spid="21"/>
                                        </p:tgtEl>
                                      </p:cBhvr>
                                      <p:to x="100000" y="80000"/>
                                    </p:animScale>
                                    <p:animScale>
                                      <p:cBhvr>
                                        <p:cTn id="45" dur="166" decel="50000">
                                          <p:stCondLst>
                                            <p:cond delay="1338"/>
                                          </p:stCondLst>
                                        </p:cTn>
                                        <p:tgtEl>
                                          <p:spTgt spid="21"/>
                                        </p:tgtEl>
                                      </p:cBhvr>
                                      <p:to x="100000" y="100000"/>
                                    </p:animScale>
                                    <p:animScale>
                                      <p:cBhvr>
                                        <p:cTn id="46" dur="26">
                                          <p:stCondLst>
                                            <p:cond delay="1642"/>
                                          </p:stCondLst>
                                        </p:cTn>
                                        <p:tgtEl>
                                          <p:spTgt spid="21"/>
                                        </p:tgtEl>
                                      </p:cBhvr>
                                      <p:to x="100000" y="90000"/>
                                    </p:animScale>
                                    <p:animScale>
                                      <p:cBhvr>
                                        <p:cTn id="47" dur="166" decel="50000">
                                          <p:stCondLst>
                                            <p:cond delay="1668"/>
                                          </p:stCondLst>
                                        </p:cTn>
                                        <p:tgtEl>
                                          <p:spTgt spid="21"/>
                                        </p:tgtEl>
                                      </p:cBhvr>
                                      <p:to x="100000" y="100000"/>
                                    </p:animScale>
                                    <p:animScale>
                                      <p:cBhvr>
                                        <p:cTn id="48" dur="26">
                                          <p:stCondLst>
                                            <p:cond delay="1808"/>
                                          </p:stCondLst>
                                        </p:cTn>
                                        <p:tgtEl>
                                          <p:spTgt spid="21"/>
                                        </p:tgtEl>
                                      </p:cBhvr>
                                      <p:to x="100000" y="95000"/>
                                    </p:animScale>
                                    <p:animScale>
                                      <p:cBhvr>
                                        <p:cTn id="49" dur="166" decel="50000">
                                          <p:stCondLst>
                                            <p:cond delay="1834"/>
                                          </p:stCondLst>
                                        </p:cTn>
                                        <p:tgtEl>
                                          <p:spTgt spid="21"/>
                                        </p:tgtEl>
                                      </p:cBhvr>
                                      <p:to x="100000" y="100000"/>
                                    </p:animScale>
                                  </p:childTnLst>
                                </p:cTn>
                              </p:par>
                              <p:par>
                                <p:cTn id="50" presetID="26" presetClass="entr" presetSubtype="0" fill="hold" grpId="0" nodeType="withEffect">
                                  <p:stCondLst>
                                    <p:cond delay="0"/>
                                  </p:stCondLst>
                                  <p:childTnLst>
                                    <p:set>
                                      <p:cBhvr>
                                        <p:cTn id="51" dur="1" fill="hold">
                                          <p:stCondLst>
                                            <p:cond delay="0"/>
                                          </p:stCondLst>
                                        </p:cTn>
                                        <p:tgtEl>
                                          <p:spTgt spid="23"/>
                                        </p:tgtEl>
                                        <p:attrNameLst>
                                          <p:attrName>style.visibility</p:attrName>
                                        </p:attrNameLst>
                                      </p:cBhvr>
                                      <p:to>
                                        <p:strVal val="visible"/>
                                      </p:to>
                                    </p:set>
                                    <p:animEffect transition="in" filter="wipe(down)">
                                      <p:cBhvr>
                                        <p:cTn id="52" dur="580">
                                          <p:stCondLst>
                                            <p:cond delay="0"/>
                                          </p:stCondLst>
                                        </p:cTn>
                                        <p:tgtEl>
                                          <p:spTgt spid="23"/>
                                        </p:tgtEl>
                                      </p:cBhvr>
                                    </p:animEffect>
                                    <p:anim calcmode="lin" valueType="num">
                                      <p:cBhvr>
                                        <p:cTn id="53" dur="1822" tmFilter="0,0; 0.14,0.36; 0.43,0.73; 0.71,0.91; 1.0,1.0">
                                          <p:stCondLst>
                                            <p:cond delay="0"/>
                                          </p:stCondLst>
                                        </p:cTn>
                                        <p:tgtEl>
                                          <p:spTgt spid="23"/>
                                        </p:tgtEl>
                                        <p:attrNameLst>
                                          <p:attrName>ppt_x</p:attrName>
                                        </p:attrNameLst>
                                      </p:cBhvr>
                                      <p:tavLst>
                                        <p:tav tm="0">
                                          <p:val>
                                            <p:strVal val="#ppt_x-0.25"/>
                                          </p:val>
                                        </p:tav>
                                        <p:tav tm="100000">
                                          <p:val>
                                            <p:strVal val="#ppt_x"/>
                                          </p:val>
                                        </p:tav>
                                      </p:tavLst>
                                    </p:anim>
                                    <p:anim calcmode="lin" valueType="num">
                                      <p:cBhvr>
                                        <p:cTn id="54" dur="664" tmFilter="0.0,0.0; 0.25,0.07; 0.50,0.2; 0.75,0.467; 1.0,1.0">
                                          <p:stCondLst>
                                            <p:cond delay="0"/>
                                          </p:stCondLst>
                                        </p:cTn>
                                        <p:tgtEl>
                                          <p:spTgt spid="23"/>
                                        </p:tgtEl>
                                        <p:attrNameLst>
                                          <p:attrName>ppt_y</p:attrName>
                                        </p:attrNameLst>
                                      </p:cBhvr>
                                      <p:tavLst>
                                        <p:tav tm="0" fmla="#ppt_y-sin(pi*$)/3">
                                          <p:val>
                                            <p:fltVal val="0.5"/>
                                          </p:val>
                                        </p:tav>
                                        <p:tav tm="100000">
                                          <p:val>
                                            <p:fltVal val="1"/>
                                          </p:val>
                                        </p:tav>
                                      </p:tavLst>
                                    </p:anim>
                                    <p:anim calcmode="lin" valueType="num">
                                      <p:cBhvr>
                                        <p:cTn id="55" dur="664" tmFilter="0, 0; 0.125,0.2665; 0.25,0.4; 0.375,0.465; 0.5,0.5;  0.625,0.535; 0.75,0.6; 0.875,0.7335; 1,1">
                                          <p:stCondLst>
                                            <p:cond delay="664"/>
                                          </p:stCondLst>
                                        </p:cTn>
                                        <p:tgtEl>
                                          <p:spTgt spid="23"/>
                                        </p:tgtEl>
                                        <p:attrNameLst>
                                          <p:attrName>ppt_y</p:attrName>
                                        </p:attrNameLst>
                                      </p:cBhvr>
                                      <p:tavLst>
                                        <p:tav tm="0" fmla="#ppt_y-sin(pi*$)/9">
                                          <p:val>
                                            <p:fltVal val="0"/>
                                          </p:val>
                                        </p:tav>
                                        <p:tav tm="100000">
                                          <p:val>
                                            <p:fltVal val="1"/>
                                          </p:val>
                                        </p:tav>
                                      </p:tavLst>
                                    </p:anim>
                                    <p:anim calcmode="lin" valueType="num">
                                      <p:cBhvr>
                                        <p:cTn id="56" dur="332" tmFilter="0, 0; 0.125,0.2665; 0.25,0.4; 0.375,0.465; 0.5,0.5;  0.625,0.535; 0.75,0.6; 0.875,0.7335; 1,1">
                                          <p:stCondLst>
                                            <p:cond delay="1324"/>
                                          </p:stCondLst>
                                        </p:cTn>
                                        <p:tgtEl>
                                          <p:spTgt spid="23"/>
                                        </p:tgtEl>
                                        <p:attrNameLst>
                                          <p:attrName>ppt_y</p:attrName>
                                        </p:attrNameLst>
                                      </p:cBhvr>
                                      <p:tavLst>
                                        <p:tav tm="0" fmla="#ppt_y-sin(pi*$)/27">
                                          <p:val>
                                            <p:fltVal val="0"/>
                                          </p:val>
                                        </p:tav>
                                        <p:tav tm="100000">
                                          <p:val>
                                            <p:fltVal val="1"/>
                                          </p:val>
                                        </p:tav>
                                      </p:tavLst>
                                    </p:anim>
                                    <p:anim calcmode="lin" valueType="num">
                                      <p:cBhvr>
                                        <p:cTn id="57" dur="164" tmFilter="0, 0; 0.125,0.2665; 0.25,0.4; 0.375,0.465; 0.5,0.5;  0.625,0.535; 0.75,0.6; 0.875,0.7335; 1,1">
                                          <p:stCondLst>
                                            <p:cond delay="1656"/>
                                          </p:stCondLst>
                                        </p:cTn>
                                        <p:tgtEl>
                                          <p:spTgt spid="23"/>
                                        </p:tgtEl>
                                        <p:attrNameLst>
                                          <p:attrName>ppt_y</p:attrName>
                                        </p:attrNameLst>
                                      </p:cBhvr>
                                      <p:tavLst>
                                        <p:tav tm="0" fmla="#ppt_y-sin(pi*$)/81">
                                          <p:val>
                                            <p:fltVal val="0"/>
                                          </p:val>
                                        </p:tav>
                                        <p:tav tm="100000">
                                          <p:val>
                                            <p:fltVal val="1"/>
                                          </p:val>
                                        </p:tav>
                                      </p:tavLst>
                                    </p:anim>
                                    <p:animScale>
                                      <p:cBhvr>
                                        <p:cTn id="58" dur="26">
                                          <p:stCondLst>
                                            <p:cond delay="650"/>
                                          </p:stCondLst>
                                        </p:cTn>
                                        <p:tgtEl>
                                          <p:spTgt spid="23"/>
                                        </p:tgtEl>
                                      </p:cBhvr>
                                      <p:to x="100000" y="60000"/>
                                    </p:animScale>
                                    <p:animScale>
                                      <p:cBhvr>
                                        <p:cTn id="59" dur="166" decel="50000">
                                          <p:stCondLst>
                                            <p:cond delay="676"/>
                                          </p:stCondLst>
                                        </p:cTn>
                                        <p:tgtEl>
                                          <p:spTgt spid="23"/>
                                        </p:tgtEl>
                                      </p:cBhvr>
                                      <p:to x="100000" y="100000"/>
                                    </p:animScale>
                                    <p:animScale>
                                      <p:cBhvr>
                                        <p:cTn id="60" dur="26">
                                          <p:stCondLst>
                                            <p:cond delay="1312"/>
                                          </p:stCondLst>
                                        </p:cTn>
                                        <p:tgtEl>
                                          <p:spTgt spid="23"/>
                                        </p:tgtEl>
                                      </p:cBhvr>
                                      <p:to x="100000" y="80000"/>
                                    </p:animScale>
                                    <p:animScale>
                                      <p:cBhvr>
                                        <p:cTn id="61" dur="166" decel="50000">
                                          <p:stCondLst>
                                            <p:cond delay="1338"/>
                                          </p:stCondLst>
                                        </p:cTn>
                                        <p:tgtEl>
                                          <p:spTgt spid="23"/>
                                        </p:tgtEl>
                                      </p:cBhvr>
                                      <p:to x="100000" y="100000"/>
                                    </p:animScale>
                                    <p:animScale>
                                      <p:cBhvr>
                                        <p:cTn id="62" dur="26">
                                          <p:stCondLst>
                                            <p:cond delay="1642"/>
                                          </p:stCondLst>
                                        </p:cTn>
                                        <p:tgtEl>
                                          <p:spTgt spid="23"/>
                                        </p:tgtEl>
                                      </p:cBhvr>
                                      <p:to x="100000" y="90000"/>
                                    </p:animScale>
                                    <p:animScale>
                                      <p:cBhvr>
                                        <p:cTn id="63" dur="166" decel="50000">
                                          <p:stCondLst>
                                            <p:cond delay="1668"/>
                                          </p:stCondLst>
                                        </p:cTn>
                                        <p:tgtEl>
                                          <p:spTgt spid="23"/>
                                        </p:tgtEl>
                                      </p:cBhvr>
                                      <p:to x="100000" y="100000"/>
                                    </p:animScale>
                                    <p:animScale>
                                      <p:cBhvr>
                                        <p:cTn id="64" dur="26">
                                          <p:stCondLst>
                                            <p:cond delay="1808"/>
                                          </p:stCondLst>
                                        </p:cTn>
                                        <p:tgtEl>
                                          <p:spTgt spid="23"/>
                                        </p:tgtEl>
                                      </p:cBhvr>
                                      <p:to x="100000" y="95000"/>
                                    </p:animScale>
                                    <p:animScale>
                                      <p:cBhvr>
                                        <p:cTn id="65" dur="166" decel="50000">
                                          <p:stCondLst>
                                            <p:cond delay="1834"/>
                                          </p:stCondLst>
                                        </p:cTn>
                                        <p:tgtEl>
                                          <p:spTgt spid="23"/>
                                        </p:tgtEl>
                                      </p:cBhvr>
                                      <p:to x="100000" y="100000"/>
                                    </p:animScale>
                                  </p:childTnLst>
                                </p:cTn>
                              </p:par>
                            </p:childTnLst>
                          </p:cTn>
                        </p:par>
                      </p:childTnLst>
                    </p:cTn>
                  </p:par>
                  <p:par>
                    <p:cTn id="66" fill="hold">
                      <p:stCondLst>
                        <p:cond delay="indefinite"/>
                      </p:stCondLst>
                      <p:childTnLst>
                        <p:par>
                          <p:cTn id="67" fill="hold">
                            <p:stCondLst>
                              <p:cond delay="0"/>
                            </p:stCondLst>
                            <p:childTnLst>
                              <p:par>
                                <p:cTn id="68" presetID="47" presetClass="entr" presetSubtype="0" fill="hold" grpId="0" nodeType="clickEffect">
                                  <p:stCondLst>
                                    <p:cond delay="0"/>
                                  </p:stCondLst>
                                  <p:childTnLst>
                                    <p:set>
                                      <p:cBhvr>
                                        <p:cTn id="69" dur="1" fill="hold">
                                          <p:stCondLst>
                                            <p:cond delay="0"/>
                                          </p:stCondLst>
                                        </p:cTn>
                                        <p:tgtEl>
                                          <p:spTgt spid="15"/>
                                        </p:tgtEl>
                                        <p:attrNameLst>
                                          <p:attrName>style.visibility</p:attrName>
                                        </p:attrNameLst>
                                      </p:cBhvr>
                                      <p:to>
                                        <p:strVal val="visible"/>
                                      </p:to>
                                    </p:set>
                                    <p:animEffect transition="in" filter="fade">
                                      <p:cBhvr>
                                        <p:cTn id="70" dur="1000"/>
                                        <p:tgtEl>
                                          <p:spTgt spid="15"/>
                                        </p:tgtEl>
                                      </p:cBhvr>
                                    </p:animEffect>
                                    <p:anim calcmode="lin" valueType="num">
                                      <p:cBhvr>
                                        <p:cTn id="71" dur="1000" fill="hold"/>
                                        <p:tgtEl>
                                          <p:spTgt spid="15"/>
                                        </p:tgtEl>
                                        <p:attrNameLst>
                                          <p:attrName>ppt_x</p:attrName>
                                        </p:attrNameLst>
                                      </p:cBhvr>
                                      <p:tavLst>
                                        <p:tav tm="0">
                                          <p:val>
                                            <p:strVal val="#ppt_x"/>
                                          </p:val>
                                        </p:tav>
                                        <p:tav tm="100000">
                                          <p:val>
                                            <p:strVal val="#ppt_x"/>
                                          </p:val>
                                        </p:tav>
                                      </p:tavLst>
                                    </p:anim>
                                    <p:anim calcmode="lin" valueType="num">
                                      <p:cBhvr>
                                        <p:cTn id="72"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7" presetClass="entr" presetSubtype="0" fill="hold" grpId="0" nodeType="clickEffect">
                                  <p:stCondLst>
                                    <p:cond delay="0"/>
                                  </p:stCondLst>
                                  <p:childTnLst>
                                    <p:set>
                                      <p:cBhvr>
                                        <p:cTn id="76" dur="1" fill="hold">
                                          <p:stCondLst>
                                            <p:cond delay="0"/>
                                          </p:stCondLst>
                                        </p:cTn>
                                        <p:tgtEl>
                                          <p:spTgt spid="18"/>
                                        </p:tgtEl>
                                        <p:attrNameLst>
                                          <p:attrName>style.visibility</p:attrName>
                                        </p:attrNameLst>
                                      </p:cBhvr>
                                      <p:to>
                                        <p:strVal val="visible"/>
                                      </p:to>
                                    </p:set>
                                    <p:animEffect transition="in" filter="fade">
                                      <p:cBhvr>
                                        <p:cTn id="77" dur="1000"/>
                                        <p:tgtEl>
                                          <p:spTgt spid="18"/>
                                        </p:tgtEl>
                                      </p:cBhvr>
                                    </p:animEffect>
                                    <p:anim calcmode="lin" valueType="num">
                                      <p:cBhvr>
                                        <p:cTn id="78" dur="1000" fill="hold"/>
                                        <p:tgtEl>
                                          <p:spTgt spid="18"/>
                                        </p:tgtEl>
                                        <p:attrNameLst>
                                          <p:attrName>ppt_x</p:attrName>
                                        </p:attrNameLst>
                                      </p:cBhvr>
                                      <p:tavLst>
                                        <p:tav tm="0">
                                          <p:val>
                                            <p:strVal val="#ppt_x"/>
                                          </p:val>
                                        </p:tav>
                                        <p:tav tm="100000">
                                          <p:val>
                                            <p:strVal val="#ppt_x"/>
                                          </p:val>
                                        </p:tav>
                                      </p:tavLst>
                                    </p:anim>
                                    <p:anim calcmode="lin" valueType="num">
                                      <p:cBhvr>
                                        <p:cTn id="79"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7" presetClass="entr" presetSubtype="0" fill="hold" grpId="0" nodeType="clickEffect">
                                  <p:stCondLst>
                                    <p:cond delay="0"/>
                                  </p:stCondLst>
                                  <p:childTnLst>
                                    <p:set>
                                      <p:cBhvr>
                                        <p:cTn id="83" dur="1" fill="hold">
                                          <p:stCondLst>
                                            <p:cond delay="0"/>
                                          </p:stCondLst>
                                        </p:cTn>
                                        <p:tgtEl>
                                          <p:spTgt spid="20"/>
                                        </p:tgtEl>
                                        <p:attrNameLst>
                                          <p:attrName>style.visibility</p:attrName>
                                        </p:attrNameLst>
                                      </p:cBhvr>
                                      <p:to>
                                        <p:strVal val="visible"/>
                                      </p:to>
                                    </p:set>
                                    <p:animEffect transition="in" filter="fade">
                                      <p:cBhvr>
                                        <p:cTn id="84" dur="1000"/>
                                        <p:tgtEl>
                                          <p:spTgt spid="20"/>
                                        </p:tgtEl>
                                      </p:cBhvr>
                                    </p:animEffect>
                                    <p:anim calcmode="lin" valueType="num">
                                      <p:cBhvr>
                                        <p:cTn id="85" dur="1000" fill="hold"/>
                                        <p:tgtEl>
                                          <p:spTgt spid="20"/>
                                        </p:tgtEl>
                                        <p:attrNameLst>
                                          <p:attrName>ppt_x</p:attrName>
                                        </p:attrNameLst>
                                      </p:cBhvr>
                                      <p:tavLst>
                                        <p:tav tm="0">
                                          <p:val>
                                            <p:strVal val="#ppt_x"/>
                                          </p:val>
                                        </p:tav>
                                        <p:tav tm="100000">
                                          <p:val>
                                            <p:strVal val="#ppt_x"/>
                                          </p:val>
                                        </p:tav>
                                      </p:tavLst>
                                    </p:anim>
                                    <p:anim calcmode="lin" valueType="num">
                                      <p:cBhvr>
                                        <p:cTn id="86"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47" presetClass="entr" presetSubtype="0" fill="hold" grpId="0" nodeType="clickEffect">
                                  <p:stCondLst>
                                    <p:cond delay="0"/>
                                  </p:stCondLst>
                                  <p:childTnLst>
                                    <p:set>
                                      <p:cBhvr>
                                        <p:cTn id="90" dur="1" fill="hold">
                                          <p:stCondLst>
                                            <p:cond delay="0"/>
                                          </p:stCondLst>
                                        </p:cTn>
                                        <p:tgtEl>
                                          <p:spTgt spid="37"/>
                                        </p:tgtEl>
                                        <p:attrNameLst>
                                          <p:attrName>style.visibility</p:attrName>
                                        </p:attrNameLst>
                                      </p:cBhvr>
                                      <p:to>
                                        <p:strVal val="visible"/>
                                      </p:to>
                                    </p:set>
                                    <p:animEffect transition="in" filter="fade">
                                      <p:cBhvr>
                                        <p:cTn id="91" dur="1000"/>
                                        <p:tgtEl>
                                          <p:spTgt spid="37"/>
                                        </p:tgtEl>
                                      </p:cBhvr>
                                    </p:animEffect>
                                    <p:anim calcmode="lin" valueType="num">
                                      <p:cBhvr>
                                        <p:cTn id="92" dur="1000" fill="hold"/>
                                        <p:tgtEl>
                                          <p:spTgt spid="37"/>
                                        </p:tgtEl>
                                        <p:attrNameLst>
                                          <p:attrName>ppt_x</p:attrName>
                                        </p:attrNameLst>
                                      </p:cBhvr>
                                      <p:tavLst>
                                        <p:tav tm="0">
                                          <p:val>
                                            <p:strVal val="#ppt_x"/>
                                          </p:val>
                                        </p:tav>
                                        <p:tav tm="100000">
                                          <p:val>
                                            <p:strVal val="#ppt_x"/>
                                          </p:val>
                                        </p:tav>
                                      </p:tavLst>
                                    </p:anim>
                                    <p:anim calcmode="lin" valueType="num">
                                      <p:cBhvr>
                                        <p:cTn id="93" dur="1000" fill="hold"/>
                                        <p:tgtEl>
                                          <p:spTgt spid="37"/>
                                        </p:tgtEl>
                                        <p:attrNameLst>
                                          <p:attrName>ppt_y</p:attrName>
                                        </p:attrNameLst>
                                      </p:cBhvr>
                                      <p:tavLst>
                                        <p:tav tm="0">
                                          <p:val>
                                            <p:strVal val="#ppt_y-.1"/>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47" presetClass="entr" presetSubtype="0" fill="hold" grpId="0" nodeType="clickEffect">
                                  <p:stCondLst>
                                    <p:cond delay="0"/>
                                  </p:stCondLst>
                                  <p:childTnLst>
                                    <p:set>
                                      <p:cBhvr>
                                        <p:cTn id="97" dur="1" fill="hold">
                                          <p:stCondLst>
                                            <p:cond delay="0"/>
                                          </p:stCondLst>
                                        </p:cTn>
                                        <p:tgtEl>
                                          <p:spTgt spid="24"/>
                                        </p:tgtEl>
                                        <p:attrNameLst>
                                          <p:attrName>style.visibility</p:attrName>
                                        </p:attrNameLst>
                                      </p:cBhvr>
                                      <p:to>
                                        <p:strVal val="visible"/>
                                      </p:to>
                                    </p:set>
                                    <p:animEffect transition="in" filter="fade">
                                      <p:cBhvr>
                                        <p:cTn id="98" dur="1000"/>
                                        <p:tgtEl>
                                          <p:spTgt spid="24"/>
                                        </p:tgtEl>
                                      </p:cBhvr>
                                    </p:animEffect>
                                    <p:anim calcmode="lin" valueType="num">
                                      <p:cBhvr>
                                        <p:cTn id="99" dur="1000" fill="hold"/>
                                        <p:tgtEl>
                                          <p:spTgt spid="24"/>
                                        </p:tgtEl>
                                        <p:attrNameLst>
                                          <p:attrName>ppt_x</p:attrName>
                                        </p:attrNameLst>
                                      </p:cBhvr>
                                      <p:tavLst>
                                        <p:tav tm="0">
                                          <p:val>
                                            <p:strVal val="#ppt_x"/>
                                          </p:val>
                                        </p:tav>
                                        <p:tav tm="100000">
                                          <p:val>
                                            <p:strVal val="#ppt_x"/>
                                          </p:val>
                                        </p:tav>
                                      </p:tavLst>
                                    </p:anim>
                                    <p:anim calcmode="lin" valueType="num">
                                      <p:cBhvr>
                                        <p:cTn id="100"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101" fill="hold">
                      <p:stCondLst>
                        <p:cond delay="indefinite"/>
                      </p:stCondLst>
                      <p:childTnLst>
                        <p:par>
                          <p:cTn id="102" fill="hold">
                            <p:stCondLst>
                              <p:cond delay="0"/>
                            </p:stCondLst>
                            <p:childTnLst>
                              <p:par>
                                <p:cTn id="103" presetID="47" presetClass="entr" presetSubtype="0" fill="hold" grpId="0" nodeType="clickEffect">
                                  <p:stCondLst>
                                    <p:cond delay="0"/>
                                  </p:stCondLst>
                                  <p:childTnLst>
                                    <p:set>
                                      <p:cBhvr>
                                        <p:cTn id="104" dur="1" fill="hold">
                                          <p:stCondLst>
                                            <p:cond delay="0"/>
                                          </p:stCondLst>
                                        </p:cTn>
                                        <p:tgtEl>
                                          <p:spTgt spid="26"/>
                                        </p:tgtEl>
                                        <p:attrNameLst>
                                          <p:attrName>style.visibility</p:attrName>
                                        </p:attrNameLst>
                                      </p:cBhvr>
                                      <p:to>
                                        <p:strVal val="visible"/>
                                      </p:to>
                                    </p:set>
                                    <p:animEffect transition="in" filter="fade">
                                      <p:cBhvr>
                                        <p:cTn id="105" dur="1000"/>
                                        <p:tgtEl>
                                          <p:spTgt spid="26"/>
                                        </p:tgtEl>
                                      </p:cBhvr>
                                    </p:animEffect>
                                    <p:anim calcmode="lin" valueType="num">
                                      <p:cBhvr>
                                        <p:cTn id="106" dur="1000" fill="hold"/>
                                        <p:tgtEl>
                                          <p:spTgt spid="26"/>
                                        </p:tgtEl>
                                        <p:attrNameLst>
                                          <p:attrName>ppt_x</p:attrName>
                                        </p:attrNameLst>
                                      </p:cBhvr>
                                      <p:tavLst>
                                        <p:tav tm="0">
                                          <p:val>
                                            <p:strVal val="#ppt_x"/>
                                          </p:val>
                                        </p:tav>
                                        <p:tav tm="100000">
                                          <p:val>
                                            <p:strVal val="#ppt_x"/>
                                          </p:val>
                                        </p:tav>
                                      </p:tavLst>
                                    </p:anim>
                                    <p:anim calcmode="lin" valueType="num">
                                      <p:cBhvr>
                                        <p:cTn id="107"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par>
                    <p:cTn id="108" fill="hold">
                      <p:stCondLst>
                        <p:cond delay="indefinite"/>
                      </p:stCondLst>
                      <p:childTnLst>
                        <p:par>
                          <p:cTn id="109" fill="hold">
                            <p:stCondLst>
                              <p:cond delay="0"/>
                            </p:stCondLst>
                            <p:childTnLst>
                              <p:par>
                                <p:cTn id="110" presetID="2" presetClass="entr" presetSubtype="8" fill="hold" grpId="0" nodeType="clickEffect">
                                  <p:stCondLst>
                                    <p:cond delay="0"/>
                                  </p:stCondLst>
                                  <p:childTnLst>
                                    <p:set>
                                      <p:cBhvr>
                                        <p:cTn id="111" dur="1" fill="hold">
                                          <p:stCondLst>
                                            <p:cond delay="0"/>
                                          </p:stCondLst>
                                        </p:cTn>
                                        <p:tgtEl>
                                          <p:spTgt spid="40"/>
                                        </p:tgtEl>
                                        <p:attrNameLst>
                                          <p:attrName>style.visibility</p:attrName>
                                        </p:attrNameLst>
                                      </p:cBhvr>
                                      <p:to>
                                        <p:strVal val="visible"/>
                                      </p:to>
                                    </p:set>
                                    <p:anim calcmode="lin" valueType="num">
                                      <p:cBhvr additive="base">
                                        <p:cTn id="112" dur="500" fill="hold"/>
                                        <p:tgtEl>
                                          <p:spTgt spid="40"/>
                                        </p:tgtEl>
                                        <p:attrNameLst>
                                          <p:attrName>ppt_x</p:attrName>
                                        </p:attrNameLst>
                                      </p:cBhvr>
                                      <p:tavLst>
                                        <p:tav tm="0">
                                          <p:val>
                                            <p:strVal val="0-#ppt_w/2"/>
                                          </p:val>
                                        </p:tav>
                                        <p:tav tm="100000">
                                          <p:val>
                                            <p:strVal val="#ppt_x"/>
                                          </p:val>
                                        </p:tav>
                                      </p:tavLst>
                                    </p:anim>
                                    <p:anim calcmode="lin" valueType="num">
                                      <p:cBhvr additive="base">
                                        <p:cTn id="113" dur="500" fill="hold"/>
                                        <p:tgtEl>
                                          <p:spTgt spid="40"/>
                                        </p:tgtEl>
                                        <p:attrNameLst>
                                          <p:attrName>ppt_y</p:attrName>
                                        </p:attrNameLst>
                                      </p:cBhvr>
                                      <p:tavLst>
                                        <p:tav tm="0">
                                          <p:val>
                                            <p:strVal val="#ppt_y"/>
                                          </p:val>
                                        </p:tav>
                                        <p:tav tm="100000">
                                          <p:val>
                                            <p:strVal val="#ppt_y"/>
                                          </p:val>
                                        </p:tav>
                                      </p:tavLst>
                                    </p:anim>
                                  </p:childTnLst>
                                </p:cTn>
                              </p:par>
                            </p:childTnLst>
                          </p:cTn>
                        </p:par>
                      </p:childTnLst>
                    </p:cTn>
                  </p:par>
                  <p:par>
                    <p:cTn id="114" fill="hold">
                      <p:stCondLst>
                        <p:cond delay="indefinite"/>
                      </p:stCondLst>
                      <p:childTnLst>
                        <p:par>
                          <p:cTn id="115" fill="hold">
                            <p:stCondLst>
                              <p:cond delay="0"/>
                            </p:stCondLst>
                            <p:childTnLst>
                              <p:par>
                                <p:cTn id="116" presetID="47" presetClass="entr" presetSubtype="0" fill="hold" grpId="0" nodeType="clickEffect">
                                  <p:stCondLst>
                                    <p:cond delay="0"/>
                                  </p:stCondLst>
                                  <p:childTnLst>
                                    <p:set>
                                      <p:cBhvr>
                                        <p:cTn id="117" dur="1" fill="hold">
                                          <p:stCondLst>
                                            <p:cond delay="0"/>
                                          </p:stCondLst>
                                        </p:cTn>
                                        <p:tgtEl>
                                          <p:spTgt spid="38"/>
                                        </p:tgtEl>
                                        <p:attrNameLst>
                                          <p:attrName>style.visibility</p:attrName>
                                        </p:attrNameLst>
                                      </p:cBhvr>
                                      <p:to>
                                        <p:strVal val="visible"/>
                                      </p:to>
                                    </p:set>
                                    <p:animEffect transition="in" filter="fade">
                                      <p:cBhvr>
                                        <p:cTn id="118" dur="1000"/>
                                        <p:tgtEl>
                                          <p:spTgt spid="38"/>
                                        </p:tgtEl>
                                      </p:cBhvr>
                                    </p:animEffect>
                                    <p:anim calcmode="lin" valueType="num">
                                      <p:cBhvr>
                                        <p:cTn id="119" dur="1000" fill="hold"/>
                                        <p:tgtEl>
                                          <p:spTgt spid="38"/>
                                        </p:tgtEl>
                                        <p:attrNameLst>
                                          <p:attrName>ppt_x</p:attrName>
                                        </p:attrNameLst>
                                      </p:cBhvr>
                                      <p:tavLst>
                                        <p:tav tm="0">
                                          <p:val>
                                            <p:strVal val="#ppt_x"/>
                                          </p:val>
                                        </p:tav>
                                        <p:tav tm="100000">
                                          <p:val>
                                            <p:strVal val="#ppt_x"/>
                                          </p:val>
                                        </p:tav>
                                      </p:tavLst>
                                    </p:anim>
                                    <p:anim calcmode="lin" valueType="num">
                                      <p:cBhvr>
                                        <p:cTn id="120" dur="1000" fill="hold"/>
                                        <p:tgtEl>
                                          <p:spTgt spid="38"/>
                                        </p:tgtEl>
                                        <p:attrNameLst>
                                          <p:attrName>ppt_y</p:attrName>
                                        </p:attrNameLst>
                                      </p:cBhvr>
                                      <p:tavLst>
                                        <p:tav tm="0">
                                          <p:val>
                                            <p:strVal val="#ppt_y-.1"/>
                                          </p:val>
                                        </p:tav>
                                        <p:tav tm="100000">
                                          <p:val>
                                            <p:strVal val="#ppt_y"/>
                                          </p:val>
                                        </p:tav>
                                      </p:tavLst>
                                    </p:anim>
                                  </p:childTnLst>
                                </p:cTn>
                              </p:par>
                            </p:childTnLst>
                          </p:cTn>
                        </p:par>
                      </p:childTnLst>
                    </p:cTn>
                  </p:par>
                  <p:par>
                    <p:cTn id="121" fill="hold">
                      <p:stCondLst>
                        <p:cond delay="indefinite"/>
                      </p:stCondLst>
                      <p:childTnLst>
                        <p:par>
                          <p:cTn id="122" fill="hold">
                            <p:stCondLst>
                              <p:cond delay="0"/>
                            </p:stCondLst>
                            <p:childTnLst>
                              <p:par>
                                <p:cTn id="123" presetID="47" presetClass="entr" presetSubtype="0" fill="hold" grpId="0" nodeType="clickEffect">
                                  <p:stCondLst>
                                    <p:cond delay="0"/>
                                  </p:stCondLst>
                                  <p:childTnLst>
                                    <p:set>
                                      <p:cBhvr>
                                        <p:cTn id="124" dur="1" fill="hold">
                                          <p:stCondLst>
                                            <p:cond delay="0"/>
                                          </p:stCondLst>
                                        </p:cTn>
                                        <p:tgtEl>
                                          <p:spTgt spid="27"/>
                                        </p:tgtEl>
                                        <p:attrNameLst>
                                          <p:attrName>style.visibility</p:attrName>
                                        </p:attrNameLst>
                                      </p:cBhvr>
                                      <p:to>
                                        <p:strVal val="visible"/>
                                      </p:to>
                                    </p:set>
                                    <p:animEffect transition="in" filter="fade">
                                      <p:cBhvr>
                                        <p:cTn id="125" dur="1000"/>
                                        <p:tgtEl>
                                          <p:spTgt spid="27"/>
                                        </p:tgtEl>
                                      </p:cBhvr>
                                    </p:animEffect>
                                    <p:anim calcmode="lin" valueType="num">
                                      <p:cBhvr>
                                        <p:cTn id="126" dur="1000" fill="hold"/>
                                        <p:tgtEl>
                                          <p:spTgt spid="27"/>
                                        </p:tgtEl>
                                        <p:attrNameLst>
                                          <p:attrName>ppt_x</p:attrName>
                                        </p:attrNameLst>
                                      </p:cBhvr>
                                      <p:tavLst>
                                        <p:tav tm="0">
                                          <p:val>
                                            <p:strVal val="#ppt_x"/>
                                          </p:val>
                                        </p:tav>
                                        <p:tav tm="100000">
                                          <p:val>
                                            <p:strVal val="#ppt_x"/>
                                          </p:val>
                                        </p:tav>
                                      </p:tavLst>
                                    </p:anim>
                                    <p:anim calcmode="lin" valueType="num">
                                      <p:cBhvr>
                                        <p:cTn id="127"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par>
                    <p:cTn id="128" fill="hold">
                      <p:stCondLst>
                        <p:cond delay="indefinite"/>
                      </p:stCondLst>
                      <p:childTnLst>
                        <p:par>
                          <p:cTn id="129" fill="hold">
                            <p:stCondLst>
                              <p:cond delay="0"/>
                            </p:stCondLst>
                            <p:childTnLst>
                              <p:par>
                                <p:cTn id="130" presetID="47" presetClass="entr" presetSubtype="0" fill="hold" grpId="0" nodeType="clickEffect">
                                  <p:stCondLst>
                                    <p:cond delay="0"/>
                                  </p:stCondLst>
                                  <p:childTnLst>
                                    <p:set>
                                      <p:cBhvr>
                                        <p:cTn id="131" dur="1" fill="hold">
                                          <p:stCondLst>
                                            <p:cond delay="0"/>
                                          </p:stCondLst>
                                        </p:cTn>
                                        <p:tgtEl>
                                          <p:spTgt spid="28"/>
                                        </p:tgtEl>
                                        <p:attrNameLst>
                                          <p:attrName>style.visibility</p:attrName>
                                        </p:attrNameLst>
                                      </p:cBhvr>
                                      <p:to>
                                        <p:strVal val="visible"/>
                                      </p:to>
                                    </p:set>
                                    <p:animEffect transition="in" filter="fade">
                                      <p:cBhvr>
                                        <p:cTn id="132" dur="1000"/>
                                        <p:tgtEl>
                                          <p:spTgt spid="28"/>
                                        </p:tgtEl>
                                      </p:cBhvr>
                                    </p:animEffect>
                                    <p:anim calcmode="lin" valueType="num">
                                      <p:cBhvr>
                                        <p:cTn id="133" dur="1000" fill="hold"/>
                                        <p:tgtEl>
                                          <p:spTgt spid="28"/>
                                        </p:tgtEl>
                                        <p:attrNameLst>
                                          <p:attrName>ppt_x</p:attrName>
                                        </p:attrNameLst>
                                      </p:cBhvr>
                                      <p:tavLst>
                                        <p:tav tm="0">
                                          <p:val>
                                            <p:strVal val="#ppt_x"/>
                                          </p:val>
                                        </p:tav>
                                        <p:tav tm="100000">
                                          <p:val>
                                            <p:strVal val="#ppt_x"/>
                                          </p:val>
                                        </p:tav>
                                      </p:tavLst>
                                    </p:anim>
                                    <p:anim calcmode="lin" valueType="num">
                                      <p:cBhvr>
                                        <p:cTn id="134"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par>
                    <p:cTn id="135" fill="hold">
                      <p:stCondLst>
                        <p:cond delay="indefinite"/>
                      </p:stCondLst>
                      <p:childTnLst>
                        <p:par>
                          <p:cTn id="136" fill="hold">
                            <p:stCondLst>
                              <p:cond delay="0"/>
                            </p:stCondLst>
                            <p:childTnLst>
                              <p:par>
                                <p:cTn id="137" presetID="2" presetClass="entr" presetSubtype="8" fill="hold" grpId="0" nodeType="clickEffect">
                                  <p:stCondLst>
                                    <p:cond delay="0"/>
                                  </p:stCondLst>
                                  <p:childTnLst>
                                    <p:set>
                                      <p:cBhvr>
                                        <p:cTn id="138" dur="1" fill="hold">
                                          <p:stCondLst>
                                            <p:cond delay="0"/>
                                          </p:stCondLst>
                                        </p:cTn>
                                        <p:tgtEl>
                                          <p:spTgt spid="42"/>
                                        </p:tgtEl>
                                        <p:attrNameLst>
                                          <p:attrName>style.visibility</p:attrName>
                                        </p:attrNameLst>
                                      </p:cBhvr>
                                      <p:to>
                                        <p:strVal val="visible"/>
                                      </p:to>
                                    </p:set>
                                    <p:anim calcmode="lin" valueType="num">
                                      <p:cBhvr additive="base">
                                        <p:cTn id="139" dur="500" fill="hold"/>
                                        <p:tgtEl>
                                          <p:spTgt spid="42"/>
                                        </p:tgtEl>
                                        <p:attrNameLst>
                                          <p:attrName>ppt_x</p:attrName>
                                        </p:attrNameLst>
                                      </p:cBhvr>
                                      <p:tavLst>
                                        <p:tav tm="0">
                                          <p:val>
                                            <p:strVal val="0-#ppt_w/2"/>
                                          </p:val>
                                        </p:tav>
                                        <p:tav tm="100000">
                                          <p:val>
                                            <p:strVal val="#ppt_x"/>
                                          </p:val>
                                        </p:tav>
                                      </p:tavLst>
                                    </p:anim>
                                    <p:anim calcmode="lin" valueType="num">
                                      <p:cBhvr additive="base">
                                        <p:cTn id="140" dur="500" fill="hold"/>
                                        <p:tgtEl>
                                          <p:spTgt spid="42"/>
                                        </p:tgtEl>
                                        <p:attrNameLst>
                                          <p:attrName>ppt_y</p:attrName>
                                        </p:attrNameLst>
                                      </p:cBhvr>
                                      <p:tavLst>
                                        <p:tav tm="0">
                                          <p:val>
                                            <p:strVal val="#ppt_y"/>
                                          </p:val>
                                        </p:tav>
                                        <p:tav tm="100000">
                                          <p:val>
                                            <p:strVal val="#ppt_y"/>
                                          </p:val>
                                        </p:tav>
                                      </p:tavLst>
                                    </p:anim>
                                  </p:childTnLst>
                                </p:cTn>
                              </p:par>
                            </p:childTnLst>
                          </p:cTn>
                        </p:par>
                      </p:childTnLst>
                    </p:cTn>
                  </p:par>
                  <p:par>
                    <p:cTn id="141" fill="hold">
                      <p:stCondLst>
                        <p:cond delay="indefinite"/>
                      </p:stCondLst>
                      <p:childTnLst>
                        <p:par>
                          <p:cTn id="142" fill="hold">
                            <p:stCondLst>
                              <p:cond delay="0"/>
                            </p:stCondLst>
                            <p:childTnLst>
                              <p:par>
                                <p:cTn id="143" presetID="47" presetClass="entr" presetSubtype="0" fill="hold" grpId="0" nodeType="clickEffect">
                                  <p:stCondLst>
                                    <p:cond delay="0"/>
                                  </p:stCondLst>
                                  <p:childTnLst>
                                    <p:set>
                                      <p:cBhvr>
                                        <p:cTn id="144" dur="1" fill="hold">
                                          <p:stCondLst>
                                            <p:cond delay="0"/>
                                          </p:stCondLst>
                                        </p:cTn>
                                        <p:tgtEl>
                                          <p:spTgt spid="39"/>
                                        </p:tgtEl>
                                        <p:attrNameLst>
                                          <p:attrName>style.visibility</p:attrName>
                                        </p:attrNameLst>
                                      </p:cBhvr>
                                      <p:to>
                                        <p:strVal val="visible"/>
                                      </p:to>
                                    </p:set>
                                    <p:animEffect transition="in" filter="fade">
                                      <p:cBhvr>
                                        <p:cTn id="145" dur="1000"/>
                                        <p:tgtEl>
                                          <p:spTgt spid="39"/>
                                        </p:tgtEl>
                                      </p:cBhvr>
                                    </p:animEffect>
                                    <p:anim calcmode="lin" valueType="num">
                                      <p:cBhvr>
                                        <p:cTn id="146" dur="1000" fill="hold"/>
                                        <p:tgtEl>
                                          <p:spTgt spid="39"/>
                                        </p:tgtEl>
                                        <p:attrNameLst>
                                          <p:attrName>ppt_x</p:attrName>
                                        </p:attrNameLst>
                                      </p:cBhvr>
                                      <p:tavLst>
                                        <p:tav tm="0">
                                          <p:val>
                                            <p:strVal val="#ppt_x"/>
                                          </p:val>
                                        </p:tav>
                                        <p:tav tm="100000">
                                          <p:val>
                                            <p:strVal val="#ppt_x"/>
                                          </p:val>
                                        </p:tav>
                                      </p:tavLst>
                                    </p:anim>
                                    <p:anim calcmode="lin" valueType="num">
                                      <p:cBhvr>
                                        <p:cTn id="147" dur="1000" fill="hold"/>
                                        <p:tgtEl>
                                          <p:spTgt spid="39"/>
                                        </p:tgtEl>
                                        <p:attrNameLst>
                                          <p:attrName>ppt_y</p:attrName>
                                        </p:attrNameLst>
                                      </p:cBhvr>
                                      <p:tavLst>
                                        <p:tav tm="0">
                                          <p:val>
                                            <p:strVal val="#ppt_y-.1"/>
                                          </p:val>
                                        </p:tav>
                                        <p:tav tm="100000">
                                          <p:val>
                                            <p:strVal val="#ppt_y"/>
                                          </p:val>
                                        </p:tav>
                                      </p:tavLst>
                                    </p:anim>
                                  </p:childTnLst>
                                </p:cTn>
                              </p:par>
                            </p:childTnLst>
                          </p:cTn>
                        </p:par>
                      </p:childTnLst>
                    </p:cTn>
                  </p:par>
                  <p:par>
                    <p:cTn id="148" fill="hold">
                      <p:stCondLst>
                        <p:cond delay="indefinite"/>
                      </p:stCondLst>
                      <p:childTnLst>
                        <p:par>
                          <p:cTn id="149" fill="hold">
                            <p:stCondLst>
                              <p:cond delay="0"/>
                            </p:stCondLst>
                            <p:childTnLst>
                              <p:par>
                                <p:cTn id="150" presetID="47" presetClass="entr" presetSubtype="0" fill="hold" grpId="0" nodeType="clickEffect">
                                  <p:stCondLst>
                                    <p:cond delay="0"/>
                                  </p:stCondLst>
                                  <p:childTnLst>
                                    <p:set>
                                      <p:cBhvr>
                                        <p:cTn id="151" dur="1" fill="hold">
                                          <p:stCondLst>
                                            <p:cond delay="0"/>
                                          </p:stCondLst>
                                        </p:cTn>
                                        <p:tgtEl>
                                          <p:spTgt spid="30"/>
                                        </p:tgtEl>
                                        <p:attrNameLst>
                                          <p:attrName>style.visibility</p:attrName>
                                        </p:attrNameLst>
                                      </p:cBhvr>
                                      <p:to>
                                        <p:strVal val="visible"/>
                                      </p:to>
                                    </p:set>
                                    <p:animEffect transition="in" filter="fade">
                                      <p:cBhvr>
                                        <p:cTn id="152" dur="1000"/>
                                        <p:tgtEl>
                                          <p:spTgt spid="30"/>
                                        </p:tgtEl>
                                      </p:cBhvr>
                                    </p:animEffect>
                                    <p:anim calcmode="lin" valueType="num">
                                      <p:cBhvr>
                                        <p:cTn id="153" dur="1000" fill="hold"/>
                                        <p:tgtEl>
                                          <p:spTgt spid="30"/>
                                        </p:tgtEl>
                                        <p:attrNameLst>
                                          <p:attrName>ppt_x</p:attrName>
                                        </p:attrNameLst>
                                      </p:cBhvr>
                                      <p:tavLst>
                                        <p:tav tm="0">
                                          <p:val>
                                            <p:strVal val="#ppt_x"/>
                                          </p:val>
                                        </p:tav>
                                        <p:tav tm="100000">
                                          <p:val>
                                            <p:strVal val="#ppt_x"/>
                                          </p:val>
                                        </p:tav>
                                      </p:tavLst>
                                    </p:anim>
                                    <p:anim calcmode="lin" valueType="num">
                                      <p:cBhvr>
                                        <p:cTn id="154" dur="1000" fill="hold"/>
                                        <p:tgtEl>
                                          <p:spTgt spid="30"/>
                                        </p:tgtEl>
                                        <p:attrNameLst>
                                          <p:attrName>ppt_y</p:attrName>
                                        </p:attrNameLst>
                                      </p:cBhvr>
                                      <p:tavLst>
                                        <p:tav tm="0">
                                          <p:val>
                                            <p:strVal val="#ppt_y-.1"/>
                                          </p:val>
                                        </p:tav>
                                        <p:tav tm="100000">
                                          <p:val>
                                            <p:strVal val="#ppt_y"/>
                                          </p:val>
                                        </p:tav>
                                      </p:tavLst>
                                    </p:anim>
                                  </p:childTnLst>
                                </p:cTn>
                              </p:par>
                            </p:childTnLst>
                          </p:cTn>
                        </p:par>
                      </p:childTnLst>
                    </p:cTn>
                  </p:par>
                  <p:par>
                    <p:cTn id="155" fill="hold">
                      <p:stCondLst>
                        <p:cond delay="indefinite"/>
                      </p:stCondLst>
                      <p:childTnLst>
                        <p:par>
                          <p:cTn id="156" fill="hold">
                            <p:stCondLst>
                              <p:cond delay="0"/>
                            </p:stCondLst>
                            <p:childTnLst>
                              <p:par>
                                <p:cTn id="157" presetID="47" presetClass="entr" presetSubtype="0" fill="hold" grpId="0" nodeType="clickEffect">
                                  <p:stCondLst>
                                    <p:cond delay="0"/>
                                  </p:stCondLst>
                                  <p:childTnLst>
                                    <p:set>
                                      <p:cBhvr>
                                        <p:cTn id="158" dur="1" fill="hold">
                                          <p:stCondLst>
                                            <p:cond delay="0"/>
                                          </p:stCondLst>
                                        </p:cTn>
                                        <p:tgtEl>
                                          <p:spTgt spid="31"/>
                                        </p:tgtEl>
                                        <p:attrNameLst>
                                          <p:attrName>style.visibility</p:attrName>
                                        </p:attrNameLst>
                                      </p:cBhvr>
                                      <p:to>
                                        <p:strVal val="visible"/>
                                      </p:to>
                                    </p:set>
                                    <p:animEffect transition="in" filter="fade">
                                      <p:cBhvr>
                                        <p:cTn id="159" dur="1000"/>
                                        <p:tgtEl>
                                          <p:spTgt spid="31"/>
                                        </p:tgtEl>
                                      </p:cBhvr>
                                    </p:animEffect>
                                    <p:anim calcmode="lin" valueType="num">
                                      <p:cBhvr>
                                        <p:cTn id="160" dur="1000" fill="hold"/>
                                        <p:tgtEl>
                                          <p:spTgt spid="31"/>
                                        </p:tgtEl>
                                        <p:attrNameLst>
                                          <p:attrName>ppt_x</p:attrName>
                                        </p:attrNameLst>
                                      </p:cBhvr>
                                      <p:tavLst>
                                        <p:tav tm="0">
                                          <p:val>
                                            <p:strVal val="#ppt_x"/>
                                          </p:val>
                                        </p:tav>
                                        <p:tav tm="100000">
                                          <p:val>
                                            <p:strVal val="#ppt_x"/>
                                          </p:val>
                                        </p:tav>
                                      </p:tavLst>
                                    </p:anim>
                                    <p:anim calcmode="lin" valueType="num">
                                      <p:cBhvr>
                                        <p:cTn id="161"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par>
                    <p:cTn id="162" fill="hold">
                      <p:stCondLst>
                        <p:cond delay="indefinite"/>
                      </p:stCondLst>
                      <p:childTnLst>
                        <p:par>
                          <p:cTn id="163" fill="hold">
                            <p:stCondLst>
                              <p:cond delay="0"/>
                            </p:stCondLst>
                            <p:childTnLst>
                              <p:par>
                                <p:cTn id="164" presetID="2" presetClass="entr" presetSubtype="8" fill="hold" grpId="0" nodeType="clickEffect">
                                  <p:stCondLst>
                                    <p:cond delay="0"/>
                                  </p:stCondLst>
                                  <p:childTnLst>
                                    <p:set>
                                      <p:cBhvr>
                                        <p:cTn id="165" dur="1" fill="hold">
                                          <p:stCondLst>
                                            <p:cond delay="0"/>
                                          </p:stCondLst>
                                        </p:cTn>
                                        <p:tgtEl>
                                          <p:spTgt spid="43"/>
                                        </p:tgtEl>
                                        <p:attrNameLst>
                                          <p:attrName>style.visibility</p:attrName>
                                        </p:attrNameLst>
                                      </p:cBhvr>
                                      <p:to>
                                        <p:strVal val="visible"/>
                                      </p:to>
                                    </p:set>
                                    <p:anim calcmode="lin" valueType="num">
                                      <p:cBhvr additive="base">
                                        <p:cTn id="166" dur="500" fill="hold"/>
                                        <p:tgtEl>
                                          <p:spTgt spid="43"/>
                                        </p:tgtEl>
                                        <p:attrNameLst>
                                          <p:attrName>ppt_x</p:attrName>
                                        </p:attrNameLst>
                                      </p:cBhvr>
                                      <p:tavLst>
                                        <p:tav tm="0">
                                          <p:val>
                                            <p:strVal val="0-#ppt_w/2"/>
                                          </p:val>
                                        </p:tav>
                                        <p:tav tm="100000">
                                          <p:val>
                                            <p:strVal val="#ppt_x"/>
                                          </p:val>
                                        </p:tav>
                                      </p:tavLst>
                                    </p:anim>
                                    <p:anim calcmode="lin" valueType="num">
                                      <p:cBhvr additive="base">
                                        <p:cTn id="167" dur="500" fill="hold"/>
                                        <p:tgtEl>
                                          <p:spTgt spid="4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3" grpId="0"/>
      <p:bldP spid="15" grpId="0" animBg="1"/>
      <p:bldP spid="18" grpId="0" animBg="1"/>
      <p:bldP spid="20" grpId="0" animBg="1"/>
      <p:bldP spid="21" grpId="0"/>
      <p:bldP spid="22" grpId="0"/>
      <p:bldP spid="23" grpId="0"/>
      <p:bldP spid="24" grpId="0" animBg="1"/>
      <p:bldP spid="26" grpId="0" animBg="1"/>
      <p:bldP spid="27" grpId="0" animBg="1"/>
      <p:bldP spid="28" grpId="0" animBg="1"/>
      <p:bldP spid="30" grpId="0" animBg="1"/>
      <p:bldP spid="31" grpId="0" animBg="1"/>
      <p:bldP spid="37" grpId="0" animBg="1"/>
      <p:bldP spid="38" grpId="0" animBg="1"/>
      <p:bldP spid="39" grpId="0" animBg="1"/>
      <p:bldP spid="40" grpId="0" animBg="1"/>
      <p:bldP spid="42" grpId="0" animBg="1"/>
      <p:bldP spid="4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23-236433_buddha-meditating-uhd-8k-wallpaper-gautama-buddha.jpg"/>
          <p:cNvPicPr>
            <a:picLocks noGrp="1" noChangeAspect="1"/>
          </p:cNvPicPr>
          <p:nvPr>
            <p:ph idx="1"/>
          </p:nvPr>
        </p:nvPicPr>
        <p:blipFill>
          <a:blip r:embed="rId2"/>
          <a:stretch>
            <a:fillRect/>
          </a:stretch>
        </p:blipFill>
        <p:spPr>
          <a:xfrm>
            <a:off x="14570" y="1219200"/>
            <a:ext cx="9129430" cy="5638800"/>
          </a:xfrm>
        </p:spPr>
      </p:pic>
      <p:sp>
        <p:nvSpPr>
          <p:cNvPr id="6" name="Rectangle 5"/>
          <p:cNvSpPr/>
          <p:nvPr/>
        </p:nvSpPr>
        <p:spPr>
          <a:xfrm>
            <a:off x="1066800" y="152400"/>
            <a:ext cx="6917664" cy="923330"/>
          </a:xfrm>
          <a:prstGeom prst="rect">
            <a:avLst/>
          </a:prstGeom>
          <a:noFill/>
        </p:spPr>
        <p:txBody>
          <a:bodyPr wrap="none" lIns="91440" tIns="45720" rIns="91440" bIns="45720">
            <a:spAutoFit/>
          </a:bodyPr>
          <a:lstStyle/>
          <a:p>
            <a:pPr algn="ctr"/>
            <a:r>
              <a:rPr lang="en-US"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8 steps to follow ethics </a:t>
            </a:r>
            <a:endParaRPr 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8" name="TextBox 7"/>
          <p:cNvSpPr txBox="1"/>
          <p:nvPr/>
        </p:nvSpPr>
        <p:spPr>
          <a:xfrm>
            <a:off x="304800" y="1981200"/>
            <a:ext cx="6705600" cy="4524315"/>
          </a:xfrm>
          <a:prstGeom prst="rect">
            <a:avLst/>
          </a:prstGeom>
          <a:noFill/>
        </p:spPr>
        <p:txBody>
          <a:bodyPr wrap="square" rtlCol="0">
            <a:spAutoFit/>
          </a:bodyPr>
          <a:lstStyle/>
          <a:p>
            <a:r>
              <a:rPr lang="en-US" sz="3600" b="1" dirty="0" smtClean="0">
                <a:solidFill>
                  <a:schemeClr val="bg1"/>
                </a:solidFill>
              </a:rPr>
              <a:t>1 Right Understanding</a:t>
            </a:r>
          </a:p>
          <a:p>
            <a:r>
              <a:rPr lang="en-US" sz="3600" b="1" dirty="0" smtClean="0">
                <a:solidFill>
                  <a:schemeClr val="bg1"/>
                </a:solidFill>
              </a:rPr>
              <a:t>2 Right Thought </a:t>
            </a:r>
          </a:p>
          <a:p>
            <a:r>
              <a:rPr lang="en-US" sz="3600" b="1" dirty="0" smtClean="0">
                <a:solidFill>
                  <a:schemeClr val="bg1"/>
                </a:solidFill>
              </a:rPr>
              <a:t>3 Right Speech</a:t>
            </a:r>
          </a:p>
          <a:p>
            <a:r>
              <a:rPr lang="en-US" sz="3600" b="1" dirty="0" smtClean="0">
                <a:solidFill>
                  <a:schemeClr val="bg1"/>
                </a:solidFill>
              </a:rPr>
              <a:t>4 Right Action</a:t>
            </a:r>
          </a:p>
          <a:p>
            <a:r>
              <a:rPr lang="en-US" sz="3600" b="1" dirty="0" smtClean="0">
                <a:solidFill>
                  <a:schemeClr val="bg1"/>
                </a:solidFill>
              </a:rPr>
              <a:t>5 Right Livelihood</a:t>
            </a:r>
          </a:p>
          <a:p>
            <a:r>
              <a:rPr lang="en-US" sz="3600" b="1" dirty="0" smtClean="0">
                <a:solidFill>
                  <a:schemeClr val="bg1"/>
                </a:solidFill>
              </a:rPr>
              <a:t>6 Right Effort</a:t>
            </a:r>
          </a:p>
          <a:p>
            <a:r>
              <a:rPr lang="en-US" sz="3600" b="1" dirty="0" smtClean="0">
                <a:solidFill>
                  <a:schemeClr val="bg1"/>
                </a:solidFill>
              </a:rPr>
              <a:t>7 Right Mindfulness</a:t>
            </a:r>
          </a:p>
          <a:p>
            <a:r>
              <a:rPr lang="en-US" sz="3600" b="1" dirty="0" smtClean="0">
                <a:solidFill>
                  <a:schemeClr val="bg1"/>
                </a:solidFill>
              </a:rPr>
              <a:t>8 Right Concentration</a:t>
            </a:r>
            <a:endParaRPr lang="en-US" sz="3600" dirty="0">
              <a:solidFill>
                <a:schemeClr val="bg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happy-engineers-day-2015.jpg"/>
          <p:cNvPicPr>
            <a:picLocks noGrp="1" noChangeAspect="1"/>
          </p:cNvPicPr>
          <p:nvPr>
            <p:ph idx="1"/>
          </p:nvPr>
        </p:nvPicPr>
        <p:blipFill>
          <a:blip r:embed="rId2" cstate="print"/>
          <a:stretch>
            <a:fillRect/>
          </a:stretch>
        </p:blipFill>
        <p:spPr>
          <a:xfrm>
            <a:off x="0" y="1371600"/>
            <a:ext cx="9144000" cy="5181600"/>
          </a:xfrm>
        </p:spPr>
      </p:pic>
      <p:sp>
        <p:nvSpPr>
          <p:cNvPr id="5" name="TextBox 4"/>
          <p:cNvSpPr txBox="1"/>
          <p:nvPr/>
        </p:nvSpPr>
        <p:spPr>
          <a:xfrm rot="10800000" flipV="1">
            <a:off x="4572000" y="5682749"/>
            <a:ext cx="4572000" cy="369302"/>
          </a:xfrm>
          <a:prstGeom prst="rect">
            <a:avLst/>
          </a:prstGeom>
          <a:solidFill>
            <a:schemeClr val="bg2"/>
          </a:solidFill>
        </p:spPr>
        <p:txBody>
          <a:bodyPr wrap="square" lIns="91411" tIns="45705" rIns="91411" bIns="45705" rtlCol="0">
            <a:spAutoFit/>
          </a:bodyPr>
          <a:lstStyle/>
          <a:p>
            <a:r>
              <a:rPr lang="en-US" dirty="0" smtClean="0">
                <a:solidFill>
                  <a:schemeClr val="bg1">
                    <a:lumMod val="95000"/>
                  </a:schemeClr>
                </a:solidFill>
              </a:rPr>
              <a:t>as</a:t>
            </a:r>
            <a:endParaRPr lang="en-IN" dirty="0">
              <a:solidFill>
                <a:schemeClr val="bg1">
                  <a:lumMod val="95000"/>
                </a:schemeClr>
              </a:solidFill>
            </a:endParaRPr>
          </a:p>
        </p:txBody>
      </p:sp>
      <p:sp>
        <p:nvSpPr>
          <p:cNvPr id="6" name="Title 1"/>
          <p:cNvSpPr>
            <a:spLocks noGrp="1"/>
          </p:cNvSpPr>
          <p:nvPr>
            <p:ph type="title"/>
          </p:nvPr>
        </p:nvSpPr>
        <p:spPr>
          <a:xfrm>
            <a:off x="457200" y="76200"/>
            <a:ext cx="8229600" cy="1143000"/>
          </a:xfrm>
        </p:spPr>
        <p:txBody>
          <a:bodyPr>
            <a:normAutofit/>
          </a:bodyPr>
          <a:lstStyle/>
          <a:p>
            <a:r>
              <a:rPr lang="en-US" dirty="0" smtClean="0"/>
              <a:t>Practice of Ethics by </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32,26,48,01,08,38,10</a:t>
            </a:r>
            <a:r>
              <a:rPr lang="en-US" smtClean="0"/>
              <a:t>, Elect 16/9</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28600"/>
            <a:ext cx="7848600" cy="1143000"/>
          </a:xfrm>
          <a:ln w="69850" cmpd="dbl">
            <a:solidFill>
              <a:schemeClr val="tx1"/>
            </a:solidFill>
          </a:ln>
        </p:spPr>
        <p:txBody>
          <a:bodyPr>
            <a:normAutofit/>
          </a:bodyPr>
          <a:lstStyle/>
          <a:p>
            <a:r>
              <a:rPr lang="en-US" dirty="0" smtClean="0">
                <a:ln w="19050">
                  <a:solidFill>
                    <a:schemeClr val="tx1"/>
                  </a:solidFill>
                </a:ln>
                <a:solidFill>
                  <a:schemeClr val="bg1"/>
                </a:solidFill>
                <a:effectLst>
                  <a:glow rad="228600">
                    <a:schemeClr val="accent3">
                      <a:satMod val="175000"/>
                      <a:alpha val="40000"/>
                    </a:schemeClr>
                  </a:glow>
                </a:effectLst>
                <a:latin typeface="Arial Rounded MT Bold" pitchFamily="34" charset="0"/>
              </a:rPr>
              <a:t>What is Ethics?</a:t>
            </a:r>
            <a:endParaRPr lang="en-US" dirty="0">
              <a:ln w="19050">
                <a:solidFill>
                  <a:schemeClr val="tx1"/>
                </a:solidFill>
              </a:ln>
              <a:effectLst>
                <a:glow rad="228600">
                  <a:schemeClr val="accent3">
                    <a:satMod val="175000"/>
                    <a:alpha val="40000"/>
                  </a:schemeClr>
                </a:glow>
              </a:effectLst>
            </a:endParaRPr>
          </a:p>
        </p:txBody>
      </p:sp>
      <p:pic>
        <p:nvPicPr>
          <p:cNvPr id="11" name="Picture 10" descr="unnamed.png"/>
          <p:cNvPicPr>
            <a:picLocks noChangeAspect="1"/>
          </p:cNvPicPr>
          <p:nvPr/>
        </p:nvPicPr>
        <p:blipFill>
          <a:blip r:embed="rId2" cstate="print"/>
          <a:stretch>
            <a:fillRect/>
          </a:stretch>
        </p:blipFill>
        <p:spPr>
          <a:xfrm>
            <a:off x="152400" y="152400"/>
            <a:ext cx="1295400" cy="1300480"/>
          </a:xfrm>
          <a:prstGeom prst="rect">
            <a:avLst/>
          </a:prstGeom>
        </p:spPr>
      </p:pic>
      <p:sp>
        <p:nvSpPr>
          <p:cNvPr id="12" name="Content Placeholder 11"/>
          <p:cNvSpPr>
            <a:spLocks noGrp="1"/>
          </p:cNvSpPr>
          <p:nvPr>
            <p:ph idx="1"/>
          </p:nvPr>
        </p:nvSpPr>
        <p:spPr>
          <a:xfrm>
            <a:off x="457200" y="1752600"/>
            <a:ext cx="8229600" cy="4602163"/>
          </a:xfrm>
        </p:spPr>
        <p:txBody>
          <a:bodyPr/>
          <a:lstStyle/>
          <a:p>
            <a:r>
              <a:rPr lang="en-IN" dirty="0" smtClean="0"/>
              <a:t>Ethics is a fix code of conduct.</a:t>
            </a:r>
          </a:p>
          <a:p>
            <a:r>
              <a:rPr lang="en-IN" dirty="0" smtClean="0"/>
              <a:t>Our action and reaction to a particular idea builds our system of ethics.  </a:t>
            </a:r>
          </a:p>
          <a:p>
            <a:r>
              <a:rPr lang="en-IN" dirty="0" smtClean="0"/>
              <a:t>Simple meaning of ethics is protecting Right and avoiding Wrong. </a:t>
            </a:r>
          </a:p>
          <a:p>
            <a:r>
              <a:rPr lang="en-IN" dirty="0" smtClean="0"/>
              <a:t>Having ethics is a sign of good understanding and maturity. </a:t>
            </a:r>
          </a:p>
          <a:p>
            <a:endParaRPr lang="en-US" dirty="0" smtClean="0"/>
          </a:p>
        </p:txBody>
      </p:sp>
      <p:sp>
        <p:nvSpPr>
          <p:cNvPr id="13" name="Rectangle 12"/>
          <p:cNvSpPr/>
          <p:nvPr/>
        </p:nvSpPr>
        <p:spPr>
          <a:xfrm>
            <a:off x="609600" y="304800"/>
            <a:ext cx="419053" cy="923330"/>
          </a:xfrm>
          <a:prstGeom prst="rect">
            <a:avLst/>
          </a:prstGeom>
          <a:noFill/>
        </p:spPr>
        <p:txBody>
          <a:bodyPr wrap="square" lIns="91440" tIns="45720" rIns="91440" bIns="45720">
            <a:spAutoFit/>
          </a:bodyPr>
          <a:lstStyle/>
          <a:p>
            <a:pPr algn="ctr"/>
            <a:r>
              <a:rPr lang="en-US" sz="5400" b="1" dirty="0" smtClean="0">
                <a:ln w="28575">
                  <a:solidFill>
                    <a:schemeClr val="tx1"/>
                  </a:solidFill>
                  <a:prstDash val="solid"/>
                </a:ln>
                <a:solidFill>
                  <a:schemeClr val="bg2">
                    <a:tint val="85000"/>
                    <a:satMod val="155000"/>
                  </a:schemeClr>
                </a:solidFill>
                <a:effectLst>
                  <a:glow rad="228600">
                    <a:schemeClr val="accent3">
                      <a:satMod val="175000"/>
                      <a:alpha val="40000"/>
                    </a:schemeClr>
                  </a:glow>
                  <a:outerShdw blurRad="41275" dist="20320" dir="1800000" algn="tl" rotWithShape="0">
                    <a:srgbClr val="000000">
                      <a:alpha val="40000"/>
                    </a:srgbClr>
                  </a:outerShdw>
                </a:effectLst>
              </a:rPr>
              <a:t>E</a:t>
            </a:r>
            <a:endParaRPr lang="en-US" sz="5400" b="1" cap="none" spc="0" dirty="0">
              <a:ln w="28575">
                <a:solidFill>
                  <a:schemeClr val="tx1"/>
                </a:solidFill>
                <a:prstDash val="solid"/>
              </a:ln>
              <a:solidFill>
                <a:schemeClr val="bg2">
                  <a:tint val="85000"/>
                  <a:satMod val="155000"/>
                </a:schemeClr>
              </a:solidFill>
              <a:effectLst>
                <a:glow rad="228600">
                  <a:schemeClr val="accent3">
                    <a:satMod val="175000"/>
                    <a:alpha val="40000"/>
                  </a:schemeClr>
                </a:glow>
                <a:outerShdw blurRad="41275" dist="20320" dir="1800000" algn="tl" rotWithShape="0">
                  <a:srgbClr val="000000">
                    <a:alpha val="40000"/>
                  </a:srgbClr>
                </a:outerShdw>
              </a:effectLst>
            </a:endParaRPr>
          </a:p>
        </p:txBody>
      </p:sp>
      <p:sp>
        <p:nvSpPr>
          <p:cNvPr id="16" name="Rectangle 15"/>
          <p:cNvSpPr/>
          <p:nvPr/>
        </p:nvSpPr>
        <p:spPr>
          <a:xfrm>
            <a:off x="0" y="6400800"/>
            <a:ext cx="9144000" cy="152400"/>
          </a:xfrm>
          <a:prstGeom prst="rect">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0" y="6705600"/>
            <a:ext cx="9144000" cy="1524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par>
                                <p:cTn id="10" presetID="18" presetClass="entr" presetSubtype="12" fill="hold" nodeType="with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strips(downLeft)">
                                      <p:cBhvr>
                                        <p:cTn id="12" dur="500"/>
                                        <p:tgtEl>
                                          <p:spTgt spid="11"/>
                                        </p:tgtEl>
                                      </p:cBhvr>
                                    </p:animEffect>
                                  </p:childTnLst>
                                </p:cTn>
                              </p:par>
                              <p:par>
                                <p:cTn id="13" presetID="18" presetClass="entr" presetSubtype="12"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strips(downLeft)">
                                      <p:cBhvr>
                                        <p:cTn id="15" dur="500"/>
                                        <p:tgtEl>
                                          <p:spTgt spid="13"/>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2">
                                            <p:txEl>
                                              <p:pRg st="0" end="0"/>
                                            </p:txEl>
                                          </p:spTgt>
                                        </p:tgtEl>
                                        <p:attrNameLst>
                                          <p:attrName>style.visibility</p:attrName>
                                        </p:attrNameLst>
                                      </p:cBhvr>
                                      <p:to>
                                        <p:strVal val="visible"/>
                                      </p:to>
                                    </p:set>
                                    <p:animEffect transition="in" filter="fade">
                                      <p:cBhvr>
                                        <p:cTn id="20" dur="2000"/>
                                        <p:tgtEl>
                                          <p:spTgt spid="12">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2">
                                            <p:txEl>
                                              <p:pRg st="1" end="1"/>
                                            </p:txEl>
                                          </p:spTgt>
                                        </p:tgtEl>
                                        <p:attrNameLst>
                                          <p:attrName>style.visibility</p:attrName>
                                        </p:attrNameLst>
                                      </p:cBhvr>
                                      <p:to>
                                        <p:strVal val="visible"/>
                                      </p:to>
                                    </p:set>
                                    <p:animEffect transition="in" filter="fade">
                                      <p:cBhvr>
                                        <p:cTn id="25" dur="2000"/>
                                        <p:tgtEl>
                                          <p:spTgt spid="12">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12">
                                            <p:txEl>
                                              <p:pRg st="2" end="2"/>
                                            </p:txEl>
                                          </p:spTgt>
                                        </p:tgtEl>
                                        <p:attrNameLst>
                                          <p:attrName>style.visibility</p:attrName>
                                        </p:attrNameLst>
                                      </p:cBhvr>
                                      <p:to>
                                        <p:strVal val="visible"/>
                                      </p:to>
                                    </p:set>
                                    <p:animEffect transition="in" filter="fade">
                                      <p:cBhvr>
                                        <p:cTn id="30" dur="2000"/>
                                        <p:tgtEl>
                                          <p:spTgt spid="12">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12">
                                            <p:txEl>
                                              <p:pRg st="3" end="3"/>
                                            </p:txEl>
                                          </p:spTgt>
                                        </p:tgtEl>
                                        <p:attrNameLst>
                                          <p:attrName>style.visibility</p:attrName>
                                        </p:attrNameLst>
                                      </p:cBhvr>
                                      <p:to>
                                        <p:strVal val="visible"/>
                                      </p:to>
                                    </p:set>
                                    <p:animEffect transition="in" filter="fade">
                                      <p:cBhvr>
                                        <p:cTn id="35" dur="2000"/>
                                        <p:tgtEl>
                                          <p:spTgt spid="1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2" grpId="0" uiExpand="1" build="p"/>
      <p:bldP spid="1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534400" cy="609600"/>
          </a:xfrm>
          <a:ln w="69850" cmpd="dbl">
            <a:solidFill>
              <a:schemeClr val="tx1"/>
            </a:solidFill>
          </a:ln>
        </p:spPr>
        <p:txBody>
          <a:bodyPr>
            <a:normAutofit fontScale="90000"/>
          </a:bodyPr>
          <a:lstStyle/>
          <a:p>
            <a:pPr algn="l"/>
            <a:r>
              <a:rPr lang="en-US" dirty="0" smtClean="0">
                <a:ln w="19050">
                  <a:solidFill>
                    <a:schemeClr val="tx1"/>
                  </a:solidFill>
                </a:ln>
                <a:solidFill>
                  <a:schemeClr val="bg1"/>
                </a:solidFill>
                <a:effectLst>
                  <a:glow rad="228600">
                    <a:schemeClr val="accent3">
                      <a:satMod val="175000"/>
                      <a:alpha val="40000"/>
                    </a:schemeClr>
                  </a:glow>
                </a:effectLst>
                <a:latin typeface="Arial Rounded MT Bold" pitchFamily="34" charset="0"/>
              </a:rPr>
              <a:t>Cont…</a:t>
            </a:r>
            <a:endParaRPr lang="en-US" dirty="0">
              <a:ln w="19050">
                <a:solidFill>
                  <a:schemeClr val="tx1"/>
                </a:solidFill>
              </a:ln>
              <a:effectLst>
                <a:glow rad="228600">
                  <a:schemeClr val="accent3">
                    <a:satMod val="175000"/>
                    <a:alpha val="40000"/>
                  </a:schemeClr>
                </a:glow>
              </a:effectLst>
            </a:endParaRPr>
          </a:p>
        </p:txBody>
      </p:sp>
      <p:sp>
        <p:nvSpPr>
          <p:cNvPr id="16" name="Rectangle 15"/>
          <p:cNvSpPr/>
          <p:nvPr/>
        </p:nvSpPr>
        <p:spPr>
          <a:xfrm>
            <a:off x="0" y="6400800"/>
            <a:ext cx="9144000" cy="152400"/>
          </a:xfrm>
          <a:prstGeom prst="rect">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0" y="6705600"/>
            <a:ext cx="9144000" cy="1524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Content Placeholder 7"/>
          <p:cNvSpPr>
            <a:spLocks noGrp="1"/>
          </p:cNvSpPr>
          <p:nvPr>
            <p:ph idx="1"/>
          </p:nvPr>
        </p:nvSpPr>
        <p:spPr/>
        <p:txBody>
          <a:bodyPr/>
          <a:lstStyle/>
          <a:p>
            <a:r>
              <a:rPr lang="en-US" dirty="0" smtClean="0"/>
              <a:t>The Indian term for morality and ethics is ‘dharma’. The function of dharma is </a:t>
            </a:r>
            <a:r>
              <a:rPr lang="en-US" dirty="0" smtClean="0">
                <a:solidFill>
                  <a:srgbClr val="FF0000"/>
                </a:solidFill>
              </a:rPr>
              <a:t>to hold the human society together for its stability and growth</a:t>
            </a:r>
            <a:r>
              <a:rPr lang="en-US" dirty="0" smtClean="0"/>
              <a:t>. This dharma is understood in Vedas as duty par-excellence. Ethics includes all </a:t>
            </a:r>
            <a:r>
              <a:rPr lang="en-US" dirty="0" smtClean="0">
                <a:solidFill>
                  <a:srgbClr val="FF0000"/>
                </a:solidFill>
              </a:rPr>
              <a:t>the duties one ought to perform and all the virtues one ought to practice to attain </a:t>
            </a:r>
            <a:r>
              <a:rPr lang="en-US" dirty="0" err="1" smtClean="0">
                <a:solidFill>
                  <a:srgbClr val="FF0000"/>
                </a:solidFill>
              </a:rPr>
              <a:t>moks</a:t>
            </a:r>
            <a:r>
              <a:rPr lang="en-US" dirty="0" smtClean="0">
                <a:solidFill>
                  <a:srgbClr val="FF0000"/>
                </a:solidFill>
              </a:rPr>
              <a:t>.</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28600"/>
            <a:ext cx="7848600" cy="1143000"/>
          </a:xfrm>
          <a:ln w="69850" cmpd="dbl">
            <a:solidFill>
              <a:schemeClr val="tx1"/>
            </a:solidFill>
          </a:ln>
        </p:spPr>
        <p:txBody>
          <a:bodyPr>
            <a:normAutofit fontScale="90000"/>
          </a:bodyPr>
          <a:lstStyle/>
          <a:p>
            <a:r>
              <a:rPr lang="en-US" dirty="0" smtClean="0">
                <a:ln w="19050">
                  <a:solidFill>
                    <a:schemeClr val="tx1"/>
                  </a:solidFill>
                </a:ln>
                <a:solidFill>
                  <a:schemeClr val="bg1"/>
                </a:solidFill>
                <a:effectLst>
                  <a:glow rad="228600">
                    <a:schemeClr val="accent3">
                      <a:satMod val="175000"/>
                      <a:alpha val="40000"/>
                    </a:schemeClr>
                  </a:glow>
                </a:effectLst>
                <a:latin typeface="Arial Rounded MT Bold" pitchFamily="34" charset="0"/>
              </a:rPr>
              <a:t>Responsible Professionals </a:t>
            </a:r>
            <a:br>
              <a:rPr lang="en-US" dirty="0" smtClean="0">
                <a:ln w="19050">
                  <a:solidFill>
                    <a:schemeClr val="tx1"/>
                  </a:solidFill>
                </a:ln>
                <a:solidFill>
                  <a:schemeClr val="bg1"/>
                </a:solidFill>
                <a:effectLst>
                  <a:glow rad="228600">
                    <a:schemeClr val="accent3">
                      <a:satMod val="175000"/>
                      <a:alpha val="40000"/>
                    </a:schemeClr>
                  </a:glow>
                </a:effectLst>
                <a:latin typeface="Arial Rounded MT Bold" pitchFamily="34" charset="0"/>
              </a:rPr>
            </a:br>
            <a:r>
              <a:rPr lang="en-US" dirty="0" smtClean="0">
                <a:ln w="19050">
                  <a:solidFill>
                    <a:schemeClr val="tx1"/>
                  </a:solidFill>
                </a:ln>
                <a:solidFill>
                  <a:schemeClr val="bg1"/>
                </a:solidFill>
                <a:effectLst>
                  <a:glow rad="228600">
                    <a:schemeClr val="accent3">
                      <a:satMod val="175000"/>
                      <a:alpha val="40000"/>
                    </a:schemeClr>
                  </a:glow>
                </a:effectLst>
                <a:latin typeface="Arial Rounded MT Bold" pitchFamily="34" charset="0"/>
              </a:rPr>
              <a:t> and Ethical Corporations</a:t>
            </a:r>
            <a:endParaRPr lang="en-US" dirty="0">
              <a:ln w="19050">
                <a:solidFill>
                  <a:schemeClr val="tx1"/>
                </a:solidFill>
              </a:ln>
              <a:effectLst>
                <a:glow rad="228600">
                  <a:schemeClr val="accent3">
                    <a:satMod val="175000"/>
                    <a:alpha val="40000"/>
                  </a:schemeClr>
                </a:glow>
              </a:effectLst>
            </a:endParaRPr>
          </a:p>
        </p:txBody>
      </p:sp>
      <p:pic>
        <p:nvPicPr>
          <p:cNvPr id="11" name="Picture 10" descr="unnamed.png"/>
          <p:cNvPicPr>
            <a:picLocks noChangeAspect="1"/>
          </p:cNvPicPr>
          <p:nvPr/>
        </p:nvPicPr>
        <p:blipFill>
          <a:blip r:embed="rId2" cstate="print"/>
          <a:stretch>
            <a:fillRect/>
          </a:stretch>
        </p:blipFill>
        <p:spPr>
          <a:xfrm>
            <a:off x="152400" y="152400"/>
            <a:ext cx="1295400" cy="1300480"/>
          </a:xfrm>
          <a:prstGeom prst="rect">
            <a:avLst/>
          </a:prstGeom>
        </p:spPr>
      </p:pic>
      <p:sp>
        <p:nvSpPr>
          <p:cNvPr id="13" name="Rectangle 12"/>
          <p:cNvSpPr/>
          <p:nvPr/>
        </p:nvSpPr>
        <p:spPr>
          <a:xfrm>
            <a:off x="609600" y="304800"/>
            <a:ext cx="419053" cy="923330"/>
          </a:xfrm>
          <a:prstGeom prst="rect">
            <a:avLst/>
          </a:prstGeom>
          <a:noFill/>
        </p:spPr>
        <p:txBody>
          <a:bodyPr wrap="square" lIns="91440" tIns="45720" rIns="91440" bIns="45720">
            <a:spAutoFit/>
          </a:bodyPr>
          <a:lstStyle/>
          <a:p>
            <a:pPr algn="ctr"/>
            <a:r>
              <a:rPr lang="en-US" sz="5400" b="1" dirty="0" smtClean="0">
                <a:ln w="28575">
                  <a:solidFill>
                    <a:schemeClr val="tx1"/>
                  </a:solidFill>
                  <a:prstDash val="solid"/>
                </a:ln>
                <a:solidFill>
                  <a:schemeClr val="bg2">
                    <a:tint val="85000"/>
                    <a:satMod val="155000"/>
                  </a:schemeClr>
                </a:solidFill>
                <a:effectLst>
                  <a:glow rad="228600">
                    <a:schemeClr val="accent3">
                      <a:satMod val="175000"/>
                      <a:alpha val="40000"/>
                    </a:schemeClr>
                  </a:glow>
                  <a:outerShdw blurRad="41275" dist="20320" dir="1800000" algn="tl" rotWithShape="0">
                    <a:srgbClr val="000000">
                      <a:alpha val="40000"/>
                    </a:srgbClr>
                  </a:outerShdw>
                </a:effectLst>
              </a:rPr>
              <a:t>E</a:t>
            </a:r>
            <a:endParaRPr lang="en-US" sz="5400" b="1" cap="none" spc="0" dirty="0">
              <a:ln w="28575">
                <a:solidFill>
                  <a:schemeClr val="tx1"/>
                </a:solidFill>
                <a:prstDash val="solid"/>
              </a:ln>
              <a:solidFill>
                <a:schemeClr val="bg2">
                  <a:tint val="85000"/>
                  <a:satMod val="155000"/>
                </a:schemeClr>
              </a:solidFill>
              <a:effectLst>
                <a:glow rad="228600">
                  <a:schemeClr val="accent3">
                    <a:satMod val="175000"/>
                    <a:alpha val="40000"/>
                  </a:schemeClr>
                </a:glow>
                <a:outerShdw blurRad="41275" dist="20320" dir="1800000" algn="tl" rotWithShape="0">
                  <a:srgbClr val="000000">
                    <a:alpha val="40000"/>
                  </a:srgbClr>
                </a:outerShdw>
              </a:effectLst>
            </a:endParaRPr>
          </a:p>
        </p:txBody>
      </p:sp>
      <p:sp>
        <p:nvSpPr>
          <p:cNvPr id="16" name="Rectangle 15"/>
          <p:cNvSpPr/>
          <p:nvPr/>
        </p:nvSpPr>
        <p:spPr>
          <a:xfrm>
            <a:off x="0" y="6400800"/>
            <a:ext cx="9144000" cy="152400"/>
          </a:xfrm>
          <a:prstGeom prst="rect">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0" y="6705600"/>
            <a:ext cx="9144000" cy="1524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The-TATA-Sumo-The-OG-MPV-01.jpg"/>
          <p:cNvPicPr>
            <a:picLocks noChangeAspect="1"/>
          </p:cNvPicPr>
          <p:nvPr/>
        </p:nvPicPr>
        <p:blipFill>
          <a:blip r:embed="rId3"/>
          <a:stretch>
            <a:fillRect/>
          </a:stretch>
        </p:blipFill>
        <p:spPr>
          <a:xfrm>
            <a:off x="4495800" y="1600200"/>
            <a:ext cx="4492108" cy="2355503"/>
          </a:xfrm>
          <a:prstGeom prst="rect">
            <a:avLst/>
          </a:prstGeom>
        </p:spPr>
      </p:pic>
      <p:pic>
        <p:nvPicPr>
          <p:cNvPr id="9" name="Picture 8" descr="2007_pontiac_solstice_angularfront.jpg"/>
          <p:cNvPicPr>
            <a:picLocks noChangeAspect="1"/>
          </p:cNvPicPr>
          <p:nvPr/>
        </p:nvPicPr>
        <p:blipFill>
          <a:blip r:embed="rId4"/>
          <a:srcRect t="16031" r="2286" b="17557"/>
          <a:stretch>
            <a:fillRect/>
          </a:stretch>
        </p:blipFill>
        <p:spPr>
          <a:xfrm>
            <a:off x="152400" y="1600200"/>
            <a:ext cx="4343400" cy="2362200"/>
          </a:xfrm>
          <a:prstGeom prst="rect">
            <a:avLst/>
          </a:prstGeom>
        </p:spPr>
      </p:pic>
      <p:pic>
        <p:nvPicPr>
          <p:cNvPr id="10" name="Picture 9" descr="wipro_logo_before_after.jpg"/>
          <p:cNvPicPr>
            <a:picLocks noChangeAspect="1"/>
          </p:cNvPicPr>
          <p:nvPr/>
        </p:nvPicPr>
        <p:blipFill>
          <a:blip r:embed="rId5"/>
          <a:stretch>
            <a:fillRect/>
          </a:stretch>
        </p:blipFill>
        <p:spPr>
          <a:xfrm>
            <a:off x="1676400" y="4114800"/>
            <a:ext cx="5488800" cy="2283341"/>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par>
                                <p:cTn id="10" presetID="18" presetClass="entr" presetSubtype="12" fill="hold" nodeType="with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strips(downLeft)">
                                      <p:cBhvr>
                                        <p:cTn id="12" dur="500"/>
                                        <p:tgtEl>
                                          <p:spTgt spid="11"/>
                                        </p:tgtEl>
                                      </p:cBhvr>
                                    </p:animEffect>
                                  </p:childTnLst>
                                </p:cTn>
                              </p:par>
                              <p:par>
                                <p:cTn id="13" presetID="18" presetClass="entr" presetSubtype="12"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strips(downLeft)">
                                      <p:cBhvr>
                                        <p:cTn id="15" dur="500"/>
                                        <p:tgtEl>
                                          <p:spTgt spid="13"/>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8" fill="hold" nodeType="clickEffect">
                                  <p:stCondLst>
                                    <p:cond delay="0"/>
                                  </p:stCondLst>
                                  <p:childTnLst>
                                    <p:set>
                                      <p:cBhvr>
                                        <p:cTn id="19" dur="1" fill="hold">
                                          <p:stCondLst>
                                            <p:cond delay="0"/>
                                          </p:stCondLst>
                                        </p:cTn>
                                        <p:tgtEl>
                                          <p:spTgt spid="9"/>
                                        </p:tgtEl>
                                        <p:attrNameLst>
                                          <p:attrName>style.visibility</p:attrName>
                                        </p:attrNameLst>
                                      </p:cBhvr>
                                      <p:to>
                                        <p:strVal val="visible"/>
                                      </p:to>
                                    </p:set>
                                    <p:anim calcmode="lin" valueType="num">
                                      <p:cBhvr additive="base">
                                        <p:cTn id="20" dur="1000" fill="hold"/>
                                        <p:tgtEl>
                                          <p:spTgt spid="9"/>
                                        </p:tgtEl>
                                        <p:attrNameLst>
                                          <p:attrName>ppt_x</p:attrName>
                                        </p:attrNameLst>
                                      </p:cBhvr>
                                      <p:tavLst>
                                        <p:tav tm="0">
                                          <p:val>
                                            <p:strVal val="0-#ppt_w/2"/>
                                          </p:val>
                                        </p:tav>
                                        <p:tav tm="100000">
                                          <p:val>
                                            <p:strVal val="#ppt_x"/>
                                          </p:val>
                                        </p:tav>
                                      </p:tavLst>
                                    </p:anim>
                                    <p:anim calcmode="lin" valueType="num">
                                      <p:cBhvr additive="base">
                                        <p:cTn id="21" dur="10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2" fill="hold" nodeType="clickEffect">
                                  <p:stCondLst>
                                    <p:cond delay="0"/>
                                  </p:stCondLst>
                                  <p:childTnLst>
                                    <p:set>
                                      <p:cBhvr>
                                        <p:cTn id="25" dur="1" fill="hold">
                                          <p:stCondLst>
                                            <p:cond delay="0"/>
                                          </p:stCondLst>
                                        </p:cTn>
                                        <p:tgtEl>
                                          <p:spTgt spid="8"/>
                                        </p:tgtEl>
                                        <p:attrNameLst>
                                          <p:attrName>style.visibility</p:attrName>
                                        </p:attrNameLst>
                                      </p:cBhvr>
                                      <p:to>
                                        <p:strVal val="visible"/>
                                      </p:to>
                                    </p:set>
                                    <p:anim calcmode="lin" valueType="num">
                                      <p:cBhvr additive="base">
                                        <p:cTn id="26" dur="1000" fill="hold"/>
                                        <p:tgtEl>
                                          <p:spTgt spid="8"/>
                                        </p:tgtEl>
                                        <p:attrNameLst>
                                          <p:attrName>ppt_x</p:attrName>
                                        </p:attrNameLst>
                                      </p:cBhvr>
                                      <p:tavLst>
                                        <p:tav tm="0">
                                          <p:val>
                                            <p:strVal val="1+#ppt_w/2"/>
                                          </p:val>
                                        </p:tav>
                                        <p:tav tm="100000">
                                          <p:val>
                                            <p:strVal val="#ppt_x"/>
                                          </p:val>
                                        </p:tav>
                                      </p:tavLst>
                                    </p:anim>
                                    <p:anim calcmode="lin" valueType="num">
                                      <p:cBhvr additive="base">
                                        <p:cTn id="27" dur="10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10"/>
                                        </p:tgtEl>
                                        <p:attrNameLst>
                                          <p:attrName>style.visibility</p:attrName>
                                        </p:attrNameLst>
                                      </p:cBhvr>
                                      <p:to>
                                        <p:strVal val="visible"/>
                                      </p:to>
                                    </p:set>
                                    <p:anim calcmode="lin" valueType="num">
                                      <p:cBhvr additive="base">
                                        <p:cTn id="32" dur="500" fill="hold"/>
                                        <p:tgtEl>
                                          <p:spTgt spid="10"/>
                                        </p:tgtEl>
                                        <p:attrNameLst>
                                          <p:attrName>ppt_x</p:attrName>
                                        </p:attrNameLst>
                                      </p:cBhvr>
                                      <p:tavLst>
                                        <p:tav tm="0">
                                          <p:val>
                                            <p:strVal val="#ppt_x"/>
                                          </p:val>
                                        </p:tav>
                                        <p:tav tm="100000">
                                          <p:val>
                                            <p:strVal val="#ppt_x"/>
                                          </p:val>
                                        </p:tav>
                                      </p:tavLst>
                                    </p:anim>
                                    <p:anim calcmode="lin" valueType="num">
                                      <p:cBhvr additive="base">
                                        <p:cTn id="33"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28600"/>
            <a:ext cx="7848600" cy="1143000"/>
          </a:xfrm>
          <a:ln w="69850" cmpd="dbl">
            <a:solidFill>
              <a:schemeClr val="tx1"/>
            </a:solidFill>
          </a:ln>
        </p:spPr>
        <p:txBody>
          <a:bodyPr>
            <a:normAutofit/>
          </a:bodyPr>
          <a:lstStyle/>
          <a:p>
            <a:r>
              <a:rPr lang="en-US" dirty="0" smtClean="0">
                <a:ln w="19050">
                  <a:solidFill>
                    <a:schemeClr val="tx1"/>
                  </a:solidFill>
                </a:ln>
                <a:solidFill>
                  <a:schemeClr val="bg1"/>
                </a:solidFill>
                <a:effectLst>
                  <a:glow rad="228600">
                    <a:schemeClr val="accent3">
                      <a:satMod val="175000"/>
                      <a:alpha val="40000"/>
                    </a:schemeClr>
                  </a:glow>
                </a:effectLst>
                <a:latin typeface="Arial Rounded MT Bold" pitchFamily="34" charset="0"/>
              </a:rPr>
              <a:t>Why to study Ethics? </a:t>
            </a:r>
            <a:endParaRPr lang="en-US" dirty="0">
              <a:ln w="19050">
                <a:solidFill>
                  <a:schemeClr val="tx1"/>
                </a:solidFill>
              </a:ln>
              <a:effectLst>
                <a:glow rad="228600">
                  <a:schemeClr val="accent3">
                    <a:satMod val="175000"/>
                    <a:alpha val="40000"/>
                  </a:schemeClr>
                </a:glow>
              </a:effectLst>
            </a:endParaRPr>
          </a:p>
        </p:txBody>
      </p:sp>
      <p:pic>
        <p:nvPicPr>
          <p:cNvPr id="11" name="Picture 10" descr="unnamed.png"/>
          <p:cNvPicPr>
            <a:picLocks noChangeAspect="1"/>
          </p:cNvPicPr>
          <p:nvPr/>
        </p:nvPicPr>
        <p:blipFill>
          <a:blip r:embed="rId2" cstate="print"/>
          <a:stretch>
            <a:fillRect/>
          </a:stretch>
        </p:blipFill>
        <p:spPr>
          <a:xfrm>
            <a:off x="152400" y="152400"/>
            <a:ext cx="1295400" cy="1300480"/>
          </a:xfrm>
          <a:prstGeom prst="rect">
            <a:avLst/>
          </a:prstGeom>
        </p:spPr>
      </p:pic>
      <p:sp>
        <p:nvSpPr>
          <p:cNvPr id="13" name="Rectangle 12"/>
          <p:cNvSpPr/>
          <p:nvPr/>
        </p:nvSpPr>
        <p:spPr>
          <a:xfrm>
            <a:off x="609600" y="304800"/>
            <a:ext cx="419053" cy="923330"/>
          </a:xfrm>
          <a:prstGeom prst="rect">
            <a:avLst/>
          </a:prstGeom>
          <a:noFill/>
        </p:spPr>
        <p:txBody>
          <a:bodyPr wrap="square" lIns="91440" tIns="45720" rIns="91440" bIns="45720">
            <a:spAutoFit/>
          </a:bodyPr>
          <a:lstStyle/>
          <a:p>
            <a:pPr algn="ctr"/>
            <a:r>
              <a:rPr lang="en-US" sz="5400" b="1" dirty="0" smtClean="0">
                <a:ln w="28575">
                  <a:solidFill>
                    <a:schemeClr val="tx1"/>
                  </a:solidFill>
                  <a:prstDash val="solid"/>
                </a:ln>
                <a:solidFill>
                  <a:schemeClr val="bg2">
                    <a:tint val="85000"/>
                    <a:satMod val="155000"/>
                  </a:schemeClr>
                </a:solidFill>
                <a:effectLst>
                  <a:glow rad="228600">
                    <a:schemeClr val="accent3">
                      <a:satMod val="175000"/>
                      <a:alpha val="40000"/>
                    </a:schemeClr>
                  </a:glow>
                  <a:outerShdw blurRad="41275" dist="20320" dir="1800000" algn="tl" rotWithShape="0">
                    <a:srgbClr val="000000">
                      <a:alpha val="40000"/>
                    </a:srgbClr>
                  </a:outerShdw>
                </a:effectLst>
              </a:rPr>
              <a:t>E</a:t>
            </a:r>
            <a:endParaRPr lang="en-US" sz="5400" b="1" cap="none" spc="0" dirty="0">
              <a:ln w="28575">
                <a:solidFill>
                  <a:schemeClr val="tx1"/>
                </a:solidFill>
                <a:prstDash val="solid"/>
              </a:ln>
              <a:solidFill>
                <a:schemeClr val="bg2">
                  <a:tint val="85000"/>
                  <a:satMod val="155000"/>
                </a:schemeClr>
              </a:solidFill>
              <a:effectLst>
                <a:glow rad="228600">
                  <a:schemeClr val="accent3">
                    <a:satMod val="175000"/>
                    <a:alpha val="40000"/>
                  </a:schemeClr>
                </a:glow>
                <a:outerShdw blurRad="41275" dist="20320" dir="1800000" algn="tl" rotWithShape="0">
                  <a:srgbClr val="000000">
                    <a:alpha val="40000"/>
                  </a:srgbClr>
                </a:outerShdw>
              </a:effectLst>
            </a:endParaRPr>
          </a:p>
        </p:txBody>
      </p:sp>
      <p:sp>
        <p:nvSpPr>
          <p:cNvPr id="16" name="Rectangle 15"/>
          <p:cNvSpPr/>
          <p:nvPr/>
        </p:nvSpPr>
        <p:spPr>
          <a:xfrm>
            <a:off x="0" y="6400800"/>
            <a:ext cx="9144000" cy="152400"/>
          </a:xfrm>
          <a:prstGeom prst="rect">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0" y="6705600"/>
            <a:ext cx="9144000" cy="1524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609600" y="1600200"/>
            <a:ext cx="8001000" cy="4616648"/>
          </a:xfrm>
          <a:prstGeom prst="rect">
            <a:avLst/>
          </a:prstGeom>
          <a:noFill/>
        </p:spPr>
        <p:txBody>
          <a:bodyPr wrap="square" rtlCol="0">
            <a:spAutoFit/>
          </a:bodyPr>
          <a:lstStyle/>
          <a:p>
            <a:pPr marL="342900" indent="-342900">
              <a:lnSpc>
                <a:spcPct val="150000"/>
              </a:lnSpc>
              <a:buAutoNum type="arabicPeriod"/>
            </a:pPr>
            <a:r>
              <a:rPr lang="en-US" sz="2800" dirty="0" smtClean="0"/>
              <a:t>To develop a sustainable career </a:t>
            </a:r>
          </a:p>
          <a:p>
            <a:pPr marL="342900" indent="-342900">
              <a:lnSpc>
                <a:spcPct val="150000"/>
              </a:lnSpc>
              <a:buAutoNum type="arabicPeriod"/>
            </a:pPr>
            <a:r>
              <a:rPr lang="en-US" sz="2800" dirty="0" smtClean="0"/>
              <a:t>To be a good corporate citizen</a:t>
            </a:r>
          </a:p>
          <a:p>
            <a:pPr marL="342900" indent="-342900">
              <a:lnSpc>
                <a:spcPct val="150000"/>
              </a:lnSpc>
              <a:buAutoNum type="arabicPeriod"/>
            </a:pPr>
            <a:r>
              <a:rPr lang="en-US" sz="2800" dirty="0" smtClean="0"/>
              <a:t>To be able to take an ethical decision </a:t>
            </a:r>
          </a:p>
          <a:p>
            <a:pPr marL="342900" indent="-342900">
              <a:lnSpc>
                <a:spcPct val="150000"/>
              </a:lnSpc>
              <a:buAutoNum type="arabicPeriod"/>
            </a:pPr>
            <a:r>
              <a:rPr lang="en-US" sz="2800" dirty="0" smtClean="0"/>
              <a:t>To create Win </a:t>
            </a:r>
            <a:r>
              <a:rPr lang="en-US" sz="2800" dirty="0" err="1" smtClean="0"/>
              <a:t>Win</a:t>
            </a:r>
            <a:r>
              <a:rPr lang="en-US" sz="2800" dirty="0" smtClean="0"/>
              <a:t> situation </a:t>
            </a:r>
          </a:p>
          <a:p>
            <a:pPr marL="342900" indent="-342900">
              <a:lnSpc>
                <a:spcPct val="150000"/>
              </a:lnSpc>
              <a:buAutoNum type="arabicPeriod"/>
            </a:pPr>
            <a:r>
              <a:rPr lang="en-US" sz="2800" dirty="0" smtClean="0"/>
              <a:t>To </a:t>
            </a:r>
            <a:r>
              <a:rPr lang="en-US" sz="2800" smtClean="0"/>
              <a:t>inculcate </a:t>
            </a:r>
            <a:r>
              <a:rPr lang="en-US" sz="2800" smtClean="0"/>
              <a:t>nobility </a:t>
            </a:r>
            <a:endParaRPr lang="en-US" sz="2800" dirty="0" smtClean="0"/>
          </a:p>
          <a:p>
            <a:pPr marL="342900" indent="-342900">
              <a:lnSpc>
                <a:spcPct val="150000"/>
              </a:lnSpc>
              <a:buAutoNum type="arabicPeriod"/>
            </a:pPr>
            <a:r>
              <a:rPr lang="en-US" sz="2800" dirty="0" smtClean="0"/>
              <a:t>To be a responsible professional</a:t>
            </a:r>
          </a:p>
          <a:p>
            <a:pPr marL="342900" indent="-342900">
              <a:lnSpc>
                <a:spcPct val="150000"/>
              </a:lnSpc>
              <a:buAutoNum type="arabicPeriod"/>
            </a:pPr>
            <a:r>
              <a:rPr lang="en-US" sz="2800" dirty="0" smtClean="0"/>
              <a:t>To find the best possible solution of any problem   </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par>
                                <p:cTn id="10" presetID="18" presetClass="entr" presetSubtype="12" fill="hold" nodeType="with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strips(downLeft)">
                                      <p:cBhvr>
                                        <p:cTn id="12" dur="500"/>
                                        <p:tgtEl>
                                          <p:spTgt spid="11"/>
                                        </p:tgtEl>
                                      </p:cBhvr>
                                    </p:animEffect>
                                  </p:childTnLst>
                                </p:cTn>
                              </p:par>
                              <p:par>
                                <p:cTn id="13" presetID="18" presetClass="entr" presetSubtype="12"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strips(downLeft)">
                                      <p:cBhvr>
                                        <p:cTn id="15" dur="500"/>
                                        <p:tgtEl>
                                          <p:spTgt spid="13"/>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19">
                                            <p:txEl>
                                              <p:pRg st="0" end="0"/>
                                            </p:txEl>
                                          </p:spTgt>
                                        </p:tgtEl>
                                        <p:attrNameLst>
                                          <p:attrName>style.visibility</p:attrName>
                                        </p:attrNameLst>
                                      </p:cBhvr>
                                      <p:to>
                                        <p:strVal val="visible"/>
                                      </p:to>
                                    </p:set>
                                    <p:animEffect transition="in" filter="fade">
                                      <p:cBhvr>
                                        <p:cTn id="20" dur="2000"/>
                                        <p:tgtEl>
                                          <p:spTgt spid="19">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19">
                                            <p:txEl>
                                              <p:pRg st="1" end="1"/>
                                            </p:txEl>
                                          </p:spTgt>
                                        </p:tgtEl>
                                        <p:attrNameLst>
                                          <p:attrName>style.visibility</p:attrName>
                                        </p:attrNameLst>
                                      </p:cBhvr>
                                      <p:to>
                                        <p:strVal val="visible"/>
                                      </p:to>
                                    </p:set>
                                    <p:animEffect transition="in" filter="fade">
                                      <p:cBhvr>
                                        <p:cTn id="25" dur="2000"/>
                                        <p:tgtEl>
                                          <p:spTgt spid="19">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19">
                                            <p:txEl>
                                              <p:pRg st="2" end="2"/>
                                            </p:txEl>
                                          </p:spTgt>
                                        </p:tgtEl>
                                        <p:attrNameLst>
                                          <p:attrName>style.visibility</p:attrName>
                                        </p:attrNameLst>
                                      </p:cBhvr>
                                      <p:to>
                                        <p:strVal val="visible"/>
                                      </p:to>
                                    </p:set>
                                    <p:animEffect transition="in" filter="fade">
                                      <p:cBhvr>
                                        <p:cTn id="30" dur="2000"/>
                                        <p:tgtEl>
                                          <p:spTgt spid="19">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19">
                                            <p:txEl>
                                              <p:pRg st="3" end="3"/>
                                            </p:txEl>
                                          </p:spTgt>
                                        </p:tgtEl>
                                        <p:attrNameLst>
                                          <p:attrName>style.visibility</p:attrName>
                                        </p:attrNameLst>
                                      </p:cBhvr>
                                      <p:to>
                                        <p:strVal val="visible"/>
                                      </p:to>
                                    </p:set>
                                    <p:animEffect transition="in" filter="fade">
                                      <p:cBhvr>
                                        <p:cTn id="35" dur="2000"/>
                                        <p:tgtEl>
                                          <p:spTgt spid="19">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19">
                                            <p:txEl>
                                              <p:pRg st="4" end="4"/>
                                            </p:txEl>
                                          </p:spTgt>
                                        </p:tgtEl>
                                        <p:attrNameLst>
                                          <p:attrName>style.visibility</p:attrName>
                                        </p:attrNameLst>
                                      </p:cBhvr>
                                      <p:to>
                                        <p:strVal val="visible"/>
                                      </p:to>
                                    </p:set>
                                    <p:animEffect transition="in" filter="fade">
                                      <p:cBhvr>
                                        <p:cTn id="40" dur="2000"/>
                                        <p:tgtEl>
                                          <p:spTgt spid="19">
                                            <p:txEl>
                                              <p:pRg st="4" end="4"/>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nodeType="clickEffect">
                                  <p:stCondLst>
                                    <p:cond delay="0"/>
                                  </p:stCondLst>
                                  <p:childTnLst>
                                    <p:set>
                                      <p:cBhvr>
                                        <p:cTn id="44" dur="1" fill="hold">
                                          <p:stCondLst>
                                            <p:cond delay="0"/>
                                          </p:stCondLst>
                                        </p:cTn>
                                        <p:tgtEl>
                                          <p:spTgt spid="19">
                                            <p:txEl>
                                              <p:pRg st="5" end="5"/>
                                            </p:txEl>
                                          </p:spTgt>
                                        </p:tgtEl>
                                        <p:attrNameLst>
                                          <p:attrName>style.visibility</p:attrName>
                                        </p:attrNameLst>
                                      </p:cBhvr>
                                      <p:to>
                                        <p:strVal val="visible"/>
                                      </p:to>
                                    </p:set>
                                    <p:animEffect transition="in" filter="fade">
                                      <p:cBhvr>
                                        <p:cTn id="45" dur="2000"/>
                                        <p:tgtEl>
                                          <p:spTgt spid="19">
                                            <p:txEl>
                                              <p:pRg st="5" end="5"/>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nodeType="clickEffect">
                                  <p:stCondLst>
                                    <p:cond delay="0"/>
                                  </p:stCondLst>
                                  <p:childTnLst>
                                    <p:set>
                                      <p:cBhvr>
                                        <p:cTn id="49" dur="1" fill="hold">
                                          <p:stCondLst>
                                            <p:cond delay="0"/>
                                          </p:stCondLst>
                                        </p:cTn>
                                        <p:tgtEl>
                                          <p:spTgt spid="19">
                                            <p:txEl>
                                              <p:pRg st="6" end="6"/>
                                            </p:txEl>
                                          </p:spTgt>
                                        </p:tgtEl>
                                        <p:attrNameLst>
                                          <p:attrName>style.visibility</p:attrName>
                                        </p:attrNameLst>
                                      </p:cBhvr>
                                      <p:to>
                                        <p:strVal val="visible"/>
                                      </p:to>
                                    </p:set>
                                    <p:animEffect transition="in" filter="fade">
                                      <p:cBhvr>
                                        <p:cTn id="50" dur="2000"/>
                                        <p:tgtEl>
                                          <p:spTgt spid="1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Hard work opens the door of success but the character keeps them open</a:t>
            </a:r>
            <a:endParaRPr lang="en-US" dirty="0"/>
          </a:p>
        </p:txBody>
      </p:sp>
      <p:pic>
        <p:nvPicPr>
          <p:cNvPr id="5" name="Picture 4" descr="2496100.png"/>
          <p:cNvPicPr>
            <a:picLocks noChangeAspect="1"/>
          </p:cNvPicPr>
          <p:nvPr/>
        </p:nvPicPr>
        <p:blipFill>
          <a:blip r:embed="rId2"/>
          <a:stretch>
            <a:fillRect/>
          </a:stretch>
        </p:blipFill>
        <p:spPr>
          <a:xfrm>
            <a:off x="1600200" y="1600200"/>
            <a:ext cx="6400800" cy="4876800"/>
          </a:xfrm>
          <a:prstGeom prst="rect">
            <a:avLst/>
          </a:prstGeom>
        </p:spPr>
      </p:pic>
      <p:sp>
        <p:nvSpPr>
          <p:cNvPr id="6" name="TextBox 5"/>
          <p:cNvSpPr txBox="1"/>
          <p:nvPr/>
        </p:nvSpPr>
        <p:spPr>
          <a:xfrm>
            <a:off x="3581400" y="5715000"/>
            <a:ext cx="1524000" cy="461665"/>
          </a:xfrm>
          <a:prstGeom prst="rect">
            <a:avLst/>
          </a:prstGeom>
          <a:solidFill>
            <a:srgbClr val="FFFF00"/>
          </a:solidFill>
          <a:ln>
            <a:solidFill>
              <a:schemeClr val="tx1"/>
            </a:solidFill>
          </a:ln>
        </p:spPr>
        <p:txBody>
          <a:bodyPr wrap="square" rtlCol="0">
            <a:spAutoFit/>
          </a:bodyPr>
          <a:lstStyle/>
          <a:p>
            <a:r>
              <a:rPr lang="en-US" sz="2400" b="1" dirty="0" smtClean="0"/>
              <a:t>Character</a:t>
            </a:r>
            <a:endParaRPr lang="en-US" sz="2400" b="1" dirty="0"/>
          </a:p>
        </p:txBody>
      </p:sp>
      <p:sp>
        <p:nvSpPr>
          <p:cNvPr id="7" name="TextBox 6"/>
          <p:cNvSpPr txBox="1"/>
          <p:nvPr/>
        </p:nvSpPr>
        <p:spPr>
          <a:xfrm>
            <a:off x="1905000" y="5943601"/>
            <a:ext cx="1143000" cy="461665"/>
          </a:xfrm>
          <a:prstGeom prst="rect">
            <a:avLst/>
          </a:prstGeom>
          <a:solidFill>
            <a:srgbClr val="FFFF00"/>
          </a:solidFill>
          <a:ln>
            <a:solidFill>
              <a:schemeClr val="tx1"/>
            </a:solidFill>
          </a:ln>
        </p:spPr>
        <p:txBody>
          <a:bodyPr wrap="square" rtlCol="0">
            <a:spAutoFit/>
          </a:bodyPr>
          <a:lstStyle/>
          <a:p>
            <a:pPr algn="ctr"/>
            <a:r>
              <a:rPr lang="en-US" sz="2400" b="1" dirty="0" smtClean="0"/>
              <a:t>You</a:t>
            </a:r>
            <a:endParaRPr lang="en-US" sz="2400" b="1" dirty="0"/>
          </a:p>
        </p:txBody>
      </p:sp>
      <p:sp>
        <p:nvSpPr>
          <p:cNvPr id="8" name="TextBox 7"/>
          <p:cNvSpPr txBox="1"/>
          <p:nvPr/>
        </p:nvSpPr>
        <p:spPr>
          <a:xfrm>
            <a:off x="5410200" y="1752600"/>
            <a:ext cx="2286000" cy="461665"/>
          </a:xfrm>
          <a:prstGeom prst="rect">
            <a:avLst/>
          </a:prstGeom>
          <a:solidFill>
            <a:srgbClr val="FFFF00"/>
          </a:solidFill>
          <a:ln>
            <a:solidFill>
              <a:schemeClr val="tx1"/>
            </a:solidFill>
          </a:ln>
        </p:spPr>
        <p:txBody>
          <a:bodyPr wrap="square" rtlCol="0">
            <a:spAutoFit/>
          </a:bodyPr>
          <a:lstStyle/>
          <a:p>
            <a:r>
              <a:rPr lang="en-US" sz="2400" b="1" dirty="0" smtClean="0"/>
              <a:t> Door of Success</a:t>
            </a:r>
            <a:endParaRPr lang="en-US" sz="2400"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534400" cy="609600"/>
          </a:xfrm>
          <a:ln w="69850" cmpd="dbl">
            <a:solidFill>
              <a:schemeClr val="tx1"/>
            </a:solidFill>
          </a:ln>
        </p:spPr>
        <p:txBody>
          <a:bodyPr>
            <a:normAutofit fontScale="90000"/>
          </a:bodyPr>
          <a:lstStyle/>
          <a:p>
            <a:pPr algn="l"/>
            <a:r>
              <a:rPr lang="en-US" dirty="0" smtClean="0">
                <a:ln w="19050">
                  <a:solidFill>
                    <a:schemeClr val="tx1"/>
                  </a:solidFill>
                </a:ln>
                <a:solidFill>
                  <a:schemeClr val="bg1"/>
                </a:solidFill>
                <a:effectLst>
                  <a:glow rad="228600">
                    <a:schemeClr val="accent3">
                      <a:satMod val="175000"/>
                      <a:alpha val="40000"/>
                    </a:schemeClr>
                  </a:glow>
                </a:effectLst>
                <a:latin typeface="Arial Rounded MT Bold" pitchFamily="34" charset="0"/>
              </a:rPr>
              <a:t>Cont…</a:t>
            </a:r>
            <a:endParaRPr lang="en-US" dirty="0">
              <a:ln w="19050">
                <a:solidFill>
                  <a:schemeClr val="tx1"/>
                </a:solidFill>
              </a:ln>
              <a:effectLst>
                <a:glow rad="228600">
                  <a:schemeClr val="accent3">
                    <a:satMod val="175000"/>
                    <a:alpha val="40000"/>
                  </a:schemeClr>
                </a:glow>
              </a:effectLst>
            </a:endParaRPr>
          </a:p>
        </p:txBody>
      </p:sp>
      <p:sp>
        <p:nvSpPr>
          <p:cNvPr id="16" name="Rectangle 15"/>
          <p:cNvSpPr/>
          <p:nvPr/>
        </p:nvSpPr>
        <p:spPr>
          <a:xfrm>
            <a:off x="0" y="6400800"/>
            <a:ext cx="9144000" cy="152400"/>
          </a:xfrm>
          <a:prstGeom prst="rect">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0" y="6705600"/>
            <a:ext cx="9144000" cy="1524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Content Placeholder 7"/>
          <p:cNvSpPr>
            <a:spLocks noGrp="1"/>
          </p:cNvSpPr>
          <p:nvPr>
            <p:ph idx="1"/>
          </p:nvPr>
        </p:nvSpPr>
        <p:spPr>
          <a:xfrm>
            <a:off x="3657600" y="1143000"/>
            <a:ext cx="5181600" cy="4983163"/>
          </a:xfrm>
        </p:spPr>
        <p:txBody>
          <a:bodyPr>
            <a:normAutofit fontScale="55000" lnSpcReduction="20000"/>
          </a:bodyPr>
          <a:lstStyle/>
          <a:p>
            <a:pPr algn="just">
              <a:lnSpc>
                <a:spcPct val="170000"/>
              </a:lnSpc>
              <a:buNone/>
            </a:pPr>
            <a:r>
              <a:rPr lang="en-US" b="1" dirty="0" smtClean="0">
                <a:solidFill>
                  <a:srgbClr val="FF0000"/>
                </a:solidFill>
              </a:rPr>
              <a:t>Herbert Hoover:</a:t>
            </a:r>
            <a:r>
              <a:rPr lang="en-US" dirty="0" smtClean="0"/>
              <a:t> </a:t>
            </a:r>
            <a:r>
              <a:rPr lang="en-US" sz="3400" dirty="0" smtClean="0"/>
              <a:t>“Great liability of the engineers compared to men of other professions is that his </a:t>
            </a:r>
            <a:r>
              <a:rPr lang="en-US" sz="3400" b="1" dirty="0" smtClean="0"/>
              <a:t>works are out in the open where all can see them</a:t>
            </a:r>
            <a:r>
              <a:rPr lang="en-US" sz="3400" dirty="0" smtClean="0"/>
              <a:t>. His acts step by step are in a hard substance. He cannot bury his mistakes in the grave like the doctors, he cannot argue into thin air or blame the judge like the lawyers. He cannot like the politicians, screen his shortcomings by blaming his opponents and hope that the people will forget. </a:t>
            </a:r>
            <a:r>
              <a:rPr lang="en-US" sz="3400" b="1" dirty="0" smtClean="0"/>
              <a:t>The engineer simply cannot deny that he did it</a:t>
            </a:r>
            <a:r>
              <a:rPr lang="en-US" sz="3400" dirty="0" smtClean="0"/>
              <a:t>.”</a:t>
            </a:r>
            <a:endParaRPr lang="en-US" dirty="0"/>
          </a:p>
        </p:txBody>
      </p:sp>
      <p:pic>
        <p:nvPicPr>
          <p:cNvPr id="6" name="Picture 5" descr="unnamed (1).jpg"/>
          <p:cNvPicPr>
            <a:picLocks noChangeAspect="1"/>
          </p:cNvPicPr>
          <p:nvPr/>
        </p:nvPicPr>
        <p:blipFill>
          <a:blip r:embed="rId2"/>
          <a:stretch>
            <a:fillRect/>
          </a:stretch>
        </p:blipFill>
        <p:spPr>
          <a:xfrm>
            <a:off x="0" y="1143000"/>
            <a:ext cx="3686175" cy="4876800"/>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28600"/>
            <a:ext cx="7848600" cy="1143000"/>
          </a:xfrm>
          <a:ln w="69850" cmpd="dbl">
            <a:solidFill>
              <a:schemeClr val="tx1"/>
            </a:solidFill>
          </a:ln>
        </p:spPr>
        <p:txBody>
          <a:bodyPr>
            <a:normAutofit fontScale="90000"/>
          </a:bodyPr>
          <a:lstStyle/>
          <a:p>
            <a:r>
              <a:rPr lang="en-US" dirty="0" smtClean="0">
                <a:ln w="19050">
                  <a:solidFill>
                    <a:schemeClr val="tx1"/>
                  </a:solidFill>
                </a:ln>
                <a:solidFill>
                  <a:schemeClr val="bg1"/>
                </a:solidFill>
                <a:effectLst>
                  <a:glow rad="228600">
                    <a:schemeClr val="accent3">
                      <a:satMod val="175000"/>
                      <a:alpha val="40000"/>
                    </a:schemeClr>
                  </a:glow>
                </a:effectLst>
                <a:latin typeface="Arial Rounded MT Bold" pitchFamily="34" charset="0"/>
              </a:rPr>
              <a:t>Scope for Engineering Ethics</a:t>
            </a:r>
            <a:endParaRPr lang="en-US" dirty="0">
              <a:ln w="19050">
                <a:solidFill>
                  <a:schemeClr val="tx1"/>
                </a:solidFill>
              </a:ln>
              <a:effectLst>
                <a:glow rad="228600">
                  <a:schemeClr val="accent3">
                    <a:satMod val="175000"/>
                    <a:alpha val="40000"/>
                  </a:schemeClr>
                </a:glow>
              </a:effectLst>
            </a:endParaRPr>
          </a:p>
        </p:txBody>
      </p:sp>
      <p:pic>
        <p:nvPicPr>
          <p:cNvPr id="11" name="Picture 10" descr="unnamed.png"/>
          <p:cNvPicPr>
            <a:picLocks noChangeAspect="1"/>
          </p:cNvPicPr>
          <p:nvPr/>
        </p:nvPicPr>
        <p:blipFill>
          <a:blip r:embed="rId2" cstate="print"/>
          <a:stretch>
            <a:fillRect/>
          </a:stretch>
        </p:blipFill>
        <p:spPr>
          <a:xfrm>
            <a:off x="152400" y="152400"/>
            <a:ext cx="1295400" cy="1300480"/>
          </a:xfrm>
          <a:prstGeom prst="rect">
            <a:avLst/>
          </a:prstGeom>
        </p:spPr>
      </p:pic>
      <p:sp>
        <p:nvSpPr>
          <p:cNvPr id="13" name="Rectangle 12"/>
          <p:cNvSpPr/>
          <p:nvPr/>
        </p:nvSpPr>
        <p:spPr>
          <a:xfrm>
            <a:off x="609600" y="304800"/>
            <a:ext cx="419053" cy="923330"/>
          </a:xfrm>
          <a:prstGeom prst="rect">
            <a:avLst/>
          </a:prstGeom>
          <a:noFill/>
        </p:spPr>
        <p:txBody>
          <a:bodyPr wrap="square" lIns="91440" tIns="45720" rIns="91440" bIns="45720">
            <a:spAutoFit/>
          </a:bodyPr>
          <a:lstStyle/>
          <a:p>
            <a:pPr algn="ctr"/>
            <a:r>
              <a:rPr lang="en-US" sz="5400" b="1" dirty="0" smtClean="0">
                <a:ln w="28575">
                  <a:solidFill>
                    <a:schemeClr val="tx1"/>
                  </a:solidFill>
                  <a:prstDash val="solid"/>
                </a:ln>
                <a:solidFill>
                  <a:schemeClr val="bg2">
                    <a:tint val="85000"/>
                    <a:satMod val="155000"/>
                  </a:schemeClr>
                </a:solidFill>
                <a:effectLst>
                  <a:glow rad="228600">
                    <a:schemeClr val="accent3">
                      <a:satMod val="175000"/>
                      <a:alpha val="40000"/>
                    </a:schemeClr>
                  </a:glow>
                  <a:outerShdw blurRad="41275" dist="20320" dir="1800000" algn="tl" rotWithShape="0">
                    <a:srgbClr val="000000">
                      <a:alpha val="40000"/>
                    </a:srgbClr>
                  </a:outerShdw>
                </a:effectLst>
              </a:rPr>
              <a:t>E</a:t>
            </a:r>
            <a:endParaRPr lang="en-US" sz="5400" b="1" cap="none" spc="0" dirty="0">
              <a:ln w="28575">
                <a:solidFill>
                  <a:schemeClr val="tx1"/>
                </a:solidFill>
                <a:prstDash val="solid"/>
              </a:ln>
              <a:solidFill>
                <a:schemeClr val="bg2">
                  <a:tint val="85000"/>
                  <a:satMod val="155000"/>
                </a:schemeClr>
              </a:solidFill>
              <a:effectLst>
                <a:glow rad="228600">
                  <a:schemeClr val="accent3">
                    <a:satMod val="175000"/>
                    <a:alpha val="40000"/>
                  </a:schemeClr>
                </a:glow>
                <a:outerShdw blurRad="41275" dist="20320" dir="1800000" algn="tl" rotWithShape="0">
                  <a:srgbClr val="000000">
                    <a:alpha val="40000"/>
                  </a:srgbClr>
                </a:outerShdw>
              </a:effectLst>
            </a:endParaRPr>
          </a:p>
        </p:txBody>
      </p:sp>
      <p:sp>
        <p:nvSpPr>
          <p:cNvPr id="16" name="Rectangle 15"/>
          <p:cNvSpPr/>
          <p:nvPr/>
        </p:nvSpPr>
        <p:spPr>
          <a:xfrm>
            <a:off x="0" y="6400800"/>
            <a:ext cx="9144000" cy="152400"/>
          </a:xfrm>
          <a:prstGeom prst="rect">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0" y="6705600"/>
            <a:ext cx="9144000" cy="1524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ame 7"/>
          <p:cNvSpPr/>
          <p:nvPr/>
        </p:nvSpPr>
        <p:spPr>
          <a:xfrm>
            <a:off x="457200" y="1828800"/>
            <a:ext cx="8382000" cy="1143000"/>
          </a:xfrm>
          <a:prstGeom prst="fram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2400" dirty="0" smtClean="0">
                <a:solidFill>
                  <a:schemeClr val="tx1"/>
                </a:solidFill>
                <a:latin typeface="Arial Black" pitchFamily="34" charset="0"/>
              </a:rPr>
              <a:t>1 - Meta Ethics:</a:t>
            </a:r>
            <a:r>
              <a:rPr lang="en-US" sz="2400" dirty="0" smtClean="0">
                <a:solidFill>
                  <a:schemeClr val="tx1"/>
                </a:solidFill>
              </a:rPr>
              <a:t> Explores scope and Status of moral values.</a:t>
            </a:r>
          </a:p>
          <a:p>
            <a:pPr lvl="0"/>
            <a:r>
              <a:rPr lang="en-US" sz="2400" b="1" dirty="0" smtClean="0">
                <a:solidFill>
                  <a:srgbClr val="FF0000"/>
                </a:solidFill>
              </a:rPr>
              <a:t>Exploring</a:t>
            </a:r>
            <a:r>
              <a:rPr lang="en-US" sz="2400" dirty="0" smtClean="0">
                <a:solidFill>
                  <a:schemeClr val="tx1"/>
                </a:solidFill>
              </a:rPr>
              <a:t> </a:t>
            </a:r>
          </a:p>
        </p:txBody>
      </p:sp>
      <p:sp>
        <p:nvSpPr>
          <p:cNvPr id="9" name="Frame 8"/>
          <p:cNvSpPr/>
          <p:nvPr/>
        </p:nvSpPr>
        <p:spPr>
          <a:xfrm>
            <a:off x="457200" y="3200400"/>
            <a:ext cx="8382000" cy="1143000"/>
          </a:xfrm>
          <a:prstGeom prst="fram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smtClean="0">
                <a:solidFill>
                  <a:schemeClr val="tx1"/>
                </a:solidFill>
                <a:latin typeface="Arial Black" pitchFamily="34" charset="0"/>
              </a:rPr>
              <a:t>2 - Normative Ethics:</a:t>
            </a:r>
            <a:r>
              <a:rPr lang="en-US" sz="2400" dirty="0" smtClean="0">
                <a:solidFill>
                  <a:schemeClr val="tx1"/>
                </a:solidFill>
              </a:rPr>
              <a:t> Defines moral standards, right and wrong. </a:t>
            </a:r>
            <a:r>
              <a:rPr lang="en-US" sz="2400" b="1" dirty="0" smtClean="0">
                <a:solidFill>
                  <a:srgbClr val="FF0000"/>
                </a:solidFill>
              </a:rPr>
              <a:t>Defining</a:t>
            </a:r>
            <a:r>
              <a:rPr lang="en-US" sz="2400" dirty="0" smtClean="0">
                <a:solidFill>
                  <a:schemeClr val="tx1"/>
                </a:solidFill>
              </a:rPr>
              <a:t> </a:t>
            </a:r>
          </a:p>
        </p:txBody>
      </p:sp>
      <p:sp>
        <p:nvSpPr>
          <p:cNvPr id="10" name="Frame 9"/>
          <p:cNvSpPr/>
          <p:nvPr/>
        </p:nvSpPr>
        <p:spPr>
          <a:xfrm>
            <a:off x="457200" y="4648200"/>
            <a:ext cx="8382000" cy="1143000"/>
          </a:xfrm>
          <a:prstGeom prst="fram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2400" dirty="0" smtClean="0">
                <a:solidFill>
                  <a:schemeClr val="tx1"/>
                </a:solidFill>
                <a:latin typeface="Arial Black" pitchFamily="34" charset="0"/>
              </a:rPr>
              <a:t>3 - Applied Ethics:</a:t>
            </a:r>
            <a:r>
              <a:rPr lang="en-US" sz="2400" dirty="0" smtClean="0">
                <a:solidFill>
                  <a:schemeClr val="tx1"/>
                </a:solidFill>
              </a:rPr>
              <a:t> Analyses a specific situation and address moral dilemmas. </a:t>
            </a:r>
            <a:r>
              <a:rPr lang="en-US" sz="2400" b="1" dirty="0" smtClean="0">
                <a:solidFill>
                  <a:srgbClr val="FF0000"/>
                </a:solidFill>
              </a:rPr>
              <a:t>Appling</a:t>
            </a:r>
            <a:r>
              <a:rPr lang="en-US" sz="2400" dirty="0" smtClean="0">
                <a:solidFill>
                  <a:schemeClr val="tx1"/>
                </a:solidFill>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par>
                                <p:cTn id="10" presetID="18" presetClass="entr" presetSubtype="12" fill="hold" nodeType="with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strips(downLeft)">
                                      <p:cBhvr>
                                        <p:cTn id="12" dur="500"/>
                                        <p:tgtEl>
                                          <p:spTgt spid="11"/>
                                        </p:tgtEl>
                                      </p:cBhvr>
                                    </p:animEffect>
                                  </p:childTnLst>
                                </p:cTn>
                              </p:par>
                              <p:par>
                                <p:cTn id="13" presetID="18" presetClass="entr" presetSubtype="12"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strips(downLeft)">
                                      <p:cBhvr>
                                        <p:cTn id="15" dur="500"/>
                                        <p:tgtEl>
                                          <p:spTgt spid="13"/>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fade">
                                      <p:cBhvr>
                                        <p:cTn id="20" dur="1000"/>
                                        <p:tgtEl>
                                          <p:spTgt spid="8"/>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fade">
                                      <p:cBhvr>
                                        <p:cTn id="25" dur="1000"/>
                                        <p:tgtEl>
                                          <p:spTgt spid="9"/>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10"/>
                                        </p:tgtEl>
                                        <p:attrNameLst>
                                          <p:attrName>style.visibility</p:attrName>
                                        </p:attrNameLst>
                                      </p:cBhvr>
                                      <p:to>
                                        <p:strVal val="visible"/>
                                      </p:to>
                                    </p:set>
                                    <p:animEffect transition="in" filter="fade">
                                      <p:cBhvr>
                                        <p:cTn id="30"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3" grpId="0"/>
      <p:bldP spid="8" grpId="0" animBg="1"/>
      <p:bldP spid="9" grpId="0" animBg="1"/>
      <p:bldP spid="1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86800" cy="609600"/>
          </a:xfrm>
          <a:ln w="69850" cmpd="dbl">
            <a:solidFill>
              <a:schemeClr val="tx1"/>
            </a:solidFill>
          </a:ln>
        </p:spPr>
        <p:txBody>
          <a:bodyPr>
            <a:normAutofit fontScale="90000"/>
          </a:bodyPr>
          <a:lstStyle/>
          <a:p>
            <a:pPr algn="l"/>
            <a:r>
              <a:rPr lang="en-US" dirty="0" smtClean="0">
                <a:ln w="19050">
                  <a:solidFill>
                    <a:schemeClr val="tx1"/>
                  </a:solidFill>
                </a:ln>
                <a:solidFill>
                  <a:schemeClr val="bg1"/>
                </a:solidFill>
                <a:effectLst>
                  <a:glow rad="228600">
                    <a:schemeClr val="accent3">
                      <a:satMod val="175000"/>
                      <a:alpha val="40000"/>
                    </a:schemeClr>
                  </a:glow>
                </a:effectLst>
                <a:latin typeface="Arial Rounded MT Bold" pitchFamily="34" charset="0"/>
              </a:rPr>
              <a:t>Cont…</a:t>
            </a:r>
            <a:endParaRPr lang="en-US" dirty="0">
              <a:ln w="19050">
                <a:solidFill>
                  <a:schemeClr val="tx1"/>
                </a:solidFill>
              </a:ln>
              <a:effectLst>
                <a:glow rad="228600">
                  <a:schemeClr val="accent3">
                    <a:satMod val="175000"/>
                    <a:alpha val="40000"/>
                  </a:schemeClr>
                </a:glow>
              </a:effectLst>
            </a:endParaRPr>
          </a:p>
        </p:txBody>
      </p:sp>
      <p:sp>
        <p:nvSpPr>
          <p:cNvPr id="12" name="Content Placeholder 11"/>
          <p:cNvSpPr>
            <a:spLocks noGrp="1"/>
          </p:cNvSpPr>
          <p:nvPr>
            <p:ph idx="1"/>
          </p:nvPr>
        </p:nvSpPr>
        <p:spPr>
          <a:xfrm>
            <a:off x="457200" y="1295400"/>
            <a:ext cx="8229600" cy="5059363"/>
          </a:xfrm>
        </p:spPr>
        <p:txBody>
          <a:bodyPr>
            <a:normAutofit/>
          </a:bodyPr>
          <a:lstStyle/>
          <a:p>
            <a:r>
              <a:rPr lang="en-US" dirty="0" smtClean="0"/>
              <a:t>Corporate ethics begins with each self</a:t>
            </a:r>
          </a:p>
          <a:p>
            <a:r>
              <a:rPr lang="en-US" dirty="0" smtClean="0"/>
              <a:t>Prioritizing safety, health and the welfare of public, while performing duty</a:t>
            </a:r>
          </a:p>
          <a:p>
            <a:r>
              <a:rPr lang="en-US" dirty="0" smtClean="0"/>
              <a:t>Avoiding fudgy data or information </a:t>
            </a:r>
          </a:p>
          <a:p>
            <a:r>
              <a:rPr lang="en-US" dirty="0" smtClean="0"/>
              <a:t>Engineering ethics aims at knowing moral values related to engineering, finding accurate solutions to the moral problems in engineering</a:t>
            </a:r>
          </a:p>
        </p:txBody>
      </p:sp>
      <p:sp>
        <p:nvSpPr>
          <p:cNvPr id="16" name="Rectangle 15"/>
          <p:cNvSpPr/>
          <p:nvPr/>
        </p:nvSpPr>
        <p:spPr>
          <a:xfrm>
            <a:off x="0" y="6400800"/>
            <a:ext cx="9144000" cy="152400"/>
          </a:xfrm>
          <a:prstGeom prst="rect">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0" y="6705600"/>
            <a:ext cx="9144000" cy="1524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12">
                                            <p:txEl>
                                              <p:pRg st="0" end="0"/>
                                            </p:txEl>
                                          </p:spTgt>
                                        </p:tgtEl>
                                        <p:attrNameLst>
                                          <p:attrName>style.visibility</p:attrName>
                                        </p:attrNameLst>
                                      </p:cBhvr>
                                      <p:to>
                                        <p:strVal val="visible"/>
                                      </p:to>
                                    </p:set>
                                    <p:animEffect transition="in" filter="fade">
                                      <p:cBhvr>
                                        <p:cTn id="14" dur="2000"/>
                                        <p:tgtEl>
                                          <p:spTgt spid="12">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12">
                                            <p:txEl>
                                              <p:pRg st="1" end="1"/>
                                            </p:txEl>
                                          </p:spTgt>
                                        </p:tgtEl>
                                        <p:attrNameLst>
                                          <p:attrName>style.visibility</p:attrName>
                                        </p:attrNameLst>
                                      </p:cBhvr>
                                      <p:to>
                                        <p:strVal val="visible"/>
                                      </p:to>
                                    </p:set>
                                    <p:animEffect transition="in" filter="fade">
                                      <p:cBhvr>
                                        <p:cTn id="19" dur="2000"/>
                                        <p:tgtEl>
                                          <p:spTgt spid="12">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12">
                                            <p:txEl>
                                              <p:pRg st="2" end="2"/>
                                            </p:txEl>
                                          </p:spTgt>
                                        </p:tgtEl>
                                        <p:attrNameLst>
                                          <p:attrName>style.visibility</p:attrName>
                                        </p:attrNameLst>
                                      </p:cBhvr>
                                      <p:to>
                                        <p:strVal val="visible"/>
                                      </p:to>
                                    </p:set>
                                    <p:animEffect transition="in" filter="fade">
                                      <p:cBhvr>
                                        <p:cTn id="24" dur="2000"/>
                                        <p:tgtEl>
                                          <p:spTgt spid="12">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12">
                                            <p:txEl>
                                              <p:pRg st="3" end="3"/>
                                            </p:txEl>
                                          </p:spTgt>
                                        </p:tgtEl>
                                        <p:attrNameLst>
                                          <p:attrName>style.visibility</p:attrName>
                                        </p:attrNameLst>
                                      </p:cBhvr>
                                      <p:to>
                                        <p:strVal val="visible"/>
                                      </p:to>
                                    </p:set>
                                    <p:animEffect transition="in" filter="fade">
                                      <p:cBhvr>
                                        <p:cTn id="29" dur="2000"/>
                                        <p:tgtEl>
                                          <p:spTgt spid="1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2"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1009</TotalTime>
  <Words>617</Words>
  <Application>Microsoft Office PowerPoint</Application>
  <PresentationFormat>On-screen Show (4:3)</PresentationFormat>
  <Paragraphs>87</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Slide 1</vt:lpstr>
      <vt:lpstr>What is Ethics?</vt:lpstr>
      <vt:lpstr>Cont…</vt:lpstr>
      <vt:lpstr>Responsible Professionals   and Ethical Corporations</vt:lpstr>
      <vt:lpstr>Why to study Ethics? </vt:lpstr>
      <vt:lpstr>Hard work opens the door of success but the character keeps them open</vt:lpstr>
      <vt:lpstr>Cont…</vt:lpstr>
      <vt:lpstr>Scope for Engineering Ethics</vt:lpstr>
      <vt:lpstr>Cont…</vt:lpstr>
      <vt:lpstr>Cont…</vt:lpstr>
      <vt:lpstr>Accepting and sharing responsibility</vt:lpstr>
      <vt:lpstr>Benefits of accepting and sharing responsibility</vt:lpstr>
      <vt:lpstr>Lawrence Kholberg’s theory of Moral development </vt:lpstr>
      <vt:lpstr>Slide 14</vt:lpstr>
      <vt:lpstr>Practice of Ethics by </vt:lpstr>
      <vt:lpstr>Slide 16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HP</cp:lastModifiedBy>
  <cp:revision>98</cp:revision>
  <dcterms:created xsi:type="dcterms:W3CDTF">2006-08-16T00:00:00Z</dcterms:created>
  <dcterms:modified xsi:type="dcterms:W3CDTF">2021-09-23T06:12:23Z</dcterms:modified>
</cp:coreProperties>
</file>