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1374" y="-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7/26/2022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7/26/2022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7/26/2022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7/26/2022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7/26/2022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7/26/2022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7/26/2022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7/26/2022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7/26/2022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7/26/2022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7/26/2022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7/26/2022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latin typeface="Times New Roman" pitchFamily="18" charset="0"/>
                <a:cs typeface="Times New Roman" pitchFamily="18" charset="0"/>
              </a:rPr>
              <a:t>Automation in Manufacturing</a:t>
            </a:r>
            <a:endParaRPr lang="en-IN" dirty="0">
              <a:latin typeface="Times New Roman" pitchFamily="18" charset="0"/>
              <a:cs typeface="Times New Roman" pitchFamily="18" charset="0"/>
            </a:endParaRPr>
          </a:p>
        </p:txBody>
      </p:sp>
      <p:sp>
        <p:nvSpPr>
          <p:cNvPr id="3" name="Subtitle 2"/>
          <p:cNvSpPr>
            <a:spLocks noGrp="1"/>
          </p:cNvSpPr>
          <p:nvPr>
            <p:ph type="subTitle" idx="1"/>
          </p:nvPr>
        </p:nvSpPr>
        <p:spPr/>
        <p:txBody>
          <a:bodyPr>
            <a:normAutofit/>
          </a:bodyPr>
          <a:lstStyle/>
          <a:p>
            <a:r>
              <a:rPr lang="en-IN" sz="3200" dirty="0" smtClean="0">
                <a:latin typeface="Times New Roman" pitchFamily="18" charset="0"/>
                <a:cs typeface="Times New Roman" pitchFamily="18" charset="0"/>
              </a:rPr>
              <a:t>Introduction</a:t>
            </a:r>
            <a:endParaRPr lang="en-IN" sz="32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lnSpcReduction="10000"/>
          </a:bodyPr>
          <a:lstStyle/>
          <a:p>
            <a:pPr algn="just">
              <a:spcAft>
                <a:spcPts val="600"/>
              </a:spcAft>
            </a:pPr>
            <a:r>
              <a:rPr lang="en-IN" dirty="0" smtClean="0">
                <a:solidFill>
                  <a:srgbClr val="C00000"/>
                </a:solidFill>
                <a:latin typeface="Times New Roman" pitchFamily="18" charset="0"/>
                <a:cs typeface="Times New Roman" pitchFamily="18" charset="0"/>
              </a:rPr>
              <a:t>It is </a:t>
            </a:r>
            <a:r>
              <a:rPr lang="en-IN" dirty="0" smtClean="0">
                <a:solidFill>
                  <a:srgbClr val="C00000"/>
                </a:solidFill>
                <a:latin typeface="Times New Roman" pitchFamily="18" charset="0"/>
                <a:cs typeface="Times New Roman" pitchFamily="18" charset="0"/>
              </a:rPr>
              <a:t>a system in which the sequence of processing (or assembly) operations is fixed by the equipment configuration</a:t>
            </a:r>
          </a:p>
          <a:p>
            <a:pPr algn="just">
              <a:spcAft>
                <a:spcPts val="600"/>
              </a:spcAft>
            </a:pPr>
            <a:r>
              <a:rPr lang="en-IN" dirty="0" smtClean="0">
                <a:solidFill>
                  <a:srgbClr val="FF0000"/>
                </a:solidFill>
                <a:latin typeface="Times New Roman" pitchFamily="18" charset="0"/>
                <a:cs typeface="Times New Roman" pitchFamily="18" charset="0"/>
              </a:rPr>
              <a:t>Simple operations like plain linear or rotational motion or an uncomplicated combination of the two, such as feeding a rotating spindle</a:t>
            </a:r>
          </a:p>
          <a:p>
            <a:pPr algn="just">
              <a:spcAft>
                <a:spcPts val="600"/>
              </a:spcAft>
            </a:pPr>
            <a:r>
              <a:rPr lang="en-IN" dirty="0" smtClean="0">
                <a:solidFill>
                  <a:srgbClr val="FFC000"/>
                </a:solidFill>
                <a:latin typeface="Times New Roman" pitchFamily="18" charset="0"/>
                <a:cs typeface="Times New Roman" pitchFamily="18" charset="0"/>
              </a:rPr>
              <a:t>It is the integration and coordination of many such operations in one piece of equipment that makes the system complex. Typical features of fixed automation are </a:t>
            </a:r>
          </a:p>
          <a:p>
            <a:pPr algn="just">
              <a:spcAft>
                <a:spcPts val="600"/>
              </a:spcAft>
            </a:pPr>
            <a:r>
              <a:rPr lang="en-IN" dirty="0" smtClean="0">
                <a:solidFill>
                  <a:srgbClr val="00B050"/>
                </a:solidFill>
                <a:latin typeface="Times New Roman" pitchFamily="18" charset="0"/>
                <a:cs typeface="Times New Roman" pitchFamily="18" charset="0"/>
              </a:rPr>
              <a:t>(1) high initial investment for custom-engineered equipment, (2) high production rates, and (3) inflexibility of the equipment to accommodate product variety.</a:t>
            </a:r>
          </a:p>
          <a:p>
            <a:pPr algn="just">
              <a:spcAft>
                <a:spcPts val="600"/>
              </a:spcAft>
            </a:pPr>
            <a:r>
              <a:rPr lang="en-IN" dirty="0" smtClean="0">
                <a:solidFill>
                  <a:srgbClr val="00B0F0"/>
                </a:solidFill>
                <a:latin typeface="Times New Roman" pitchFamily="18" charset="0"/>
                <a:cs typeface="Times New Roman" pitchFamily="18" charset="0"/>
              </a:rPr>
              <a:t>The </a:t>
            </a:r>
            <a:r>
              <a:rPr lang="en-IN" dirty="0" smtClean="0">
                <a:solidFill>
                  <a:srgbClr val="00B0F0"/>
                </a:solidFill>
                <a:latin typeface="Times New Roman" pitchFamily="18" charset="0"/>
                <a:cs typeface="Times New Roman" pitchFamily="18" charset="0"/>
              </a:rPr>
              <a:t>high initial cost of the equipment can be spread over a very large number of units, thus minimizing the unit cost relative to alternative methods of production.</a:t>
            </a:r>
            <a:endParaRPr lang="en-IN" dirty="0">
              <a:solidFill>
                <a:srgbClr val="00B0F0"/>
              </a:solidFill>
              <a:latin typeface="Times New Roman" pitchFamily="18" charset="0"/>
              <a:cs typeface="Times New Roman" pitchFamily="18" charset="0"/>
            </a:endParaRPr>
          </a:p>
        </p:txBody>
      </p:sp>
      <p:sp>
        <p:nvSpPr>
          <p:cNvPr id="2" name="Title 1"/>
          <p:cNvSpPr>
            <a:spLocks noGrp="1"/>
          </p:cNvSpPr>
          <p:nvPr>
            <p:ph type="title"/>
          </p:nvPr>
        </p:nvSpPr>
        <p:spPr>
          <a:xfrm>
            <a:off x="457200" y="0"/>
            <a:ext cx="8229600" cy="533400"/>
          </a:xfrm>
        </p:spPr>
        <p:txBody>
          <a:bodyPr>
            <a:normAutofit fontScale="90000"/>
          </a:bodyPr>
          <a:lstStyle/>
          <a:p>
            <a:pPr algn="ctr"/>
            <a:r>
              <a:rPr lang="en-IN" dirty="0" smtClean="0">
                <a:solidFill>
                  <a:schemeClr val="bg2">
                    <a:lumMod val="50000"/>
                  </a:schemeClr>
                </a:solidFill>
                <a:latin typeface="Times New Roman" pitchFamily="18" charset="0"/>
                <a:cs typeface="Times New Roman" pitchFamily="18" charset="0"/>
              </a:rPr>
              <a:t>Fixed Automation</a:t>
            </a:r>
            <a:endParaRPr lang="en-IN" dirty="0">
              <a:solidFill>
                <a:schemeClr val="bg2">
                  <a:lumMod val="50000"/>
                </a:schemeClr>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6248400"/>
          </a:xfrm>
        </p:spPr>
        <p:txBody>
          <a:bodyPr>
            <a:normAutofit/>
          </a:bodyPr>
          <a:lstStyle/>
          <a:p>
            <a:pPr algn="just"/>
            <a:r>
              <a:rPr lang="en-IN" dirty="0" smtClean="0">
                <a:solidFill>
                  <a:srgbClr val="C00000"/>
                </a:solidFill>
                <a:latin typeface="Times New Roman" pitchFamily="18" charset="0"/>
                <a:cs typeface="Times New Roman" pitchFamily="18" charset="0"/>
              </a:rPr>
              <a:t>The production equipment is designed with the capability to change the sequence of operations to accommodate different product configurations</a:t>
            </a:r>
          </a:p>
          <a:p>
            <a:pPr algn="just"/>
            <a:r>
              <a:rPr lang="en-IN" dirty="0" smtClean="0">
                <a:solidFill>
                  <a:srgbClr val="FF0000"/>
                </a:solidFill>
                <a:latin typeface="Times New Roman" pitchFamily="18" charset="0"/>
                <a:cs typeface="Times New Roman" pitchFamily="18" charset="0"/>
              </a:rPr>
              <a:t>The operation sequence is controlled by a </a:t>
            </a:r>
            <a:r>
              <a:rPr lang="en-IN" dirty="0" smtClean="0">
                <a:solidFill>
                  <a:srgbClr val="FF0000"/>
                </a:solidFill>
                <a:latin typeface="Times New Roman" pitchFamily="18" charset="0"/>
                <a:cs typeface="Times New Roman" pitchFamily="18" charset="0"/>
              </a:rPr>
              <a:t>program</a:t>
            </a:r>
            <a:endParaRPr lang="en-IN" dirty="0" smtClean="0">
              <a:solidFill>
                <a:srgbClr val="FF0000"/>
              </a:solidFill>
              <a:latin typeface="Times New Roman" pitchFamily="18" charset="0"/>
              <a:cs typeface="Times New Roman" pitchFamily="18" charset="0"/>
            </a:endParaRPr>
          </a:p>
          <a:p>
            <a:pPr algn="just"/>
            <a:r>
              <a:rPr lang="en-IN" dirty="0" smtClean="0">
                <a:solidFill>
                  <a:srgbClr val="FFC000"/>
                </a:solidFill>
                <a:latin typeface="Times New Roman" pitchFamily="18" charset="0"/>
                <a:cs typeface="Times New Roman" pitchFamily="18" charset="0"/>
              </a:rPr>
              <a:t>New programs can be prepared and entered into the equipment to produce new </a:t>
            </a:r>
            <a:r>
              <a:rPr lang="en-IN" dirty="0" smtClean="0">
                <a:solidFill>
                  <a:srgbClr val="FFC000"/>
                </a:solidFill>
                <a:latin typeface="Times New Roman" pitchFamily="18" charset="0"/>
                <a:cs typeface="Times New Roman" pitchFamily="18" charset="0"/>
              </a:rPr>
              <a:t>products.</a:t>
            </a:r>
          </a:p>
          <a:p>
            <a:pPr algn="just"/>
            <a:r>
              <a:rPr lang="en-IN" dirty="0" smtClean="0">
                <a:solidFill>
                  <a:srgbClr val="00B050"/>
                </a:solidFill>
                <a:latin typeface="Times New Roman" pitchFamily="18" charset="0"/>
                <a:cs typeface="Times New Roman" pitchFamily="18" charset="0"/>
              </a:rPr>
              <a:t>Some </a:t>
            </a:r>
            <a:r>
              <a:rPr lang="en-IN" dirty="0" smtClean="0">
                <a:solidFill>
                  <a:srgbClr val="00B050"/>
                </a:solidFill>
                <a:latin typeface="Times New Roman" pitchFamily="18" charset="0"/>
                <a:cs typeface="Times New Roman" pitchFamily="18" charset="0"/>
              </a:rPr>
              <a:t>of the features that characterize programmable automation </a:t>
            </a:r>
            <a:r>
              <a:rPr lang="en-IN" dirty="0" smtClean="0">
                <a:solidFill>
                  <a:srgbClr val="00B050"/>
                </a:solidFill>
                <a:latin typeface="Times New Roman" pitchFamily="18" charset="0"/>
                <a:cs typeface="Times New Roman" pitchFamily="18" charset="0"/>
              </a:rPr>
              <a:t>include,</a:t>
            </a:r>
            <a:endParaRPr lang="en-IN" dirty="0" smtClean="0">
              <a:solidFill>
                <a:srgbClr val="00B050"/>
              </a:solidFill>
              <a:latin typeface="Times New Roman" pitchFamily="18" charset="0"/>
              <a:cs typeface="Times New Roman" pitchFamily="18" charset="0"/>
            </a:endParaRPr>
          </a:p>
          <a:p>
            <a:pPr algn="just">
              <a:buNone/>
            </a:pPr>
            <a:r>
              <a:rPr lang="en-IN" dirty="0" smtClean="0">
                <a:latin typeface="Times New Roman" pitchFamily="18" charset="0"/>
                <a:cs typeface="Times New Roman" pitchFamily="18" charset="0"/>
              </a:rPr>
              <a:t>	</a:t>
            </a:r>
            <a:r>
              <a:rPr lang="en-IN" sz="2600" dirty="0" smtClean="0">
                <a:solidFill>
                  <a:srgbClr val="00B0F0"/>
                </a:solidFill>
                <a:latin typeface="Times New Roman" pitchFamily="18" charset="0"/>
                <a:cs typeface="Times New Roman" pitchFamily="18" charset="0"/>
              </a:rPr>
              <a:t>(</a:t>
            </a:r>
            <a:r>
              <a:rPr lang="en-IN" sz="2600" dirty="0" smtClean="0">
                <a:solidFill>
                  <a:srgbClr val="00B0F0"/>
                </a:solidFill>
                <a:latin typeface="Times New Roman" pitchFamily="18" charset="0"/>
                <a:cs typeface="Times New Roman" pitchFamily="18" charset="0"/>
              </a:rPr>
              <a:t>1) high investment in general-purpose equipment, (2) lower production rates than fixed automation, (3) flexibility to deal with variations and changes in product configuration and (4) high suitability for batch production</a:t>
            </a:r>
            <a:endParaRPr lang="en-IN" sz="2600" dirty="0">
              <a:solidFill>
                <a:srgbClr val="00B0F0"/>
              </a:solidFill>
              <a:latin typeface="Times New Roman" pitchFamily="18" charset="0"/>
              <a:cs typeface="Times New Roman" pitchFamily="18" charset="0"/>
            </a:endParaRPr>
          </a:p>
        </p:txBody>
      </p:sp>
      <p:sp>
        <p:nvSpPr>
          <p:cNvPr id="2" name="Title 1"/>
          <p:cNvSpPr>
            <a:spLocks noGrp="1"/>
          </p:cNvSpPr>
          <p:nvPr>
            <p:ph type="title"/>
          </p:nvPr>
        </p:nvSpPr>
        <p:spPr>
          <a:xfrm>
            <a:off x="457200" y="0"/>
            <a:ext cx="8229600" cy="762000"/>
          </a:xfrm>
        </p:spPr>
        <p:txBody>
          <a:bodyPr>
            <a:normAutofit/>
          </a:bodyPr>
          <a:lstStyle/>
          <a:p>
            <a:pPr algn="ctr"/>
            <a:r>
              <a:rPr lang="en-IN" dirty="0" smtClean="0">
                <a:solidFill>
                  <a:schemeClr val="accent1">
                    <a:lumMod val="60000"/>
                    <a:lumOff val="40000"/>
                  </a:schemeClr>
                </a:solidFill>
                <a:latin typeface="Times New Roman" pitchFamily="18" charset="0"/>
                <a:cs typeface="Times New Roman" pitchFamily="18" charset="0"/>
              </a:rPr>
              <a:t>Programmable Automation</a:t>
            </a:r>
            <a:endParaRPr lang="en-IN" dirty="0">
              <a:solidFill>
                <a:schemeClr val="accent1">
                  <a:lumMod val="60000"/>
                  <a:lumOff val="40000"/>
                </a:schemeClr>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144000" cy="6248400"/>
          </a:xfrm>
        </p:spPr>
        <p:txBody>
          <a:bodyPr>
            <a:normAutofit/>
          </a:bodyPr>
          <a:lstStyle/>
          <a:p>
            <a:pPr algn="just">
              <a:spcBef>
                <a:spcPts val="1200"/>
              </a:spcBef>
            </a:pPr>
            <a:r>
              <a:rPr lang="en-IN" dirty="0" smtClean="0">
                <a:solidFill>
                  <a:srgbClr val="0070C0"/>
                </a:solidFill>
                <a:latin typeface="Times New Roman" pitchFamily="18" charset="0"/>
                <a:cs typeface="Times New Roman" pitchFamily="18" charset="0"/>
              </a:rPr>
              <a:t>Programmable automated systems are used in low- and medium-volume production.</a:t>
            </a:r>
          </a:p>
          <a:p>
            <a:pPr algn="just">
              <a:spcBef>
                <a:spcPts val="1200"/>
              </a:spcBef>
            </a:pPr>
            <a:r>
              <a:rPr lang="en-IN" dirty="0" smtClean="0">
                <a:solidFill>
                  <a:srgbClr val="7030A0"/>
                </a:solidFill>
                <a:latin typeface="Times New Roman" pitchFamily="18" charset="0"/>
                <a:cs typeface="Times New Roman" pitchFamily="18" charset="0"/>
              </a:rPr>
              <a:t>The parts or products are typically made in batches. </a:t>
            </a:r>
          </a:p>
          <a:p>
            <a:pPr algn="just">
              <a:spcBef>
                <a:spcPts val="1200"/>
              </a:spcBef>
            </a:pPr>
            <a:r>
              <a:rPr lang="en-IN" dirty="0" smtClean="0">
                <a:solidFill>
                  <a:srgbClr val="FFC000"/>
                </a:solidFill>
                <a:latin typeface="Times New Roman" pitchFamily="18" charset="0"/>
                <a:cs typeface="Times New Roman" pitchFamily="18" charset="0"/>
              </a:rPr>
              <a:t>The physical setup of the machine must also be </a:t>
            </a:r>
            <a:r>
              <a:rPr lang="en-IN" dirty="0" smtClean="0">
                <a:solidFill>
                  <a:srgbClr val="FFC000"/>
                </a:solidFill>
                <a:latin typeface="Times New Roman" pitchFamily="18" charset="0"/>
                <a:cs typeface="Times New Roman" pitchFamily="18" charset="0"/>
              </a:rPr>
              <a:t>changed</a:t>
            </a:r>
            <a:endParaRPr lang="en-IN" dirty="0" smtClean="0">
              <a:solidFill>
                <a:srgbClr val="FFC000"/>
              </a:solidFill>
              <a:latin typeface="Times New Roman" pitchFamily="18" charset="0"/>
              <a:cs typeface="Times New Roman" pitchFamily="18" charset="0"/>
            </a:endParaRPr>
          </a:p>
          <a:p>
            <a:pPr algn="just">
              <a:spcBef>
                <a:spcPts val="1200"/>
              </a:spcBef>
            </a:pPr>
            <a:r>
              <a:rPr lang="en-IN" dirty="0" smtClean="0">
                <a:solidFill>
                  <a:srgbClr val="FF0000"/>
                </a:solidFill>
                <a:latin typeface="Times New Roman" pitchFamily="18" charset="0"/>
                <a:cs typeface="Times New Roman" pitchFamily="18" charset="0"/>
              </a:rPr>
              <a:t>This changeover takes time. </a:t>
            </a:r>
          </a:p>
          <a:p>
            <a:pPr algn="just">
              <a:spcBef>
                <a:spcPts val="1200"/>
              </a:spcBef>
            </a:pPr>
            <a:r>
              <a:rPr lang="en-IN" dirty="0" smtClean="0">
                <a:solidFill>
                  <a:srgbClr val="00B0F0"/>
                </a:solidFill>
                <a:latin typeface="Times New Roman" pitchFamily="18" charset="0"/>
                <a:cs typeface="Times New Roman" pitchFamily="18" charset="0"/>
              </a:rPr>
              <a:t>Consequently, the typical cycle for a given batch includes a period during which the setup and reprogramming take place, followed by a period in which the parts are produced.</a:t>
            </a:r>
            <a:endParaRPr lang="en-IN" dirty="0">
              <a:solidFill>
                <a:srgbClr val="00B0F0"/>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9144000" cy="6096000"/>
          </a:xfrm>
        </p:spPr>
        <p:txBody>
          <a:bodyPr>
            <a:normAutofit/>
          </a:bodyPr>
          <a:lstStyle/>
          <a:p>
            <a:pPr algn="just">
              <a:spcBef>
                <a:spcPts val="1200"/>
              </a:spcBef>
            </a:pPr>
            <a:r>
              <a:rPr lang="en-IN" dirty="0" smtClean="0">
                <a:solidFill>
                  <a:srgbClr val="C00000"/>
                </a:solidFill>
                <a:latin typeface="Times New Roman" pitchFamily="18" charset="0"/>
                <a:cs typeface="Times New Roman" pitchFamily="18" charset="0"/>
              </a:rPr>
              <a:t>Flexible automation is an extension of programmable </a:t>
            </a:r>
            <a:r>
              <a:rPr lang="en-IN" dirty="0" smtClean="0">
                <a:solidFill>
                  <a:srgbClr val="C00000"/>
                </a:solidFill>
                <a:latin typeface="Times New Roman" pitchFamily="18" charset="0"/>
                <a:cs typeface="Times New Roman" pitchFamily="18" charset="0"/>
              </a:rPr>
              <a:t>automation</a:t>
            </a:r>
            <a:endParaRPr lang="en-IN" dirty="0" smtClean="0">
              <a:solidFill>
                <a:srgbClr val="C00000"/>
              </a:solidFill>
              <a:latin typeface="Times New Roman" pitchFamily="18" charset="0"/>
              <a:cs typeface="Times New Roman" pitchFamily="18" charset="0"/>
            </a:endParaRPr>
          </a:p>
          <a:p>
            <a:pPr algn="just">
              <a:spcBef>
                <a:spcPts val="1200"/>
              </a:spcBef>
            </a:pPr>
            <a:r>
              <a:rPr lang="en-IN" dirty="0" smtClean="0">
                <a:solidFill>
                  <a:srgbClr val="FF0000"/>
                </a:solidFill>
                <a:latin typeface="Times New Roman" pitchFamily="18" charset="0"/>
                <a:cs typeface="Times New Roman" pitchFamily="18" charset="0"/>
              </a:rPr>
              <a:t>There is no lost production time while reprogramming the system and altering the physical </a:t>
            </a:r>
            <a:r>
              <a:rPr lang="en-IN" dirty="0" smtClean="0">
                <a:solidFill>
                  <a:srgbClr val="FF0000"/>
                </a:solidFill>
                <a:latin typeface="Times New Roman" pitchFamily="18" charset="0"/>
                <a:cs typeface="Times New Roman" pitchFamily="18" charset="0"/>
              </a:rPr>
              <a:t>setup</a:t>
            </a:r>
            <a:endParaRPr lang="en-IN" dirty="0" smtClean="0">
              <a:solidFill>
                <a:srgbClr val="FF0000"/>
              </a:solidFill>
              <a:latin typeface="Times New Roman" pitchFamily="18" charset="0"/>
              <a:cs typeface="Times New Roman" pitchFamily="18" charset="0"/>
            </a:endParaRPr>
          </a:p>
          <a:p>
            <a:pPr algn="just">
              <a:spcBef>
                <a:spcPts val="1200"/>
              </a:spcBef>
            </a:pPr>
            <a:r>
              <a:rPr lang="en-IN" dirty="0" smtClean="0">
                <a:solidFill>
                  <a:srgbClr val="FFC000"/>
                </a:solidFill>
                <a:latin typeface="Times New Roman" pitchFamily="18" charset="0"/>
                <a:cs typeface="Times New Roman" pitchFamily="18" charset="0"/>
              </a:rPr>
              <a:t>What makes flexible automation possible is that the differences between parts processed by the system are not significant, so the amount of changeover between designs is minimal.</a:t>
            </a:r>
          </a:p>
          <a:p>
            <a:pPr algn="just">
              <a:spcBef>
                <a:spcPts val="1200"/>
              </a:spcBef>
            </a:pPr>
            <a:r>
              <a:rPr lang="en-IN" dirty="0" smtClean="0">
                <a:solidFill>
                  <a:srgbClr val="00B050"/>
                </a:solidFill>
                <a:latin typeface="Times New Roman" pitchFamily="18" charset="0"/>
                <a:cs typeface="Times New Roman" pitchFamily="18" charset="0"/>
              </a:rPr>
              <a:t>Features of flexible automation </a:t>
            </a:r>
            <a:r>
              <a:rPr lang="en-IN" dirty="0" smtClean="0">
                <a:solidFill>
                  <a:srgbClr val="00B050"/>
                </a:solidFill>
                <a:latin typeface="Times New Roman" pitchFamily="18" charset="0"/>
                <a:cs typeface="Times New Roman" pitchFamily="18" charset="0"/>
              </a:rPr>
              <a:t>include</a:t>
            </a:r>
          </a:p>
          <a:p>
            <a:pPr algn="just">
              <a:spcBef>
                <a:spcPts val="1200"/>
              </a:spcBef>
              <a:buNone/>
            </a:pPr>
            <a:r>
              <a:rPr lang="en-IN" dirty="0" smtClean="0">
                <a:solidFill>
                  <a:srgbClr val="00B050"/>
                </a:solidFill>
                <a:latin typeface="Times New Roman" pitchFamily="18" charset="0"/>
                <a:cs typeface="Times New Roman" pitchFamily="18" charset="0"/>
              </a:rPr>
              <a:t>	</a:t>
            </a:r>
            <a:r>
              <a:rPr lang="en-IN" sz="2600" dirty="0" smtClean="0">
                <a:solidFill>
                  <a:srgbClr val="00B0F0"/>
                </a:solidFill>
                <a:latin typeface="Times New Roman" pitchFamily="18" charset="0"/>
                <a:cs typeface="Times New Roman" pitchFamily="18" charset="0"/>
              </a:rPr>
              <a:t>(</a:t>
            </a:r>
            <a:r>
              <a:rPr lang="en-IN" sz="2600" dirty="0" smtClean="0">
                <a:solidFill>
                  <a:srgbClr val="00B0F0"/>
                </a:solidFill>
                <a:latin typeface="Times New Roman" pitchFamily="18" charset="0"/>
                <a:cs typeface="Times New Roman" pitchFamily="18" charset="0"/>
              </a:rPr>
              <a:t>1) high investment for a custom-engineered system, (2) continuous production of variable mixtures of parts or products, (3) medium production rates, and (4) flexibility to deal with product design variations.</a:t>
            </a:r>
            <a:endParaRPr lang="en-IN" sz="2600" dirty="0">
              <a:solidFill>
                <a:srgbClr val="00B0F0"/>
              </a:solidFill>
              <a:latin typeface="Times New Roman" pitchFamily="18" charset="0"/>
              <a:cs typeface="Times New Roman" pitchFamily="18" charset="0"/>
            </a:endParaRPr>
          </a:p>
        </p:txBody>
      </p:sp>
      <p:sp>
        <p:nvSpPr>
          <p:cNvPr id="2" name="Title 1"/>
          <p:cNvSpPr>
            <a:spLocks noGrp="1"/>
          </p:cNvSpPr>
          <p:nvPr>
            <p:ph type="title"/>
          </p:nvPr>
        </p:nvSpPr>
        <p:spPr>
          <a:xfrm>
            <a:off x="457200" y="0"/>
            <a:ext cx="8229600" cy="762000"/>
          </a:xfrm>
        </p:spPr>
        <p:txBody>
          <a:bodyPr>
            <a:normAutofit/>
          </a:bodyPr>
          <a:lstStyle/>
          <a:p>
            <a:pPr algn="ctr"/>
            <a:r>
              <a:rPr lang="en-IN" dirty="0" smtClean="0">
                <a:solidFill>
                  <a:schemeClr val="accent1">
                    <a:lumMod val="60000"/>
                    <a:lumOff val="40000"/>
                  </a:schemeClr>
                </a:solidFill>
                <a:latin typeface="Times New Roman" pitchFamily="18" charset="0"/>
                <a:cs typeface="Times New Roman" pitchFamily="18" charset="0"/>
              </a:rPr>
              <a:t>Flexible Automation</a:t>
            </a:r>
            <a:endParaRPr lang="en-IN" dirty="0">
              <a:solidFill>
                <a:schemeClr val="accent1">
                  <a:lumMod val="60000"/>
                  <a:lumOff val="40000"/>
                </a:schemeClr>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6019800"/>
          </a:xfrm>
        </p:spPr>
        <p:txBody>
          <a:bodyPr>
            <a:normAutofit/>
          </a:bodyPr>
          <a:lstStyle/>
          <a:p>
            <a:r>
              <a:rPr lang="en-IN" dirty="0" smtClean="0">
                <a:solidFill>
                  <a:srgbClr val="C00000"/>
                </a:solidFill>
                <a:latin typeface="Times New Roman" pitchFamily="18" charset="0"/>
                <a:cs typeface="Times New Roman" pitchFamily="18" charset="0"/>
              </a:rPr>
              <a:t>Increase </a:t>
            </a:r>
            <a:r>
              <a:rPr lang="en-IN" dirty="0" err="1" smtClean="0">
                <a:solidFill>
                  <a:srgbClr val="C00000"/>
                </a:solidFill>
                <a:latin typeface="Times New Roman" pitchFamily="18" charset="0"/>
                <a:cs typeface="Times New Roman" pitchFamily="18" charset="0"/>
              </a:rPr>
              <a:t>labor</a:t>
            </a:r>
            <a:r>
              <a:rPr lang="en-IN" dirty="0" smtClean="0">
                <a:solidFill>
                  <a:srgbClr val="C00000"/>
                </a:solidFill>
                <a:latin typeface="Times New Roman" pitchFamily="18" charset="0"/>
                <a:cs typeface="Times New Roman" pitchFamily="18" charset="0"/>
              </a:rPr>
              <a:t> </a:t>
            </a:r>
            <a:r>
              <a:rPr lang="en-IN" dirty="0" smtClean="0">
                <a:solidFill>
                  <a:srgbClr val="C00000"/>
                </a:solidFill>
                <a:latin typeface="Times New Roman" pitchFamily="18" charset="0"/>
                <a:cs typeface="Times New Roman" pitchFamily="18" charset="0"/>
              </a:rPr>
              <a:t>productivity</a:t>
            </a:r>
            <a:endParaRPr lang="en-IN" dirty="0" smtClean="0">
              <a:solidFill>
                <a:srgbClr val="C00000"/>
              </a:solidFill>
              <a:latin typeface="Times New Roman" pitchFamily="18" charset="0"/>
              <a:cs typeface="Times New Roman" pitchFamily="18" charset="0"/>
            </a:endParaRPr>
          </a:p>
          <a:p>
            <a:r>
              <a:rPr lang="en-IN" dirty="0" smtClean="0">
                <a:solidFill>
                  <a:schemeClr val="accent3">
                    <a:lumMod val="60000"/>
                    <a:lumOff val="40000"/>
                  </a:schemeClr>
                </a:solidFill>
                <a:latin typeface="Times New Roman" pitchFamily="18" charset="0"/>
                <a:cs typeface="Times New Roman" pitchFamily="18" charset="0"/>
              </a:rPr>
              <a:t>Reduce </a:t>
            </a:r>
            <a:r>
              <a:rPr lang="en-IN" dirty="0" err="1" smtClean="0">
                <a:solidFill>
                  <a:schemeClr val="accent3">
                    <a:lumMod val="60000"/>
                    <a:lumOff val="40000"/>
                  </a:schemeClr>
                </a:solidFill>
                <a:latin typeface="Times New Roman" pitchFamily="18" charset="0"/>
                <a:cs typeface="Times New Roman" pitchFamily="18" charset="0"/>
              </a:rPr>
              <a:t>labor</a:t>
            </a:r>
            <a:r>
              <a:rPr lang="en-IN" dirty="0" smtClean="0">
                <a:solidFill>
                  <a:schemeClr val="accent3">
                    <a:lumMod val="60000"/>
                    <a:lumOff val="40000"/>
                  </a:schemeClr>
                </a:solidFill>
                <a:latin typeface="Times New Roman" pitchFamily="18" charset="0"/>
                <a:cs typeface="Times New Roman" pitchFamily="18" charset="0"/>
              </a:rPr>
              <a:t> </a:t>
            </a:r>
            <a:r>
              <a:rPr lang="en-IN" dirty="0" smtClean="0">
                <a:solidFill>
                  <a:schemeClr val="accent3">
                    <a:lumMod val="60000"/>
                    <a:lumOff val="40000"/>
                  </a:schemeClr>
                </a:solidFill>
                <a:latin typeface="Times New Roman" pitchFamily="18" charset="0"/>
                <a:cs typeface="Times New Roman" pitchFamily="18" charset="0"/>
              </a:rPr>
              <a:t>cost</a:t>
            </a:r>
            <a:endParaRPr lang="en-IN" dirty="0" smtClean="0">
              <a:solidFill>
                <a:schemeClr val="accent3">
                  <a:lumMod val="60000"/>
                  <a:lumOff val="40000"/>
                </a:schemeClr>
              </a:solidFill>
              <a:latin typeface="Times New Roman" pitchFamily="18" charset="0"/>
              <a:cs typeface="Times New Roman" pitchFamily="18" charset="0"/>
            </a:endParaRPr>
          </a:p>
          <a:p>
            <a:r>
              <a:rPr lang="en-IN" dirty="0" smtClean="0">
                <a:solidFill>
                  <a:schemeClr val="accent4">
                    <a:lumMod val="60000"/>
                    <a:lumOff val="40000"/>
                  </a:schemeClr>
                </a:solidFill>
                <a:latin typeface="Times New Roman" pitchFamily="18" charset="0"/>
                <a:cs typeface="Times New Roman" pitchFamily="18" charset="0"/>
              </a:rPr>
              <a:t>Mitigate the effects of </a:t>
            </a:r>
            <a:r>
              <a:rPr lang="en-IN" dirty="0" err="1" smtClean="0">
                <a:solidFill>
                  <a:schemeClr val="accent4">
                    <a:lumMod val="60000"/>
                    <a:lumOff val="40000"/>
                  </a:schemeClr>
                </a:solidFill>
                <a:latin typeface="Times New Roman" pitchFamily="18" charset="0"/>
                <a:cs typeface="Times New Roman" pitchFamily="18" charset="0"/>
              </a:rPr>
              <a:t>labor</a:t>
            </a:r>
            <a:r>
              <a:rPr lang="en-IN" dirty="0" smtClean="0">
                <a:solidFill>
                  <a:schemeClr val="accent4">
                    <a:lumMod val="60000"/>
                    <a:lumOff val="40000"/>
                  </a:schemeClr>
                </a:solidFill>
                <a:latin typeface="Times New Roman" pitchFamily="18" charset="0"/>
                <a:cs typeface="Times New Roman" pitchFamily="18" charset="0"/>
              </a:rPr>
              <a:t> </a:t>
            </a:r>
            <a:r>
              <a:rPr lang="en-IN" dirty="0" smtClean="0">
                <a:solidFill>
                  <a:schemeClr val="accent4">
                    <a:lumMod val="60000"/>
                    <a:lumOff val="40000"/>
                  </a:schemeClr>
                </a:solidFill>
                <a:latin typeface="Times New Roman" pitchFamily="18" charset="0"/>
                <a:cs typeface="Times New Roman" pitchFamily="18" charset="0"/>
              </a:rPr>
              <a:t>shortages</a:t>
            </a:r>
            <a:endParaRPr lang="en-IN" dirty="0" smtClean="0">
              <a:solidFill>
                <a:schemeClr val="accent4">
                  <a:lumMod val="60000"/>
                  <a:lumOff val="40000"/>
                </a:schemeClr>
              </a:solidFill>
              <a:latin typeface="Times New Roman" pitchFamily="18" charset="0"/>
              <a:cs typeface="Times New Roman" pitchFamily="18" charset="0"/>
            </a:endParaRPr>
          </a:p>
          <a:p>
            <a:r>
              <a:rPr lang="en-IN" dirty="0" smtClean="0">
                <a:solidFill>
                  <a:schemeClr val="accent6">
                    <a:lumMod val="60000"/>
                    <a:lumOff val="40000"/>
                  </a:schemeClr>
                </a:solidFill>
                <a:latin typeface="Times New Roman" pitchFamily="18" charset="0"/>
                <a:cs typeface="Times New Roman" pitchFamily="18" charset="0"/>
              </a:rPr>
              <a:t>Reduce or eliminate routine manual and clerical </a:t>
            </a:r>
            <a:r>
              <a:rPr lang="en-IN" dirty="0" smtClean="0">
                <a:solidFill>
                  <a:schemeClr val="accent6">
                    <a:lumMod val="60000"/>
                    <a:lumOff val="40000"/>
                  </a:schemeClr>
                </a:solidFill>
                <a:latin typeface="Times New Roman" pitchFamily="18" charset="0"/>
                <a:cs typeface="Times New Roman" pitchFamily="18" charset="0"/>
              </a:rPr>
              <a:t>tasks</a:t>
            </a:r>
            <a:endParaRPr lang="en-IN" dirty="0" smtClean="0">
              <a:solidFill>
                <a:schemeClr val="accent6">
                  <a:lumMod val="60000"/>
                  <a:lumOff val="40000"/>
                </a:schemeClr>
              </a:solidFill>
              <a:latin typeface="Times New Roman" pitchFamily="18" charset="0"/>
              <a:cs typeface="Times New Roman" pitchFamily="18" charset="0"/>
            </a:endParaRPr>
          </a:p>
          <a:p>
            <a:r>
              <a:rPr lang="en-IN" dirty="0" smtClean="0">
                <a:solidFill>
                  <a:srgbClr val="7030A0"/>
                </a:solidFill>
                <a:latin typeface="Times New Roman" pitchFamily="18" charset="0"/>
                <a:cs typeface="Times New Roman" pitchFamily="18" charset="0"/>
              </a:rPr>
              <a:t>Improve worker </a:t>
            </a:r>
            <a:r>
              <a:rPr lang="en-IN" dirty="0" smtClean="0">
                <a:solidFill>
                  <a:srgbClr val="7030A0"/>
                </a:solidFill>
                <a:latin typeface="Times New Roman" pitchFamily="18" charset="0"/>
                <a:cs typeface="Times New Roman" pitchFamily="18" charset="0"/>
              </a:rPr>
              <a:t>safety</a:t>
            </a:r>
          </a:p>
          <a:p>
            <a:r>
              <a:rPr lang="en-IN" dirty="0" smtClean="0">
                <a:solidFill>
                  <a:srgbClr val="FFC000"/>
                </a:solidFill>
                <a:latin typeface="Times New Roman" pitchFamily="18" charset="0"/>
                <a:cs typeface="Times New Roman" pitchFamily="18" charset="0"/>
              </a:rPr>
              <a:t>Improve product quality</a:t>
            </a:r>
          </a:p>
          <a:p>
            <a:r>
              <a:rPr lang="en-IN" dirty="0" smtClean="0">
                <a:solidFill>
                  <a:srgbClr val="00B050"/>
                </a:solidFill>
                <a:latin typeface="Times New Roman" pitchFamily="18" charset="0"/>
                <a:cs typeface="Times New Roman" pitchFamily="18" charset="0"/>
              </a:rPr>
              <a:t>Reduce manufacturing lead time</a:t>
            </a:r>
          </a:p>
          <a:p>
            <a:r>
              <a:rPr lang="en-IN" dirty="0" smtClean="0">
                <a:solidFill>
                  <a:srgbClr val="00B0F0"/>
                </a:solidFill>
                <a:latin typeface="Times New Roman" pitchFamily="18" charset="0"/>
                <a:cs typeface="Times New Roman" pitchFamily="18" charset="0"/>
              </a:rPr>
              <a:t>Accomplish processes that cannot be done manually</a:t>
            </a:r>
          </a:p>
          <a:p>
            <a:r>
              <a:rPr lang="en-IN" dirty="0" smtClean="0">
                <a:solidFill>
                  <a:srgbClr val="C00000"/>
                </a:solidFill>
                <a:latin typeface="Times New Roman" pitchFamily="18" charset="0"/>
                <a:cs typeface="Times New Roman" pitchFamily="18" charset="0"/>
              </a:rPr>
              <a:t>Avoid the high cost of not </a:t>
            </a:r>
            <a:r>
              <a:rPr lang="en-IN" dirty="0" smtClean="0">
                <a:solidFill>
                  <a:srgbClr val="C00000"/>
                </a:solidFill>
                <a:latin typeface="Times New Roman" pitchFamily="18" charset="0"/>
                <a:cs typeface="Times New Roman" pitchFamily="18" charset="0"/>
              </a:rPr>
              <a:t>automating</a:t>
            </a:r>
            <a:endParaRPr lang="en-IN" dirty="0" smtClean="0">
              <a:solidFill>
                <a:srgbClr val="C00000"/>
              </a:solidFill>
              <a:latin typeface="Times New Roman" pitchFamily="18" charset="0"/>
              <a:cs typeface="Times New Roman" pitchFamily="18" charset="0"/>
            </a:endParaRPr>
          </a:p>
        </p:txBody>
      </p:sp>
      <p:sp>
        <p:nvSpPr>
          <p:cNvPr id="2" name="Title 1"/>
          <p:cNvSpPr>
            <a:spLocks noGrp="1"/>
          </p:cNvSpPr>
          <p:nvPr>
            <p:ph type="title"/>
          </p:nvPr>
        </p:nvSpPr>
        <p:spPr>
          <a:xfrm>
            <a:off x="533400" y="0"/>
            <a:ext cx="8229600" cy="762000"/>
          </a:xfrm>
        </p:spPr>
        <p:txBody>
          <a:bodyPr>
            <a:normAutofit/>
          </a:bodyPr>
          <a:lstStyle/>
          <a:p>
            <a:pPr algn="ctr"/>
            <a:r>
              <a:rPr lang="en-IN" b="1" dirty="0" smtClean="0">
                <a:solidFill>
                  <a:schemeClr val="accent1">
                    <a:lumMod val="60000"/>
                    <a:lumOff val="40000"/>
                  </a:schemeClr>
                </a:solidFill>
                <a:latin typeface="Times New Roman" pitchFamily="18" charset="0"/>
                <a:cs typeface="Times New Roman" pitchFamily="18" charset="0"/>
              </a:rPr>
              <a:t>Reasons for Automating</a:t>
            </a:r>
            <a:endParaRPr lang="en-IN" b="1" dirty="0">
              <a:solidFill>
                <a:schemeClr val="accent1">
                  <a:lumMod val="60000"/>
                  <a:lumOff val="40000"/>
                </a:schemeClr>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5943600"/>
          </a:xfrm>
        </p:spPr>
        <p:txBody>
          <a:bodyPr>
            <a:normAutofit/>
          </a:bodyPr>
          <a:lstStyle/>
          <a:p>
            <a:pPr algn="just">
              <a:spcBef>
                <a:spcPts val="0"/>
              </a:spcBef>
              <a:spcAft>
                <a:spcPts val="1800"/>
              </a:spcAft>
            </a:pPr>
            <a:r>
              <a:rPr lang="en-IN" dirty="0" smtClean="0">
                <a:solidFill>
                  <a:srgbClr val="C00000"/>
                </a:solidFill>
                <a:latin typeface="Times New Roman" pitchFamily="18" charset="0"/>
                <a:cs typeface="Times New Roman" pitchFamily="18" charset="0"/>
              </a:rPr>
              <a:t>The USA Principle is a commonsense approach to automation and process improvement </a:t>
            </a:r>
            <a:r>
              <a:rPr lang="en-IN" dirty="0" smtClean="0">
                <a:solidFill>
                  <a:srgbClr val="C00000"/>
                </a:solidFill>
                <a:latin typeface="Times New Roman" pitchFamily="18" charset="0"/>
                <a:cs typeface="Times New Roman" pitchFamily="18" charset="0"/>
              </a:rPr>
              <a:t>projects.</a:t>
            </a:r>
          </a:p>
          <a:p>
            <a:pPr algn="just">
              <a:spcBef>
                <a:spcPts val="0"/>
              </a:spcBef>
              <a:spcAft>
                <a:spcPts val="1800"/>
              </a:spcAft>
            </a:pPr>
            <a:r>
              <a:rPr lang="en-IN" dirty="0" smtClean="0">
                <a:solidFill>
                  <a:srgbClr val="00B050"/>
                </a:solidFill>
                <a:latin typeface="Times New Roman" pitchFamily="18" charset="0"/>
                <a:cs typeface="Times New Roman" pitchFamily="18" charset="0"/>
              </a:rPr>
              <a:t>USA </a:t>
            </a:r>
            <a:r>
              <a:rPr lang="en-IN" dirty="0" smtClean="0">
                <a:solidFill>
                  <a:srgbClr val="00B050"/>
                </a:solidFill>
                <a:latin typeface="Times New Roman" pitchFamily="18" charset="0"/>
                <a:cs typeface="Times New Roman" pitchFamily="18" charset="0"/>
              </a:rPr>
              <a:t>stands for  (1) understand the existing process, (2) simplify the process, and (3) automate the process.</a:t>
            </a:r>
          </a:p>
          <a:p>
            <a:pPr algn="just">
              <a:spcBef>
                <a:spcPts val="0"/>
              </a:spcBef>
              <a:spcAft>
                <a:spcPts val="1800"/>
              </a:spcAft>
            </a:pPr>
            <a:r>
              <a:rPr lang="en-IN" dirty="0" smtClean="0">
                <a:solidFill>
                  <a:schemeClr val="accent3">
                    <a:lumMod val="60000"/>
                    <a:lumOff val="40000"/>
                  </a:schemeClr>
                </a:solidFill>
                <a:latin typeface="Times New Roman" pitchFamily="18" charset="0"/>
                <a:cs typeface="Times New Roman" pitchFamily="18" charset="0"/>
              </a:rPr>
              <a:t>The USA approach is so general that it is applicable to nearly any automation </a:t>
            </a:r>
            <a:r>
              <a:rPr lang="en-IN" dirty="0" smtClean="0">
                <a:solidFill>
                  <a:schemeClr val="accent3">
                    <a:lumMod val="60000"/>
                    <a:lumOff val="40000"/>
                  </a:schemeClr>
                </a:solidFill>
                <a:latin typeface="Times New Roman" pitchFamily="18" charset="0"/>
                <a:cs typeface="Times New Roman" pitchFamily="18" charset="0"/>
              </a:rPr>
              <a:t>project</a:t>
            </a:r>
          </a:p>
          <a:p>
            <a:pPr algn="just">
              <a:spcBef>
                <a:spcPts val="0"/>
              </a:spcBef>
              <a:spcAft>
                <a:spcPts val="1800"/>
              </a:spcAft>
            </a:pPr>
            <a:r>
              <a:rPr lang="en-IN" dirty="0" smtClean="0">
                <a:solidFill>
                  <a:srgbClr val="0070C0"/>
                </a:solidFill>
                <a:latin typeface="Times New Roman" pitchFamily="18" charset="0"/>
                <a:cs typeface="Times New Roman" pitchFamily="18" charset="0"/>
              </a:rPr>
              <a:t>Going </a:t>
            </a:r>
            <a:r>
              <a:rPr lang="en-IN" dirty="0" smtClean="0">
                <a:solidFill>
                  <a:srgbClr val="0070C0"/>
                </a:solidFill>
                <a:latin typeface="Times New Roman" pitchFamily="18" charset="0"/>
                <a:cs typeface="Times New Roman" pitchFamily="18" charset="0"/>
              </a:rPr>
              <a:t>through each step of the procedure for an automation project may in fact reveal that simplifying the process is sufficient and automation is not necessary.</a:t>
            </a:r>
            <a:endParaRPr lang="en-IN" dirty="0">
              <a:solidFill>
                <a:srgbClr val="0070C0"/>
              </a:solidFill>
              <a:latin typeface="Times New Roman" pitchFamily="18" charset="0"/>
              <a:cs typeface="Times New Roman" pitchFamily="18" charset="0"/>
            </a:endParaRPr>
          </a:p>
        </p:txBody>
      </p:sp>
      <p:sp>
        <p:nvSpPr>
          <p:cNvPr id="2" name="Title 1"/>
          <p:cNvSpPr>
            <a:spLocks noGrp="1"/>
          </p:cNvSpPr>
          <p:nvPr>
            <p:ph type="title"/>
          </p:nvPr>
        </p:nvSpPr>
        <p:spPr>
          <a:xfrm>
            <a:off x="457200" y="0"/>
            <a:ext cx="8229600" cy="990600"/>
          </a:xfrm>
        </p:spPr>
        <p:txBody>
          <a:bodyPr>
            <a:normAutofit/>
          </a:bodyPr>
          <a:lstStyle/>
          <a:p>
            <a:pPr algn="ctr"/>
            <a:r>
              <a:rPr lang="en-IN" b="1" dirty="0" smtClean="0">
                <a:solidFill>
                  <a:schemeClr val="accent1">
                    <a:lumMod val="60000"/>
                    <a:lumOff val="40000"/>
                  </a:schemeClr>
                </a:solidFill>
                <a:latin typeface="Times New Roman" pitchFamily="18" charset="0"/>
                <a:cs typeface="Times New Roman" pitchFamily="18" charset="0"/>
              </a:rPr>
              <a:t>The USA Principle</a:t>
            </a:r>
            <a:endParaRPr lang="en-IN" b="1" dirty="0">
              <a:solidFill>
                <a:schemeClr val="accent1">
                  <a:lumMod val="60000"/>
                  <a:lumOff val="40000"/>
                </a:schemeClr>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9144000" cy="6096000"/>
          </a:xfrm>
        </p:spPr>
        <p:txBody>
          <a:bodyPr>
            <a:normAutofit/>
          </a:bodyPr>
          <a:lstStyle/>
          <a:p>
            <a:r>
              <a:rPr lang="en-IN" b="1" dirty="0" smtClean="0">
                <a:solidFill>
                  <a:srgbClr val="C00000"/>
                </a:solidFill>
                <a:latin typeface="Times New Roman" pitchFamily="18" charset="0"/>
                <a:cs typeface="Times New Roman" pitchFamily="18" charset="0"/>
              </a:rPr>
              <a:t>Understand the Existing </a:t>
            </a:r>
            <a:r>
              <a:rPr lang="en-IN" b="1" dirty="0" smtClean="0">
                <a:solidFill>
                  <a:srgbClr val="C00000"/>
                </a:solidFill>
                <a:latin typeface="Times New Roman" pitchFamily="18" charset="0"/>
                <a:cs typeface="Times New Roman" pitchFamily="18" charset="0"/>
              </a:rPr>
              <a:t>Process: </a:t>
            </a:r>
            <a:r>
              <a:rPr lang="en-IN" dirty="0" smtClean="0">
                <a:latin typeface="Times New Roman" pitchFamily="18" charset="0"/>
                <a:cs typeface="Times New Roman" pitchFamily="18" charset="0"/>
              </a:rPr>
              <a:t>The first step in the USA approach is to comprehend the current process in all of its </a:t>
            </a:r>
            <a:r>
              <a:rPr lang="en-IN" dirty="0" smtClean="0">
                <a:latin typeface="Times New Roman" pitchFamily="18" charset="0"/>
                <a:cs typeface="Times New Roman" pitchFamily="18" charset="0"/>
              </a:rPr>
              <a:t>details.</a:t>
            </a:r>
            <a:endParaRPr lang="en-IN" dirty="0" smtClean="0">
              <a:latin typeface="Times New Roman" pitchFamily="18" charset="0"/>
              <a:cs typeface="Times New Roman" pitchFamily="18" charset="0"/>
            </a:endParaRPr>
          </a:p>
          <a:p>
            <a:r>
              <a:rPr lang="en-IN" b="1" dirty="0" smtClean="0">
                <a:solidFill>
                  <a:srgbClr val="FFC000"/>
                </a:solidFill>
                <a:latin typeface="Times New Roman" pitchFamily="18" charset="0"/>
                <a:cs typeface="Times New Roman" pitchFamily="18" charset="0"/>
              </a:rPr>
              <a:t>Simplify the </a:t>
            </a:r>
            <a:r>
              <a:rPr lang="en-IN" b="1" dirty="0" smtClean="0">
                <a:solidFill>
                  <a:srgbClr val="FFC000"/>
                </a:solidFill>
                <a:latin typeface="Times New Roman" pitchFamily="18" charset="0"/>
                <a:cs typeface="Times New Roman" pitchFamily="18" charset="0"/>
              </a:rPr>
              <a:t>Process:</a:t>
            </a:r>
            <a:r>
              <a:rPr lang="en-IN" dirty="0" smtClean="0">
                <a:solidFill>
                  <a:srgbClr val="FFC000"/>
                </a:solidFill>
                <a:latin typeface="Times New Roman" pitchFamily="18" charset="0"/>
                <a:cs typeface="Times New Roman" pitchFamily="18" charset="0"/>
              </a:rPr>
              <a:t> </a:t>
            </a:r>
            <a:r>
              <a:rPr lang="en-IN" dirty="0" smtClean="0">
                <a:latin typeface="Times New Roman" pitchFamily="18" charset="0"/>
                <a:cs typeface="Times New Roman" pitchFamily="18" charset="0"/>
              </a:rPr>
              <a:t>Once the existing process is understood, then the search begins for ways to simplify. This often involves a checklist of questions about the existing </a:t>
            </a:r>
            <a:r>
              <a:rPr lang="en-IN" dirty="0" smtClean="0">
                <a:latin typeface="Times New Roman" pitchFamily="18" charset="0"/>
                <a:cs typeface="Times New Roman" pitchFamily="18" charset="0"/>
              </a:rPr>
              <a:t>process.</a:t>
            </a:r>
            <a:endParaRPr lang="en-IN" dirty="0" smtClean="0">
              <a:latin typeface="Times New Roman" pitchFamily="18" charset="0"/>
              <a:cs typeface="Times New Roman" pitchFamily="18" charset="0"/>
            </a:endParaRPr>
          </a:p>
          <a:p>
            <a:r>
              <a:rPr lang="en-IN" b="1" dirty="0" smtClean="0">
                <a:solidFill>
                  <a:srgbClr val="00B050"/>
                </a:solidFill>
                <a:latin typeface="Times New Roman" pitchFamily="18" charset="0"/>
                <a:cs typeface="Times New Roman" pitchFamily="18" charset="0"/>
              </a:rPr>
              <a:t>Automate the </a:t>
            </a:r>
            <a:r>
              <a:rPr lang="en-IN" b="1" dirty="0" smtClean="0">
                <a:solidFill>
                  <a:srgbClr val="00B050"/>
                </a:solidFill>
                <a:latin typeface="Times New Roman" pitchFamily="18" charset="0"/>
                <a:cs typeface="Times New Roman" pitchFamily="18" charset="0"/>
              </a:rPr>
              <a:t>Process: </a:t>
            </a:r>
            <a:r>
              <a:rPr lang="en-IN" dirty="0" smtClean="0">
                <a:latin typeface="Times New Roman" pitchFamily="18" charset="0"/>
                <a:cs typeface="Times New Roman" pitchFamily="18" charset="0"/>
              </a:rPr>
              <a:t>Once the process has been reduced to its simplest form, then automation can be considered.</a:t>
            </a:r>
            <a:endParaRPr lang="en-IN"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43000"/>
            <a:ext cx="9144000" cy="5715000"/>
          </a:xfrm>
        </p:spPr>
        <p:txBody>
          <a:bodyPr>
            <a:normAutofit/>
          </a:bodyPr>
          <a:lstStyle/>
          <a:p>
            <a:r>
              <a:rPr lang="en-IN" dirty="0" smtClean="0">
                <a:solidFill>
                  <a:schemeClr val="bg1">
                    <a:lumMod val="75000"/>
                  </a:schemeClr>
                </a:solidFill>
                <a:latin typeface="Times New Roman" pitchFamily="18" charset="0"/>
                <a:cs typeface="Times New Roman" pitchFamily="18" charset="0"/>
              </a:rPr>
              <a:t>Specialization of operations</a:t>
            </a:r>
          </a:p>
          <a:p>
            <a:r>
              <a:rPr lang="en-IN" dirty="0" smtClean="0">
                <a:solidFill>
                  <a:schemeClr val="tx1">
                    <a:lumMod val="75000"/>
                    <a:lumOff val="25000"/>
                  </a:schemeClr>
                </a:solidFill>
                <a:latin typeface="Times New Roman" pitchFamily="18" charset="0"/>
                <a:cs typeface="Times New Roman" pitchFamily="18" charset="0"/>
              </a:rPr>
              <a:t>Combined operations</a:t>
            </a:r>
          </a:p>
          <a:p>
            <a:r>
              <a:rPr lang="en-IN" dirty="0" smtClean="0">
                <a:solidFill>
                  <a:schemeClr val="bg2">
                    <a:lumMod val="50000"/>
                  </a:schemeClr>
                </a:solidFill>
                <a:latin typeface="Times New Roman" pitchFamily="18" charset="0"/>
                <a:cs typeface="Times New Roman" pitchFamily="18" charset="0"/>
              </a:rPr>
              <a:t>Simultaneous operations</a:t>
            </a:r>
          </a:p>
          <a:p>
            <a:r>
              <a:rPr lang="en-IN" dirty="0" smtClean="0">
                <a:solidFill>
                  <a:schemeClr val="accent2">
                    <a:lumMod val="60000"/>
                    <a:lumOff val="40000"/>
                  </a:schemeClr>
                </a:solidFill>
                <a:latin typeface="Times New Roman" pitchFamily="18" charset="0"/>
                <a:cs typeface="Times New Roman" pitchFamily="18" charset="0"/>
              </a:rPr>
              <a:t>Integration of operations</a:t>
            </a:r>
          </a:p>
          <a:p>
            <a:r>
              <a:rPr lang="en-IN" dirty="0" smtClean="0">
                <a:solidFill>
                  <a:schemeClr val="accent3">
                    <a:lumMod val="60000"/>
                    <a:lumOff val="40000"/>
                  </a:schemeClr>
                </a:solidFill>
                <a:latin typeface="Times New Roman" pitchFamily="18" charset="0"/>
                <a:cs typeface="Times New Roman" pitchFamily="18" charset="0"/>
              </a:rPr>
              <a:t>Increased flexibility</a:t>
            </a:r>
          </a:p>
          <a:p>
            <a:r>
              <a:rPr lang="en-IN" dirty="0" smtClean="0">
                <a:solidFill>
                  <a:schemeClr val="accent4">
                    <a:lumMod val="60000"/>
                    <a:lumOff val="40000"/>
                  </a:schemeClr>
                </a:solidFill>
                <a:latin typeface="Times New Roman" pitchFamily="18" charset="0"/>
                <a:cs typeface="Times New Roman" pitchFamily="18" charset="0"/>
              </a:rPr>
              <a:t>Improved material handling and storage</a:t>
            </a:r>
          </a:p>
          <a:p>
            <a:r>
              <a:rPr lang="en-IN" dirty="0" smtClean="0">
                <a:solidFill>
                  <a:schemeClr val="accent5">
                    <a:lumMod val="60000"/>
                    <a:lumOff val="40000"/>
                  </a:schemeClr>
                </a:solidFill>
                <a:latin typeface="Times New Roman" pitchFamily="18" charset="0"/>
                <a:cs typeface="Times New Roman" pitchFamily="18" charset="0"/>
              </a:rPr>
              <a:t>On-line inspection</a:t>
            </a:r>
          </a:p>
          <a:p>
            <a:r>
              <a:rPr lang="en-IN" dirty="0" smtClean="0">
                <a:solidFill>
                  <a:schemeClr val="accent6">
                    <a:lumMod val="60000"/>
                    <a:lumOff val="40000"/>
                  </a:schemeClr>
                </a:solidFill>
                <a:latin typeface="Times New Roman" pitchFamily="18" charset="0"/>
                <a:cs typeface="Times New Roman" pitchFamily="18" charset="0"/>
              </a:rPr>
              <a:t>Process control and optimization</a:t>
            </a:r>
          </a:p>
          <a:p>
            <a:r>
              <a:rPr lang="en-IN" dirty="0" smtClean="0">
                <a:solidFill>
                  <a:srgbClr val="00B050"/>
                </a:solidFill>
                <a:latin typeface="Times New Roman" pitchFamily="18" charset="0"/>
                <a:cs typeface="Times New Roman" pitchFamily="18" charset="0"/>
              </a:rPr>
              <a:t>Plant operations control</a:t>
            </a:r>
          </a:p>
          <a:p>
            <a:r>
              <a:rPr lang="en-IN" dirty="0" smtClean="0">
                <a:solidFill>
                  <a:srgbClr val="00B0F0"/>
                </a:solidFill>
                <a:latin typeface="Times New Roman" pitchFamily="18" charset="0"/>
                <a:cs typeface="Times New Roman" pitchFamily="18" charset="0"/>
              </a:rPr>
              <a:t>Computer-integrated manufacturing (CIM)</a:t>
            </a:r>
            <a:endParaRPr lang="en-IN" dirty="0">
              <a:solidFill>
                <a:srgbClr val="00B0F0"/>
              </a:solidFill>
              <a:latin typeface="Times New Roman" pitchFamily="18" charset="0"/>
              <a:cs typeface="Times New Roman" pitchFamily="18" charset="0"/>
            </a:endParaRPr>
          </a:p>
        </p:txBody>
      </p:sp>
      <p:sp>
        <p:nvSpPr>
          <p:cNvPr id="2" name="Title 1"/>
          <p:cNvSpPr>
            <a:spLocks noGrp="1"/>
          </p:cNvSpPr>
          <p:nvPr>
            <p:ph type="title"/>
          </p:nvPr>
        </p:nvSpPr>
        <p:spPr>
          <a:xfrm>
            <a:off x="0" y="0"/>
            <a:ext cx="9144000" cy="1143000"/>
          </a:xfrm>
        </p:spPr>
        <p:txBody>
          <a:bodyPr>
            <a:normAutofit fontScale="90000"/>
          </a:bodyPr>
          <a:lstStyle/>
          <a:p>
            <a:pPr algn="ctr"/>
            <a:r>
              <a:rPr lang="en-IN" b="1" dirty="0" smtClean="0">
                <a:solidFill>
                  <a:schemeClr val="accent1">
                    <a:lumMod val="60000"/>
                    <a:lumOff val="40000"/>
                  </a:schemeClr>
                </a:solidFill>
                <a:latin typeface="Times New Roman" pitchFamily="18" charset="0"/>
                <a:cs typeface="Times New Roman" pitchFamily="18" charset="0"/>
              </a:rPr>
              <a:t>Strategies for Automation and Process Improvement</a:t>
            </a:r>
            <a:endParaRPr lang="en-IN" b="1" dirty="0">
              <a:solidFill>
                <a:schemeClr val="accent1">
                  <a:lumMod val="60000"/>
                  <a:lumOff val="40000"/>
                </a:schemeClr>
              </a:solidFill>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9144000" cy="6172200"/>
          </a:xfrm>
        </p:spPr>
        <p:txBody>
          <a:bodyPr>
            <a:normAutofit fontScale="92500" lnSpcReduction="20000"/>
          </a:bodyPr>
          <a:lstStyle/>
          <a:p>
            <a:r>
              <a:rPr lang="en-IN" dirty="0" smtClean="0">
                <a:latin typeface="Times New Roman" pitchFamily="18" charset="0"/>
                <a:cs typeface="Times New Roman" pitchFamily="18" charset="0"/>
              </a:rPr>
              <a:t>A typical automation migration strategy is the following:</a:t>
            </a:r>
          </a:p>
          <a:p>
            <a:pPr algn="just">
              <a:spcAft>
                <a:spcPts val="600"/>
              </a:spcAft>
            </a:pPr>
            <a:r>
              <a:rPr lang="en-IN" dirty="0" smtClean="0">
                <a:solidFill>
                  <a:srgbClr val="C00000"/>
                </a:solidFill>
                <a:latin typeface="Times New Roman" pitchFamily="18" charset="0"/>
                <a:cs typeface="Times New Roman" pitchFamily="18" charset="0"/>
              </a:rPr>
              <a:t>Phase 1: Manual production using single-station manned cells operating independently. This is used for introduction of the new product for reasons already mentioned: quick and low-cost tooling to get started.</a:t>
            </a:r>
          </a:p>
          <a:p>
            <a:pPr algn="just">
              <a:spcAft>
                <a:spcPts val="600"/>
              </a:spcAft>
            </a:pPr>
            <a:r>
              <a:rPr lang="en-IN" dirty="0" smtClean="0">
                <a:solidFill>
                  <a:srgbClr val="00B050"/>
                </a:solidFill>
                <a:latin typeface="Times New Roman" pitchFamily="18" charset="0"/>
                <a:cs typeface="Times New Roman" pitchFamily="18" charset="0"/>
              </a:rPr>
              <a:t>Phase 2: Automated production using single-station automated cells operating independently. As demand for the product grows, and it becomes clear that automation can be justified, then the single stations are automated to reduce </a:t>
            </a:r>
            <a:r>
              <a:rPr lang="en-IN" dirty="0" err="1" smtClean="0">
                <a:solidFill>
                  <a:srgbClr val="00B050"/>
                </a:solidFill>
                <a:latin typeface="Times New Roman" pitchFamily="18" charset="0"/>
                <a:cs typeface="Times New Roman" pitchFamily="18" charset="0"/>
              </a:rPr>
              <a:t>labor</a:t>
            </a:r>
            <a:r>
              <a:rPr lang="en-IN" dirty="0" smtClean="0">
                <a:solidFill>
                  <a:srgbClr val="00B050"/>
                </a:solidFill>
                <a:latin typeface="Times New Roman" pitchFamily="18" charset="0"/>
                <a:cs typeface="Times New Roman" pitchFamily="18" charset="0"/>
              </a:rPr>
              <a:t> and increase production rate. Work units are still moved between workstations manually.</a:t>
            </a:r>
          </a:p>
          <a:p>
            <a:pPr algn="just">
              <a:spcAft>
                <a:spcPts val="600"/>
              </a:spcAft>
            </a:pPr>
            <a:r>
              <a:rPr lang="en-IN" dirty="0" smtClean="0">
                <a:solidFill>
                  <a:srgbClr val="00B0F0"/>
                </a:solidFill>
                <a:latin typeface="Times New Roman" pitchFamily="18" charset="0"/>
                <a:cs typeface="Times New Roman" pitchFamily="18" charset="0"/>
              </a:rPr>
              <a:t>Phase 3: Automated integrated production using a multi-station automated system with serial operations and automated transfer of work units between stations. When the company is certain that the product will be produced in mass quantities and for several years, then integration of the single station automated cells is warranted to further reduce </a:t>
            </a:r>
            <a:r>
              <a:rPr lang="en-IN" dirty="0" err="1" smtClean="0">
                <a:solidFill>
                  <a:srgbClr val="00B0F0"/>
                </a:solidFill>
                <a:latin typeface="Times New Roman" pitchFamily="18" charset="0"/>
                <a:cs typeface="Times New Roman" pitchFamily="18" charset="0"/>
              </a:rPr>
              <a:t>labor</a:t>
            </a:r>
            <a:r>
              <a:rPr lang="en-IN" dirty="0" smtClean="0">
                <a:solidFill>
                  <a:srgbClr val="00B0F0"/>
                </a:solidFill>
                <a:latin typeface="Times New Roman" pitchFamily="18" charset="0"/>
                <a:cs typeface="Times New Roman" pitchFamily="18" charset="0"/>
              </a:rPr>
              <a:t> and increase production rate.</a:t>
            </a:r>
            <a:endParaRPr lang="en-IN" dirty="0">
              <a:solidFill>
                <a:srgbClr val="00B0F0"/>
              </a:solidFill>
              <a:latin typeface="Times New Roman" pitchFamily="18" charset="0"/>
              <a:cs typeface="Times New Roman" pitchFamily="18" charset="0"/>
            </a:endParaRPr>
          </a:p>
        </p:txBody>
      </p:sp>
      <p:sp>
        <p:nvSpPr>
          <p:cNvPr id="2" name="Title 1"/>
          <p:cNvSpPr>
            <a:spLocks noGrp="1"/>
          </p:cNvSpPr>
          <p:nvPr>
            <p:ph type="title"/>
          </p:nvPr>
        </p:nvSpPr>
        <p:spPr>
          <a:xfrm>
            <a:off x="457200" y="0"/>
            <a:ext cx="8229600" cy="762000"/>
          </a:xfrm>
        </p:spPr>
        <p:txBody>
          <a:bodyPr/>
          <a:lstStyle/>
          <a:p>
            <a:pPr algn="ctr"/>
            <a:r>
              <a:rPr lang="en-IN" b="1" dirty="0" smtClean="0">
                <a:solidFill>
                  <a:schemeClr val="accent1">
                    <a:lumMod val="60000"/>
                    <a:lumOff val="40000"/>
                  </a:schemeClr>
                </a:solidFill>
                <a:latin typeface="Times New Roman" pitchFamily="18" charset="0"/>
                <a:cs typeface="Times New Roman" pitchFamily="18" charset="0"/>
              </a:rPr>
              <a:t>Automation Migration Strategy</a:t>
            </a:r>
            <a:endParaRPr lang="en-IN" b="1" dirty="0">
              <a:solidFill>
                <a:schemeClr val="accent1">
                  <a:lumMod val="60000"/>
                  <a:lumOff val="40000"/>
                </a:schemeClr>
              </a:solidFill>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126163"/>
          </a:xfrm>
        </p:spPr>
        <p:txBody>
          <a:bodyPr>
            <a:normAutofit/>
          </a:bodyPr>
          <a:lstStyle/>
          <a:p>
            <a:pPr algn="just"/>
            <a:r>
              <a:rPr lang="en-IN" b="1" dirty="0" smtClean="0">
                <a:latin typeface="Times New Roman" pitchFamily="18" charset="0"/>
                <a:cs typeface="Times New Roman" pitchFamily="18" charset="0"/>
              </a:rPr>
              <a:t>There are several advantages of such a strategy:</a:t>
            </a:r>
          </a:p>
          <a:p>
            <a:pPr algn="just">
              <a:buNone/>
            </a:pPr>
            <a:endParaRPr lang="en-IN" dirty="0" smtClean="0">
              <a:latin typeface="Times New Roman" pitchFamily="18" charset="0"/>
              <a:cs typeface="Times New Roman" pitchFamily="18" charset="0"/>
            </a:endParaRPr>
          </a:p>
          <a:p>
            <a:pPr algn="just"/>
            <a:r>
              <a:rPr lang="en-IN" sz="2800" dirty="0" smtClean="0">
                <a:solidFill>
                  <a:srgbClr val="C00000"/>
                </a:solidFill>
                <a:latin typeface="Times New Roman" pitchFamily="18" charset="0"/>
                <a:cs typeface="Times New Roman" pitchFamily="18" charset="0"/>
              </a:rPr>
              <a:t>It allows introduction of the new product in the shortest possible time, since production cells based on manual workstations are the easiest to design and implement.</a:t>
            </a:r>
          </a:p>
          <a:p>
            <a:pPr algn="just"/>
            <a:r>
              <a:rPr lang="en-IN" sz="2800" dirty="0" smtClean="0">
                <a:solidFill>
                  <a:srgbClr val="00B050"/>
                </a:solidFill>
                <a:latin typeface="Times New Roman" pitchFamily="18" charset="0"/>
                <a:cs typeface="Times New Roman" pitchFamily="18" charset="0"/>
              </a:rPr>
              <a:t>It allows automation to be introduced gradually (in planned phases), as demand for the product grows, engineering changes in the product are made, and time is provided to do a thorough design job on the automated manufacturing system.</a:t>
            </a:r>
          </a:p>
          <a:p>
            <a:pPr algn="just"/>
            <a:r>
              <a:rPr lang="en-IN" sz="2800" dirty="0" smtClean="0">
                <a:solidFill>
                  <a:srgbClr val="00B0F0"/>
                </a:solidFill>
                <a:latin typeface="Times New Roman" pitchFamily="18" charset="0"/>
                <a:cs typeface="Times New Roman" pitchFamily="18" charset="0"/>
              </a:rPr>
              <a:t>It avoids the commitment to a high level of automation from the start, because there is always a risk that demand for the product will not justify it.</a:t>
            </a:r>
            <a:endParaRPr lang="en-IN" sz="2800" dirty="0">
              <a:solidFill>
                <a:srgbClr val="00B0F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3999" cy="6617196"/>
          </a:xfrm>
          <a:prstGeom prst="rect">
            <a:avLst/>
          </a:prstGeom>
          <a:noFill/>
        </p:spPr>
        <p:txBody>
          <a:bodyPr wrap="square" rtlCol="0">
            <a:spAutoFit/>
          </a:bodyPr>
          <a:lstStyle/>
          <a:p>
            <a:pPr algn="just">
              <a:spcBef>
                <a:spcPts val="1200"/>
              </a:spcBef>
              <a:buFont typeface="Arial" pitchFamily="34" charset="0"/>
              <a:buChar char="•"/>
            </a:pPr>
            <a:r>
              <a:rPr lang="en-IN" sz="3200" dirty="0" smtClean="0">
                <a:latin typeface="Times New Roman" pitchFamily="18" charset="0"/>
                <a:cs typeface="Times New Roman" pitchFamily="18" charset="0"/>
              </a:rPr>
              <a:t>The word </a:t>
            </a:r>
            <a:r>
              <a:rPr lang="en-IN" sz="3200" i="1" dirty="0" smtClean="0">
                <a:latin typeface="Times New Roman" pitchFamily="18" charset="0"/>
                <a:cs typeface="Times New Roman" pitchFamily="18" charset="0"/>
              </a:rPr>
              <a:t>manufacturing derives from two Latin words, </a:t>
            </a:r>
            <a:r>
              <a:rPr lang="en-IN" sz="3200" i="1" dirty="0" err="1" smtClean="0">
                <a:solidFill>
                  <a:srgbClr val="00B0F0"/>
                </a:solidFill>
                <a:latin typeface="Times New Roman" pitchFamily="18" charset="0"/>
                <a:cs typeface="Times New Roman" pitchFamily="18" charset="0"/>
              </a:rPr>
              <a:t>manus</a:t>
            </a:r>
            <a:r>
              <a:rPr lang="en-IN" sz="3200" i="1" dirty="0" smtClean="0">
                <a:latin typeface="Times New Roman" pitchFamily="18" charset="0"/>
                <a:cs typeface="Times New Roman" pitchFamily="18" charset="0"/>
              </a:rPr>
              <a:t> (hand) and </a:t>
            </a:r>
            <a:r>
              <a:rPr lang="en-IN" sz="3200" i="1" dirty="0" err="1" smtClean="0">
                <a:solidFill>
                  <a:srgbClr val="00B0F0"/>
                </a:solidFill>
                <a:latin typeface="Times New Roman" pitchFamily="18" charset="0"/>
                <a:cs typeface="Times New Roman" pitchFamily="18" charset="0"/>
              </a:rPr>
              <a:t>factus</a:t>
            </a:r>
            <a:r>
              <a:rPr lang="en-IN" sz="3200" i="1" dirty="0" smtClean="0">
                <a:latin typeface="Times New Roman" pitchFamily="18" charset="0"/>
                <a:cs typeface="Times New Roman" pitchFamily="18" charset="0"/>
              </a:rPr>
              <a:t> (</a:t>
            </a:r>
            <a:r>
              <a:rPr lang="en-IN" sz="3200" i="1" dirty="0" smtClean="0">
                <a:latin typeface="Times New Roman" pitchFamily="18" charset="0"/>
                <a:cs typeface="Times New Roman" pitchFamily="18" charset="0"/>
              </a:rPr>
              <a:t>make).</a:t>
            </a:r>
            <a:endParaRPr lang="en-IN" sz="3200" i="1" dirty="0" smtClean="0">
              <a:latin typeface="Times New Roman" pitchFamily="18" charset="0"/>
              <a:cs typeface="Times New Roman" pitchFamily="18" charset="0"/>
            </a:endParaRPr>
          </a:p>
          <a:p>
            <a:pPr algn="just">
              <a:spcBef>
                <a:spcPts val="1200"/>
              </a:spcBef>
              <a:buFont typeface="Arial" pitchFamily="34" charset="0"/>
              <a:buChar char="•"/>
            </a:pPr>
            <a:r>
              <a:rPr lang="en-IN" sz="3200" i="1" dirty="0" smtClean="0">
                <a:latin typeface="Times New Roman" pitchFamily="18" charset="0"/>
                <a:cs typeface="Times New Roman" pitchFamily="18" charset="0"/>
              </a:rPr>
              <a:t>This was the way </a:t>
            </a:r>
            <a:r>
              <a:rPr lang="en-IN" sz="3200" i="1" dirty="0" smtClean="0">
                <a:solidFill>
                  <a:srgbClr val="00B0F0"/>
                </a:solidFill>
                <a:latin typeface="Times New Roman" pitchFamily="18" charset="0"/>
                <a:cs typeface="Times New Roman" pitchFamily="18" charset="0"/>
              </a:rPr>
              <a:t>manufacturing</a:t>
            </a:r>
            <a:r>
              <a:rPr lang="en-IN" sz="3200" i="1" dirty="0" smtClean="0">
                <a:latin typeface="Times New Roman" pitchFamily="18" charset="0"/>
                <a:cs typeface="Times New Roman" pitchFamily="18" charset="0"/>
              </a:rPr>
              <a:t> was </a:t>
            </a:r>
            <a:r>
              <a:rPr lang="en-IN" sz="3200" i="1" dirty="0" smtClean="0">
                <a:latin typeface="Times New Roman" pitchFamily="18" charset="0"/>
                <a:cs typeface="Times New Roman" pitchFamily="18" charset="0"/>
              </a:rPr>
              <a:t>accomplished</a:t>
            </a:r>
            <a:endParaRPr lang="en-IN" sz="3200" dirty="0" smtClean="0">
              <a:latin typeface="Times New Roman" pitchFamily="18" charset="0"/>
              <a:cs typeface="Times New Roman" pitchFamily="18" charset="0"/>
            </a:endParaRPr>
          </a:p>
          <a:p>
            <a:pPr algn="just">
              <a:spcBef>
                <a:spcPts val="1200"/>
              </a:spcBef>
              <a:buFont typeface="Arial" pitchFamily="34" charset="0"/>
              <a:buChar char="•"/>
            </a:pPr>
            <a:r>
              <a:rPr lang="en-IN" sz="3200" dirty="0" smtClean="0">
                <a:latin typeface="Times New Roman" pitchFamily="18" charset="0"/>
                <a:cs typeface="Times New Roman" pitchFamily="18" charset="0"/>
              </a:rPr>
              <a:t>Commercial goods of those times were made by hand. The methods were handicraft, accomplished in small shops, and the goods were relatively </a:t>
            </a:r>
            <a:r>
              <a:rPr lang="en-IN" sz="3200" dirty="0" smtClean="0">
                <a:latin typeface="Times New Roman" pitchFamily="18" charset="0"/>
                <a:cs typeface="Times New Roman" pitchFamily="18" charset="0"/>
              </a:rPr>
              <a:t>simple</a:t>
            </a:r>
            <a:endParaRPr lang="en-IN" sz="3200" dirty="0" smtClean="0">
              <a:latin typeface="Times New Roman" pitchFamily="18" charset="0"/>
              <a:cs typeface="Times New Roman" pitchFamily="18" charset="0"/>
            </a:endParaRPr>
          </a:p>
          <a:p>
            <a:pPr algn="just">
              <a:spcBef>
                <a:spcPts val="1200"/>
              </a:spcBef>
              <a:buFont typeface="Arial" pitchFamily="34" charset="0"/>
              <a:buChar char="•"/>
            </a:pPr>
            <a:r>
              <a:rPr lang="en-IN" sz="3200" dirty="0" smtClean="0">
                <a:latin typeface="Times New Roman" pitchFamily="18" charset="0"/>
                <a:cs typeface="Times New Roman" pitchFamily="18" charset="0"/>
              </a:rPr>
              <a:t>As many years passed, factories came into being, with many workers at a single site, and the work had to be organized using machines rather than handicraft techniques</a:t>
            </a:r>
            <a:r>
              <a:rPr lang="en-IN" sz="3200" dirty="0" smtClean="0">
                <a:latin typeface="Times New Roman" pitchFamily="18" charset="0"/>
                <a:cs typeface="Times New Roman" pitchFamily="18" charset="0"/>
              </a:rPr>
              <a:t>.</a:t>
            </a:r>
          </a:p>
          <a:p>
            <a:pPr algn="just">
              <a:spcBef>
                <a:spcPts val="1200"/>
              </a:spcBef>
              <a:buFont typeface="Arial" pitchFamily="34" charset="0"/>
              <a:buChar char="•"/>
            </a:pPr>
            <a:r>
              <a:rPr lang="en-IN" sz="3200" dirty="0" smtClean="0">
                <a:latin typeface="Times New Roman" pitchFamily="18" charset="0"/>
                <a:cs typeface="Times New Roman" pitchFamily="18" charset="0"/>
              </a:rPr>
              <a:t>The products became more complex, and so did the processes to make them.</a:t>
            </a:r>
            <a:endParaRPr lang="en-IN" sz="3200"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 y="228600"/>
            <a:ext cx="9144000" cy="6401753"/>
          </a:xfrm>
          <a:prstGeom prst="rect">
            <a:avLst/>
          </a:prstGeom>
          <a:noFill/>
        </p:spPr>
        <p:txBody>
          <a:bodyPr wrap="square" rtlCol="0">
            <a:spAutoFit/>
          </a:bodyPr>
          <a:lstStyle/>
          <a:p>
            <a:pPr algn="just">
              <a:spcAft>
                <a:spcPts val="1200"/>
              </a:spcAft>
              <a:buFont typeface="Arial" pitchFamily="34" charset="0"/>
              <a:buChar char="•"/>
            </a:pPr>
            <a:r>
              <a:rPr lang="en-IN" sz="3200" dirty="0" smtClean="0">
                <a:solidFill>
                  <a:schemeClr val="accent3">
                    <a:lumMod val="60000"/>
                    <a:lumOff val="40000"/>
                  </a:schemeClr>
                </a:solidFill>
                <a:latin typeface="Times New Roman" pitchFamily="18" charset="0"/>
                <a:cs typeface="Times New Roman" pitchFamily="18" charset="0"/>
              </a:rPr>
              <a:t>Workers </a:t>
            </a:r>
            <a:r>
              <a:rPr lang="en-IN" sz="3200" dirty="0" smtClean="0">
                <a:solidFill>
                  <a:schemeClr val="accent3">
                    <a:lumMod val="60000"/>
                    <a:lumOff val="40000"/>
                  </a:schemeClr>
                </a:solidFill>
                <a:latin typeface="Times New Roman" pitchFamily="18" charset="0"/>
                <a:cs typeface="Times New Roman" pitchFamily="18" charset="0"/>
              </a:rPr>
              <a:t>had to specialize in their tasks. Rather than overseeing the fabrication of the entire product, they were responsible for only a small part of the total work.</a:t>
            </a:r>
          </a:p>
          <a:p>
            <a:pPr algn="just">
              <a:spcAft>
                <a:spcPts val="1200"/>
              </a:spcAft>
              <a:buFont typeface="Arial" pitchFamily="34" charset="0"/>
              <a:buChar char="•"/>
            </a:pPr>
            <a:r>
              <a:rPr lang="en-IN" sz="3200" dirty="0" smtClean="0">
                <a:latin typeface="Times New Roman" pitchFamily="18" charset="0"/>
                <a:cs typeface="Times New Roman" pitchFamily="18" charset="0"/>
              </a:rPr>
              <a:t>More up-front planning was required, and more coordination of the operations was needed to keep track of the work flow in the </a:t>
            </a:r>
            <a:r>
              <a:rPr lang="en-IN" sz="3200" dirty="0" smtClean="0">
                <a:latin typeface="Times New Roman" pitchFamily="18" charset="0"/>
                <a:cs typeface="Times New Roman" pitchFamily="18" charset="0"/>
              </a:rPr>
              <a:t>factories</a:t>
            </a:r>
          </a:p>
          <a:p>
            <a:pPr algn="just">
              <a:spcAft>
                <a:spcPts val="1200"/>
              </a:spcAft>
              <a:buFont typeface="Arial" pitchFamily="34" charset="0"/>
              <a:buChar char="•"/>
            </a:pPr>
            <a:r>
              <a:rPr lang="en-IN" sz="3200" dirty="0" smtClean="0">
                <a:solidFill>
                  <a:schemeClr val="accent4">
                    <a:lumMod val="60000"/>
                    <a:lumOff val="40000"/>
                  </a:schemeClr>
                </a:solidFill>
                <a:latin typeface="Times New Roman" pitchFamily="18" charset="0"/>
                <a:cs typeface="Times New Roman" pitchFamily="18" charset="0"/>
              </a:rPr>
              <a:t>Slowly </a:t>
            </a:r>
            <a:r>
              <a:rPr lang="en-IN" sz="3200" dirty="0" smtClean="0">
                <a:solidFill>
                  <a:schemeClr val="accent4">
                    <a:lumMod val="60000"/>
                    <a:lumOff val="40000"/>
                  </a:schemeClr>
                </a:solidFill>
                <a:latin typeface="Times New Roman" pitchFamily="18" charset="0"/>
                <a:cs typeface="Times New Roman" pitchFamily="18" charset="0"/>
              </a:rPr>
              <a:t>but surely, the systems of production were being developed.</a:t>
            </a:r>
          </a:p>
          <a:p>
            <a:pPr algn="just">
              <a:spcAft>
                <a:spcPts val="1200"/>
              </a:spcAft>
              <a:buFont typeface="Arial" pitchFamily="34" charset="0"/>
              <a:buChar char="•"/>
            </a:pPr>
            <a:r>
              <a:rPr lang="en-IN" sz="3200" dirty="0" smtClean="0">
                <a:solidFill>
                  <a:srgbClr val="00B050"/>
                </a:solidFill>
                <a:latin typeface="Times New Roman" pitchFamily="18" charset="0"/>
                <a:cs typeface="Times New Roman" pitchFamily="18" charset="0"/>
              </a:rPr>
              <a:t>The systems of production are essential in modern manufacturing.</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0"/>
            <a:ext cx="9144000" cy="4525963"/>
          </a:xfrm>
        </p:spPr>
        <p:txBody>
          <a:bodyPr>
            <a:normAutofit/>
          </a:bodyPr>
          <a:lstStyle/>
          <a:p>
            <a:pPr algn="just"/>
            <a:r>
              <a:rPr lang="en-IN" sz="2600" dirty="0" smtClean="0">
                <a:latin typeface="Times New Roman" pitchFamily="18" charset="0"/>
                <a:cs typeface="Times New Roman" pitchFamily="18" charset="0"/>
              </a:rPr>
              <a:t>A production system is a collection of people, equipment, and procedures organized to perform the manufacturing operations of a company.</a:t>
            </a:r>
            <a:endParaRPr lang="en-IN" sz="2600" dirty="0">
              <a:latin typeface="Times New Roman" pitchFamily="18" charset="0"/>
              <a:cs typeface="Times New Roman" pitchFamily="18" charset="0"/>
            </a:endParaRPr>
          </a:p>
        </p:txBody>
      </p:sp>
      <p:sp>
        <p:nvSpPr>
          <p:cNvPr id="2" name="Title 1"/>
          <p:cNvSpPr>
            <a:spLocks noGrp="1"/>
          </p:cNvSpPr>
          <p:nvPr>
            <p:ph type="title"/>
          </p:nvPr>
        </p:nvSpPr>
        <p:spPr>
          <a:xfrm>
            <a:off x="457200" y="0"/>
            <a:ext cx="8229600" cy="685800"/>
          </a:xfrm>
        </p:spPr>
        <p:txBody>
          <a:bodyPr>
            <a:normAutofit fontScale="90000"/>
          </a:bodyPr>
          <a:lstStyle/>
          <a:p>
            <a:pPr algn="ctr"/>
            <a:r>
              <a:rPr lang="en-IN" dirty="0" smtClean="0">
                <a:solidFill>
                  <a:schemeClr val="accent1">
                    <a:lumMod val="60000"/>
                    <a:lumOff val="40000"/>
                  </a:schemeClr>
                </a:solidFill>
                <a:latin typeface="Times New Roman" pitchFamily="18" charset="0"/>
                <a:cs typeface="Times New Roman" pitchFamily="18" charset="0"/>
              </a:rPr>
              <a:t>PRODUCTION SYSTEMS</a:t>
            </a:r>
            <a:endParaRPr lang="en-IN" dirty="0">
              <a:solidFill>
                <a:schemeClr val="accent1">
                  <a:lumMod val="60000"/>
                  <a:lumOff val="40000"/>
                </a:schemeClr>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srcRect/>
          <a:stretch>
            <a:fillRect/>
          </a:stretch>
        </p:blipFill>
        <p:spPr bwMode="auto">
          <a:xfrm>
            <a:off x="3495675" y="1600200"/>
            <a:ext cx="5495925" cy="5000625"/>
          </a:xfrm>
          <a:prstGeom prst="rect">
            <a:avLst/>
          </a:prstGeom>
          <a:noFill/>
          <a:ln w="9525">
            <a:noFill/>
            <a:miter lim="800000"/>
            <a:headEnd/>
            <a:tailEnd/>
          </a:ln>
          <a:effectLst/>
        </p:spPr>
      </p:pic>
      <p:sp>
        <p:nvSpPr>
          <p:cNvPr id="5" name="TextBox 4"/>
          <p:cNvSpPr txBox="1"/>
          <p:nvPr/>
        </p:nvSpPr>
        <p:spPr>
          <a:xfrm>
            <a:off x="0" y="5410200"/>
            <a:ext cx="6934200" cy="1384995"/>
          </a:xfrm>
          <a:prstGeom prst="rect">
            <a:avLst/>
          </a:prstGeom>
          <a:noFill/>
        </p:spPr>
        <p:txBody>
          <a:bodyPr wrap="square" rtlCol="0">
            <a:spAutoFit/>
          </a:bodyPr>
          <a:lstStyle/>
          <a:p>
            <a:pPr algn="just"/>
            <a:r>
              <a:rPr lang="en-IN" sz="2800" dirty="0" smtClean="0">
                <a:solidFill>
                  <a:schemeClr val="accent2">
                    <a:lumMod val="60000"/>
                    <a:lumOff val="40000"/>
                  </a:schemeClr>
                </a:solidFill>
                <a:latin typeface="Times New Roman" pitchFamily="18" charset="0"/>
                <a:cs typeface="Times New Roman" pitchFamily="18" charset="0"/>
              </a:rPr>
              <a:t>In modern Manufacturing operations, portions of the production system are automated and/or computerized.</a:t>
            </a:r>
            <a:endParaRPr lang="en-IN" sz="2800" dirty="0">
              <a:solidFill>
                <a:schemeClr val="accent2">
                  <a:lumMod val="60000"/>
                  <a:lumOff val="40000"/>
                </a:schemeClr>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buNone/>
            </a:pPr>
            <a:r>
              <a:rPr lang="en-IN" dirty="0" smtClean="0">
                <a:latin typeface="Times New Roman" pitchFamily="18" charset="0"/>
                <a:cs typeface="Times New Roman" pitchFamily="18" charset="0"/>
              </a:rPr>
              <a:t>Three categories of manufacturing systems</a:t>
            </a:r>
          </a:p>
          <a:p>
            <a:pPr marL="514350" indent="-514350">
              <a:buAutoNum type="alphaLcParenBoth"/>
            </a:pPr>
            <a:r>
              <a:rPr lang="en-IN" dirty="0" smtClean="0">
                <a:solidFill>
                  <a:schemeClr val="bg1">
                    <a:lumMod val="75000"/>
                  </a:schemeClr>
                </a:solidFill>
                <a:latin typeface="Times New Roman" pitchFamily="18" charset="0"/>
                <a:cs typeface="Times New Roman" pitchFamily="18" charset="0"/>
              </a:rPr>
              <a:t>manual work system</a:t>
            </a:r>
          </a:p>
          <a:p>
            <a:pPr marL="514350" indent="-514350">
              <a:buAutoNum type="alphaLcParenBoth"/>
            </a:pPr>
            <a:r>
              <a:rPr lang="en-IN" dirty="0" smtClean="0">
                <a:solidFill>
                  <a:schemeClr val="accent2">
                    <a:lumMod val="60000"/>
                    <a:lumOff val="40000"/>
                  </a:schemeClr>
                </a:solidFill>
                <a:latin typeface="Times New Roman" pitchFamily="18" charset="0"/>
                <a:cs typeface="Times New Roman" pitchFamily="18" charset="0"/>
              </a:rPr>
              <a:t>worker-machine system</a:t>
            </a:r>
          </a:p>
          <a:p>
            <a:pPr marL="514350" indent="-514350">
              <a:buAutoNum type="alphaLcParenBoth"/>
            </a:pPr>
            <a:r>
              <a:rPr lang="en-IN" dirty="0" smtClean="0">
                <a:solidFill>
                  <a:schemeClr val="accent3">
                    <a:lumMod val="60000"/>
                    <a:lumOff val="40000"/>
                  </a:schemeClr>
                </a:solidFill>
                <a:latin typeface="Times New Roman" pitchFamily="18" charset="0"/>
                <a:cs typeface="Times New Roman" pitchFamily="18" charset="0"/>
              </a:rPr>
              <a:t>fully automated system</a:t>
            </a:r>
            <a:endParaRPr lang="en-IN" dirty="0">
              <a:solidFill>
                <a:schemeClr val="accent3">
                  <a:lumMod val="60000"/>
                  <a:lumOff val="40000"/>
                </a:schemeClr>
              </a:solidFill>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2"/>
          <a:srcRect/>
          <a:stretch>
            <a:fillRect/>
          </a:stretch>
        </p:blipFill>
        <p:spPr bwMode="auto">
          <a:xfrm>
            <a:off x="762000" y="2971800"/>
            <a:ext cx="7648575" cy="2505075"/>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9144000" cy="5867400"/>
          </a:xfrm>
        </p:spPr>
        <p:txBody>
          <a:bodyPr>
            <a:normAutofit lnSpcReduction="10000"/>
          </a:bodyPr>
          <a:lstStyle/>
          <a:p>
            <a:pPr algn="just"/>
            <a:r>
              <a:rPr lang="en-IN" dirty="0" smtClean="0">
                <a:solidFill>
                  <a:srgbClr val="C00000"/>
                </a:solidFill>
                <a:latin typeface="Times New Roman" pitchFamily="18" charset="0"/>
                <a:cs typeface="Times New Roman" pitchFamily="18" charset="0"/>
              </a:rPr>
              <a:t>An automated system is one in which a process is performed by a machine without the direct participation of a human worker. </a:t>
            </a:r>
          </a:p>
          <a:p>
            <a:pPr algn="just"/>
            <a:r>
              <a:rPr lang="en-IN" dirty="0" smtClean="0">
                <a:solidFill>
                  <a:srgbClr val="00B050"/>
                </a:solidFill>
                <a:latin typeface="Times New Roman" pitchFamily="18" charset="0"/>
                <a:cs typeface="Times New Roman" pitchFamily="18" charset="0"/>
              </a:rPr>
              <a:t>Automation is implemented using a program of instructions combined with a control system that executes the instructions.</a:t>
            </a:r>
          </a:p>
          <a:p>
            <a:pPr algn="just"/>
            <a:r>
              <a:rPr lang="en-IN" dirty="0" smtClean="0">
                <a:solidFill>
                  <a:srgbClr val="00B050"/>
                </a:solidFill>
                <a:latin typeface="Times New Roman" pitchFamily="18" charset="0"/>
                <a:cs typeface="Times New Roman" pitchFamily="18" charset="0"/>
              </a:rPr>
              <a:t>Two levels of automation can be identified: </a:t>
            </a:r>
            <a:r>
              <a:rPr lang="en-IN" dirty="0" err="1" smtClean="0">
                <a:solidFill>
                  <a:srgbClr val="00B050"/>
                </a:solidFill>
                <a:latin typeface="Times New Roman" pitchFamily="18" charset="0"/>
                <a:cs typeface="Times New Roman" pitchFamily="18" charset="0"/>
              </a:rPr>
              <a:t>semiautomated</a:t>
            </a:r>
            <a:r>
              <a:rPr lang="en-IN" dirty="0" smtClean="0">
                <a:solidFill>
                  <a:srgbClr val="00B050"/>
                </a:solidFill>
                <a:latin typeface="Times New Roman" pitchFamily="18" charset="0"/>
                <a:cs typeface="Times New Roman" pitchFamily="18" charset="0"/>
              </a:rPr>
              <a:t> and fully automated.</a:t>
            </a:r>
          </a:p>
          <a:p>
            <a:pPr algn="just"/>
            <a:r>
              <a:rPr lang="en-IN" dirty="0" smtClean="0">
                <a:solidFill>
                  <a:srgbClr val="00B0F0"/>
                </a:solidFill>
                <a:latin typeface="Times New Roman" pitchFamily="18" charset="0"/>
                <a:cs typeface="Times New Roman" pitchFamily="18" charset="0"/>
              </a:rPr>
              <a:t>A </a:t>
            </a:r>
            <a:r>
              <a:rPr lang="en-IN" dirty="0" err="1" smtClean="0">
                <a:solidFill>
                  <a:srgbClr val="00B0F0"/>
                </a:solidFill>
                <a:latin typeface="Times New Roman" pitchFamily="18" charset="0"/>
                <a:cs typeface="Times New Roman" pitchFamily="18" charset="0"/>
              </a:rPr>
              <a:t>semiautomated</a:t>
            </a:r>
            <a:r>
              <a:rPr lang="en-IN" dirty="0" smtClean="0">
                <a:solidFill>
                  <a:srgbClr val="00B0F0"/>
                </a:solidFill>
                <a:latin typeface="Times New Roman" pitchFamily="18" charset="0"/>
                <a:cs typeface="Times New Roman" pitchFamily="18" charset="0"/>
              </a:rPr>
              <a:t> machine performs a portion of the work cycle under some form of program control, and a human worker tends to the machine for the remainder of the cycle, by loading and unloading it, or by performing some other task each cycle.</a:t>
            </a:r>
          </a:p>
          <a:p>
            <a:pPr algn="just"/>
            <a:r>
              <a:rPr lang="en-IN" dirty="0" smtClean="0">
                <a:solidFill>
                  <a:srgbClr val="7030A0"/>
                </a:solidFill>
                <a:latin typeface="Times New Roman" pitchFamily="18" charset="0"/>
                <a:cs typeface="Times New Roman" pitchFamily="18" charset="0"/>
              </a:rPr>
              <a:t>A fully automated machine is distinguished from its </a:t>
            </a:r>
            <a:r>
              <a:rPr lang="en-IN" dirty="0" err="1" smtClean="0">
                <a:solidFill>
                  <a:srgbClr val="7030A0"/>
                </a:solidFill>
                <a:latin typeface="Times New Roman" pitchFamily="18" charset="0"/>
                <a:cs typeface="Times New Roman" pitchFamily="18" charset="0"/>
              </a:rPr>
              <a:t>semiautomated</a:t>
            </a:r>
            <a:r>
              <a:rPr lang="en-IN" dirty="0" smtClean="0">
                <a:solidFill>
                  <a:srgbClr val="7030A0"/>
                </a:solidFill>
                <a:latin typeface="Times New Roman" pitchFamily="18" charset="0"/>
                <a:cs typeface="Times New Roman" pitchFamily="18" charset="0"/>
              </a:rPr>
              <a:t> counterpart by its capacity to operate for an extended period of time with no human attention.</a:t>
            </a:r>
            <a:endParaRPr lang="en-IN" dirty="0">
              <a:solidFill>
                <a:srgbClr val="7030A0"/>
              </a:solidFill>
              <a:latin typeface="Times New Roman" pitchFamily="18" charset="0"/>
              <a:cs typeface="Times New Roman" pitchFamily="18" charset="0"/>
            </a:endParaRPr>
          </a:p>
        </p:txBody>
      </p:sp>
      <p:sp>
        <p:nvSpPr>
          <p:cNvPr id="2" name="Title 1"/>
          <p:cNvSpPr>
            <a:spLocks noGrp="1"/>
          </p:cNvSpPr>
          <p:nvPr>
            <p:ph type="title"/>
          </p:nvPr>
        </p:nvSpPr>
        <p:spPr>
          <a:xfrm>
            <a:off x="381000" y="0"/>
            <a:ext cx="8229600" cy="838200"/>
          </a:xfrm>
        </p:spPr>
        <p:txBody>
          <a:bodyPr/>
          <a:lstStyle/>
          <a:p>
            <a:pPr algn="ctr"/>
            <a:r>
              <a:rPr lang="en-IN" dirty="0" smtClean="0">
                <a:solidFill>
                  <a:schemeClr val="accent1">
                    <a:lumMod val="60000"/>
                    <a:lumOff val="40000"/>
                  </a:schemeClr>
                </a:solidFill>
                <a:latin typeface="Times New Roman" pitchFamily="18" charset="0"/>
                <a:cs typeface="Times New Roman" pitchFamily="18" charset="0"/>
              </a:rPr>
              <a:t>Automated Systems</a:t>
            </a:r>
            <a:endParaRPr lang="en-IN" dirty="0">
              <a:solidFill>
                <a:schemeClr val="accent1">
                  <a:lumMod val="60000"/>
                  <a:lumOff val="40000"/>
                </a:schemeClr>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7301" y="1371600"/>
            <a:ext cx="9129394" cy="4114799"/>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6019800"/>
          </a:xfrm>
        </p:spPr>
        <p:txBody>
          <a:bodyPr>
            <a:normAutofit/>
          </a:bodyPr>
          <a:lstStyle/>
          <a:p>
            <a:pPr algn="just"/>
            <a:r>
              <a:rPr lang="en-IN" dirty="0" smtClean="0">
                <a:solidFill>
                  <a:srgbClr val="00B050"/>
                </a:solidFill>
                <a:latin typeface="Times New Roman" pitchFamily="18" charset="0"/>
                <a:cs typeface="Times New Roman" pitchFamily="18" charset="0"/>
              </a:rPr>
              <a:t>They are called automated because they perform their operations with a reduced level of human participation compared with the corresponding manual process. </a:t>
            </a:r>
            <a:endParaRPr lang="en-IN" dirty="0" smtClean="0">
              <a:solidFill>
                <a:srgbClr val="00B050"/>
              </a:solidFill>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Examples</a:t>
            </a:r>
            <a:r>
              <a:rPr lang="en-IN" dirty="0" smtClean="0">
                <a:latin typeface="Times New Roman" pitchFamily="18" charset="0"/>
                <a:cs typeface="Times New Roman" pitchFamily="18" charset="0"/>
              </a:rPr>
              <a:t>,</a:t>
            </a:r>
          </a:p>
          <a:p>
            <a:pPr algn="just">
              <a:buFont typeface="Wingdings" pitchFamily="2" charset="2"/>
              <a:buChar char="v"/>
            </a:pPr>
            <a:r>
              <a:rPr lang="en-IN" sz="2600" dirty="0" smtClean="0">
                <a:solidFill>
                  <a:schemeClr val="accent1">
                    <a:lumMod val="75000"/>
                  </a:schemeClr>
                </a:solidFill>
                <a:latin typeface="Times New Roman" pitchFamily="18" charset="0"/>
                <a:cs typeface="Times New Roman" pitchFamily="18" charset="0"/>
              </a:rPr>
              <a:t>	Automated </a:t>
            </a:r>
            <a:r>
              <a:rPr lang="en-IN" sz="2600" dirty="0" smtClean="0">
                <a:solidFill>
                  <a:schemeClr val="accent1">
                    <a:lumMod val="75000"/>
                  </a:schemeClr>
                </a:solidFill>
                <a:latin typeface="Times New Roman" pitchFamily="18" charset="0"/>
                <a:cs typeface="Times New Roman" pitchFamily="18" charset="0"/>
              </a:rPr>
              <a:t>machine tools that process parts</a:t>
            </a:r>
          </a:p>
          <a:p>
            <a:pPr algn="just">
              <a:buFont typeface="Wingdings" pitchFamily="2" charset="2"/>
              <a:buChar char="v"/>
            </a:pPr>
            <a:r>
              <a:rPr lang="en-IN" sz="2600" dirty="0" smtClean="0">
                <a:solidFill>
                  <a:schemeClr val="accent1">
                    <a:lumMod val="75000"/>
                  </a:schemeClr>
                </a:solidFill>
                <a:latin typeface="Times New Roman" pitchFamily="18" charset="0"/>
                <a:cs typeface="Times New Roman" pitchFamily="18" charset="0"/>
              </a:rPr>
              <a:t>	Transfer </a:t>
            </a:r>
            <a:r>
              <a:rPr lang="en-IN" sz="2600" dirty="0" smtClean="0">
                <a:solidFill>
                  <a:schemeClr val="accent1">
                    <a:lumMod val="75000"/>
                  </a:schemeClr>
                </a:solidFill>
                <a:latin typeface="Times New Roman" pitchFamily="18" charset="0"/>
                <a:cs typeface="Times New Roman" pitchFamily="18" charset="0"/>
              </a:rPr>
              <a:t>lines that perform a series of machining operations</a:t>
            </a:r>
          </a:p>
          <a:p>
            <a:pPr algn="just">
              <a:buFont typeface="Wingdings" pitchFamily="2" charset="2"/>
              <a:buChar char="v"/>
            </a:pPr>
            <a:r>
              <a:rPr lang="en-IN" sz="2600" dirty="0" smtClean="0">
                <a:solidFill>
                  <a:schemeClr val="accent1">
                    <a:lumMod val="75000"/>
                  </a:schemeClr>
                </a:solidFill>
                <a:latin typeface="Times New Roman" pitchFamily="18" charset="0"/>
                <a:cs typeface="Times New Roman" pitchFamily="18" charset="0"/>
              </a:rPr>
              <a:t>	Automated </a:t>
            </a:r>
            <a:r>
              <a:rPr lang="en-IN" sz="2600" dirty="0" smtClean="0">
                <a:solidFill>
                  <a:schemeClr val="accent1">
                    <a:lumMod val="75000"/>
                  </a:schemeClr>
                </a:solidFill>
                <a:latin typeface="Times New Roman" pitchFamily="18" charset="0"/>
                <a:cs typeface="Times New Roman" pitchFamily="18" charset="0"/>
              </a:rPr>
              <a:t>assembly systems</a:t>
            </a:r>
          </a:p>
          <a:p>
            <a:pPr algn="just">
              <a:buFont typeface="Wingdings" pitchFamily="2" charset="2"/>
              <a:buChar char="v"/>
            </a:pPr>
            <a:r>
              <a:rPr lang="en-IN" sz="2600" dirty="0" smtClean="0">
                <a:solidFill>
                  <a:schemeClr val="accent1">
                    <a:lumMod val="75000"/>
                  </a:schemeClr>
                </a:solidFill>
                <a:latin typeface="Times New Roman" pitchFamily="18" charset="0"/>
                <a:cs typeface="Times New Roman" pitchFamily="18" charset="0"/>
              </a:rPr>
              <a:t>	Manufacturing </a:t>
            </a:r>
            <a:r>
              <a:rPr lang="en-IN" sz="2600" dirty="0" smtClean="0">
                <a:solidFill>
                  <a:schemeClr val="accent1">
                    <a:lumMod val="75000"/>
                  </a:schemeClr>
                </a:solidFill>
                <a:latin typeface="Times New Roman" pitchFamily="18" charset="0"/>
                <a:cs typeface="Times New Roman" pitchFamily="18" charset="0"/>
              </a:rPr>
              <a:t>systems that use industrial robots to perform </a:t>
            </a:r>
            <a:r>
              <a:rPr lang="en-IN" sz="2600" dirty="0" smtClean="0">
                <a:solidFill>
                  <a:schemeClr val="accent1">
                    <a:lumMod val="75000"/>
                  </a:schemeClr>
                </a:solidFill>
                <a:latin typeface="Times New Roman" pitchFamily="18" charset="0"/>
                <a:cs typeface="Times New Roman" pitchFamily="18" charset="0"/>
              </a:rPr>
              <a:t>	processing </a:t>
            </a:r>
            <a:r>
              <a:rPr lang="en-IN" sz="2600" dirty="0" smtClean="0">
                <a:solidFill>
                  <a:schemeClr val="accent1">
                    <a:lumMod val="75000"/>
                  </a:schemeClr>
                </a:solidFill>
                <a:latin typeface="Times New Roman" pitchFamily="18" charset="0"/>
                <a:cs typeface="Times New Roman" pitchFamily="18" charset="0"/>
              </a:rPr>
              <a:t>or assembly operations</a:t>
            </a:r>
          </a:p>
          <a:p>
            <a:pPr algn="just">
              <a:buFont typeface="Wingdings" pitchFamily="2" charset="2"/>
              <a:buChar char="v"/>
            </a:pPr>
            <a:r>
              <a:rPr lang="en-IN" sz="2600" dirty="0" smtClean="0">
                <a:solidFill>
                  <a:schemeClr val="accent1">
                    <a:lumMod val="75000"/>
                  </a:schemeClr>
                </a:solidFill>
                <a:latin typeface="Times New Roman" pitchFamily="18" charset="0"/>
                <a:cs typeface="Times New Roman" pitchFamily="18" charset="0"/>
              </a:rPr>
              <a:t>	Automatic </a:t>
            </a:r>
            <a:r>
              <a:rPr lang="en-IN" sz="2600" dirty="0" smtClean="0">
                <a:solidFill>
                  <a:schemeClr val="accent1">
                    <a:lumMod val="75000"/>
                  </a:schemeClr>
                </a:solidFill>
                <a:latin typeface="Times New Roman" pitchFamily="18" charset="0"/>
                <a:cs typeface="Times New Roman" pitchFamily="18" charset="0"/>
              </a:rPr>
              <a:t>material handling and storage systems </a:t>
            </a:r>
            <a:r>
              <a:rPr lang="en-IN" sz="2600" dirty="0" smtClean="0">
                <a:solidFill>
                  <a:schemeClr val="accent1">
                    <a:lumMod val="75000"/>
                  </a:schemeClr>
                </a:solidFill>
                <a:latin typeface="Times New Roman" pitchFamily="18" charset="0"/>
                <a:cs typeface="Times New Roman" pitchFamily="18" charset="0"/>
              </a:rPr>
              <a:t>to</a:t>
            </a:r>
            <a:r>
              <a:rPr lang="en-IN" sz="2600" dirty="0" smtClean="0">
                <a:solidFill>
                  <a:schemeClr val="accent1">
                    <a:lumMod val="75000"/>
                  </a:schemeClr>
                </a:solidFill>
                <a:latin typeface="Times New Roman" pitchFamily="18" charset="0"/>
                <a:cs typeface="Times New Roman" pitchFamily="18" charset="0"/>
              </a:rPr>
              <a:t>	</a:t>
            </a:r>
            <a:r>
              <a:rPr lang="en-IN" sz="2600" dirty="0" smtClean="0">
                <a:solidFill>
                  <a:schemeClr val="accent1">
                    <a:lumMod val="75000"/>
                  </a:schemeClr>
                </a:solidFill>
                <a:latin typeface="Times New Roman" pitchFamily="18" charset="0"/>
                <a:cs typeface="Times New Roman" pitchFamily="18" charset="0"/>
              </a:rPr>
              <a:t>integrate </a:t>
            </a:r>
            <a:r>
              <a:rPr lang="en-IN" sz="2600" dirty="0" smtClean="0">
                <a:solidFill>
                  <a:schemeClr val="accent1">
                    <a:lumMod val="75000"/>
                  </a:schemeClr>
                </a:solidFill>
                <a:latin typeface="Times New Roman" pitchFamily="18" charset="0"/>
                <a:cs typeface="Times New Roman" pitchFamily="18" charset="0"/>
              </a:rPr>
              <a:t>manufacturing operations</a:t>
            </a:r>
          </a:p>
          <a:p>
            <a:pPr algn="just">
              <a:buFont typeface="Wingdings" pitchFamily="2" charset="2"/>
              <a:buChar char="v"/>
            </a:pPr>
            <a:r>
              <a:rPr lang="en-IN" sz="2600" dirty="0" smtClean="0">
                <a:solidFill>
                  <a:schemeClr val="accent1">
                    <a:lumMod val="75000"/>
                  </a:schemeClr>
                </a:solidFill>
                <a:latin typeface="Times New Roman" pitchFamily="18" charset="0"/>
                <a:cs typeface="Times New Roman" pitchFamily="18" charset="0"/>
              </a:rPr>
              <a:t>	Automatic </a:t>
            </a:r>
            <a:r>
              <a:rPr lang="en-IN" sz="2600" dirty="0" smtClean="0">
                <a:solidFill>
                  <a:schemeClr val="accent1">
                    <a:lumMod val="75000"/>
                  </a:schemeClr>
                </a:solidFill>
                <a:latin typeface="Times New Roman" pitchFamily="18" charset="0"/>
                <a:cs typeface="Times New Roman" pitchFamily="18" charset="0"/>
              </a:rPr>
              <a:t>inspection systems for quality control.</a:t>
            </a:r>
            <a:endParaRPr lang="en-IN" sz="2600" dirty="0">
              <a:solidFill>
                <a:schemeClr val="accent1">
                  <a:lumMod val="75000"/>
                </a:schemeClr>
              </a:solidFill>
              <a:latin typeface="Times New Roman" pitchFamily="18" charset="0"/>
              <a:cs typeface="Times New Roman" pitchFamily="18" charset="0"/>
            </a:endParaRPr>
          </a:p>
        </p:txBody>
      </p:sp>
      <p:sp>
        <p:nvSpPr>
          <p:cNvPr id="2" name="Title 1"/>
          <p:cNvSpPr>
            <a:spLocks noGrp="1"/>
          </p:cNvSpPr>
          <p:nvPr>
            <p:ph type="title"/>
          </p:nvPr>
        </p:nvSpPr>
        <p:spPr>
          <a:xfrm>
            <a:off x="457200" y="0"/>
            <a:ext cx="8229600" cy="838200"/>
          </a:xfrm>
        </p:spPr>
        <p:txBody>
          <a:bodyPr>
            <a:normAutofit/>
          </a:bodyPr>
          <a:lstStyle/>
          <a:p>
            <a:r>
              <a:rPr lang="en-IN" b="1" dirty="0" smtClean="0">
                <a:solidFill>
                  <a:schemeClr val="bg2">
                    <a:lumMod val="50000"/>
                  </a:schemeClr>
                </a:solidFill>
                <a:latin typeface="Times New Roman" pitchFamily="18" charset="0"/>
                <a:cs typeface="Times New Roman" pitchFamily="18" charset="0"/>
              </a:rPr>
              <a:t>Automated Manufacturing Systems</a:t>
            </a:r>
            <a:endParaRPr lang="en-IN" b="1" dirty="0">
              <a:solidFill>
                <a:schemeClr val="bg2">
                  <a:lumMod val="50000"/>
                </a:schemeClr>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lstStyle/>
          <a:p>
            <a:pPr>
              <a:buNone/>
            </a:pPr>
            <a:r>
              <a:rPr lang="en-IN" dirty="0" smtClean="0">
                <a:solidFill>
                  <a:srgbClr val="FF0000"/>
                </a:solidFill>
                <a:latin typeface="Times New Roman" pitchFamily="18" charset="0"/>
                <a:cs typeface="Times New Roman" pitchFamily="18" charset="0"/>
              </a:rPr>
              <a:t>Automated manufacturing systems can be classified into three basic types: </a:t>
            </a:r>
          </a:p>
          <a:p>
            <a:pPr marL="514350" indent="-514350">
              <a:buAutoNum type="arabicParenBoth"/>
            </a:pPr>
            <a:r>
              <a:rPr lang="en-IN" dirty="0" smtClean="0">
                <a:latin typeface="Times New Roman" pitchFamily="18" charset="0"/>
                <a:cs typeface="Times New Roman" pitchFamily="18" charset="0"/>
              </a:rPr>
              <a:t>Fixed automation</a:t>
            </a:r>
          </a:p>
          <a:p>
            <a:pPr marL="514350" indent="-514350">
              <a:buAutoNum type="arabicParenBoth"/>
            </a:pPr>
            <a:r>
              <a:rPr lang="en-IN" dirty="0" smtClean="0">
                <a:solidFill>
                  <a:srgbClr val="FFC000"/>
                </a:solidFill>
                <a:latin typeface="Times New Roman" pitchFamily="18" charset="0"/>
                <a:cs typeface="Times New Roman" pitchFamily="18" charset="0"/>
              </a:rPr>
              <a:t>programmable automation</a:t>
            </a:r>
          </a:p>
          <a:p>
            <a:pPr marL="514350" indent="-514350">
              <a:buAutoNum type="arabicParenBoth"/>
            </a:pPr>
            <a:r>
              <a:rPr lang="en-IN" dirty="0" smtClean="0">
                <a:solidFill>
                  <a:srgbClr val="00B0F0"/>
                </a:solidFill>
                <a:latin typeface="Times New Roman" pitchFamily="18" charset="0"/>
                <a:cs typeface="Times New Roman" pitchFamily="18" charset="0"/>
              </a:rPr>
              <a:t>flexible automation</a:t>
            </a:r>
            <a:endParaRPr lang="en-IN" dirty="0">
              <a:solidFill>
                <a:srgbClr val="00B0F0"/>
              </a:solidFill>
              <a:latin typeface="Times New Roman" pitchFamily="18" charset="0"/>
              <a:cs typeface="Times New Roman" pitchFamily="18" charset="0"/>
            </a:endParaRPr>
          </a:p>
        </p:txBody>
      </p:sp>
      <p:pic>
        <p:nvPicPr>
          <p:cNvPr id="4098" name="Picture 2"/>
          <p:cNvPicPr>
            <a:picLocks noChangeAspect="1" noChangeArrowheads="1"/>
          </p:cNvPicPr>
          <p:nvPr/>
        </p:nvPicPr>
        <p:blipFill>
          <a:blip r:embed="rId2"/>
          <a:srcRect/>
          <a:stretch>
            <a:fillRect/>
          </a:stretch>
        </p:blipFill>
        <p:spPr bwMode="auto">
          <a:xfrm>
            <a:off x="1676400" y="2743200"/>
            <a:ext cx="5838825" cy="3886200"/>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504</TotalTime>
  <Words>1234</Words>
  <Application>Microsoft Office PowerPoint</Application>
  <PresentationFormat>On-screen Show (4:3)</PresentationFormat>
  <Paragraphs>99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Automation in Manufacturing</vt:lpstr>
      <vt:lpstr>Slide 2</vt:lpstr>
      <vt:lpstr>Slide 3</vt:lpstr>
      <vt:lpstr>PRODUCTION SYSTEMS</vt:lpstr>
      <vt:lpstr>Slide 5</vt:lpstr>
      <vt:lpstr>Automated Systems</vt:lpstr>
      <vt:lpstr>Slide 7</vt:lpstr>
      <vt:lpstr>Automated Manufacturing Systems</vt:lpstr>
      <vt:lpstr>Slide 9</vt:lpstr>
      <vt:lpstr>Fixed Automation</vt:lpstr>
      <vt:lpstr>Programmable Automation</vt:lpstr>
      <vt:lpstr>Slide 12</vt:lpstr>
      <vt:lpstr>Flexible Automation</vt:lpstr>
      <vt:lpstr>Reasons for Automating</vt:lpstr>
      <vt:lpstr>The USA Principle</vt:lpstr>
      <vt:lpstr>Slide 16</vt:lpstr>
      <vt:lpstr>Strategies for Automation and Process Improvement</vt:lpstr>
      <vt:lpstr>Automation Migration Strategy</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Automation in Manufacturing</dc:title>
  <dc:creator>CAM</dc:creator>
  <cp:lastModifiedBy>Mech7</cp:lastModifiedBy>
  <cp:revision>65</cp:revision>
  <dcterms:created xsi:type="dcterms:W3CDTF">2006-08-16T00:00:00Z</dcterms:created>
  <dcterms:modified xsi:type="dcterms:W3CDTF">2022-07-26T09:57:44Z</dcterms:modified>
</cp:coreProperties>
</file>