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87" r:id="rId17"/>
    <p:sldId id="268"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8" r:id="rId52"/>
    <p:sldId id="307"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8/13/2021</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8/13/2021</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8/13/2021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8/13/2021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8/13/2021</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8/13/2021</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8/13/2021</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8/13/2021</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en.wikipedia.org/wiki/Probability" TargetMode="External"/><Relationship Id="rId2" Type="http://schemas.openxmlformats.org/officeDocument/2006/relationships/hyperlink" Target="https://en.wikipedia.org/wiki/Random_variable"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en.wikipedia.org/wiki/Categorical_distribution"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en.wikipedia.org/wiki/Multinomial_distributi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www.calculushowto.com/probability-mass-function-pmf-definition-examples/" TargetMode="External"/><Relationship Id="rId2" Type="http://schemas.openxmlformats.org/officeDocument/2006/relationships/hyperlink" Target="https://calculushowto.com/eulers-number/" TargetMode="External"/><Relationship Id="rId1" Type="http://schemas.openxmlformats.org/officeDocument/2006/relationships/slideLayout" Target="../slideLayouts/slideLayout2.xml"/><Relationship Id="rId4" Type="http://schemas.openxmlformats.org/officeDocument/2006/relationships/hyperlink" Target="https://www.statisticshowto.com/rate-parameter/"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www.investopedia.com/terms/b/bell-curve.asp" TargetMode="External"/><Relationship Id="rId2" Type="http://schemas.openxmlformats.org/officeDocument/2006/relationships/hyperlink" Target="https://www.investopedia.com/terms/p/probabilitydistribution.asp"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www.statisticshowto.com/unimodal-distribution-2/" TargetMode="External"/><Relationship Id="rId7" Type="http://schemas.openxmlformats.org/officeDocument/2006/relationships/hyperlink" Target="https://www.statisticshowto.com/exponential-distribution/" TargetMode="External"/><Relationship Id="rId2" Type="http://schemas.openxmlformats.org/officeDocument/2006/relationships/hyperlink" Target="https://www.statisticshowto.com/probability-and-statistics/normal-distributions/" TargetMode="External"/><Relationship Id="rId1" Type="http://schemas.openxmlformats.org/officeDocument/2006/relationships/slideLayout" Target="../slideLayouts/slideLayout2.xml"/><Relationship Id="rId6" Type="http://schemas.openxmlformats.org/officeDocument/2006/relationships/hyperlink" Target="https://www.statisticshowto.com/random-variable/" TargetMode="External"/><Relationship Id="rId5" Type="http://schemas.openxmlformats.org/officeDocument/2006/relationships/hyperlink" Target="https://www.statisticshowto.com/symmetric-distribution-2/" TargetMode="External"/><Relationship Id="rId4" Type="http://schemas.openxmlformats.org/officeDocument/2006/relationships/hyperlink" Target="https://www.statisticshowto.com/peak-of-a-distribution/"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gi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www.investopedia.com/terms/s/sampling-distribution.asp"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
            </a:r>
            <a:br>
              <a:rPr lang="en-US" dirty="0" smtClean="0"/>
            </a:br>
            <a:r>
              <a:rPr lang="en-US" dirty="0" smtClean="0"/>
              <a:t> </a:t>
            </a:r>
            <a:r>
              <a:rPr lang="en-US" b="1" dirty="0" smtClean="0"/>
              <a:t>Overview of Probability 	</a:t>
            </a:r>
            <a:br>
              <a:rPr lang="en-US" b="1" dirty="0" smtClean="0"/>
            </a:b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pic>
        <p:nvPicPr>
          <p:cNvPr id="3074" name="Picture 2"/>
          <p:cNvPicPr>
            <a:picLocks noChangeAspect="1" noChangeArrowheads="1"/>
          </p:cNvPicPr>
          <p:nvPr/>
        </p:nvPicPr>
        <p:blipFill>
          <a:blip r:embed="rId2"/>
          <a:srcRect/>
          <a:stretch>
            <a:fillRect/>
          </a:stretch>
        </p:blipFill>
        <p:spPr bwMode="auto">
          <a:xfrm>
            <a:off x="1295400" y="1676400"/>
            <a:ext cx="5486400" cy="167405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pic>
        <p:nvPicPr>
          <p:cNvPr id="1028" name="Picture 4"/>
          <p:cNvPicPr>
            <a:picLocks noChangeAspect="1" noChangeArrowheads="1"/>
          </p:cNvPicPr>
          <p:nvPr/>
        </p:nvPicPr>
        <p:blipFill>
          <a:blip r:embed="rId2"/>
          <a:srcRect/>
          <a:stretch>
            <a:fillRect/>
          </a:stretch>
        </p:blipFill>
        <p:spPr bwMode="auto">
          <a:xfrm>
            <a:off x="681545" y="1371600"/>
            <a:ext cx="7780911" cy="4114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pic>
        <p:nvPicPr>
          <p:cNvPr id="2050" name="Picture 2"/>
          <p:cNvPicPr>
            <a:picLocks noChangeAspect="1" noChangeArrowheads="1"/>
          </p:cNvPicPr>
          <p:nvPr/>
        </p:nvPicPr>
        <p:blipFill>
          <a:blip r:embed="rId2"/>
          <a:srcRect/>
          <a:stretch>
            <a:fillRect/>
          </a:stretch>
        </p:blipFill>
        <p:spPr bwMode="auto">
          <a:xfrm>
            <a:off x="240295" y="2057400"/>
            <a:ext cx="8182104" cy="2590799"/>
          </a:xfrm>
          <a:prstGeom prst="rect">
            <a:avLst/>
          </a:prstGeom>
          <a:noFill/>
          <a:ln w="9525">
            <a:noFill/>
            <a:miter lim="800000"/>
            <a:headEnd/>
            <a:tailEnd/>
          </a:ln>
          <a:effectLst/>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i="1" dirty="0" smtClean="0"/>
              <a:t>Conditional probability</a:t>
            </a:r>
          </a:p>
          <a:p>
            <a:endParaRPr lang="en-US" dirty="0"/>
          </a:p>
        </p:txBody>
      </p:sp>
      <p:pic>
        <p:nvPicPr>
          <p:cNvPr id="1028" name="Picture 4"/>
          <p:cNvPicPr>
            <a:picLocks noChangeAspect="1" noChangeArrowheads="1"/>
          </p:cNvPicPr>
          <p:nvPr/>
        </p:nvPicPr>
        <p:blipFill>
          <a:blip r:embed="rId2"/>
          <a:srcRect/>
          <a:stretch>
            <a:fillRect/>
          </a:stretch>
        </p:blipFill>
        <p:spPr bwMode="auto">
          <a:xfrm>
            <a:off x="1223963" y="2624138"/>
            <a:ext cx="6696075" cy="16097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pic>
        <p:nvPicPr>
          <p:cNvPr id="2050" name="Picture 2"/>
          <p:cNvPicPr>
            <a:picLocks noChangeAspect="1" noChangeArrowheads="1"/>
          </p:cNvPicPr>
          <p:nvPr/>
        </p:nvPicPr>
        <p:blipFill>
          <a:blip r:embed="rId2"/>
          <a:srcRect/>
          <a:stretch>
            <a:fillRect/>
          </a:stretch>
        </p:blipFill>
        <p:spPr bwMode="auto">
          <a:xfrm>
            <a:off x="354988" y="1905000"/>
            <a:ext cx="8223174" cy="2971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pic>
        <p:nvPicPr>
          <p:cNvPr id="3074" name="Picture 2"/>
          <p:cNvPicPr>
            <a:picLocks noChangeAspect="1" noChangeArrowheads="1"/>
          </p:cNvPicPr>
          <p:nvPr/>
        </p:nvPicPr>
        <p:blipFill>
          <a:blip r:embed="rId2"/>
          <a:srcRect/>
          <a:stretch>
            <a:fillRect/>
          </a:stretch>
        </p:blipFill>
        <p:spPr bwMode="auto">
          <a:xfrm>
            <a:off x="1676400" y="130534"/>
            <a:ext cx="5791200" cy="659693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RANDOM VARIABLES </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RANDOM VARIABLES </a:t>
            </a:r>
            <a:endParaRPr lang="en-US" dirty="0"/>
          </a:p>
        </p:txBody>
      </p:sp>
      <p:sp>
        <p:nvSpPr>
          <p:cNvPr id="3" name="Content Placeholder 2"/>
          <p:cNvSpPr>
            <a:spLocks noGrp="1"/>
          </p:cNvSpPr>
          <p:nvPr>
            <p:ph sz="quarter" idx="1"/>
          </p:nvPr>
        </p:nvSpPr>
        <p:spPr/>
        <p:txBody>
          <a:bodyPr>
            <a:normAutofit/>
          </a:bodyPr>
          <a:lstStyle/>
          <a:p>
            <a:pPr algn="just"/>
            <a:r>
              <a:rPr lang="en-US" dirty="0" smtClean="0"/>
              <a:t>In probability and statistics, random variable, random quantity or stochastic variable is a variable whose possible values are the outcomes of a random phenomenon.</a:t>
            </a:r>
          </a:p>
          <a:p>
            <a:pPr algn="just"/>
            <a:r>
              <a:rPr lang="en-US" dirty="0" smtClean="0"/>
              <a:t>It’s a function which performs the mapping of the outcomes of a random process to a numeric value.</a:t>
            </a:r>
          </a:p>
          <a:p>
            <a:pPr algn="just"/>
            <a:r>
              <a:rPr lang="en-US" dirty="0" smtClean="0"/>
              <a:t>Random variables makes our task much easier to quantify results of any random process and apply math and perform further computation.</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Autofit/>
          </a:bodyPr>
          <a:lstStyle/>
          <a:p>
            <a:pPr algn="just"/>
            <a:r>
              <a:rPr lang="en-US" sz="2000" dirty="0" smtClean="0"/>
              <a:t>Random variables allows us to ask questions in mathematical way.</a:t>
            </a:r>
          </a:p>
          <a:p>
            <a:pPr algn="just"/>
            <a:r>
              <a:rPr lang="en-US" sz="2000" dirty="0" smtClean="0"/>
              <a:t>If we flip 5 coins and want to answers questions like:</a:t>
            </a:r>
          </a:p>
          <a:p>
            <a:pPr lvl="1" algn="just"/>
            <a:r>
              <a:rPr lang="en-US" sz="2000" dirty="0" smtClean="0"/>
              <a:t>1. What is the probability of getting exactly 3 heads?</a:t>
            </a:r>
          </a:p>
          <a:p>
            <a:pPr lvl="1" algn="just"/>
            <a:r>
              <a:rPr lang="en-US" sz="2000" dirty="0" smtClean="0"/>
              <a:t>2. What is the probability of getting less than 4 heads?</a:t>
            </a:r>
          </a:p>
          <a:p>
            <a:pPr algn="just"/>
            <a:r>
              <a:rPr lang="en-US" sz="2000" dirty="0" smtClean="0"/>
              <a:t>Then our general way of writing would be:</a:t>
            </a:r>
          </a:p>
          <a:p>
            <a:pPr lvl="1" algn="just"/>
            <a:r>
              <a:rPr lang="en-US" sz="2000" dirty="0" smtClean="0"/>
              <a:t>· P(Probability of getting exactly 3 heads when we flip a coin 5 times)</a:t>
            </a:r>
          </a:p>
          <a:p>
            <a:pPr lvl="1" algn="just"/>
            <a:r>
              <a:rPr lang="en-US" sz="2000" dirty="0" smtClean="0"/>
              <a:t>· P(Probability of getting less than 4 heads when we flip a coin 5 times)</a:t>
            </a:r>
          </a:p>
          <a:p>
            <a:pPr algn="just"/>
            <a:r>
              <a:rPr lang="en-US" sz="2000" dirty="0" smtClean="0"/>
              <a:t>But if we use random variables to represent above questions then we would write:</a:t>
            </a:r>
          </a:p>
          <a:p>
            <a:pPr lvl="1" algn="just"/>
            <a:r>
              <a:rPr lang="en-US" sz="2000" dirty="0" smtClean="0"/>
              <a:t>1. P(X=3)</a:t>
            </a:r>
          </a:p>
          <a:p>
            <a:pPr lvl="1" algn="just"/>
            <a:r>
              <a:rPr lang="en-US" sz="2000" dirty="0" smtClean="0"/>
              <a:t>2. P(X&lt;4)</a:t>
            </a:r>
          </a:p>
          <a:p>
            <a:pPr algn="just">
              <a:buNone/>
            </a:pPr>
            <a:endParaRPr lang="en-US" sz="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457200" y="990600"/>
            <a:ext cx="8229600" cy="5135563"/>
          </a:xfrm>
        </p:spPr>
        <p:txBody>
          <a:bodyPr>
            <a:normAutofit/>
          </a:bodyPr>
          <a:lstStyle/>
          <a:p>
            <a:pPr algn="just"/>
            <a:r>
              <a:rPr lang="en-US" sz="2400" dirty="0" smtClean="0"/>
              <a:t>Suppose we have a random process/experiment of flipping a coin. One of the two possible outcomes could be either a head or a tail. So here we use X to denote random variable, which represents the outcomes of the this random process.</a:t>
            </a:r>
          </a:p>
          <a:p>
            <a:pPr algn="just"/>
            <a:r>
              <a:rPr lang="en-US" sz="2400" dirty="0" smtClean="0"/>
              <a:t>Therefore we can write</a:t>
            </a:r>
          </a:p>
          <a:p>
            <a:pPr lvl="1" algn="just"/>
            <a:r>
              <a:rPr lang="en-US" sz="2000" dirty="0" smtClean="0"/>
              <a:t>X= 1, if the outcome is head</a:t>
            </a:r>
          </a:p>
          <a:p>
            <a:pPr lvl="1" algn="just"/>
            <a:r>
              <a:rPr lang="en-US" sz="2000" dirty="0" smtClean="0"/>
              <a:t>X= 0, if the outcome is tail</a:t>
            </a:r>
          </a:p>
          <a:p>
            <a:pPr algn="just"/>
            <a:r>
              <a:rPr lang="en-US" sz="2400" dirty="0" smtClean="0"/>
              <a:t>Here the random Variable X is mapping the outcomes of the random process(flipping a coin) to the numerical values (1 and 0).</a:t>
            </a:r>
          </a:p>
          <a:p>
            <a:pPr algn="just"/>
            <a:endParaRPr lang="en-US" sz="2400" dirty="0"/>
          </a:p>
        </p:txBody>
      </p:sp>
      <p:pic>
        <p:nvPicPr>
          <p:cNvPr id="4" name="Picture 3" descr="random.png"/>
          <p:cNvPicPr>
            <a:picLocks noChangeAspect="1"/>
          </p:cNvPicPr>
          <p:nvPr/>
        </p:nvPicPr>
        <p:blipFill>
          <a:blip r:embed="rId2"/>
          <a:stretch>
            <a:fillRect/>
          </a:stretch>
        </p:blipFill>
        <p:spPr>
          <a:xfrm>
            <a:off x="4038600" y="4953000"/>
            <a:ext cx="3133725" cy="16764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sz="quarter" idx="1"/>
          </p:nvPr>
        </p:nvSpPr>
        <p:spPr>
          <a:xfrm>
            <a:off x="457200" y="1371600"/>
            <a:ext cx="8229600" cy="4754563"/>
          </a:xfrm>
        </p:spPr>
        <p:txBody>
          <a:bodyPr>
            <a:noAutofit/>
          </a:bodyPr>
          <a:lstStyle/>
          <a:p>
            <a:pPr>
              <a:lnSpc>
                <a:spcPts val="1200"/>
              </a:lnSpc>
            </a:pPr>
            <a:endParaRPr lang="en-US" dirty="0" smtClean="0"/>
          </a:p>
          <a:p>
            <a:pPr>
              <a:lnSpc>
                <a:spcPts val="1200"/>
              </a:lnSpc>
            </a:pPr>
            <a:endParaRPr lang="en-US" dirty="0" smtClean="0"/>
          </a:p>
          <a:p>
            <a:pPr>
              <a:lnSpc>
                <a:spcPts val="1200"/>
              </a:lnSpc>
            </a:pPr>
            <a:r>
              <a:rPr lang="en-US" dirty="0" smtClean="0"/>
              <a:t>Importance of Statistical tools in Machine Learning 	</a:t>
            </a:r>
          </a:p>
          <a:p>
            <a:pPr>
              <a:lnSpc>
                <a:spcPts val="1200"/>
              </a:lnSpc>
            </a:pPr>
            <a:endParaRPr lang="en-US" dirty="0" smtClean="0"/>
          </a:p>
          <a:p>
            <a:pPr>
              <a:lnSpc>
                <a:spcPts val="1200"/>
              </a:lnSpc>
            </a:pPr>
            <a:r>
              <a:rPr lang="en-US" dirty="0" smtClean="0"/>
              <a:t> Concepts of probability 	</a:t>
            </a:r>
          </a:p>
          <a:p>
            <a:pPr>
              <a:lnSpc>
                <a:spcPts val="1200"/>
              </a:lnSpc>
            </a:pPr>
            <a:endParaRPr lang="en-US" dirty="0" smtClean="0"/>
          </a:p>
          <a:p>
            <a:pPr>
              <a:lnSpc>
                <a:spcPts val="1200"/>
              </a:lnSpc>
            </a:pPr>
            <a:r>
              <a:rPr lang="en-US" dirty="0" smtClean="0"/>
              <a:t> Random variables 	</a:t>
            </a:r>
          </a:p>
          <a:p>
            <a:pPr>
              <a:lnSpc>
                <a:spcPts val="1200"/>
              </a:lnSpc>
            </a:pPr>
            <a:endParaRPr lang="en-US" dirty="0" smtClean="0"/>
          </a:p>
          <a:p>
            <a:pPr>
              <a:lnSpc>
                <a:spcPts val="1200"/>
              </a:lnSpc>
            </a:pPr>
            <a:r>
              <a:rPr lang="en-US" dirty="0" smtClean="0"/>
              <a:t> Discrete distributions 	</a:t>
            </a:r>
          </a:p>
          <a:p>
            <a:pPr>
              <a:lnSpc>
                <a:spcPts val="1200"/>
              </a:lnSpc>
            </a:pPr>
            <a:endParaRPr lang="en-US" dirty="0" smtClean="0"/>
          </a:p>
          <a:p>
            <a:pPr>
              <a:lnSpc>
                <a:spcPts val="1200"/>
              </a:lnSpc>
            </a:pPr>
            <a:r>
              <a:rPr lang="en-US" dirty="0" smtClean="0"/>
              <a:t> Continuous distributions 	</a:t>
            </a:r>
          </a:p>
          <a:p>
            <a:pPr>
              <a:lnSpc>
                <a:spcPts val="1200"/>
              </a:lnSpc>
            </a:pPr>
            <a:endParaRPr lang="en-US" dirty="0" smtClean="0"/>
          </a:p>
          <a:p>
            <a:pPr>
              <a:lnSpc>
                <a:spcPts val="1200"/>
              </a:lnSpc>
            </a:pPr>
            <a:r>
              <a:rPr lang="en-US" dirty="0" smtClean="0"/>
              <a:t> Multiple random variables 	</a:t>
            </a:r>
          </a:p>
          <a:p>
            <a:pPr>
              <a:lnSpc>
                <a:spcPts val="1200"/>
              </a:lnSpc>
            </a:pPr>
            <a:endParaRPr lang="en-US" dirty="0" smtClean="0"/>
          </a:p>
          <a:p>
            <a:pPr>
              <a:lnSpc>
                <a:spcPts val="1200"/>
              </a:lnSpc>
            </a:pPr>
            <a:r>
              <a:rPr lang="en-US" dirty="0" smtClean="0"/>
              <a:t> Central limit theorem 	</a:t>
            </a:r>
          </a:p>
          <a:p>
            <a:pPr>
              <a:lnSpc>
                <a:spcPts val="1200"/>
              </a:lnSpc>
            </a:pPr>
            <a:endParaRPr lang="en-US" dirty="0" smtClean="0"/>
          </a:p>
          <a:p>
            <a:pPr>
              <a:lnSpc>
                <a:spcPts val="1200"/>
              </a:lnSpc>
            </a:pPr>
            <a:r>
              <a:rPr lang="en-US" dirty="0" smtClean="0"/>
              <a:t> Sampling distributions 	</a:t>
            </a:r>
          </a:p>
          <a:p>
            <a:pPr>
              <a:lnSpc>
                <a:spcPts val="1200"/>
              </a:lnSpc>
            </a:pPr>
            <a:endParaRPr lang="en-US" dirty="0" smtClean="0"/>
          </a:p>
          <a:p>
            <a:pPr>
              <a:lnSpc>
                <a:spcPts val="1200"/>
              </a:lnSpc>
            </a:pPr>
            <a:r>
              <a:rPr lang="en-US" dirty="0" smtClean="0"/>
              <a:t> Hypothesis testing 	</a:t>
            </a:r>
          </a:p>
          <a:p>
            <a:pPr>
              <a:lnSpc>
                <a:spcPts val="1200"/>
              </a:lnSpc>
            </a:pPr>
            <a:endParaRPr lang="en-US" dirty="0" smtClean="0"/>
          </a:p>
          <a:p>
            <a:pPr>
              <a:lnSpc>
                <a:spcPts val="1200"/>
              </a:lnSpc>
            </a:pPr>
            <a:r>
              <a:rPr lang="en-US" dirty="0" smtClean="0"/>
              <a:t> Monte Carlo Approximation 	</a:t>
            </a:r>
            <a:endParaRPr lang="en-US" sz="1200" dirty="0" smtClean="0"/>
          </a:p>
          <a:p>
            <a:endParaRPr lang="en-US" sz="1200" dirty="0" smtClean="0"/>
          </a:p>
          <a:p>
            <a:endParaRPr lang="en-US" sz="1200" dirty="0" smtClean="0"/>
          </a:p>
          <a:p>
            <a:endParaRPr lang="en-US" sz="1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a:r>
              <a:rPr lang="en-US" b="1" dirty="0" smtClean="0"/>
              <a:t>Summarizing in three points</a:t>
            </a:r>
            <a:endParaRPr lang="en-US" dirty="0" smtClean="0"/>
          </a:p>
          <a:p>
            <a:pPr algn="just"/>
            <a:r>
              <a:rPr lang="en-US" i="1" dirty="0" smtClean="0"/>
              <a:t>We have an experiment(tossing a coin)</a:t>
            </a:r>
          </a:p>
          <a:p>
            <a:pPr algn="just"/>
            <a:r>
              <a:rPr lang="en-US" i="1" dirty="0" smtClean="0"/>
              <a:t>We give values to each event</a:t>
            </a:r>
          </a:p>
          <a:p>
            <a:pPr algn="just"/>
            <a:r>
              <a:rPr lang="en-US" i="1" dirty="0" smtClean="0"/>
              <a:t>These set of values is a random variable.</a:t>
            </a:r>
          </a:p>
          <a:p>
            <a:pPr algn="just"/>
            <a:endParaRPr lang="en-US" dirty="0" smtClean="0"/>
          </a:p>
          <a:p>
            <a:pPr algn="just"/>
            <a:r>
              <a:rPr lang="en-US" dirty="0" smtClean="0"/>
              <a:t>If random variable X={0,1,2,3}</a:t>
            </a:r>
          </a:p>
          <a:p>
            <a:pPr algn="just"/>
            <a:r>
              <a:rPr lang="en-US" dirty="0" smtClean="0"/>
              <a:t>Then X could be 0, 1, 2 or 3 randomly where each of them might have a different probability.</a:t>
            </a:r>
          </a:p>
          <a:p>
            <a:pPr algn="just"/>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Discrete random variables </a:t>
            </a:r>
            <a:endParaRPr lang="en-US" dirty="0"/>
          </a:p>
        </p:txBody>
      </p:sp>
      <p:sp>
        <p:nvSpPr>
          <p:cNvPr id="3" name="Content Placeholder 2"/>
          <p:cNvSpPr>
            <a:spLocks noGrp="1"/>
          </p:cNvSpPr>
          <p:nvPr>
            <p:ph sz="quarter" idx="1"/>
          </p:nvPr>
        </p:nvSpPr>
        <p:spPr/>
        <p:txBody>
          <a:bodyPr>
            <a:normAutofit fontScale="92500" lnSpcReduction="20000"/>
          </a:bodyPr>
          <a:lstStyle/>
          <a:p>
            <a:pPr algn="just"/>
            <a:r>
              <a:rPr lang="en-US" dirty="0" smtClean="0"/>
              <a:t>Let X be a random variable and it changes values only in jumps (a countable number of them) and remains constant between the jumps it is called a discrete random variable. </a:t>
            </a:r>
          </a:p>
          <a:p>
            <a:pPr algn="just" fontAlgn="base"/>
            <a:r>
              <a:rPr lang="en-US" dirty="0" smtClean="0"/>
              <a:t>A discrete random variable has a countable number of possible values.</a:t>
            </a:r>
          </a:p>
          <a:p>
            <a:pPr algn="just" fontAlgn="base"/>
            <a:r>
              <a:rPr lang="en-US" dirty="0" smtClean="0"/>
              <a:t>The probability of each value of a discrete random variable is between 0 and 1, and the sum of all the probabilities is equal to 1.</a:t>
            </a:r>
          </a:p>
          <a:p>
            <a:pPr algn="just"/>
            <a:r>
              <a:rPr lang="en-US" b="1" dirty="0" smtClean="0"/>
              <a:t>Probability mass function </a:t>
            </a:r>
            <a:r>
              <a:rPr lang="en-US" dirty="0" smtClean="0"/>
              <a:t>(PMF) is a function that relates discrete events to the probabilities associated with those events occurring.</a:t>
            </a:r>
          </a:p>
          <a:p>
            <a:pPr algn="just"/>
            <a:r>
              <a:rPr lang="en-US" dirty="0" smtClean="0"/>
              <a:t>PMF is a probability measure that gives us probabilities of the possible values for a random variable.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pPr algn="just"/>
            <a:r>
              <a:rPr lang="en-US" dirty="0" smtClean="0"/>
              <a:t>Let X be a discrete random variable with range R</a:t>
            </a:r>
            <a:r>
              <a:rPr lang="en-US" baseline="-25000" dirty="0" smtClean="0"/>
              <a:t>X</a:t>
            </a:r>
            <a:r>
              <a:rPr lang="en-US" dirty="0" smtClean="0"/>
              <a:t>={x1,x2,x3,...} .</a:t>
            </a:r>
          </a:p>
          <a:p>
            <a:pPr algn="just"/>
            <a:r>
              <a:rPr lang="en-US" dirty="0" smtClean="0"/>
              <a:t>The  function</a:t>
            </a:r>
          </a:p>
          <a:p>
            <a:pPr algn="just">
              <a:buNone/>
            </a:pPr>
            <a:r>
              <a:rPr lang="en-US" dirty="0" smtClean="0"/>
              <a:t>	 P</a:t>
            </a:r>
            <a:r>
              <a:rPr lang="en-US" baseline="-25000" dirty="0" smtClean="0"/>
              <a:t>X</a:t>
            </a:r>
            <a:r>
              <a:rPr lang="en-US" dirty="0" smtClean="0"/>
              <a:t>(</a:t>
            </a:r>
            <a:r>
              <a:rPr lang="en-US" dirty="0" err="1" smtClean="0"/>
              <a:t>x</a:t>
            </a:r>
            <a:r>
              <a:rPr lang="en-US" baseline="-25000" dirty="0" err="1" smtClean="0"/>
              <a:t>k</a:t>
            </a:r>
            <a:r>
              <a:rPr lang="en-US" dirty="0" smtClean="0"/>
              <a:t>) = P(X=</a:t>
            </a:r>
            <a:r>
              <a:rPr lang="en-US" dirty="0" err="1" smtClean="0"/>
              <a:t>x</a:t>
            </a:r>
            <a:r>
              <a:rPr lang="en-US" baseline="-25000" dirty="0" err="1" smtClean="0"/>
              <a:t>k</a:t>
            </a:r>
            <a:r>
              <a:rPr lang="en-US" dirty="0" smtClean="0"/>
              <a:t>), for k=1,2,3,...,</a:t>
            </a:r>
          </a:p>
          <a:p>
            <a:pPr algn="just">
              <a:buNone/>
            </a:pPr>
            <a:r>
              <a:rPr lang="en-US" dirty="0" smtClean="0"/>
              <a:t>	is called the </a:t>
            </a:r>
            <a:r>
              <a:rPr lang="en-US" i="1" dirty="0" smtClean="0"/>
              <a:t>probability mass function (PMF)</a:t>
            </a:r>
            <a:r>
              <a:rPr lang="en-US" dirty="0" smtClean="0"/>
              <a:t> of X.</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pmf.png"/>
          <p:cNvPicPr>
            <a:picLocks noGrp="1" noChangeAspect="1"/>
          </p:cNvPicPr>
          <p:nvPr>
            <p:ph sz="quarter" idx="1"/>
          </p:nvPr>
        </p:nvPicPr>
        <p:blipFill>
          <a:blip r:embed="rId2"/>
          <a:stretch>
            <a:fillRect/>
          </a:stretch>
        </p:blipFill>
        <p:spPr>
          <a:xfrm>
            <a:off x="1314200" y="2703397"/>
            <a:ext cx="5753599" cy="2667231"/>
          </a:xfr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Continuous random variables</a:t>
            </a:r>
            <a:endParaRPr lang="en-US" dirty="0"/>
          </a:p>
        </p:txBody>
      </p:sp>
      <p:sp>
        <p:nvSpPr>
          <p:cNvPr id="3" name="Content Placeholder 2"/>
          <p:cNvSpPr>
            <a:spLocks noGrp="1"/>
          </p:cNvSpPr>
          <p:nvPr>
            <p:ph sz="quarter" idx="1"/>
          </p:nvPr>
        </p:nvSpPr>
        <p:spPr/>
        <p:txBody>
          <a:bodyPr>
            <a:normAutofit fontScale="92500" lnSpcReduction="10000"/>
          </a:bodyPr>
          <a:lstStyle/>
          <a:p>
            <a:pPr algn="just"/>
            <a:r>
              <a:rPr lang="en-US" dirty="0" smtClean="0"/>
              <a:t>A </a:t>
            </a:r>
            <a:r>
              <a:rPr lang="en-US" b="1" dirty="0" smtClean="0"/>
              <a:t>continuous random variable </a:t>
            </a:r>
            <a:r>
              <a:rPr lang="en-US" dirty="0" smtClean="0"/>
              <a:t>is a random variable where the data can take infinitely many values. </a:t>
            </a:r>
          </a:p>
          <a:p>
            <a:pPr algn="just"/>
            <a:r>
              <a:rPr lang="en-US" dirty="0" smtClean="0"/>
              <a:t>Most of the real-life events are continuous in nature. For example, if we have to measure the actual time taken to finish an activity then there can be an infinite number of possible ways to complete the activity.</a:t>
            </a:r>
          </a:p>
          <a:p>
            <a:pPr algn="just"/>
            <a:r>
              <a:rPr lang="en-US" dirty="0" smtClean="0"/>
              <a:t>Thus the measurement is continuous and not discrete as it is not similar to the discrete event of rolling a dice or flipping a coin.</a:t>
            </a:r>
          </a:p>
          <a:p>
            <a:pPr algn="just"/>
            <a:r>
              <a:rPr lang="en-US" dirty="0" smtClean="0"/>
              <a:t>The Probability density function (</a:t>
            </a:r>
            <a:r>
              <a:rPr lang="en-US" dirty="0" err="1" smtClean="0"/>
              <a:t>pdf</a:t>
            </a:r>
            <a:r>
              <a:rPr lang="en-US" dirty="0" smtClean="0"/>
              <a:t>) is used to specify the probability of the random variable falling </a:t>
            </a:r>
            <a:r>
              <a:rPr lang="en-US" i="1" dirty="0" smtClean="0"/>
              <a:t>within a particular range of values</a:t>
            </a:r>
            <a:r>
              <a:rPr lang="en-US" dirty="0" smtClean="0"/>
              <a:t>, as opposed to taking on any one value.</a:t>
            </a:r>
          </a:p>
          <a:p>
            <a:pPr algn="just"/>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a:r>
              <a:rPr lang="en-US" dirty="0" smtClean="0"/>
              <a:t>the PDF is used to specify the probability of the random variable falling </a:t>
            </a:r>
            <a:r>
              <a:rPr lang="en-US" i="1" dirty="0" smtClean="0"/>
              <a:t>within a particular range of values</a:t>
            </a:r>
            <a:r>
              <a:rPr lang="en-US" dirty="0" smtClean="0"/>
              <a:t>, as opposed to taking on any one value.</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pdf.png"/>
          <p:cNvPicPr>
            <a:picLocks noGrp="1" noChangeAspect="1"/>
          </p:cNvPicPr>
          <p:nvPr>
            <p:ph sz="quarter" idx="1"/>
          </p:nvPr>
        </p:nvPicPr>
        <p:blipFill>
          <a:blip r:embed="rId2"/>
          <a:stretch>
            <a:fillRect/>
          </a:stretch>
        </p:blipFill>
        <p:spPr>
          <a:xfrm>
            <a:off x="852487" y="2155825"/>
            <a:ext cx="6677025" cy="3762375"/>
          </a:xfr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pPr algn="just"/>
            <a:r>
              <a:rPr lang="en-US" dirty="0" smtClean="0"/>
              <a:t>The cumulative distribution function (CDF) of a random variable is another method to describe the distribution of random variables. </a:t>
            </a:r>
          </a:p>
          <a:p>
            <a:pPr algn="just"/>
            <a:r>
              <a:rPr lang="en-US" dirty="0" smtClean="0"/>
              <a:t>The advantage of the </a:t>
            </a:r>
            <a:r>
              <a:rPr lang="en-US" dirty="0" err="1" smtClean="0"/>
              <a:t>cdf</a:t>
            </a:r>
            <a:r>
              <a:rPr lang="en-US" dirty="0" smtClean="0"/>
              <a:t> is that it can be defined for any kind of random variable (discrete, continuous).</a:t>
            </a:r>
          </a:p>
          <a:p>
            <a:pPr algn="just"/>
            <a:r>
              <a:rPr lang="en-US" dirty="0" smtClean="0"/>
              <a:t>The </a:t>
            </a:r>
            <a:r>
              <a:rPr lang="en-US" b="1" dirty="0" smtClean="0"/>
              <a:t>cumulative distribution function</a:t>
            </a:r>
            <a:r>
              <a:rPr lang="en-US" dirty="0" smtClean="0"/>
              <a:t> (</a:t>
            </a:r>
            <a:r>
              <a:rPr lang="en-US" b="1" dirty="0" err="1" smtClean="0"/>
              <a:t>cdf</a:t>
            </a:r>
            <a:r>
              <a:rPr lang="en-US" dirty="0" smtClean="0"/>
              <a:t>) of a real-valued </a:t>
            </a:r>
            <a:r>
              <a:rPr lang="en-US" dirty="0" smtClean="0">
                <a:hlinkClick r:id="rId2" tooltip="Random variable"/>
              </a:rPr>
              <a:t>random variable</a:t>
            </a:r>
            <a:r>
              <a:rPr lang="en-US" dirty="0" smtClean="0"/>
              <a:t> X, or just </a:t>
            </a:r>
            <a:r>
              <a:rPr lang="en-US" b="1" dirty="0" smtClean="0"/>
              <a:t>distribution function</a:t>
            </a:r>
            <a:r>
              <a:rPr lang="en-US" dirty="0" smtClean="0"/>
              <a:t> of X, evaluated at x is the </a:t>
            </a:r>
            <a:r>
              <a:rPr lang="en-US" dirty="0" smtClean="0">
                <a:hlinkClick r:id="rId3"/>
              </a:rPr>
              <a:t>probability</a:t>
            </a:r>
            <a:r>
              <a:rPr lang="en-US" dirty="0" smtClean="0"/>
              <a:t> that X will take a value less than or equal to x</a:t>
            </a:r>
          </a:p>
          <a:p>
            <a:pPr algn="just"/>
            <a:r>
              <a:rPr lang="en-US" dirty="0" smtClean="0"/>
              <a:t>The cumulative distribution function (CDF) of random variable X is defined as</a:t>
            </a:r>
          </a:p>
          <a:p>
            <a:pPr algn="just">
              <a:buNone/>
            </a:pPr>
            <a:r>
              <a:rPr lang="en-US" dirty="0" smtClean="0"/>
              <a:t>		</a:t>
            </a:r>
          </a:p>
          <a:p>
            <a:pPr algn="just">
              <a:buNone/>
            </a:pPr>
            <a:r>
              <a:rPr lang="en-US" dirty="0" smtClean="0"/>
              <a:t>		</a:t>
            </a:r>
            <a:r>
              <a:rPr lang="en-US" dirty="0" err="1" smtClean="0"/>
              <a:t>F</a:t>
            </a:r>
            <a:r>
              <a:rPr lang="en-US" baseline="-25000" dirty="0" err="1" smtClean="0"/>
              <a:t>x</a:t>
            </a:r>
            <a:r>
              <a:rPr lang="en-US" dirty="0" smtClean="0"/>
              <a:t>(x)=p(</a:t>
            </a:r>
            <a:r>
              <a:rPr lang="en-US" dirty="0" err="1" smtClean="0"/>
              <a:t>X≤x</a:t>
            </a:r>
            <a:r>
              <a:rPr lang="en-US" smtClean="0"/>
              <a:t>)</a:t>
            </a:r>
            <a:endParaRPr lang="en-US" dirty="0" smtClean="0"/>
          </a:p>
          <a:p>
            <a:pPr algn="just"/>
            <a:r>
              <a:rPr lang="en-US" dirty="0" smtClean="0"/>
              <a:t/>
            </a:r>
            <a:br>
              <a:rPr lang="en-US" dirty="0" smtClean="0"/>
            </a:b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a:r>
              <a:rPr lang="en-US" i="1" dirty="0" smtClean="0"/>
              <a:t>Mean and variance</a:t>
            </a:r>
          </a:p>
          <a:p>
            <a:pPr algn="just"/>
            <a:r>
              <a:rPr lang="en-US" dirty="0" smtClean="0"/>
              <a:t>The mean in statistical terms represents the weighted average of the all the possible values of random variable </a:t>
            </a:r>
            <a:r>
              <a:rPr lang="en-US" i="1" dirty="0" smtClean="0"/>
              <a:t>X and each value is weighted by its </a:t>
            </a:r>
            <a:r>
              <a:rPr lang="en-US" dirty="0" smtClean="0"/>
              <a:t>probability.</a:t>
            </a:r>
          </a:p>
          <a:p>
            <a:pPr algn="just"/>
            <a:r>
              <a:rPr lang="en-US" dirty="0" smtClean="0"/>
              <a:t>It is denoted by µ or E(X).</a:t>
            </a:r>
          </a:p>
          <a:p>
            <a:pPr algn="just"/>
            <a:endParaRPr lang="en-US" dirty="0" smtClean="0"/>
          </a:p>
          <a:p>
            <a:pPr algn="just"/>
            <a:r>
              <a:rPr lang="en-US" dirty="0" smtClean="0"/>
              <a:t>Variance of a random variable </a:t>
            </a:r>
            <a:r>
              <a:rPr lang="en-US" i="1" dirty="0" smtClean="0"/>
              <a:t>X measures the spread or </a:t>
            </a:r>
            <a:r>
              <a:rPr lang="en-US" dirty="0" smtClean="0"/>
              <a:t>dispersion of </a:t>
            </a:r>
            <a:r>
              <a:rPr lang="en-US" i="1" dirty="0" smtClean="0"/>
              <a:t>X.</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sz="quarter" idx="1"/>
          </p:nvPr>
        </p:nvSpPr>
        <p:spPr/>
        <p:txBody>
          <a:bodyPr>
            <a:normAutofit lnSpcReduction="10000"/>
          </a:bodyPr>
          <a:lstStyle/>
          <a:p>
            <a:pPr algn="just"/>
            <a:r>
              <a:rPr lang="en-US" dirty="0" smtClean="0"/>
              <a:t>Machine learning provides us a set of methods that can automatically detect patterns in data, and then can be used to uncover patterns to predict future data, or to perform other kinds of decision making under uncertainty.</a:t>
            </a:r>
          </a:p>
          <a:p>
            <a:pPr algn="just"/>
            <a:r>
              <a:rPr lang="en-US" dirty="0" smtClean="0"/>
              <a:t>The best way to perform such activities on top of huge data set known as </a:t>
            </a:r>
            <a:r>
              <a:rPr lang="en-US" b="1" dirty="0" smtClean="0"/>
              <a:t>big data is to use </a:t>
            </a:r>
            <a:r>
              <a:rPr lang="en-US" dirty="0" smtClean="0"/>
              <a:t>the tools of probability theory because probability theory can be applied to any situation involving uncertainty.</a:t>
            </a:r>
          </a:p>
          <a:p>
            <a:pPr algn="just"/>
            <a:r>
              <a:rPr lang="en-US" dirty="0" smtClean="0"/>
              <a:t>We will discuss the tools, equations, and models of probability that are useful for machine learning domain</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sz="quarter" idx="1"/>
          </p:nvPr>
        </p:nvPicPr>
        <p:blipFill>
          <a:blip r:embed="rId2"/>
          <a:srcRect/>
          <a:stretch>
            <a:fillRect/>
          </a:stretch>
        </p:blipFill>
        <p:spPr bwMode="auto">
          <a:xfrm>
            <a:off x="1371600" y="1752600"/>
            <a:ext cx="2543175" cy="742950"/>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1524000" y="3048000"/>
            <a:ext cx="3657600" cy="685800"/>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DISCRETE DISTRIBUTIONS</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Bernoulli distributions</a:t>
            </a:r>
            <a:endParaRPr lang="en-US" dirty="0"/>
          </a:p>
        </p:txBody>
      </p:sp>
      <p:sp>
        <p:nvSpPr>
          <p:cNvPr id="3" name="Content Placeholder 2"/>
          <p:cNvSpPr>
            <a:spLocks noGrp="1"/>
          </p:cNvSpPr>
          <p:nvPr>
            <p:ph sz="quarter" idx="1"/>
          </p:nvPr>
        </p:nvSpPr>
        <p:spPr/>
        <p:txBody>
          <a:bodyPr>
            <a:normAutofit/>
          </a:bodyPr>
          <a:lstStyle/>
          <a:p>
            <a:pPr algn="just"/>
            <a:r>
              <a:rPr lang="en-US" dirty="0" smtClean="0"/>
              <a:t>The </a:t>
            </a:r>
            <a:r>
              <a:rPr lang="en-US" dirty="0" err="1" smtClean="0"/>
              <a:t>bernoulli</a:t>
            </a:r>
            <a:r>
              <a:rPr lang="en-US" dirty="0" smtClean="0"/>
              <a:t> distribution is the discrete probability distribution of a random variable which takes a binary, </a:t>
            </a:r>
            <a:r>
              <a:rPr lang="en-US" dirty="0" err="1" smtClean="0"/>
              <a:t>boolean</a:t>
            </a:r>
            <a:r>
              <a:rPr lang="en-US" dirty="0" smtClean="0"/>
              <a:t> output: 1 with probability p, and 0 with probability (1-p).</a:t>
            </a:r>
          </a:p>
          <a:p>
            <a:pPr algn="just"/>
            <a:r>
              <a:rPr lang="en-US" smtClean="0"/>
              <a:t>Whenever </a:t>
            </a:r>
            <a:r>
              <a:rPr lang="en-US" dirty="0" smtClean="0"/>
              <a:t>you are running an experiment which might lead either to a success or to a failure, you can associate with your success (labeled with 1) a probability p, while your </a:t>
            </a:r>
            <a:r>
              <a:rPr lang="en-US" dirty="0" err="1" smtClean="0"/>
              <a:t>insuccess</a:t>
            </a:r>
            <a:r>
              <a:rPr lang="en-US" dirty="0" smtClean="0"/>
              <a:t> (labeled with 0) will have probability (1-p).</a:t>
            </a:r>
          </a:p>
          <a:p>
            <a:pPr algn="just"/>
            <a:endParaRPr lang="en-US" dirty="0" smtClean="0"/>
          </a:p>
          <a:p>
            <a:pPr algn="just"/>
            <a:endParaRPr lang="en-US" dirty="0" smtClean="0"/>
          </a:p>
          <a:p>
            <a:pPr algn="just"/>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pPr algn="just"/>
            <a:r>
              <a:rPr lang="en-US" dirty="0" smtClean="0"/>
              <a:t>Imagine your experiment consists of flipping a coin and you will win if the output is tail. Furthermore, since the coin is fair, you know that the probability of having tail is p=1/2. Hence, once set tail=1 and head=0, you can compute the probability of success as follows:</a:t>
            </a:r>
          </a:p>
          <a:p>
            <a:pPr lvl="1" algn="just"/>
            <a:r>
              <a:rPr lang="en-US" dirty="0" smtClean="0"/>
              <a:t>P(X=1)   =   f(1)   =   P   =  ½</a:t>
            </a:r>
          </a:p>
          <a:p>
            <a:pPr lvl="1" algn="just"/>
            <a:endParaRPr lang="en-US" dirty="0" smtClean="0"/>
          </a:p>
          <a:p>
            <a:pPr algn="just"/>
            <a:r>
              <a:rPr lang="en-US" dirty="0" smtClean="0"/>
              <a:t>Again, imagine you are about to toss a dice, and you bet your money on the number 1: hence, number 1 will be your success (labeled with 1), while any other number will be a failure (labeled with 0). The probability of success is 1/6. If you want to compute the probability of failure, you will do like so:</a:t>
            </a:r>
          </a:p>
          <a:p>
            <a:pPr lvl="1" algn="just"/>
            <a:r>
              <a:rPr lang="en-US" dirty="0" smtClean="0"/>
              <a:t>P(X=0)    =   f(0)    =  1- P   =   5/6</a:t>
            </a:r>
            <a:endParaRPr lang="en-US" dirty="0"/>
          </a:p>
        </p:txBody>
      </p:sp>
      <p:sp>
        <p:nvSpPr>
          <p:cNvPr id="307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rgbClr val="292929"/>
                </a:solidFill>
                <a:effectLst/>
                <a:latin typeface="charter"/>
                <a:cs typeface="Arial" pitchFamily="34" charset="0"/>
              </a:rPr>
              <a:t>Imagine your experiment consists of flipping a coin and you will win if the output is tail. Furthermore, since the coin is fair, you know that the probability of having tail is p=1/2. Hence, once set tail=1 and head=0, you can compute the probability of success as follows:</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t>
            </a:r>
            <a:endParaRPr kumimoji="0" lang="en-US" sz="100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0" b="0" i="0" u="none" strike="noStrike" cap="none" normalizeH="0" baseline="0" smtClean="0">
                <a:ln>
                  <a:noFill/>
                </a:ln>
                <a:solidFill>
                  <a:schemeClr val="tx1"/>
                </a:solidFill>
                <a:effectLst/>
                <a:latin typeface="Arial" pitchFamily="34" charset="0"/>
                <a:cs typeface="Arial" pitchFamily="34" charset="0"/>
              </a:rPr>
              <a:t>                 </a:t>
            </a:r>
          </a:p>
        </p:txBody>
      </p:sp>
      <p:sp>
        <p:nvSpPr>
          <p:cNvPr id="3074" name="AutoShape 2" descr="https://miro.medium.com/max/60/1*UZOZagsDJ-opmgmXKhpyxQ.png?q=20"/>
          <p:cNvSpPr>
            <a:spLocks noChangeAspect="1" noChangeArrowheads="1"/>
          </p:cNvSpPr>
          <p:nvPr/>
        </p:nvSpPr>
        <p:spPr bwMode="auto">
          <a:xfrm>
            <a:off x="155575" y="-669925"/>
            <a:ext cx="3933825" cy="15906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5" name="AutoShape 3" descr="https://miro.medium.com/max/413/1*UZOZagsDJ-opmgmXKhpyxQ.png"/>
          <p:cNvSpPr>
            <a:spLocks noChangeAspect="1" noChangeArrowheads="1"/>
          </p:cNvSpPr>
          <p:nvPr/>
        </p:nvSpPr>
        <p:spPr bwMode="auto">
          <a:xfrm>
            <a:off x="352425" y="-395288"/>
            <a:ext cx="3933825" cy="15906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Binomial distribution</a:t>
            </a:r>
            <a:endParaRPr lang="en-US" dirty="0"/>
          </a:p>
        </p:txBody>
      </p:sp>
      <p:sp>
        <p:nvSpPr>
          <p:cNvPr id="3" name="Content Placeholder 2"/>
          <p:cNvSpPr>
            <a:spLocks noGrp="1"/>
          </p:cNvSpPr>
          <p:nvPr>
            <p:ph sz="quarter" idx="1"/>
          </p:nvPr>
        </p:nvSpPr>
        <p:spPr>
          <a:xfrm>
            <a:off x="457200" y="1600200"/>
            <a:ext cx="7467600" cy="5257800"/>
          </a:xfrm>
        </p:spPr>
        <p:txBody>
          <a:bodyPr>
            <a:normAutofit lnSpcReduction="10000"/>
          </a:bodyPr>
          <a:lstStyle/>
          <a:p>
            <a:pPr algn="just"/>
            <a:r>
              <a:rPr lang="en-US" dirty="0" smtClean="0"/>
              <a:t>A </a:t>
            </a:r>
            <a:r>
              <a:rPr lang="en-US" b="1" dirty="0" smtClean="0"/>
              <a:t>binomial distribution</a:t>
            </a:r>
            <a:r>
              <a:rPr lang="en-US" dirty="0" smtClean="0"/>
              <a:t> can be thought of as simply the probability of a SUCCESS or FAILURE outcome in an experiment or survey that is repeated multiple times. </a:t>
            </a:r>
          </a:p>
          <a:p>
            <a:pPr algn="just"/>
            <a:r>
              <a:rPr lang="en-US" dirty="0" smtClean="0"/>
              <a:t>The binomial is a type of distribution that has </a:t>
            </a:r>
            <a:r>
              <a:rPr lang="en-US" b="1" dirty="0" smtClean="0"/>
              <a:t>two possible outcomes</a:t>
            </a:r>
          </a:p>
          <a:p>
            <a:pPr lvl="1" algn="just"/>
            <a:r>
              <a:rPr lang="en-US" dirty="0" smtClean="0"/>
              <a:t>For example, </a:t>
            </a:r>
          </a:p>
          <a:p>
            <a:pPr lvl="1" algn="just"/>
            <a:r>
              <a:rPr lang="en-US" dirty="0" smtClean="0"/>
              <a:t>A coin toss has only two possible outcomes: heads or tails </a:t>
            </a:r>
          </a:p>
          <a:p>
            <a:pPr lvl="1" algn="just"/>
            <a:r>
              <a:rPr lang="en-US" dirty="0" smtClean="0"/>
              <a:t>Taking a test could have two possible outcomes: pass or fail.</a:t>
            </a:r>
          </a:p>
          <a:p>
            <a:pPr algn="just"/>
            <a:r>
              <a:rPr lang="en-US" dirty="0" smtClean="0"/>
              <a:t>If n independent </a:t>
            </a:r>
            <a:r>
              <a:rPr lang="en-US" dirty="0" err="1" smtClean="0"/>
              <a:t>bernoulli</a:t>
            </a:r>
            <a:r>
              <a:rPr lang="en-US" dirty="0" smtClean="0"/>
              <a:t> trials are performed and x represents the number of success in those n trials, then x is called a binomial random variable.</a:t>
            </a:r>
          </a:p>
          <a:p>
            <a:pPr lvl="1" algn="just"/>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a:r>
              <a:rPr lang="en-US" dirty="0" smtClean="0"/>
              <a:t>Bernoulli random variable is a special case of binomial random variable with parameters (1, </a:t>
            </a:r>
            <a:r>
              <a:rPr lang="en-US" i="1" dirty="0" smtClean="0"/>
              <a:t>p).</a:t>
            </a:r>
          </a:p>
          <a:p>
            <a:pPr lvl="1" algn="just" fontAlgn="base"/>
            <a:r>
              <a:rPr lang="en-US" dirty="0" smtClean="0"/>
              <a:t>The first variable in the binomial formula, n, stands for the number of times the experiment runs.</a:t>
            </a:r>
          </a:p>
          <a:p>
            <a:pPr lvl="1" algn="just" fontAlgn="base"/>
            <a:r>
              <a:rPr lang="en-US" dirty="0" smtClean="0"/>
              <a:t>The second variable, p, represents the probability of one specific outcome.</a:t>
            </a:r>
          </a:p>
          <a:p>
            <a:pPr algn="just"/>
            <a:r>
              <a:rPr lang="en-US" dirty="0" smtClean="0"/>
              <a:t>For example, let’s suppose you wanted to know the probability of getting a 1 on a die roll. if you were to roll a die 20 times, the probability of rolling a one on any throw is 1/6. Roll twenty times and you have a binomial distribution of (n=20, p=1/6). </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sp>
        <p:nvSpPr>
          <p:cNvPr id="4" name="Rectangle 3"/>
          <p:cNvSpPr/>
          <p:nvPr/>
        </p:nvSpPr>
        <p:spPr>
          <a:xfrm>
            <a:off x="838200" y="1828800"/>
            <a:ext cx="7010400" cy="2308324"/>
          </a:xfrm>
          <a:prstGeom prst="rect">
            <a:avLst/>
          </a:prstGeom>
        </p:spPr>
        <p:txBody>
          <a:bodyPr wrap="square">
            <a:spAutoFit/>
          </a:bodyPr>
          <a:lstStyle/>
          <a:p>
            <a:pPr fontAlgn="base"/>
            <a:r>
              <a:rPr lang="en-US" dirty="0" smtClean="0"/>
              <a:t>The binomial distribution formula is:</a:t>
            </a:r>
          </a:p>
          <a:p>
            <a:pPr fontAlgn="base"/>
            <a:r>
              <a:rPr lang="en-US" b="1" dirty="0" smtClean="0"/>
              <a:t>b(x; n, P) = </a:t>
            </a:r>
            <a:r>
              <a:rPr lang="en-US" b="1" baseline="-25000" dirty="0" err="1" smtClean="0"/>
              <a:t>n</a:t>
            </a:r>
            <a:r>
              <a:rPr lang="en-US" b="1" dirty="0" err="1" smtClean="0"/>
              <a:t>C</a:t>
            </a:r>
            <a:r>
              <a:rPr lang="en-US" b="1" baseline="-25000" dirty="0" err="1" smtClean="0"/>
              <a:t>x</a:t>
            </a:r>
            <a:r>
              <a:rPr lang="en-US" b="1" dirty="0" smtClean="0"/>
              <a:t> * </a:t>
            </a:r>
            <a:r>
              <a:rPr lang="en-US" b="1" dirty="0" err="1" smtClean="0"/>
              <a:t>P</a:t>
            </a:r>
            <a:r>
              <a:rPr lang="en-US" b="1" baseline="30000" dirty="0" err="1" smtClean="0"/>
              <a:t>x</a:t>
            </a:r>
            <a:r>
              <a:rPr lang="en-US" b="1" dirty="0" smtClean="0"/>
              <a:t> * (1 – P)</a:t>
            </a:r>
            <a:r>
              <a:rPr lang="en-US" b="1" baseline="30000" dirty="0" smtClean="0"/>
              <a:t>n – x</a:t>
            </a:r>
            <a:endParaRPr lang="en-US" dirty="0" smtClean="0"/>
          </a:p>
          <a:p>
            <a:pPr fontAlgn="base"/>
            <a:r>
              <a:rPr lang="en-US" dirty="0" smtClean="0"/>
              <a:t>Where:</a:t>
            </a:r>
            <a:br>
              <a:rPr lang="en-US" dirty="0" smtClean="0"/>
            </a:br>
            <a:r>
              <a:rPr lang="en-US" dirty="0" smtClean="0"/>
              <a:t>b = binomial probability</a:t>
            </a:r>
            <a:br>
              <a:rPr lang="en-US" dirty="0" smtClean="0"/>
            </a:br>
            <a:r>
              <a:rPr lang="en-US" dirty="0" smtClean="0"/>
              <a:t>x = total number of “successes” (pass or fail, heads or tails etc.)</a:t>
            </a:r>
            <a:br>
              <a:rPr lang="en-US" dirty="0" smtClean="0"/>
            </a:br>
            <a:r>
              <a:rPr lang="en-US" dirty="0" smtClean="0"/>
              <a:t>P = probability of a success on an individual trial</a:t>
            </a:r>
            <a:br>
              <a:rPr lang="en-US" dirty="0" smtClean="0"/>
            </a:br>
            <a:r>
              <a:rPr lang="en-US" dirty="0" smtClean="0"/>
              <a:t>n = number of trials</a:t>
            </a:r>
          </a:p>
          <a:p>
            <a:pPr fontAlgn="base"/>
            <a:r>
              <a:rPr lang="pt-BR" baseline="-25000" dirty="0" smtClean="0"/>
              <a:t>n</a:t>
            </a:r>
            <a:r>
              <a:rPr lang="pt-BR" dirty="0" smtClean="0"/>
              <a:t>C</a:t>
            </a:r>
            <a:r>
              <a:rPr lang="pt-BR" baseline="-25000" dirty="0" smtClean="0"/>
              <a:t>x</a:t>
            </a:r>
            <a:r>
              <a:rPr lang="pt-BR" dirty="0" smtClean="0"/>
              <a:t> = n! / x!(n – x)!</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multinomial and </a:t>
            </a:r>
            <a:r>
              <a:rPr lang="en-US" dirty="0" err="1" smtClean="0"/>
              <a:t>multinoulli</a:t>
            </a:r>
            <a:r>
              <a:rPr lang="en-US" dirty="0" smtClean="0"/>
              <a:t> distributions</a:t>
            </a:r>
            <a:endParaRPr lang="en-US" dirty="0"/>
          </a:p>
        </p:txBody>
      </p:sp>
      <p:sp>
        <p:nvSpPr>
          <p:cNvPr id="3" name="Content Placeholder 2"/>
          <p:cNvSpPr>
            <a:spLocks noGrp="1"/>
          </p:cNvSpPr>
          <p:nvPr>
            <p:ph sz="quarter" idx="1"/>
          </p:nvPr>
        </p:nvSpPr>
        <p:spPr/>
        <p:txBody>
          <a:bodyPr>
            <a:normAutofit lnSpcReduction="10000"/>
          </a:bodyPr>
          <a:lstStyle/>
          <a:p>
            <a:pPr algn="just" fontAlgn="base"/>
            <a:r>
              <a:rPr lang="en-US" dirty="0" smtClean="0"/>
              <a:t>The </a:t>
            </a:r>
            <a:r>
              <a:rPr lang="en-US" dirty="0" err="1" smtClean="0"/>
              <a:t>Multinoulli</a:t>
            </a:r>
            <a:r>
              <a:rPr lang="en-US" dirty="0" smtClean="0"/>
              <a:t> distribution, also called the </a:t>
            </a:r>
            <a:r>
              <a:rPr lang="en-US" dirty="0" smtClean="0">
                <a:hlinkClick r:id="rId2"/>
              </a:rPr>
              <a:t>categorical distribution</a:t>
            </a:r>
            <a:r>
              <a:rPr lang="en-US" dirty="0" smtClean="0"/>
              <a:t>, covers the case where an event will have one of K possible outcomes.</a:t>
            </a:r>
          </a:p>
          <a:p>
            <a:pPr algn="just" fontAlgn="base">
              <a:buNone/>
            </a:pPr>
            <a:r>
              <a:rPr lang="en-US" dirty="0" smtClean="0"/>
              <a:t>		x in {1, 2, 3, …, K}</a:t>
            </a:r>
          </a:p>
          <a:p>
            <a:pPr algn="just" fontAlgn="base"/>
            <a:r>
              <a:rPr lang="en-US" dirty="0" smtClean="0"/>
              <a:t>It is a generalization of the Bernoulli distribution from a binary variable to a categorical variable, where the number of cases </a:t>
            </a:r>
            <a:r>
              <a:rPr lang="en-US" i="1" dirty="0" smtClean="0"/>
              <a:t>K</a:t>
            </a:r>
            <a:r>
              <a:rPr lang="en-US" dirty="0" smtClean="0"/>
              <a:t> for the Bernoulli distribution is set to 2, </a:t>
            </a:r>
            <a:r>
              <a:rPr lang="en-US" i="1" dirty="0" smtClean="0"/>
              <a:t>K=2</a:t>
            </a:r>
            <a:r>
              <a:rPr lang="en-US" dirty="0" smtClean="0"/>
              <a:t>.</a:t>
            </a:r>
          </a:p>
          <a:p>
            <a:pPr algn="just" fontAlgn="base"/>
            <a:r>
              <a:rPr lang="en-US" dirty="0" smtClean="0"/>
              <a:t>A common example that follows a </a:t>
            </a:r>
            <a:r>
              <a:rPr lang="en-US" dirty="0" err="1" smtClean="0"/>
              <a:t>Multinoulli</a:t>
            </a:r>
            <a:r>
              <a:rPr lang="en-US" dirty="0" smtClean="0"/>
              <a:t> distribution is:</a:t>
            </a:r>
          </a:p>
          <a:p>
            <a:pPr lvl="1" algn="just" fontAlgn="base"/>
            <a:r>
              <a:rPr lang="en-US" dirty="0" smtClean="0"/>
              <a:t>A single roll of a die that will have an outcome in {1, 2, 3, 4, 5, 6}, e.g. K=6.</a:t>
            </a:r>
          </a:p>
          <a:p>
            <a:pPr algn="just" fontAlgn="base"/>
            <a:endParaRPr lang="en-US" dirty="0" smtClean="0"/>
          </a:p>
          <a:p>
            <a:pPr algn="just"/>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sp>
        <p:nvSpPr>
          <p:cNvPr id="4" name="Rectangle 3"/>
          <p:cNvSpPr/>
          <p:nvPr/>
        </p:nvSpPr>
        <p:spPr>
          <a:xfrm>
            <a:off x="609600" y="1600200"/>
            <a:ext cx="7315200" cy="2308324"/>
          </a:xfrm>
          <a:prstGeom prst="rect">
            <a:avLst/>
          </a:prstGeom>
        </p:spPr>
        <p:txBody>
          <a:bodyPr wrap="square">
            <a:spAutoFit/>
          </a:bodyPr>
          <a:lstStyle/>
          <a:p>
            <a:r>
              <a:rPr lang="en-US" dirty="0" smtClean="0"/>
              <a:t>The probability (</a:t>
            </a:r>
            <a:r>
              <a:rPr lang="en-US" dirty="0" err="1" smtClean="0"/>
              <a:t>pmf</a:t>
            </a:r>
            <a:r>
              <a:rPr lang="en-US" dirty="0" smtClean="0"/>
              <a:t>) of a certain outcome can be modeled using the formula:</a:t>
            </a:r>
          </a:p>
          <a:p>
            <a:r>
              <a:rPr lang="en-US" dirty="0" smtClean="0"/>
              <a:t>p(X=k)= (n! /x1! * x2! * …* </a:t>
            </a:r>
            <a:r>
              <a:rPr lang="en-US" dirty="0" err="1" smtClean="0"/>
              <a:t>xk</a:t>
            </a:r>
            <a:r>
              <a:rPr lang="en-US" dirty="0" smtClean="0"/>
              <a:t>!) p1</a:t>
            </a:r>
            <a:r>
              <a:rPr lang="en-US" baseline="30000" dirty="0" smtClean="0"/>
              <a:t>x1</a:t>
            </a:r>
            <a:r>
              <a:rPr lang="en-US" dirty="0" smtClean="0"/>
              <a:t>⋅p2</a:t>
            </a:r>
            <a:r>
              <a:rPr lang="en-US" baseline="30000" dirty="0" smtClean="0"/>
              <a:t>x2</a:t>
            </a:r>
            <a:r>
              <a:rPr lang="en-US" dirty="0" smtClean="0"/>
              <a:t>…</a:t>
            </a:r>
            <a:r>
              <a:rPr lang="en-US" dirty="0" err="1" smtClean="0"/>
              <a:t>pk</a:t>
            </a:r>
            <a:r>
              <a:rPr lang="en-US" baseline="30000" dirty="0" err="1" smtClean="0"/>
              <a:t>xk</a:t>
            </a:r>
            <a:endParaRPr lang="en-US" baseline="30000" dirty="0" smtClean="0"/>
          </a:p>
          <a:p>
            <a:endParaRPr lang="en-US" dirty="0" smtClean="0"/>
          </a:p>
          <a:p>
            <a:r>
              <a:rPr lang="en-US" dirty="0" smtClean="0"/>
              <a:t>Where </a:t>
            </a:r>
          </a:p>
          <a:p>
            <a:r>
              <a:rPr lang="en-US" dirty="0" smtClean="0"/>
              <a:t>n is the number of trials, </a:t>
            </a:r>
          </a:p>
          <a:p>
            <a:r>
              <a:rPr lang="en-US" dirty="0" smtClean="0"/>
              <a:t>xi is the number of times event </a:t>
            </a:r>
            <a:r>
              <a:rPr lang="en-US" dirty="0" err="1" smtClean="0"/>
              <a:t>i</a:t>
            </a:r>
            <a:r>
              <a:rPr lang="en-US" dirty="0" smtClean="0"/>
              <a:t> occurs and </a:t>
            </a:r>
          </a:p>
          <a:p>
            <a:r>
              <a:rPr lang="en-US" dirty="0" smtClean="0"/>
              <a:t>pi is the probability of event </a:t>
            </a:r>
            <a:r>
              <a:rPr lang="en-US" dirty="0" err="1" smtClean="0"/>
              <a:t>i</a:t>
            </a:r>
            <a:r>
              <a:rPr lang="en-US" dirty="0" smtClean="0"/>
              <a:t> at each independent trial.</a:t>
            </a:r>
            <a:endParaRPr lang="en-US" dirty="0"/>
          </a:p>
        </p:txBody>
      </p:sp>
      <p:sp>
        <p:nvSpPr>
          <p:cNvPr id="5" name="Rectangle 4"/>
          <p:cNvSpPr/>
          <p:nvPr/>
        </p:nvSpPr>
        <p:spPr>
          <a:xfrm>
            <a:off x="685800" y="4038601"/>
            <a:ext cx="7239000" cy="1754326"/>
          </a:xfrm>
          <a:prstGeom prst="rect">
            <a:avLst/>
          </a:prstGeom>
        </p:spPr>
        <p:txBody>
          <a:bodyPr wrap="square">
            <a:spAutoFit/>
          </a:bodyPr>
          <a:lstStyle/>
          <a:p>
            <a:r>
              <a:rPr lang="en-US" dirty="0" smtClean="0"/>
              <a:t>As an example, consider a problem which can take 3 outcomes at each trial. The probability of obtaining one specific outcomes can be written as:</a:t>
            </a:r>
          </a:p>
          <a:p>
            <a:r>
              <a:rPr lang="en-US" dirty="0" smtClean="0"/>
              <a:t>p(X=k)=  (n! / (x1!* x2! * x3!) p1</a:t>
            </a:r>
            <a:r>
              <a:rPr lang="en-US" baseline="30000" dirty="0" smtClean="0"/>
              <a:t>x1</a:t>
            </a:r>
            <a:r>
              <a:rPr lang="en-US" dirty="0" smtClean="0"/>
              <a:t>⋅p2</a:t>
            </a:r>
            <a:r>
              <a:rPr lang="en-US" baseline="30000" dirty="0" smtClean="0"/>
              <a:t>x2</a:t>
            </a:r>
            <a:r>
              <a:rPr lang="en-US" dirty="0" smtClean="0"/>
              <a:t>⋅p3</a:t>
            </a:r>
            <a:r>
              <a:rPr lang="en-US" baseline="30000" dirty="0" smtClean="0"/>
              <a:t>x3</a:t>
            </a:r>
          </a:p>
          <a:p>
            <a:r>
              <a:rPr lang="en-US" dirty="0" smtClean="0"/>
              <a:t/>
            </a:r>
            <a:br>
              <a:rPr lang="en-US" dirty="0" smtClean="0"/>
            </a:b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pPr algn="just" fontAlgn="base"/>
            <a:r>
              <a:rPr lang="en-US" dirty="0" smtClean="0"/>
              <a:t>The repetition of multiple independent </a:t>
            </a:r>
            <a:r>
              <a:rPr lang="en-US" dirty="0" err="1" smtClean="0"/>
              <a:t>Multinoulli</a:t>
            </a:r>
            <a:r>
              <a:rPr lang="en-US" dirty="0" smtClean="0"/>
              <a:t> trials will follow a </a:t>
            </a:r>
            <a:r>
              <a:rPr lang="en-US" dirty="0" smtClean="0">
                <a:hlinkClick r:id="rId2"/>
              </a:rPr>
              <a:t>multinomial distribution</a:t>
            </a:r>
            <a:r>
              <a:rPr lang="en-US" dirty="0" smtClean="0"/>
              <a:t>.</a:t>
            </a:r>
          </a:p>
          <a:p>
            <a:pPr algn="just" fontAlgn="base"/>
            <a:r>
              <a:rPr lang="en-US" dirty="0" smtClean="0"/>
              <a:t>The multinomial distribution is a generalization of the binomial distribution for a discrete variable with </a:t>
            </a:r>
            <a:r>
              <a:rPr lang="en-US" i="1" dirty="0" smtClean="0"/>
              <a:t>K</a:t>
            </a:r>
            <a:r>
              <a:rPr lang="en-US" dirty="0" smtClean="0"/>
              <a:t> outcomes.</a:t>
            </a:r>
          </a:p>
          <a:p>
            <a:pPr algn="just" fontAlgn="base"/>
            <a:r>
              <a:rPr lang="en-US" dirty="0" smtClean="0"/>
              <a:t>An example of a multinomial process includes a sequence of independent dice rolls.</a:t>
            </a:r>
          </a:p>
          <a:p>
            <a:pPr algn="just" fontAlgn="base"/>
            <a:r>
              <a:rPr lang="en-US" dirty="0" smtClean="0"/>
              <a:t>A common example of the multinomial distribution is the occurrence counts of words in a text document, from the field of natural language processing.</a:t>
            </a:r>
          </a:p>
          <a:p>
            <a:pPr algn="just" fontAlgn="base"/>
            <a:r>
              <a:rPr lang="en-US" dirty="0" smtClean="0"/>
              <a:t>A multinomial distribution is summarized by a discrete random variable with </a:t>
            </a:r>
            <a:r>
              <a:rPr lang="en-US" i="1" dirty="0" smtClean="0"/>
              <a:t>K</a:t>
            </a:r>
            <a:r>
              <a:rPr lang="en-US" dirty="0" smtClean="0"/>
              <a:t> outcomes, a probability for each outcome from </a:t>
            </a:r>
            <a:r>
              <a:rPr lang="en-US" i="1" dirty="0" smtClean="0"/>
              <a:t>p1</a:t>
            </a:r>
            <a:r>
              <a:rPr lang="en-US" dirty="0" smtClean="0"/>
              <a:t> to </a:t>
            </a:r>
            <a:r>
              <a:rPr lang="en-US" i="1" dirty="0" err="1" smtClean="0"/>
              <a:t>pK</a:t>
            </a:r>
            <a:r>
              <a:rPr lang="en-US" dirty="0" smtClean="0"/>
              <a:t>, and </a:t>
            </a:r>
            <a:r>
              <a:rPr lang="en-US" i="1" dirty="0" smtClean="0"/>
              <a:t>k</a:t>
            </a:r>
            <a:r>
              <a:rPr lang="en-US" dirty="0" smtClean="0"/>
              <a:t> successive trials.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IMPORTANCE OF STATISTICAL TOOLS IN MACHINE LEARNING</a:t>
            </a:r>
            <a:endParaRPr lang="en-US" sz="2800" dirty="0"/>
          </a:p>
        </p:txBody>
      </p:sp>
      <p:sp>
        <p:nvSpPr>
          <p:cNvPr id="3" name="Content Placeholder 2"/>
          <p:cNvSpPr>
            <a:spLocks noGrp="1"/>
          </p:cNvSpPr>
          <p:nvPr>
            <p:ph sz="quarter" idx="1"/>
          </p:nvPr>
        </p:nvSpPr>
        <p:spPr>
          <a:xfrm>
            <a:off x="457200" y="1600200"/>
            <a:ext cx="8229600" cy="4800600"/>
          </a:xfrm>
        </p:spPr>
        <p:txBody>
          <a:bodyPr>
            <a:normAutofit fontScale="92500" lnSpcReduction="20000"/>
          </a:bodyPr>
          <a:lstStyle/>
          <a:p>
            <a:pPr algn="just"/>
            <a:r>
              <a:rPr lang="en-US" dirty="0" smtClean="0"/>
              <a:t>In machine learning, we train the system by using a limited data set called ‘training data’ and based on the confidence level of the training data we expect the machine learning algorithm to depict the </a:t>
            </a:r>
            <a:r>
              <a:rPr lang="en-US" dirty="0" err="1" smtClean="0"/>
              <a:t>behaviour</a:t>
            </a:r>
            <a:r>
              <a:rPr lang="en-US" dirty="0" smtClean="0"/>
              <a:t> of the larger set of actual data.</a:t>
            </a:r>
          </a:p>
          <a:p>
            <a:pPr algn="just"/>
            <a:r>
              <a:rPr lang="en-US" dirty="0" smtClean="0"/>
              <a:t>If we have observation on a subset of events, called  ‘sample’, then there will be some uncertainty in attributing the sample results to the whole set or population. </a:t>
            </a:r>
          </a:p>
          <a:p>
            <a:pPr algn="just"/>
            <a:r>
              <a:rPr lang="en-US" dirty="0" smtClean="0"/>
              <a:t>So, the question was how a limited knowledge of a sample set can be used to predict the </a:t>
            </a:r>
            <a:r>
              <a:rPr lang="en-US" dirty="0" err="1" smtClean="0"/>
              <a:t>behaviour</a:t>
            </a:r>
            <a:r>
              <a:rPr lang="en-US" dirty="0" smtClean="0"/>
              <a:t> of a real set.</a:t>
            </a:r>
          </a:p>
          <a:p>
            <a:pPr algn="just"/>
            <a:r>
              <a:rPr lang="en-US" dirty="0" smtClean="0"/>
              <a:t>It was realized by mathematicians that even if some knowledge is based on a sample, if we know the amount of uncertainty related to it, then it can be used in an optimum way.</a:t>
            </a:r>
          </a:p>
          <a:p>
            <a:pPr algn="just"/>
            <a:r>
              <a:rPr lang="en-US" dirty="0" smtClean="0"/>
              <a:t>Probability theory provides a mathematical foundation for quantifying this uncertainty of the knowledge.</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lnSpcReduction="10000"/>
          </a:bodyPr>
          <a:lstStyle/>
          <a:p>
            <a:pPr algn="just"/>
            <a:r>
              <a:rPr lang="en-US" dirty="0" smtClean="0"/>
              <a:t>The multinomial distribution applies to experiments in which the following conditions are true:</a:t>
            </a:r>
          </a:p>
          <a:p>
            <a:pPr lvl="1" algn="just"/>
            <a:r>
              <a:rPr lang="en-US" dirty="0" smtClean="0"/>
              <a:t>The experiment consists of repeated trials, such as rolling a dice five times instead of just once.</a:t>
            </a:r>
          </a:p>
          <a:p>
            <a:pPr lvl="1" algn="just"/>
            <a:r>
              <a:rPr lang="en-US" dirty="0" smtClean="0"/>
              <a:t>Each trial must be independent of the others. For example, if you roll two dice, the outcome of one dice does not impact the outcome of the other dice.</a:t>
            </a:r>
          </a:p>
          <a:p>
            <a:pPr lvl="1" algn="just"/>
            <a:r>
              <a:rPr lang="en-US" dirty="0" smtClean="0"/>
              <a:t>The probability of each outcome must be the same across each instance of the experiment. For example, if a dice has six sides, then there must be a one in six chance of each number being given on each roll.</a:t>
            </a:r>
          </a:p>
          <a:p>
            <a:pPr lvl="1" algn="just"/>
            <a:r>
              <a:rPr lang="en-US" dirty="0" smtClean="0"/>
              <a:t>Each trial must produce a specific outcome, such as a number between two and 12 if rolling two six-sided dice.</a:t>
            </a:r>
          </a:p>
          <a:p>
            <a:pPr algn="just"/>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Poisson distribution</a:t>
            </a:r>
            <a:endParaRPr lang="en-US" dirty="0"/>
          </a:p>
        </p:txBody>
      </p:sp>
      <p:sp>
        <p:nvSpPr>
          <p:cNvPr id="3" name="Content Placeholder 2"/>
          <p:cNvSpPr>
            <a:spLocks noGrp="1"/>
          </p:cNvSpPr>
          <p:nvPr>
            <p:ph sz="quarter" idx="1"/>
          </p:nvPr>
        </p:nvSpPr>
        <p:spPr/>
        <p:txBody>
          <a:bodyPr>
            <a:normAutofit fontScale="92500" lnSpcReduction="20000"/>
          </a:bodyPr>
          <a:lstStyle/>
          <a:p>
            <a:pPr algn="just"/>
            <a:r>
              <a:rPr lang="en-US" dirty="0" smtClean="0"/>
              <a:t>A Poisson distribution is a tool that helps to predict the probability of certain events happening when you know how often the event has occurred. It gives us the </a:t>
            </a:r>
            <a:r>
              <a:rPr lang="en-US" b="1" dirty="0" smtClean="0"/>
              <a:t>probability of a given number of events happening in a fixed interval of time</a:t>
            </a:r>
            <a:r>
              <a:rPr lang="en-US" dirty="0" smtClean="0"/>
              <a:t>.</a:t>
            </a:r>
          </a:p>
          <a:p>
            <a:pPr algn="just"/>
            <a:r>
              <a:rPr lang="en-US" dirty="0" smtClean="0"/>
              <a:t>So, a Poisson distribution can be used to measure how many times an event is likely to occur within "X" period of time</a:t>
            </a:r>
          </a:p>
          <a:p>
            <a:pPr algn="just"/>
            <a:r>
              <a:rPr lang="en-US" dirty="0" smtClean="0"/>
              <a:t>A textbook store rents an average of 200 books every Saturday night. Using this data, you can </a:t>
            </a:r>
            <a:r>
              <a:rPr lang="en-US" b="1" dirty="0" smtClean="0"/>
              <a:t>predict the probability that more books will sell</a:t>
            </a:r>
            <a:r>
              <a:rPr lang="en-US" dirty="0" smtClean="0"/>
              <a:t> (perhaps 300 or 400) on the following Saturday nights. </a:t>
            </a:r>
          </a:p>
          <a:p>
            <a:pPr algn="just"/>
            <a:r>
              <a:rPr lang="en-US" dirty="0" smtClean="0"/>
              <a:t>Another example is the number of diners in a certain restaurant every day. If the average number of diners for seven days is 500, you can predict the probability of a certain day having more customers.</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85000" lnSpcReduction="20000"/>
          </a:bodyPr>
          <a:lstStyle/>
          <a:p>
            <a:pPr algn="just" fontAlgn="base"/>
            <a:endParaRPr lang="en-US" b="1" dirty="0" smtClean="0"/>
          </a:p>
          <a:p>
            <a:pPr algn="just" fontAlgn="base"/>
            <a:endParaRPr lang="en-US" b="1" dirty="0" smtClean="0"/>
          </a:p>
          <a:p>
            <a:pPr algn="just" fontAlgn="base"/>
            <a:endParaRPr lang="en-US" b="1" dirty="0" smtClean="0"/>
          </a:p>
          <a:p>
            <a:pPr algn="just" fontAlgn="base"/>
            <a:r>
              <a:rPr lang="en-US" b="1" dirty="0" smtClean="0"/>
              <a:t>The average number of major storms in your city is 2 per year. What is the probability that exactly 3 storms will hit your city next year?</a:t>
            </a:r>
            <a:endParaRPr lang="en-US" dirty="0" smtClean="0"/>
          </a:p>
          <a:p>
            <a:pPr algn="just" fontAlgn="base"/>
            <a:r>
              <a:rPr lang="en-US" dirty="0" smtClean="0"/>
              <a:t>Step 1: Figure out the components you need to put into the equation.</a:t>
            </a:r>
          </a:p>
          <a:p>
            <a:pPr lvl="1" algn="just" fontAlgn="base"/>
            <a:r>
              <a:rPr lang="en-US" dirty="0" smtClean="0"/>
              <a:t>μ = 2 (average number of storms per year, historically)</a:t>
            </a:r>
          </a:p>
          <a:p>
            <a:pPr lvl="1" algn="just" fontAlgn="base"/>
            <a:r>
              <a:rPr lang="en-US" dirty="0" smtClean="0"/>
              <a:t>x = 3 (the number of storms we think might hit next year)</a:t>
            </a:r>
          </a:p>
          <a:p>
            <a:pPr lvl="1" algn="just" fontAlgn="base"/>
            <a:r>
              <a:rPr lang="en-US" dirty="0" smtClean="0"/>
              <a:t>e = 2.71828 (e is </a:t>
            </a:r>
            <a:r>
              <a:rPr lang="en-US" dirty="0" smtClean="0">
                <a:hlinkClick r:id="rId2"/>
              </a:rPr>
              <a:t>Euler’s number</a:t>
            </a:r>
            <a:r>
              <a:rPr lang="en-US" dirty="0" smtClean="0"/>
              <a:t>, a constant)</a:t>
            </a:r>
          </a:p>
          <a:p>
            <a:pPr algn="just" fontAlgn="base"/>
            <a:r>
              <a:rPr lang="en-US" dirty="0" smtClean="0"/>
              <a:t>Step 2: Plug the values from Step 1 into the Poisson distribution formula:</a:t>
            </a:r>
          </a:p>
          <a:p>
            <a:pPr lvl="1" algn="just" fontAlgn="base"/>
            <a:r>
              <a:rPr lang="en-US" dirty="0" smtClean="0"/>
              <a:t>P(x; μ) = (e</a:t>
            </a:r>
            <a:r>
              <a:rPr lang="en-US" baseline="30000" dirty="0" smtClean="0"/>
              <a:t>-μ</a:t>
            </a:r>
            <a:r>
              <a:rPr lang="en-US" dirty="0" smtClean="0"/>
              <a:t>) (</a:t>
            </a:r>
            <a:r>
              <a:rPr lang="en-US" dirty="0" err="1" smtClean="0"/>
              <a:t>μ</a:t>
            </a:r>
            <a:r>
              <a:rPr lang="en-US" baseline="30000" dirty="0" err="1" smtClean="0"/>
              <a:t>x</a:t>
            </a:r>
            <a:r>
              <a:rPr lang="en-US" dirty="0" smtClean="0"/>
              <a:t>) / x!</a:t>
            </a:r>
          </a:p>
          <a:p>
            <a:pPr lvl="1" algn="just" fontAlgn="base"/>
            <a:r>
              <a:rPr lang="en-US" dirty="0" smtClean="0"/>
              <a:t>= (2.71828 </a:t>
            </a:r>
            <a:r>
              <a:rPr lang="en-US" baseline="30000" dirty="0" smtClean="0"/>
              <a:t>– 2</a:t>
            </a:r>
            <a:r>
              <a:rPr lang="en-US" dirty="0" smtClean="0"/>
              <a:t>) (2</a:t>
            </a:r>
            <a:r>
              <a:rPr lang="en-US" baseline="30000" dirty="0" smtClean="0"/>
              <a:t>3</a:t>
            </a:r>
            <a:r>
              <a:rPr lang="en-US" dirty="0" smtClean="0"/>
              <a:t>) / 3!</a:t>
            </a:r>
          </a:p>
          <a:p>
            <a:pPr lvl="1" algn="just" fontAlgn="base"/>
            <a:r>
              <a:rPr lang="en-US" dirty="0" smtClean="0"/>
              <a:t>= (0.13534) (8) / 6</a:t>
            </a:r>
          </a:p>
          <a:p>
            <a:pPr lvl="1" algn="just" fontAlgn="base"/>
            <a:r>
              <a:rPr lang="en-US" dirty="0" smtClean="0"/>
              <a:t>= 0.180</a:t>
            </a:r>
          </a:p>
          <a:p>
            <a:pPr algn="just" fontAlgn="base"/>
            <a:endParaRPr lang="en-US" dirty="0" smtClean="0"/>
          </a:p>
          <a:p>
            <a:pPr algn="just"/>
            <a:endParaRPr lang="en-US" dirty="0"/>
          </a:p>
        </p:txBody>
      </p:sp>
      <p:sp>
        <p:nvSpPr>
          <p:cNvPr id="4" name="Rectangle 3"/>
          <p:cNvSpPr/>
          <p:nvPr/>
        </p:nvSpPr>
        <p:spPr>
          <a:xfrm>
            <a:off x="762000" y="838200"/>
            <a:ext cx="7162800" cy="1754326"/>
          </a:xfrm>
          <a:prstGeom prst="rect">
            <a:avLst/>
          </a:prstGeom>
        </p:spPr>
        <p:txBody>
          <a:bodyPr wrap="square">
            <a:spAutoFit/>
          </a:bodyPr>
          <a:lstStyle/>
          <a:p>
            <a:r>
              <a:rPr lang="en-US" i="1" dirty="0" smtClean="0"/>
              <a:t>The Poisson Distribution </a:t>
            </a:r>
            <a:r>
              <a:rPr lang="en-US" i="1" dirty="0" err="1" smtClean="0">
                <a:hlinkClick r:id="rId3"/>
              </a:rPr>
              <a:t>pmf</a:t>
            </a:r>
            <a:r>
              <a:rPr lang="en-US" i="1" dirty="0" smtClean="0"/>
              <a:t> is:</a:t>
            </a:r>
          </a:p>
          <a:p>
            <a:r>
              <a:rPr lang="en-US" i="1" dirty="0" smtClean="0"/>
              <a:t>	 P(x; μ) = (e</a:t>
            </a:r>
            <a:r>
              <a:rPr lang="en-US" i="1" baseline="30000" dirty="0" smtClean="0"/>
              <a:t>-μ</a:t>
            </a:r>
            <a:r>
              <a:rPr lang="en-US" i="1" dirty="0" smtClean="0"/>
              <a:t> * </a:t>
            </a:r>
            <a:r>
              <a:rPr lang="en-US" i="1" dirty="0" err="1" smtClean="0"/>
              <a:t>μ</a:t>
            </a:r>
            <a:r>
              <a:rPr lang="en-US" i="1" baseline="30000" dirty="0" err="1" smtClean="0"/>
              <a:t>x</a:t>
            </a:r>
            <a:r>
              <a:rPr lang="en-US" i="1" dirty="0" smtClean="0"/>
              <a:t>) / x!</a:t>
            </a:r>
          </a:p>
          <a:p>
            <a:r>
              <a:rPr lang="en-US" dirty="0" smtClean="0"/>
              <a:t>μ (the expected number of occurrences) is sometimes written as λ. Sometimes called the </a:t>
            </a:r>
            <a:r>
              <a:rPr lang="en-US" b="1" dirty="0" smtClean="0"/>
              <a:t>event rate</a:t>
            </a:r>
            <a:r>
              <a:rPr lang="en-US" dirty="0" smtClean="0"/>
              <a:t> or </a:t>
            </a:r>
            <a:r>
              <a:rPr lang="en-US" dirty="0" smtClean="0">
                <a:hlinkClick r:id="rId4"/>
              </a:rPr>
              <a:t>rate parameter</a:t>
            </a:r>
            <a:r>
              <a:rPr lang="en-US" dirty="0" smtClean="0"/>
              <a:t>.</a:t>
            </a:r>
          </a:p>
          <a:p>
            <a:endParaRPr lang="en-US" i="1" dirty="0" smtClean="0"/>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CONTINUOUS DISTRIBUTIONS</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 distribution</a:t>
            </a:r>
            <a:endParaRPr lang="en-US" dirty="0"/>
          </a:p>
        </p:txBody>
      </p:sp>
      <p:sp>
        <p:nvSpPr>
          <p:cNvPr id="3" name="Content Placeholder 2"/>
          <p:cNvSpPr>
            <a:spLocks noGrp="1"/>
          </p:cNvSpPr>
          <p:nvPr>
            <p:ph sz="quarter" idx="1"/>
          </p:nvPr>
        </p:nvSpPr>
        <p:spPr/>
        <p:txBody>
          <a:bodyPr>
            <a:normAutofit/>
          </a:bodyPr>
          <a:lstStyle/>
          <a:p>
            <a:pPr algn="just"/>
            <a:r>
              <a:rPr lang="en-US" dirty="0" smtClean="0"/>
              <a:t>Uniform distribution refers to a type of probability distribution in which all outcomes are equally likely.</a:t>
            </a:r>
          </a:p>
          <a:p>
            <a:pPr algn="just"/>
            <a:r>
              <a:rPr lang="en-US" dirty="0" smtClean="0"/>
              <a:t>In a continuous uniform distribution, outcomes are continuous and infinite. </a:t>
            </a:r>
          </a:p>
          <a:p>
            <a:pPr algn="just"/>
            <a:r>
              <a:rPr lang="en-US" dirty="0" smtClean="0"/>
              <a:t>An idealized random number generator would be considered a continuous uniform distribution. With this type of distribution, every point in the continuous range between 0.0 and 1.0 has an equal opportunity of appearing, yet there is an infinite number of points between 0.0 and 1.0.</a:t>
            </a:r>
          </a:p>
          <a:p>
            <a:pPr algn="just"/>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sz="quarter" idx="1"/>
          </p:nvPr>
        </p:nvPicPr>
        <p:blipFill>
          <a:blip r:embed="rId2"/>
          <a:srcRect/>
          <a:stretch>
            <a:fillRect/>
          </a:stretch>
        </p:blipFill>
        <p:spPr bwMode="auto">
          <a:xfrm>
            <a:off x="1600200" y="2438400"/>
            <a:ext cx="4048125" cy="1038225"/>
          </a:xfrm>
          <a:prstGeom prst="rect">
            <a:avLst/>
          </a:prstGeom>
          <a:noFill/>
          <a:ln w="9525">
            <a:noFill/>
            <a:miter lim="800000"/>
            <a:headEnd/>
            <a:tailEnd/>
          </a:ln>
          <a:effec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a:r>
              <a:rPr lang="en-US" dirty="0" smtClean="0"/>
              <a:t>Example :</a:t>
            </a:r>
          </a:p>
          <a:p>
            <a:pPr algn="just"/>
            <a:r>
              <a:rPr lang="en-US" dirty="0" smtClean="0"/>
              <a:t>You arrive into a building and are about to take an elevator to the your floor. Once you call the elevator, it will take between 0 and 40 seconds to arrive to you. In this case a = 0 and b = 40.</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Gaussian (normal) distribution</a:t>
            </a:r>
            <a:endParaRPr lang="en-US" dirty="0"/>
          </a:p>
        </p:txBody>
      </p:sp>
      <p:sp>
        <p:nvSpPr>
          <p:cNvPr id="3" name="Content Placeholder 2"/>
          <p:cNvSpPr>
            <a:spLocks noGrp="1"/>
          </p:cNvSpPr>
          <p:nvPr>
            <p:ph sz="quarter" idx="1"/>
          </p:nvPr>
        </p:nvSpPr>
        <p:spPr/>
        <p:txBody>
          <a:bodyPr/>
          <a:lstStyle/>
          <a:p>
            <a:pPr algn="just"/>
            <a:r>
              <a:rPr lang="en-US" dirty="0" smtClean="0"/>
              <a:t>The most widely used distribution in statistics and machine learning is the Gaussian or normal distribution.</a:t>
            </a:r>
          </a:p>
          <a:p>
            <a:pPr algn="just"/>
            <a:r>
              <a:rPr lang="en-US" dirty="0" smtClean="0"/>
              <a:t>Gaussian distribution, is a </a:t>
            </a:r>
            <a:r>
              <a:rPr lang="en-US" u="sng" dirty="0" smtClean="0">
                <a:hlinkClick r:id="rId2"/>
              </a:rPr>
              <a:t>probability distribution</a:t>
            </a:r>
            <a:r>
              <a:rPr lang="en-US" dirty="0" smtClean="0"/>
              <a:t> that is symmetric about the mean, showing that data near the mean are more frequent in occurrence than data far from the mean. In graph form, normal distribution will appear as a </a:t>
            </a:r>
            <a:r>
              <a:rPr lang="en-US" u="sng" dirty="0" smtClean="0">
                <a:hlinkClick r:id="rId3"/>
              </a:rPr>
              <a:t>bell curve</a:t>
            </a:r>
            <a:r>
              <a:rPr lang="en-US" dirty="0" smtClean="0"/>
              <a:t>. 	</a:t>
            </a:r>
          </a:p>
          <a:p>
            <a:pPr algn="just"/>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srcRect/>
          <a:stretch>
            <a:fillRect/>
          </a:stretch>
        </p:blipFill>
        <p:spPr bwMode="auto">
          <a:xfrm>
            <a:off x="1143000" y="1828800"/>
            <a:ext cx="4410529" cy="838200"/>
          </a:xfrm>
          <a:prstGeom prst="rect">
            <a:avLst/>
          </a:prstGeom>
          <a:noFill/>
          <a:ln w="9525">
            <a:noFill/>
            <a:miter lim="800000"/>
            <a:headEnd/>
            <a:tailEnd/>
          </a:ln>
          <a:effectLst/>
        </p:spPr>
      </p:pic>
      <p:pic>
        <p:nvPicPr>
          <p:cNvPr id="2052" name="Picture 4"/>
          <p:cNvPicPr>
            <a:picLocks noChangeAspect="1" noChangeArrowheads="1"/>
          </p:cNvPicPr>
          <p:nvPr/>
        </p:nvPicPr>
        <p:blipFill>
          <a:blip r:embed="rId3"/>
          <a:srcRect/>
          <a:stretch>
            <a:fillRect/>
          </a:stretch>
        </p:blipFill>
        <p:spPr bwMode="auto">
          <a:xfrm>
            <a:off x="3046271" y="2895601"/>
            <a:ext cx="2363929" cy="3599782"/>
          </a:xfrm>
          <a:prstGeom prst="rect">
            <a:avLst/>
          </a:prstGeom>
          <a:noFill/>
          <a:ln w="9525">
            <a:noFill/>
            <a:miter lim="800000"/>
            <a:headEnd/>
            <a:tailEnd/>
          </a:ln>
          <a:effectLst/>
        </p:spPr>
      </p:pic>
      <p:sp>
        <p:nvSpPr>
          <p:cNvPr id="8" name="Content Placeholder 7"/>
          <p:cNvSpPr>
            <a:spLocks noGrp="1"/>
          </p:cNvSpPr>
          <p:nvPr>
            <p:ph sz="quarter" idx="1"/>
          </p:nvPr>
        </p:nvSpPr>
        <p:spPr/>
        <p:txBody>
          <a:bodyPr/>
          <a:lstStyle/>
          <a:p>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laplace</a:t>
            </a:r>
            <a:r>
              <a:rPr lang="en-US" dirty="0" smtClean="0"/>
              <a:t> distribution</a:t>
            </a:r>
            <a:endParaRPr lang="en-US" dirty="0"/>
          </a:p>
        </p:txBody>
      </p:sp>
      <p:sp>
        <p:nvSpPr>
          <p:cNvPr id="3" name="Content Placeholder 2"/>
          <p:cNvSpPr>
            <a:spLocks noGrp="1"/>
          </p:cNvSpPr>
          <p:nvPr>
            <p:ph sz="quarter" idx="1"/>
          </p:nvPr>
        </p:nvSpPr>
        <p:spPr>
          <a:ln>
            <a:solidFill>
              <a:schemeClr val="tx1"/>
            </a:solidFill>
          </a:ln>
        </p:spPr>
        <p:txBody>
          <a:bodyPr>
            <a:normAutofit fontScale="92500" lnSpcReduction="10000"/>
          </a:bodyPr>
          <a:lstStyle/>
          <a:p>
            <a:pPr algn="just" fontAlgn="base"/>
            <a:r>
              <a:rPr lang="en-US" dirty="0" smtClean="0"/>
              <a:t> Like the </a:t>
            </a:r>
            <a:r>
              <a:rPr lang="en-US" dirty="0" smtClean="0">
                <a:hlinkClick r:id="rId2"/>
              </a:rPr>
              <a:t>normal distribution</a:t>
            </a:r>
            <a:r>
              <a:rPr lang="en-US" dirty="0" smtClean="0"/>
              <a:t>, this distribution is </a:t>
            </a:r>
            <a:r>
              <a:rPr lang="en-US" dirty="0" err="1" smtClean="0">
                <a:hlinkClick r:id="rId3"/>
              </a:rPr>
              <a:t>unimodal</a:t>
            </a:r>
            <a:r>
              <a:rPr lang="en-US" dirty="0" smtClean="0">
                <a:hlinkClick r:id="rId3"/>
              </a:rPr>
              <a:t> </a:t>
            </a:r>
            <a:r>
              <a:rPr lang="en-US" dirty="0" smtClean="0"/>
              <a:t>(one </a:t>
            </a:r>
            <a:r>
              <a:rPr lang="en-US" dirty="0" smtClean="0">
                <a:hlinkClick r:id="rId4"/>
              </a:rPr>
              <a:t>peak</a:t>
            </a:r>
            <a:r>
              <a:rPr lang="en-US" dirty="0" smtClean="0"/>
              <a:t>) and it is also a </a:t>
            </a:r>
            <a:r>
              <a:rPr lang="en-US" dirty="0" smtClean="0">
                <a:hlinkClick r:id="rId5"/>
              </a:rPr>
              <a:t>symmetrical distribution</a:t>
            </a:r>
            <a:r>
              <a:rPr lang="en-US" dirty="0" smtClean="0"/>
              <a:t>. However, it has a sharper peak than the normal distribution.</a:t>
            </a:r>
          </a:p>
          <a:p>
            <a:pPr algn="just" fontAlgn="base"/>
            <a:r>
              <a:rPr lang="en-US" dirty="0" smtClean="0"/>
              <a:t>The Laplace distribution is the distribution of the difference of two independent </a:t>
            </a:r>
            <a:r>
              <a:rPr lang="en-US" dirty="0" smtClean="0">
                <a:hlinkClick r:id="rId6"/>
              </a:rPr>
              <a:t>random variables</a:t>
            </a:r>
            <a:r>
              <a:rPr lang="en-US" dirty="0" smtClean="0"/>
              <a:t> with identical </a:t>
            </a:r>
            <a:r>
              <a:rPr lang="en-US" dirty="0" smtClean="0">
                <a:hlinkClick r:id="rId7"/>
              </a:rPr>
              <a:t>exponential distributions</a:t>
            </a:r>
            <a:r>
              <a:rPr lang="en-US" dirty="0" smtClean="0"/>
              <a:t>. It is often used to model phenomena when data has a higher peak than the normal distribution.</a:t>
            </a:r>
          </a:p>
          <a:p>
            <a:pPr algn="just" fontAlgn="base"/>
            <a:r>
              <a:rPr lang="en-US" dirty="0" smtClean="0"/>
              <a:t>This distribution is the result of two </a:t>
            </a:r>
            <a:r>
              <a:rPr lang="en-US" dirty="0" smtClean="0">
                <a:hlinkClick r:id="rId7"/>
              </a:rPr>
              <a:t>exponential distributions</a:t>
            </a:r>
            <a:r>
              <a:rPr lang="en-US" dirty="0" smtClean="0"/>
              <a:t>, one positive and one negative; It is sometimes called the </a:t>
            </a:r>
            <a:r>
              <a:rPr lang="en-US" b="1" dirty="0" smtClean="0"/>
              <a:t>double exponential distribution, </a:t>
            </a:r>
            <a:r>
              <a:rPr lang="en-US" dirty="0" smtClean="0"/>
              <a:t>because it looks like two exponential distributions spliced together back-to-back.</a:t>
            </a:r>
          </a:p>
          <a:p>
            <a:pPr algn="just"/>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pic>
        <p:nvPicPr>
          <p:cNvPr id="1026" name="Picture 2"/>
          <p:cNvPicPr>
            <a:picLocks noChangeAspect="1" noChangeArrowheads="1"/>
          </p:cNvPicPr>
          <p:nvPr/>
        </p:nvPicPr>
        <p:blipFill>
          <a:blip r:embed="rId2"/>
          <a:srcRect/>
          <a:stretch>
            <a:fillRect/>
          </a:stretch>
        </p:blipFill>
        <p:spPr bwMode="auto">
          <a:xfrm>
            <a:off x="813816" y="2971800"/>
            <a:ext cx="8142733" cy="990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LaplaceDistribution_800.gif"/>
          <p:cNvPicPr>
            <a:picLocks noGrp="1" noChangeAspect="1"/>
          </p:cNvPicPr>
          <p:nvPr>
            <p:ph sz="quarter" idx="1"/>
          </p:nvPr>
        </p:nvPicPr>
        <p:blipFill>
          <a:blip r:embed="rId2"/>
          <a:srcRect r="50000"/>
          <a:stretch>
            <a:fillRect/>
          </a:stretch>
        </p:blipFill>
        <p:spPr>
          <a:xfrm>
            <a:off x="1676400" y="3352800"/>
            <a:ext cx="4316009" cy="2536825"/>
          </a:xfrm>
        </p:spPr>
      </p:pic>
      <p:pic>
        <p:nvPicPr>
          <p:cNvPr id="3074" name="Picture 2"/>
          <p:cNvPicPr>
            <a:picLocks noChangeAspect="1" noChangeArrowheads="1"/>
          </p:cNvPicPr>
          <p:nvPr/>
        </p:nvPicPr>
        <p:blipFill>
          <a:blip r:embed="rId3"/>
          <a:srcRect/>
          <a:stretch>
            <a:fillRect/>
          </a:stretch>
        </p:blipFill>
        <p:spPr bwMode="auto">
          <a:xfrm>
            <a:off x="762000" y="1447800"/>
            <a:ext cx="4048125" cy="1162050"/>
          </a:xfrm>
          <a:prstGeom prst="rect">
            <a:avLst/>
          </a:prstGeom>
          <a:noFill/>
          <a:ln w="9525">
            <a:noFill/>
            <a:miter lim="800000"/>
            <a:headEnd/>
            <a:tailEnd/>
          </a:ln>
          <a:effectLst/>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MULTIPLE RANDOM VARIABLES</a:t>
            </a:r>
            <a:endParaRPr lang="en-US" dirty="0"/>
          </a:p>
        </p:txBody>
      </p:sp>
      <p:sp>
        <p:nvSpPr>
          <p:cNvPr id="5" name="Subtitle 4"/>
          <p:cNvSpPr>
            <a:spLocks noGrp="1"/>
          </p:cNvSpPr>
          <p:nvPr>
            <p:ph type="subTitle" idx="1"/>
          </p:nvPr>
        </p:nvSpPr>
        <p:spPr/>
        <p:txBody>
          <a:bodyPr/>
          <a:lstStyle/>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Bivariate</a:t>
            </a:r>
            <a:r>
              <a:rPr lang="en-US" dirty="0" smtClean="0"/>
              <a:t> random variables</a:t>
            </a:r>
            <a:endParaRPr lang="en-US" dirty="0"/>
          </a:p>
        </p:txBody>
      </p:sp>
      <p:sp>
        <p:nvSpPr>
          <p:cNvPr id="3" name="Content Placeholder 2"/>
          <p:cNvSpPr>
            <a:spLocks noGrp="1"/>
          </p:cNvSpPr>
          <p:nvPr>
            <p:ph sz="quarter" idx="1"/>
          </p:nvPr>
        </p:nvSpPr>
        <p:spPr/>
        <p:txBody>
          <a:bodyPr>
            <a:normAutofit fontScale="92500" lnSpcReduction="10000"/>
          </a:bodyPr>
          <a:lstStyle/>
          <a:p>
            <a:pPr algn="just"/>
            <a:r>
              <a:rPr lang="en-US" dirty="0" smtClean="0"/>
              <a:t>Let us consider two random variables </a:t>
            </a:r>
            <a:r>
              <a:rPr lang="en-US" i="1" dirty="0" smtClean="0"/>
              <a:t>X and Y in the sample </a:t>
            </a:r>
            <a:r>
              <a:rPr lang="en-US" dirty="0" smtClean="0"/>
              <a:t>space of </a:t>
            </a:r>
            <a:r>
              <a:rPr lang="en-US" i="1" dirty="0" smtClean="0"/>
              <a:t>S of a random experiment. Then the pair (X, Y) is </a:t>
            </a:r>
            <a:r>
              <a:rPr lang="en-US" dirty="0" smtClean="0"/>
              <a:t>called s </a:t>
            </a:r>
            <a:r>
              <a:rPr lang="en-US" dirty="0" err="1" smtClean="0"/>
              <a:t>bivariate</a:t>
            </a:r>
            <a:r>
              <a:rPr lang="en-US" dirty="0" smtClean="0"/>
              <a:t> random variable or two-dimensional random vector where each of </a:t>
            </a:r>
            <a:r>
              <a:rPr lang="en-US" i="1" dirty="0" smtClean="0"/>
              <a:t>X and Y are associated with a real </a:t>
            </a:r>
            <a:r>
              <a:rPr lang="en-US" dirty="0" smtClean="0"/>
              <a:t>number for every element of </a:t>
            </a:r>
            <a:r>
              <a:rPr lang="en-US" i="1" dirty="0" smtClean="0"/>
              <a:t>S.</a:t>
            </a:r>
          </a:p>
          <a:p>
            <a:pPr algn="just"/>
            <a:r>
              <a:rPr lang="en-US" dirty="0" smtClean="0"/>
              <a:t>(</a:t>
            </a:r>
            <a:r>
              <a:rPr lang="en-US" i="1" dirty="0" smtClean="0"/>
              <a:t>X, Y) is called a discrete </a:t>
            </a:r>
            <a:r>
              <a:rPr lang="en-US" i="1" dirty="0" err="1" smtClean="0"/>
              <a:t>bivariate</a:t>
            </a:r>
            <a:r>
              <a:rPr lang="en-US" i="1" dirty="0" smtClean="0"/>
              <a:t> random variable </a:t>
            </a:r>
          </a:p>
          <a:p>
            <a:pPr lvl="1" algn="just"/>
            <a:r>
              <a:rPr lang="en-US" i="1" dirty="0" smtClean="0"/>
              <a:t>if the </a:t>
            </a:r>
            <a:r>
              <a:rPr lang="en-US" dirty="0" smtClean="0"/>
              <a:t>random variables </a:t>
            </a:r>
            <a:r>
              <a:rPr lang="en-US" i="1" dirty="0" smtClean="0"/>
              <a:t>X and Y both by themselves are discrete.</a:t>
            </a:r>
          </a:p>
          <a:p>
            <a:pPr algn="just"/>
            <a:r>
              <a:rPr lang="en-US" dirty="0" smtClean="0"/>
              <a:t>(</a:t>
            </a:r>
            <a:r>
              <a:rPr lang="en-US" i="1" dirty="0" smtClean="0"/>
              <a:t>X, Y) is called a continuous </a:t>
            </a:r>
            <a:r>
              <a:rPr lang="en-US" i="1" dirty="0" err="1" smtClean="0"/>
              <a:t>bivariate</a:t>
            </a:r>
            <a:r>
              <a:rPr lang="en-US" i="1" dirty="0" smtClean="0"/>
              <a:t> random </a:t>
            </a:r>
            <a:r>
              <a:rPr lang="en-US" dirty="0" smtClean="0"/>
              <a:t>variable </a:t>
            </a:r>
          </a:p>
          <a:p>
            <a:pPr lvl="1" algn="just"/>
            <a:r>
              <a:rPr lang="en-US" dirty="0" smtClean="0"/>
              <a:t>if the random variables </a:t>
            </a:r>
            <a:r>
              <a:rPr lang="en-US" i="1" dirty="0" smtClean="0"/>
              <a:t>X and Y both are continuous</a:t>
            </a:r>
          </a:p>
          <a:p>
            <a:pPr algn="just"/>
            <a:r>
              <a:rPr lang="en-US" dirty="0" smtClean="0"/>
              <a:t>mixed </a:t>
            </a:r>
            <a:r>
              <a:rPr lang="en-US" dirty="0" err="1" smtClean="0"/>
              <a:t>bivariate</a:t>
            </a:r>
            <a:r>
              <a:rPr lang="en-US" dirty="0" smtClean="0"/>
              <a:t> random variable </a:t>
            </a:r>
          </a:p>
          <a:p>
            <a:pPr lvl="1" algn="just"/>
            <a:r>
              <a:rPr lang="en-US" dirty="0" smtClean="0"/>
              <a:t>if one of </a:t>
            </a:r>
            <a:r>
              <a:rPr lang="en-US" i="1" dirty="0" smtClean="0"/>
              <a:t>X and Y is discrete and the other is continuous. 	</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r>
              <a:rPr lang="en-US" dirty="0" smtClean="0"/>
              <a:t>Joint distribution functions</a:t>
            </a:r>
          </a:p>
          <a:p>
            <a:r>
              <a:rPr lang="en-US" smtClean="0"/>
              <a:t>The joint cumulative distribution function (or joint cdf) of X and Y is defined as:</a:t>
            </a:r>
          </a:p>
          <a:p>
            <a:endParaRPr lang="en-US" smtClean="0"/>
          </a:p>
          <a:p>
            <a:pPr>
              <a:buNone/>
            </a:pPr>
            <a:r>
              <a:rPr lang="en-US" smtClean="0"/>
              <a:t> 		F</a:t>
            </a:r>
            <a:r>
              <a:rPr lang="en-US" baseline="-25000" smtClean="0"/>
              <a:t>XY </a:t>
            </a:r>
            <a:r>
              <a:rPr lang="en-US" smtClean="0"/>
              <a:t> (x,y) = P (X&lt;=  x, Y &lt;= y)</a:t>
            </a:r>
            <a:endParaRPr lang="en-US" baseline="-250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pic>
        <p:nvPicPr>
          <p:cNvPr id="2050" name="Picture 2"/>
          <p:cNvPicPr>
            <a:picLocks noChangeAspect="1" noChangeArrowheads="1"/>
          </p:cNvPicPr>
          <p:nvPr/>
        </p:nvPicPr>
        <p:blipFill>
          <a:blip r:embed="rId2"/>
          <a:srcRect/>
          <a:stretch>
            <a:fillRect/>
          </a:stretch>
        </p:blipFill>
        <p:spPr bwMode="auto">
          <a:xfrm>
            <a:off x="796743" y="2362200"/>
            <a:ext cx="7028045" cy="1985963"/>
          </a:xfrm>
          <a:prstGeom prst="rect">
            <a:avLst/>
          </a:prstGeom>
          <a:noFill/>
          <a:ln w="9525">
            <a:noFill/>
            <a:miter lim="800000"/>
            <a:headEnd/>
            <a:tailEnd/>
          </a:ln>
          <a:effectLst/>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a:r>
              <a:rPr lang="en-US" dirty="0" smtClean="0"/>
              <a:t>If continuous random variables X and </a:t>
            </a:r>
            <a:r>
              <a:rPr lang="en-US" dirty="0" smtClean="0"/>
              <a:t>Y are </a:t>
            </a:r>
            <a:r>
              <a:rPr lang="en-US" dirty="0" smtClean="0"/>
              <a:t>defined on the same sample space S, then their </a:t>
            </a:r>
            <a:r>
              <a:rPr lang="en-US" b="1" i="1" dirty="0" smtClean="0"/>
              <a:t>joint probability density function</a:t>
            </a:r>
            <a:r>
              <a:rPr lang="en-US" dirty="0" smtClean="0"/>
              <a:t> (</a:t>
            </a:r>
            <a:r>
              <a:rPr lang="en-US" b="1" i="1" dirty="0" smtClean="0"/>
              <a:t>joint </a:t>
            </a:r>
            <a:r>
              <a:rPr lang="en-US" b="1" i="1" dirty="0" err="1" smtClean="0"/>
              <a:t>pdf</a:t>
            </a:r>
            <a:r>
              <a:rPr lang="en-US" dirty="0" smtClean="0"/>
              <a:t>) is denoted f(</a:t>
            </a:r>
            <a:r>
              <a:rPr lang="en-US" dirty="0" err="1" smtClean="0"/>
              <a:t>x,y</a:t>
            </a:r>
            <a:r>
              <a:rPr lang="en-US" dirty="0" smtClean="0"/>
              <a:t>), that satisfies the following.</a:t>
            </a:r>
          </a:p>
          <a:p>
            <a:pPr algn="just"/>
            <a:endParaRPr lang="en-US" dirty="0" smtClean="0"/>
          </a:p>
          <a:p>
            <a:pPr algn="just">
              <a:buNone/>
            </a:pPr>
            <a:r>
              <a:rPr lang="en-US" dirty="0" smtClean="0"/>
              <a:t> P((X,Y)∈A)=∬</a:t>
            </a:r>
            <a:r>
              <a:rPr lang="en-US" baseline="-25000" dirty="0" err="1" smtClean="0"/>
              <a:t>A</a:t>
            </a:r>
            <a:r>
              <a:rPr lang="en-US" dirty="0" err="1" smtClean="0"/>
              <a:t>f</a:t>
            </a:r>
            <a:r>
              <a:rPr lang="en-US" dirty="0" smtClean="0"/>
              <a:t>(</a:t>
            </a:r>
            <a:r>
              <a:rPr lang="en-US" dirty="0" err="1" smtClean="0"/>
              <a:t>x,y</a:t>
            </a:r>
            <a:r>
              <a:rPr lang="en-US" dirty="0" smtClean="0"/>
              <a:t>)</a:t>
            </a:r>
            <a:r>
              <a:rPr lang="en-US" dirty="0" err="1" smtClean="0"/>
              <a:t>dxdy</a:t>
            </a:r>
            <a:endParaRPr lang="en-US" dirty="0" smtClean="0"/>
          </a:p>
          <a:p>
            <a:pPr algn="just">
              <a:buNone/>
            </a:pPr>
            <a:r>
              <a:rPr lang="en-US" dirty="0" smtClean="0"/>
              <a:t/>
            </a:r>
            <a:br>
              <a:rPr lang="en-US" dirty="0" smtClean="0"/>
            </a:b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Covariance and correlation</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Covariance and correlation</a:t>
            </a:r>
            <a:endParaRPr lang="en-US" dirty="0"/>
          </a:p>
        </p:txBody>
      </p:sp>
      <p:sp>
        <p:nvSpPr>
          <p:cNvPr id="3" name="Content Placeholder 2"/>
          <p:cNvSpPr>
            <a:spLocks noGrp="1"/>
          </p:cNvSpPr>
          <p:nvPr>
            <p:ph sz="quarter" idx="1"/>
          </p:nvPr>
        </p:nvSpPr>
        <p:spPr/>
        <p:txBody>
          <a:bodyPr>
            <a:normAutofit fontScale="92500" lnSpcReduction="10000"/>
          </a:bodyPr>
          <a:lstStyle/>
          <a:p>
            <a:pPr algn="just"/>
            <a:r>
              <a:rPr lang="en-US" dirty="0" smtClean="0"/>
              <a:t>The </a:t>
            </a:r>
            <a:r>
              <a:rPr lang="en-US" b="1" dirty="0" smtClean="0"/>
              <a:t>covariance between two random variables </a:t>
            </a:r>
            <a:r>
              <a:rPr lang="en-US" b="1" i="1" dirty="0" smtClean="0"/>
              <a:t>X and Y </a:t>
            </a:r>
            <a:r>
              <a:rPr lang="en-US" dirty="0" smtClean="0"/>
              <a:t>measure the degree to which </a:t>
            </a:r>
            <a:r>
              <a:rPr lang="en-US" i="1" dirty="0" smtClean="0"/>
              <a:t>X and Y are (linearly) related, </a:t>
            </a:r>
            <a:r>
              <a:rPr lang="en-US" dirty="0" smtClean="0"/>
              <a:t>which means how X varies with Y and vice versa.</a:t>
            </a:r>
          </a:p>
          <a:p>
            <a:pPr lvl="1" algn="just"/>
            <a:endParaRPr lang="en-US" dirty="0" smtClean="0"/>
          </a:p>
          <a:p>
            <a:pPr lvl="1" algn="just"/>
            <a:r>
              <a:rPr lang="en-US" dirty="0" err="1" smtClean="0"/>
              <a:t>Cov</a:t>
            </a:r>
            <a:r>
              <a:rPr lang="en-US" dirty="0" smtClean="0"/>
              <a:t>(X,Y) =  E(XY) – E(X) E(Y)</a:t>
            </a:r>
          </a:p>
          <a:p>
            <a:pPr algn="just"/>
            <a:r>
              <a:rPr lang="en-US" dirty="0" smtClean="0"/>
              <a:t>variance is the measure of how a random variable varies with itself, then the covariance is the measure of how two random variables vary with each other.</a:t>
            </a:r>
          </a:p>
          <a:p>
            <a:pPr algn="just"/>
            <a:r>
              <a:rPr lang="en-US" dirty="0" smtClean="0"/>
              <a:t>If </a:t>
            </a:r>
            <a:r>
              <a:rPr lang="en-US" dirty="0" err="1" smtClean="0"/>
              <a:t>Cov</a:t>
            </a:r>
            <a:r>
              <a:rPr lang="en-US" dirty="0" smtClean="0"/>
              <a:t> (X,Y) = 0, then we can say X and Y are uncorrelated.</a:t>
            </a:r>
          </a:p>
          <a:p>
            <a:pPr algn="just"/>
            <a:r>
              <a:rPr lang="en-US" dirty="0" smtClean="0"/>
              <a:t>Covariance can be between 0 and infinity. Sometimes, it is more convenient to work with a normalized measure.</a:t>
            </a:r>
          </a:p>
          <a:p>
            <a:pPr lvl="1" algn="just"/>
            <a:endParaRPr lang="en-US" dirty="0" smtClean="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pic>
        <p:nvPicPr>
          <p:cNvPr id="1026" name="Picture 2"/>
          <p:cNvPicPr>
            <a:picLocks noChangeAspect="1" noChangeArrowheads="1"/>
          </p:cNvPicPr>
          <p:nvPr/>
        </p:nvPicPr>
        <p:blipFill>
          <a:blip r:embed="rId2"/>
          <a:srcRect/>
          <a:stretch>
            <a:fillRect/>
          </a:stretch>
        </p:blipFill>
        <p:spPr bwMode="auto">
          <a:xfrm>
            <a:off x="1009048" y="2286000"/>
            <a:ext cx="4820252" cy="1133475"/>
          </a:xfrm>
          <a:prstGeom prst="rect">
            <a:avLst/>
          </a:prstGeom>
          <a:noFill/>
          <a:ln w="9525">
            <a:noFill/>
            <a:miter lim="800000"/>
            <a:headEnd/>
            <a:tailEnd/>
          </a:ln>
          <a:effectLst/>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CENTRAL LIMIT THEOREM</a:t>
            </a:r>
            <a:endParaRPr lang="en-US" dirty="0"/>
          </a:p>
        </p:txBody>
      </p:sp>
      <p:sp>
        <p:nvSpPr>
          <p:cNvPr id="5" name="Subtitle 4"/>
          <p:cNvSpPr>
            <a:spLocks noGrp="1"/>
          </p:cNvSpPr>
          <p:nvPr>
            <p:ph type="subTitle" idx="1"/>
          </p:nvPr>
        </p:nvSpPr>
        <p:spPr/>
        <p:txBody>
          <a:bodyPr/>
          <a:lstStyle/>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Concepts of probability</a:t>
            </a:r>
            <a:endParaRPr lang="en-US" dirty="0"/>
          </a:p>
        </p:txBody>
      </p:sp>
      <p:sp>
        <p:nvSpPr>
          <p:cNvPr id="3" name="Content Placeholder 2"/>
          <p:cNvSpPr>
            <a:spLocks noGrp="1"/>
          </p:cNvSpPr>
          <p:nvPr>
            <p:ph sz="quarter" idx="1"/>
          </p:nvPr>
        </p:nvSpPr>
        <p:spPr/>
        <p:txBody>
          <a:bodyPr>
            <a:normAutofit/>
          </a:bodyPr>
          <a:lstStyle/>
          <a:p>
            <a:pPr algn="just"/>
            <a:r>
              <a:rPr lang="en-US" dirty="0" smtClean="0"/>
              <a:t>In our day to day life, we use the concept of probability in many places.</a:t>
            </a:r>
          </a:p>
          <a:p>
            <a:pPr algn="just"/>
            <a:r>
              <a:rPr lang="en-US" dirty="0" smtClean="0"/>
              <a:t>Ex. when a coin is flipped.</a:t>
            </a:r>
          </a:p>
          <a:p>
            <a:pPr algn="just"/>
            <a:r>
              <a:rPr lang="en-US" dirty="0" smtClean="0"/>
              <a:t>This is the </a:t>
            </a:r>
            <a:r>
              <a:rPr lang="en-US" b="1" dirty="0" err="1" smtClean="0"/>
              <a:t>frequentist</a:t>
            </a:r>
            <a:r>
              <a:rPr lang="en-US" b="1" dirty="0" smtClean="0"/>
              <a:t> interpretation </a:t>
            </a:r>
            <a:r>
              <a:rPr lang="en-US" dirty="0" smtClean="0"/>
              <a:t>of probability.</a:t>
            </a:r>
          </a:p>
          <a:p>
            <a:pPr algn="just"/>
            <a:r>
              <a:rPr lang="en-US" dirty="0" smtClean="0"/>
              <a:t>Another important interpretation of probability tries to quantify the uncertainty of some event and thus focuses on information rather than repeated trials. This is called the </a:t>
            </a:r>
            <a:r>
              <a:rPr lang="en-US" b="1" dirty="0" smtClean="0"/>
              <a:t>Bayesian </a:t>
            </a:r>
            <a:r>
              <a:rPr lang="en-US" dirty="0" smtClean="0"/>
              <a:t>interpretation of probability.</a:t>
            </a:r>
          </a:p>
          <a:p>
            <a:pPr algn="just"/>
            <a:r>
              <a:rPr lang="en-US" dirty="0" smtClean="0"/>
              <a:t>Ex. compute the probability of India winning 2022 cricket world cup final.</a:t>
            </a:r>
          </a:p>
          <a:p>
            <a:pPr algn="just"/>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CENTRAL LIMIT THEOREM</a:t>
            </a:r>
            <a:endParaRPr lang="en-US" dirty="0"/>
          </a:p>
        </p:txBody>
      </p:sp>
      <p:sp>
        <p:nvSpPr>
          <p:cNvPr id="3" name="Content Placeholder 2"/>
          <p:cNvSpPr>
            <a:spLocks noGrp="1"/>
          </p:cNvSpPr>
          <p:nvPr>
            <p:ph sz="quarter" idx="1"/>
          </p:nvPr>
        </p:nvSpPr>
        <p:spPr/>
        <p:txBody>
          <a:bodyPr>
            <a:normAutofit lnSpcReduction="10000"/>
          </a:bodyPr>
          <a:lstStyle/>
          <a:p>
            <a:pPr algn="just"/>
            <a:r>
              <a:rPr lang="en-US" dirty="0" smtClean="0"/>
              <a:t>In probability theory, the central limit theorem (CLT) states that the </a:t>
            </a:r>
            <a:r>
              <a:rPr lang="en-US" u="sng" dirty="0" smtClean="0">
                <a:hlinkClick r:id="rId2"/>
              </a:rPr>
              <a:t>distribution of a  sample</a:t>
            </a:r>
            <a:r>
              <a:rPr lang="en-US" dirty="0" smtClean="0"/>
              <a:t> variable approximates a normal distribution (i.e., a “bell curve”) as the sample size becomes larger.</a:t>
            </a:r>
          </a:p>
          <a:p>
            <a:pPr algn="just"/>
            <a:r>
              <a:rPr lang="en-US" dirty="0" smtClean="0"/>
              <a:t>given a sufficiently large sample size from a population with a finite level of variance, the mean of all sampled variables from the same population will be approximately equal to the mean of the population.</a:t>
            </a:r>
          </a:p>
          <a:p>
            <a:pPr algn="just"/>
            <a:r>
              <a:rPr lang="en-US" dirty="0" smtClean="0"/>
              <a:t>A key aspect of CLT is that the average of the sample means and standard deviations will equal the population mean and standard deviation.</a:t>
            </a:r>
          </a:p>
          <a:p>
            <a:pPr algn="just"/>
            <a:endParaRPr lang="en-US" dirty="0" smtClean="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entral limit.png"/>
          <p:cNvPicPr>
            <a:picLocks noGrp="1" noChangeAspect="1"/>
          </p:cNvPicPr>
          <p:nvPr>
            <p:ph sz="quarter" idx="1"/>
          </p:nvPr>
        </p:nvPicPr>
        <p:blipFill>
          <a:blip r:embed="rId2"/>
          <a:stretch>
            <a:fillRect/>
          </a:stretch>
        </p:blipFill>
        <p:spPr>
          <a:xfrm>
            <a:off x="760298" y="2133601"/>
            <a:ext cx="7088301" cy="3932712"/>
          </a:xfrm>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SAMPLING DISTRIBUTIONS</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a:bodyPr>
          <a:lstStyle/>
          <a:p>
            <a:pPr algn="just"/>
            <a:r>
              <a:rPr lang="en-US" dirty="0" smtClean="0"/>
              <a:t>The key component of machine learning is to use a sample- based training data which can be used to represent the larger set of actual data and it is important to estimate how confidently an outcome can be related to the </a:t>
            </a:r>
            <a:r>
              <a:rPr lang="en-US" dirty="0" err="1" smtClean="0"/>
              <a:t>behaviour</a:t>
            </a:r>
            <a:r>
              <a:rPr lang="en-US" dirty="0" smtClean="0"/>
              <a:t> of the training data so that the decisions on the actual data can be made</a:t>
            </a:r>
            <a:endParaRPr lang="en-US" i="1" dirty="0" smtClean="0"/>
          </a:p>
          <a:p>
            <a:pPr algn="just"/>
            <a:r>
              <a:rPr lang="en-US" i="1" dirty="0" smtClean="0"/>
              <a:t>Population </a:t>
            </a:r>
            <a:r>
              <a:rPr lang="en-US" dirty="0" smtClean="0"/>
              <a:t>is a finite set of objects being investigated</a:t>
            </a:r>
            <a:r>
              <a:rPr lang="en-US" i="1" dirty="0" smtClean="0"/>
              <a:t>.</a:t>
            </a:r>
          </a:p>
          <a:p>
            <a:pPr algn="just"/>
            <a:r>
              <a:rPr lang="en-US" i="1" dirty="0" smtClean="0"/>
              <a:t> Random sample</a:t>
            </a:r>
            <a:r>
              <a:rPr lang="en-US" dirty="0" smtClean="0"/>
              <a:t> refers to a sample of objects drawn from a population in a way that every member of the population has the same chance of being chosen.</a:t>
            </a:r>
          </a:p>
          <a:p>
            <a:pPr algn="just"/>
            <a:r>
              <a:rPr lang="en-US" i="1" dirty="0" smtClean="0"/>
              <a:t>Sampling distribution </a:t>
            </a:r>
            <a:r>
              <a:rPr lang="en-US" dirty="0" smtClean="0"/>
              <a:t>refers to the probability distribution of a random variable defined in a space of random samples.</a:t>
            </a:r>
          </a:p>
          <a:p>
            <a:pPr algn="just"/>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Sampling with replacement</a:t>
            </a:r>
            <a:endParaRPr lang="en-US" dirty="0"/>
          </a:p>
        </p:txBody>
      </p:sp>
      <p:sp>
        <p:nvSpPr>
          <p:cNvPr id="3" name="Content Placeholder 2"/>
          <p:cNvSpPr>
            <a:spLocks noGrp="1"/>
          </p:cNvSpPr>
          <p:nvPr>
            <p:ph sz="quarter" idx="1"/>
          </p:nvPr>
        </p:nvSpPr>
        <p:spPr/>
        <p:txBody>
          <a:bodyPr>
            <a:normAutofit/>
          </a:bodyPr>
          <a:lstStyle/>
          <a:p>
            <a:pPr algn="just"/>
            <a:r>
              <a:rPr lang="en-US" dirty="0" smtClean="0"/>
              <a:t>While choosing the samples from the population if each object chosen is returned to the population before the next object is chosen, then it is called the sampling with replacement. </a:t>
            </a:r>
          </a:p>
          <a:p>
            <a:pPr algn="just"/>
            <a:r>
              <a:rPr lang="en-US" dirty="0" smtClean="0"/>
              <a:t>In this case, repetitions are allowed. 	</a:t>
            </a:r>
          </a:p>
          <a:p>
            <a:pPr algn="just"/>
            <a:r>
              <a:rPr lang="en-US" dirty="0" smtClean="0"/>
              <a:t>That means, if the sample size n is chosen from the population size of N, then </a:t>
            </a:r>
          </a:p>
          <a:p>
            <a:pPr lvl="1" algn="just"/>
            <a:r>
              <a:rPr lang="en-US" dirty="0" smtClean="0"/>
              <a:t>the number of such samples is = </a:t>
            </a:r>
            <a:r>
              <a:rPr lang="en-US" dirty="0" err="1" smtClean="0"/>
              <a:t>N</a:t>
            </a:r>
            <a:r>
              <a:rPr lang="en-US" baseline="30000" dirty="0" err="1" smtClean="0"/>
              <a:t>n</a:t>
            </a:r>
            <a:r>
              <a:rPr lang="en-US" dirty="0" smtClean="0"/>
              <a:t> , because each object can be repeated.</a:t>
            </a:r>
          </a:p>
          <a:p>
            <a:pPr algn="just"/>
            <a:r>
              <a:rPr lang="en-US" dirty="0" smtClean="0"/>
              <a:t>Also, the probability of each sample being chosen is the same and is 1/ </a:t>
            </a:r>
            <a:r>
              <a:rPr lang="en-US" dirty="0" err="1" smtClean="0"/>
              <a:t>N</a:t>
            </a:r>
            <a:r>
              <a:rPr lang="en-US" baseline="30000" dirty="0" err="1" smtClean="0"/>
              <a:t>n</a:t>
            </a:r>
            <a:endParaRPr lang="en-US" dirty="0" smtClean="0"/>
          </a:p>
          <a:p>
            <a:pPr algn="just"/>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wr.png"/>
          <p:cNvPicPr>
            <a:picLocks noGrp="1" noChangeAspect="1"/>
          </p:cNvPicPr>
          <p:nvPr>
            <p:ph sz="quarter" idx="1"/>
          </p:nvPr>
        </p:nvPicPr>
        <p:blipFill>
          <a:blip r:embed="rId2"/>
          <a:srcRect t="2779"/>
          <a:stretch>
            <a:fillRect/>
          </a:stretch>
        </p:blipFill>
        <p:spPr>
          <a:xfrm>
            <a:off x="787422" y="1143000"/>
            <a:ext cx="6126086" cy="5330825"/>
          </a:xfrm>
        </p:spPr>
      </p:pic>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a:r>
              <a:rPr lang="en-US" dirty="0" smtClean="0"/>
              <a:t>For example, </a:t>
            </a:r>
          </a:p>
          <a:p>
            <a:pPr algn="just"/>
            <a:r>
              <a:rPr lang="en-US" dirty="0" smtClean="0"/>
              <a:t>let’s choose a random sample of 2 patients from a population of 3 patients {A, B, C} and replacement is allowed. There can be 9 such ordered pairs, like:</a:t>
            </a:r>
          </a:p>
          <a:p>
            <a:pPr algn="just">
              <a:buNone/>
            </a:pPr>
            <a:r>
              <a:rPr lang="pt-BR" dirty="0" smtClean="0"/>
              <a:t>	(</a:t>
            </a:r>
            <a:r>
              <a:rPr lang="pt-BR" i="1" dirty="0" smtClean="0"/>
              <a:t>A, A), (A, B), (A, C), (B, A), (B, B), (B, C), (C, A), (C, B), (C, C)</a:t>
            </a:r>
          </a:p>
          <a:p>
            <a:pPr algn="just"/>
            <a:r>
              <a:rPr lang="en-US" dirty="0" smtClean="0"/>
              <a:t>That means the number of random samples of 2 from the population of 3 is</a:t>
            </a:r>
          </a:p>
          <a:p>
            <a:pPr algn="just">
              <a:buNone/>
            </a:pPr>
            <a:r>
              <a:rPr lang="en-US" i="1" dirty="0" smtClean="0"/>
              <a:t>			</a:t>
            </a:r>
            <a:r>
              <a:rPr lang="en-US" i="1" dirty="0" err="1" smtClean="0"/>
              <a:t>N</a:t>
            </a:r>
            <a:r>
              <a:rPr lang="en-US" i="1" baseline="30000" dirty="0" err="1" smtClean="0"/>
              <a:t>n</a:t>
            </a:r>
            <a:r>
              <a:rPr lang="en-US" i="1" dirty="0" smtClean="0"/>
              <a:t> = 3 </a:t>
            </a:r>
            <a:r>
              <a:rPr lang="en-US" i="1" baseline="30000" dirty="0" smtClean="0"/>
              <a:t>2</a:t>
            </a:r>
            <a:r>
              <a:rPr lang="en-US" i="1" dirty="0" smtClean="0"/>
              <a:t>= 9</a:t>
            </a:r>
          </a:p>
          <a:p>
            <a:pPr algn="just">
              <a:buNone/>
            </a:pPr>
            <a:r>
              <a:rPr lang="en-US" i="1" dirty="0" smtClean="0"/>
              <a:t>   </a:t>
            </a:r>
            <a:r>
              <a:rPr lang="en-US" dirty="0" smtClean="0"/>
              <a:t>and each of the random sample has probability of 1/9 being chosen.</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Sampling without replacement</a:t>
            </a:r>
            <a:endParaRPr lang="en-US" dirty="0"/>
          </a:p>
        </p:txBody>
      </p:sp>
      <p:sp>
        <p:nvSpPr>
          <p:cNvPr id="3" name="Content Placeholder 2"/>
          <p:cNvSpPr>
            <a:spLocks noGrp="1"/>
          </p:cNvSpPr>
          <p:nvPr>
            <p:ph sz="quarter" idx="1"/>
          </p:nvPr>
        </p:nvSpPr>
        <p:spPr/>
        <p:txBody>
          <a:bodyPr/>
          <a:lstStyle/>
          <a:p>
            <a:pPr algn="just"/>
            <a:r>
              <a:rPr lang="en-US" dirty="0" smtClean="0"/>
              <a:t>In case, we don’t return the object being chosen to the population before choosing the next object, then the random sample of size n is defined as the unordered subset of n objects from the population and called sampling without replacement.</a:t>
            </a:r>
          </a:p>
          <a:p>
            <a:r>
              <a:rPr lang="en-US" dirty="0" smtClean="0"/>
              <a:t>The number of such samples that can be drawn from the population size of N is: </a:t>
            </a:r>
            <a:endParaRPr lang="en-US" dirty="0"/>
          </a:p>
        </p:txBody>
      </p:sp>
      <p:pic>
        <p:nvPicPr>
          <p:cNvPr id="1026" name="Picture 2"/>
          <p:cNvPicPr>
            <a:picLocks noChangeAspect="1" noChangeArrowheads="1"/>
          </p:cNvPicPr>
          <p:nvPr/>
        </p:nvPicPr>
        <p:blipFill>
          <a:blip r:embed="rId2"/>
          <a:srcRect/>
          <a:stretch>
            <a:fillRect/>
          </a:stretch>
        </p:blipFill>
        <p:spPr bwMode="auto">
          <a:xfrm>
            <a:off x="2057400" y="4876800"/>
            <a:ext cx="2962275" cy="1019175"/>
          </a:xfrm>
          <a:prstGeom prst="rect">
            <a:avLst/>
          </a:prstGeom>
          <a:noFill/>
          <a:ln w="9525">
            <a:noFill/>
            <a:miter lim="800000"/>
            <a:headEnd/>
            <a:tailEnd/>
          </a:ln>
          <a:effectLst/>
        </p:spPr>
      </p:pic>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a:r>
              <a:rPr lang="en-US" dirty="0" smtClean="0"/>
              <a:t>In our previous example, the unordered sample of 2 that can be created from the population of 3 patients when replacement is not allowed is</a:t>
            </a:r>
          </a:p>
          <a:p>
            <a:pPr algn="just">
              <a:buNone/>
            </a:pPr>
            <a:r>
              <a:rPr lang="pt-BR" dirty="0" smtClean="0"/>
              <a:t>		(A, B), (A, C), (B, C)</a:t>
            </a:r>
          </a:p>
          <a:p>
            <a:pPr algn="just">
              <a:buNone/>
            </a:pPr>
            <a:endParaRPr lang="en-US" dirty="0"/>
          </a:p>
        </p:txBody>
      </p:sp>
      <p:pic>
        <p:nvPicPr>
          <p:cNvPr id="2052" name="Picture 4"/>
          <p:cNvPicPr>
            <a:picLocks noChangeAspect="1" noChangeArrowheads="1"/>
          </p:cNvPicPr>
          <p:nvPr/>
        </p:nvPicPr>
        <p:blipFill>
          <a:blip r:embed="rId2"/>
          <a:srcRect/>
          <a:stretch>
            <a:fillRect/>
          </a:stretch>
        </p:blipFill>
        <p:spPr bwMode="auto">
          <a:xfrm>
            <a:off x="1524000" y="3581400"/>
            <a:ext cx="3124200" cy="771525"/>
          </a:xfrm>
          <a:prstGeom prst="rect">
            <a:avLst/>
          </a:prstGeom>
          <a:noFill/>
          <a:ln w="9525">
            <a:noFill/>
            <a:miter lim="800000"/>
            <a:headEnd/>
            <a:tailEnd/>
          </a:ln>
          <a:effectLst/>
        </p:spPr>
      </p:pic>
      <p:pic>
        <p:nvPicPr>
          <p:cNvPr id="2053" name="Picture 5"/>
          <p:cNvPicPr>
            <a:picLocks noChangeAspect="1" noChangeArrowheads="1"/>
          </p:cNvPicPr>
          <p:nvPr/>
        </p:nvPicPr>
        <p:blipFill>
          <a:blip r:embed="rId3"/>
          <a:srcRect/>
          <a:stretch>
            <a:fillRect/>
          </a:stretch>
        </p:blipFill>
        <p:spPr bwMode="auto">
          <a:xfrm>
            <a:off x="762000" y="4495800"/>
            <a:ext cx="7258050" cy="1200150"/>
          </a:xfrm>
          <a:prstGeom prst="rect">
            <a:avLst/>
          </a:prstGeom>
          <a:noFill/>
          <a:ln w="9525">
            <a:noFill/>
            <a:miter lim="800000"/>
            <a:headEnd/>
            <a:tailEnd/>
          </a:ln>
          <a:effectLst/>
        </p:spPr>
      </p:pic>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457200" y="1600200"/>
            <a:ext cx="8229600" cy="4724400"/>
          </a:xfrm>
        </p:spPr>
        <p:txBody>
          <a:bodyPr>
            <a:normAutofit fontScale="92500" lnSpcReduction="20000"/>
          </a:bodyPr>
          <a:lstStyle/>
          <a:p>
            <a:r>
              <a:rPr lang="en-US" dirty="0" smtClean="0"/>
              <a:t>basic rules</a:t>
            </a:r>
          </a:p>
          <a:p>
            <a:r>
              <a:rPr lang="en-US" dirty="0" smtClean="0"/>
              <a:t>p(A)  :  the probability that the event A is true</a:t>
            </a:r>
          </a:p>
          <a:p>
            <a:pPr lvl="2"/>
            <a:r>
              <a:rPr lang="en-US" dirty="0" smtClean="0"/>
              <a:t>Ex. India winning 2022 cricket world cup final.</a:t>
            </a:r>
          </a:p>
          <a:p>
            <a:r>
              <a:rPr lang="en-US" dirty="0" smtClean="0"/>
              <a:t>0 ≤ p(A) ≤ 1 : probability of this event happening lies between 0 and 1.</a:t>
            </a:r>
          </a:p>
          <a:p>
            <a:r>
              <a:rPr lang="en-US" dirty="0" smtClean="0"/>
              <a:t>p(A) = 0 : the event will definitely not happen.</a:t>
            </a:r>
          </a:p>
          <a:p>
            <a:r>
              <a:rPr lang="en-US" dirty="0" smtClean="0"/>
              <a:t>p(A) = 1: the event will definitely happen. </a:t>
            </a:r>
          </a:p>
          <a:p>
            <a:r>
              <a:rPr lang="en-US" dirty="0" smtClean="0"/>
              <a:t>p(A̅) : the probability of the event not A.</a:t>
            </a:r>
          </a:p>
          <a:p>
            <a:pPr lvl="2"/>
            <a:r>
              <a:rPr lang="en-US" dirty="0" smtClean="0"/>
              <a:t> p(A̅) = 1 − p(A).</a:t>
            </a:r>
          </a:p>
          <a:p>
            <a:r>
              <a:rPr lang="en-US" dirty="0" smtClean="0"/>
              <a:t>The probability o f selecting an event A, from a sample size of X is defined as  : </a:t>
            </a:r>
          </a:p>
          <a:p>
            <a:pPr lvl="1">
              <a:buNone/>
            </a:pPr>
            <a:r>
              <a:rPr lang="en-US" dirty="0" smtClean="0"/>
              <a:t>      p(A) =  n/X</a:t>
            </a:r>
          </a:p>
          <a:p>
            <a:pPr lvl="1"/>
            <a:r>
              <a:rPr lang="en-US" dirty="0" smtClean="0"/>
              <a:t>where n is the number of times the instance of event A is present in the sample of size X.</a:t>
            </a:r>
          </a:p>
          <a:p>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smtClean="0"/>
              <a:t>HYPOTHESIS TESTING</a:t>
            </a:r>
            <a:endParaRPr lang="en-US"/>
          </a:p>
        </p:txBody>
      </p:sp>
      <p:sp>
        <p:nvSpPr>
          <p:cNvPr id="5" name="Subtitle 4"/>
          <p:cNvSpPr>
            <a:spLocks noGrp="1"/>
          </p:cNvSpPr>
          <p:nvPr>
            <p:ph type="subTitle" idx="1"/>
          </p:nvPr>
        </p:nvSpPr>
        <p:spPr/>
        <p:txBody>
          <a:bodyPr/>
          <a:lstStyle/>
          <a:p>
            <a:endParaRPr 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lgn="just"/>
            <a:r>
              <a:rPr lang="en-US" dirty="0" smtClean="0"/>
              <a:t>While dealing with random variables a common situation </a:t>
            </a:r>
            <a:r>
              <a:rPr lang="en-US" dirty="0" smtClean="0"/>
              <a:t>is when </a:t>
            </a:r>
            <a:r>
              <a:rPr lang="en-US" dirty="0" smtClean="0"/>
              <a:t>we have to make certain </a:t>
            </a:r>
            <a:r>
              <a:rPr lang="en-US" dirty="0" smtClean="0"/>
              <a:t> decisions </a:t>
            </a:r>
            <a:r>
              <a:rPr lang="en-US" dirty="0" smtClean="0"/>
              <a:t>or choices based </a:t>
            </a:r>
            <a:r>
              <a:rPr lang="en-US" dirty="0" smtClean="0"/>
              <a:t>on the </a:t>
            </a:r>
            <a:r>
              <a:rPr lang="en-US" dirty="0" smtClean="0"/>
              <a:t>observations or data which are random in nature. </a:t>
            </a:r>
            <a:endParaRPr lang="en-US" dirty="0" smtClean="0"/>
          </a:p>
          <a:p>
            <a:pPr algn="just"/>
            <a:r>
              <a:rPr lang="en-US" dirty="0" smtClean="0"/>
              <a:t>The solutions </a:t>
            </a:r>
            <a:r>
              <a:rPr lang="en-US" dirty="0" smtClean="0"/>
              <a:t>for dealing with these situations is called </a:t>
            </a:r>
            <a:r>
              <a:rPr lang="en-US" dirty="0" smtClean="0"/>
              <a:t>decision theory </a:t>
            </a:r>
            <a:r>
              <a:rPr lang="en-US" dirty="0" smtClean="0"/>
              <a:t>or hypothesis </a:t>
            </a:r>
            <a:r>
              <a:rPr lang="en-US" dirty="0" smtClean="0"/>
              <a:t>testing.</a:t>
            </a:r>
          </a:p>
          <a:p>
            <a:pPr algn="just"/>
            <a:r>
              <a:rPr lang="en-US" dirty="0" smtClean="0"/>
              <a:t>In terms of statistics, a hypothesis is an assumption </a:t>
            </a:r>
            <a:r>
              <a:rPr lang="en-US" dirty="0" smtClean="0"/>
              <a:t>about the </a:t>
            </a:r>
            <a:r>
              <a:rPr lang="en-US" dirty="0" smtClean="0"/>
              <a:t>probability law of the random </a:t>
            </a:r>
            <a:r>
              <a:rPr lang="en-US" dirty="0" smtClean="0"/>
              <a:t>variables.</a:t>
            </a:r>
          </a:p>
          <a:p>
            <a:pPr algn="just"/>
            <a:r>
              <a:rPr lang="en-US" dirty="0" smtClean="0"/>
              <a:t>Hypothesis Testing is basically an assumption that we make about the population parameter</a:t>
            </a:r>
            <a:r>
              <a:rPr lang="en-US" dirty="0" smtClean="0"/>
              <a:t>.  </a:t>
            </a:r>
            <a:r>
              <a:rPr lang="en-US" dirty="0" smtClean="0"/>
              <a:t>Ex : you say </a:t>
            </a:r>
            <a:r>
              <a:rPr lang="en-US" dirty="0" err="1" smtClean="0"/>
              <a:t>avg</a:t>
            </a:r>
            <a:r>
              <a:rPr lang="en-US" dirty="0" smtClean="0"/>
              <a:t> student in class is 40 or a boy is taller than girls.</a:t>
            </a:r>
            <a:endParaRPr lang="en-US" dirty="0" smtClean="0"/>
          </a:p>
          <a:p>
            <a:pPr algn="just"/>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a:r>
              <a:rPr lang="en-US" dirty="0" smtClean="0"/>
              <a:t> A </a:t>
            </a:r>
            <a:r>
              <a:rPr lang="en-US" b="1" dirty="0" smtClean="0"/>
              <a:t>hypothesis test </a:t>
            </a:r>
            <a:r>
              <a:rPr lang="en-US" dirty="0" smtClean="0"/>
              <a:t>evaluates two mutually exclusive statements about a population to determine which statement is best supported by the sample data. </a:t>
            </a:r>
            <a:endParaRPr lang="en-US" dirty="0" smtClean="0"/>
          </a:p>
          <a:p>
            <a:pPr algn="just"/>
            <a:r>
              <a:rPr lang="en-US" b="1" dirty="0" smtClean="0"/>
              <a:t>Null hypothesis :- </a:t>
            </a:r>
            <a:r>
              <a:rPr lang="en-US" dirty="0" smtClean="0"/>
              <a:t>In inferential statistics, the null hypothesis is a general statement or default position that there is no relationship between two measured phenomena, or no association among </a:t>
            </a:r>
            <a:r>
              <a:rPr lang="en-US" dirty="0" smtClean="0"/>
              <a:t>groups.</a:t>
            </a:r>
          </a:p>
          <a:p>
            <a:pPr algn="just"/>
            <a:r>
              <a:rPr lang="en-US" b="1" dirty="0" smtClean="0"/>
              <a:t>The alternative hypothesis </a:t>
            </a:r>
            <a:r>
              <a:rPr lang="en-US" dirty="0" smtClean="0"/>
              <a:t>is the hypothesis used in hypothesis testing that is contrary to the null hypothesis.</a:t>
            </a: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lgn="just"/>
            <a:r>
              <a:rPr lang="en-US" dirty="0" smtClean="0"/>
              <a:t>Example : you have a coin and you don’t know whether that is fair or tricky so let’s </a:t>
            </a:r>
            <a:r>
              <a:rPr lang="en-US" dirty="0" smtClean="0"/>
              <a:t> decide</a:t>
            </a:r>
            <a:r>
              <a:rPr lang="en-US" dirty="0" smtClean="0"/>
              <a:t> </a:t>
            </a:r>
            <a:r>
              <a:rPr lang="en-US" b="1" dirty="0" smtClean="0"/>
              <a:t>null</a:t>
            </a:r>
            <a:r>
              <a:rPr lang="en-US" dirty="0" smtClean="0"/>
              <a:t> and </a:t>
            </a:r>
            <a:r>
              <a:rPr lang="en-US" b="1" dirty="0" smtClean="0"/>
              <a:t>alternate hypothesis</a:t>
            </a:r>
            <a:endParaRPr lang="en-US" dirty="0" smtClean="0"/>
          </a:p>
          <a:p>
            <a:pPr algn="just"/>
            <a:r>
              <a:rPr lang="en-US" b="1" dirty="0" smtClean="0"/>
              <a:t>H0</a:t>
            </a:r>
            <a:r>
              <a:rPr lang="en-US" dirty="0" smtClean="0"/>
              <a:t> : a coin is a fair coin.</a:t>
            </a:r>
          </a:p>
          <a:p>
            <a:pPr algn="just"/>
            <a:r>
              <a:rPr lang="en-US" b="1" dirty="0" smtClean="0"/>
              <a:t>H1</a:t>
            </a:r>
            <a:r>
              <a:rPr lang="en-US" dirty="0" smtClean="0"/>
              <a:t> : a coin is a tricky coin</a:t>
            </a:r>
            <a:r>
              <a:rPr lang="en-US" dirty="0" smtClean="0"/>
              <a:t>.</a:t>
            </a:r>
          </a:p>
          <a:p>
            <a:pPr algn="just"/>
            <a:endParaRPr lang="en-US" dirty="0" smtClean="0"/>
          </a:p>
          <a:p>
            <a:pPr algn="just"/>
            <a:r>
              <a:rPr lang="en-US" b="1" dirty="0" smtClean="0"/>
              <a:t>Level of significance:</a:t>
            </a:r>
            <a:r>
              <a:rPr lang="en-US" dirty="0" smtClean="0"/>
              <a:t> Refers to the degree of significance in which we accept or reject </a:t>
            </a:r>
            <a:r>
              <a:rPr lang="en-US" dirty="0" smtClean="0"/>
              <a:t>the hypothesis. </a:t>
            </a:r>
          </a:p>
          <a:p>
            <a:pPr algn="just"/>
            <a:r>
              <a:rPr lang="en-US" dirty="0" smtClean="0"/>
              <a:t>This </a:t>
            </a:r>
            <a:r>
              <a:rPr lang="en-US" dirty="0" smtClean="0"/>
              <a:t>is normally denoted with alpha(</a:t>
            </a:r>
            <a:r>
              <a:rPr lang="en-US" dirty="0" err="1" smtClean="0"/>
              <a:t>maths</a:t>
            </a:r>
            <a:r>
              <a:rPr lang="en-US" dirty="0" smtClean="0"/>
              <a:t> symbol ) and generally it is 0.05 or 5% , which means your output should be 95% confident to give similar kind of result in each sample.</a:t>
            </a:r>
          </a:p>
          <a:p>
            <a:pPr algn="just"/>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There are 4 possible </a:t>
            </a:r>
            <a:r>
              <a:rPr lang="en-US" dirty="0" smtClean="0"/>
              <a:t>decisions:</a:t>
            </a:r>
          </a:p>
          <a:p>
            <a:pPr>
              <a:buNone/>
            </a:pPr>
            <a:r>
              <a:rPr lang="en-US" dirty="0" smtClean="0"/>
              <a:t>1.H</a:t>
            </a:r>
            <a:r>
              <a:rPr lang="en-US" sz="1800" dirty="0" smtClean="0"/>
              <a:t>0</a:t>
            </a:r>
            <a:r>
              <a:rPr lang="en-US" dirty="0" smtClean="0"/>
              <a:t> </a:t>
            </a:r>
            <a:r>
              <a:rPr lang="en-US" dirty="0" smtClean="0"/>
              <a:t>is true; accept </a:t>
            </a:r>
            <a:r>
              <a:rPr lang="en-US" dirty="0" smtClean="0"/>
              <a:t>H</a:t>
            </a:r>
            <a:r>
              <a:rPr lang="en-US" sz="1800" dirty="0" smtClean="0"/>
              <a:t>0</a:t>
            </a:r>
            <a:r>
              <a:rPr lang="en-US" dirty="0" smtClean="0"/>
              <a:t> </a:t>
            </a:r>
            <a:r>
              <a:rPr lang="en-US" dirty="0" smtClean="0"/>
              <a:t>➔ this is a correct decision</a:t>
            </a:r>
          </a:p>
          <a:p>
            <a:pPr>
              <a:buNone/>
            </a:pPr>
            <a:r>
              <a:rPr lang="en-US" dirty="0" smtClean="0"/>
              <a:t>2. </a:t>
            </a:r>
            <a:r>
              <a:rPr lang="en-US" dirty="0" smtClean="0"/>
              <a:t>H</a:t>
            </a:r>
            <a:r>
              <a:rPr lang="en-US" sz="1800" dirty="0" smtClean="0"/>
              <a:t>0</a:t>
            </a:r>
            <a:r>
              <a:rPr lang="en-US" dirty="0" smtClean="0"/>
              <a:t> </a:t>
            </a:r>
            <a:r>
              <a:rPr lang="en-US" dirty="0" smtClean="0"/>
              <a:t>is true; reject </a:t>
            </a:r>
            <a:r>
              <a:rPr lang="en-US" dirty="0" smtClean="0"/>
              <a:t>H</a:t>
            </a:r>
            <a:r>
              <a:rPr lang="en-US" sz="2000" dirty="0" smtClean="0"/>
              <a:t>0</a:t>
            </a:r>
            <a:r>
              <a:rPr lang="en-US" dirty="0" smtClean="0"/>
              <a:t> </a:t>
            </a:r>
            <a:r>
              <a:rPr lang="en-US" dirty="0" smtClean="0"/>
              <a:t>(which means accept </a:t>
            </a:r>
            <a:r>
              <a:rPr lang="en-US" dirty="0" smtClean="0"/>
              <a:t>H</a:t>
            </a:r>
            <a:r>
              <a:rPr lang="en-US" sz="1800" dirty="0" smtClean="0"/>
              <a:t>1</a:t>
            </a:r>
            <a:r>
              <a:rPr lang="en-US" dirty="0" smtClean="0"/>
              <a:t> </a:t>
            </a:r>
            <a:r>
              <a:rPr lang="en-US" dirty="0" smtClean="0"/>
              <a:t>) ➔ this is an </a:t>
            </a:r>
            <a:r>
              <a:rPr lang="en-US" dirty="0" smtClean="0"/>
              <a:t>incorrect decision</a:t>
            </a:r>
            <a:endParaRPr lang="en-US" dirty="0" smtClean="0"/>
          </a:p>
          <a:p>
            <a:pPr>
              <a:buNone/>
            </a:pPr>
            <a:r>
              <a:rPr lang="en-US" dirty="0" smtClean="0"/>
              <a:t>3. H</a:t>
            </a:r>
            <a:r>
              <a:rPr lang="en-US" sz="1800" dirty="0" smtClean="0"/>
              <a:t>1</a:t>
            </a:r>
            <a:r>
              <a:rPr lang="en-US" dirty="0" smtClean="0"/>
              <a:t> </a:t>
            </a:r>
            <a:r>
              <a:rPr lang="en-US" dirty="0" smtClean="0"/>
              <a:t>is true; accept H</a:t>
            </a:r>
            <a:r>
              <a:rPr lang="en-US" sz="1800" dirty="0" smtClean="0"/>
              <a:t>1</a:t>
            </a:r>
            <a:r>
              <a:rPr lang="en-US" dirty="0" smtClean="0"/>
              <a:t> </a:t>
            </a:r>
            <a:r>
              <a:rPr lang="en-US" dirty="0" smtClean="0"/>
              <a:t>➔ this is a correct decision</a:t>
            </a:r>
          </a:p>
          <a:p>
            <a:pPr>
              <a:buNone/>
            </a:pPr>
            <a:r>
              <a:rPr lang="en-US" dirty="0" smtClean="0"/>
              <a:t>4. H</a:t>
            </a:r>
            <a:r>
              <a:rPr lang="en-US" sz="1800" dirty="0" smtClean="0"/>
              <a:t>1</a:t>
            </a:r>
            <a:r>
              <a:rPr lang="en-US" dirty="0" smtClean="0"/>
              <a:t> </a:t>
            </a:r>
            <a:r>
              <a:rPr lang="en-US" dirty="0" smtClean="0"/>
              <a:t>is true; reject H</a:t>
            </a:r>
            <a:r>
              <a:rPr lang="en-US" sz="1800" dirty="0" smtClean="0"/>
              <a:t>1</a:t>
            </a:r>
            <a:r>
              <a:rPr lang="en-US" dirty="0" smtClean="0"/>
              <a:t> </a:t>
            </a:r>
            <a:r>
              <a:rPr lang="en-US" dirty="0" smtClean="0"/>
              <a:t>(which means accept </a:t>
            </a:r>
            <a:r>
              <a:rPr lang="en-US" dirty="0" smtClean="0"/>
              <a:t>H</a:t>
            </a:r>
            <a:r>
              <a:rPr lang="en-US" sz="2000" dirty="0" smtClean="0"/>
              <a:t>0</a:t>
            </a:r>
            <a:r>
              <a:rPr lang="en-US" dirty="0" smtClean="0"/>
              <a:t> </a:t>
            </a:r>
            <a:r>
              <a:rPr lang="en-US" dirty="0" smtClean="0"/>
              <a:t>) ➔ this is an </a:t>
            </a:r>
            <a:r>
              <a:rPr lang="en-US" dirty="0" smtClean="0"/>
              <a:t>incorrect decision.</a:t>
            </a:r>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So, we can see there is the possibility of 2 correct and </a:t>
            </a:r>
            <a:r>
              <a:rPr lang="en-US" dirty="0" smtClean="0"/>
              <a:t>2 incorrect </a:t>
            </a:r>
            <a:r>
              <a:rPr lang="en-US" dirty="0" smtClean="0"/>
              <a:t>decisions and the corresponding actions. </a:t>
            </a:r>
            <a:r>
              <a:rPr lang="en-US" dirty="0" smtClean="0"/>
              <a:t>The erroneous </a:t>
            </a:r>
            <a:r>
              <a:rPr lang="en-US" dirty="0" smtClean="0"/>
              <a:t>decisions can be termed as</a:t>
            </a:r>
            <a:r>
              <a:rPr lang="en-US" dirty="0" smtClean="0"/>
              <a:t>:</a:t>
            </a:r>
          </a:p>
          <a:p>
            <a:r>
              <a:rPr lang="en-US" dirty="0" smtClean="0"/>
              <a:t>Type I error: reject </a:t>
            </a:r>
            <a:r>
              <a:rPr lang="en-US" dirty="0" smtClean="0"/>
              <a:t>H</a:t>
            </a:r>
            <a:r>
              <a:rPr lang="en-US" sz="1800" dirty="0" smtClean="0"/>
              <a:t>0</a:t>
            </a:r>
            <a:r>
              <a:rPr lang="en-US" dirty="0" smtClean="0"/>
              <a:t> </a:t>
            </a:r>
            <a:r>
              <a:rPr lang="en-US" dirty="0" smtClean="0"/>
              <a:t>(or accept </a:t>
            </a:r>
            <a:r>
              <a:rPr lang="en-US" dirty="0" smtClean="0"/>
              <a:t>H</a:t>
            </a:r>
            <a:r>
              <a:rPr lang="en-US" sz="1800" dirty="0" smtClean="0"/>
              <a:t>1</a:t>
            </a:r>
            <a:r>
              <a:rPr lang="en-US" dirty="0" smtClean="0"/>
              <a:t> </a:t>
            </a:r>
            <a:r>
              <a:rPr lang="en-US" dirty="0" smtClean="0"/>
              <a:t>) when H</a:t>
            </a:r>
            <a:r>
              <a:rPr lang="en-US" sz="1800" dirty="0" smtClean="0"/>
              <a:t>0</a:t>
            </a:r>
            <a:r>
              <a:rPr lang="en-US" dirty="0" smtClean="0"/>
              <a:t> </a:t>
            </a:r>
            <a:r>
              <a:rPr lang="en-US" dirty="0" smtClean="0"/>
              <a:t>is true</a:t>
            </a:r>
            <a:r>
              <a:rPr lang="en-US" dirty="0" smtClean="0"/>
              <a:t>.</a:t>
            </a:r>
            <a:r>
              <a:rPr lang="en-US" dirty="0" smtClean="0"/>
              <a:t> This is also called </a:t>
            </a:r>
            <a:r>
              <a:rPr lang="en-US" dirty="0" smtClean="0"/>
              <a:t>Alpha error </a:t>
            </a:r>
            <a:r>
              <a:rPr lang="en-US" dirty="0" smtClean="0"/>
              <a:t>where good is interpreted as bad</a:t>
            </a:r>
            <a:r>
              <a:rPr lang="en-US" dirty="0" smtClean="0"/>
              <a:t>.</a:t>
            </a:r>
          </a:p>
          <a:p>
            <a:r>
              <a:rPr lang="en-US" dirty="0" smtClean="0"/>
              <a:t>Type II error: reject </a:t>
            </a:r>
            <a:r>
              <a:rPr lang="en-US" dirty="0" smtClean="0"/>
              <a:t>H</a:t>
            </a:r>
            <a:r>
              <a:rPr lang="en-US" sz="2000" dirty="0" smtClean="0"/>
              <a:t>1</a:t>
            </a:r>
            <a:r>
              <a:rPr lang="en-US" dirty="0" smtClean="0"/>
              <a:t> </a:t>
            </a:r>
            <a:r>
              <a:rPr lang="en-US" dirty="0" smtClean="0"/>
              <a:t>(or accept H</a:t>
            </a:r>
            <a:r>
              <a:rPr lang="en-US" sz="1800" dirty="0" smtClean="0"/>
              <a:t>0</a:t>
            </a:r>
            <a:r>
              <a:rPr lang="en-US" dirty="0" smtClean="0"/>
              <a:t> </a:t>
            </a:r>
            <a:r>
              <a:rPr lang="en-US" dirty="0" smtClean="0"/>
              <a:t>) when </a:t>
            </a:r>
            <a:r>
              <a:rPr lang="en-US" dirty="0" smtClean="0"/>
              <a:t>H</a:t>
            </a:r>
            <a:r>
              <a:rPr lang="en-US" sz="1800" dirty="0" smtClean="0"/>
              <a:t>1</a:t>
            </a:r>
            <a:r>
              <a:rPr lang="en-US" dirty="0" smtClean="0"/>
              <a:t> </a:t>
            </a:r>
            <a:r>
              <a:rPr lang="en-US" dirty="0" smtClean="0"/>
              <a:t>is </a:t>
            </a:r>
            <a:r>
              <a:rPr lang="en-US" dirty="0" smtClean="0"/>
              <a:t>true.</a:t>
            </a:r>
            <a:r>
              <a:rPr lang="en-US" dirty="0" smtClean="0"/>
              <a:t> This is also </a:t>
            </a:r>
            <a:r>
              <a:rPr lang="en-US" smtClean="0"/>
              <a:t>called </a:t>
            </a:r>
            <a:r>
              <a:rPr lang="en-US" smtClean="0"/>
              <a:t>Beta error </a:t>
            </a:r>
            <a:r>
              <a:rPr lang="en-US" dirty="0" smtClean="0"/>
              <a:t>where bad is interpreted as good and can have </a:t>
            </a:r>
            <a:r>
              <a:rPr lang="en-US" smtClean="0"/>
              <a:t>a </a:t>
            </a:r>
            <a:r>
              <a:rPr lang="en-US" smtClean="0"/>
              <a:t>more devastating </a:t>
            </a:r>
            <a:r>
              <a:rPr lang="en-US" dirty="0" smtClean="0"/>
              <a:t>impact.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i="1" dirty="0" smtClean="0"/>
              <a:t>Probability of </a:t>
            </a:r>
            <a:r>
              <a:rPr lang="en-US" b="1" i="1" dirty="0" smtClean="0"/>
              <a:t>a union of two events</a:t>
            </a:r>
          </a:p>
          <a:p>
            <a:r>
              <a:rPr lang="en-US" dirty="0" smtClean="0"/>
              <a:t>Two events A and B are called mutually exclusive if they can’t happen together.</a:t>
            </a:r>
          </a:p>
          <a:p>
            <a:pPr lvl="1"/>
            <a:r>
              <a:rPr lang="en-US" dirty="0" smtClean="0"/>
              <a:t>For example, India winning the cricket World Cup 2022 and England winning the cricket World Cup 2022 are two mutually exclusive events.</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pic>
        <p:nvPicPr>
          <p:cNvPr id="2050" name="Picture 2"/>
          <p:cNvPicPr>
            <a:picLocks noChangeAspect="1" noChangeArrowheads="1"/>
          </p:cNvPicPr>
          <p:nvPr/>
        </p:nvPicPr>
        <p:blipFill>
          <a:blip r:embed="rId2"/>
          <a:srcRect/>
          <a:stretch>
            <a:fillRect/>
          </a:stretch>
        </p:blipFill>
        <p:spPr bwMode="auto">
          <a:xfrm>
            <a:off x="177800" y="2362200"/>
            <a:ext cx="8788400" cy="2133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1555</TotalTime>
  <Words>2703</Words>
  <Application>Microsoft Office PowerPoint</Application>
  <PresentationFormat>On-screen Show (4:3)</PresentationFormat>
  <Paragraphs>274</Paragraphs>
  <Slides>75</Slides>
  <Notes>0</Notes>
  <HiddenSlides>1</HiddenSlides>
  <MMClips>0</MMClips>
  <ScaleCrop>false</ScaleCrop>
  <HeadingPairs>
    <vt:vector size="4" baseType="variant">
      <vt:variant>
        <vt:lpstr>Theme</vt:lpstr>
      </vt:variant>
      <vt:variant>
        <vt:i4>1</vt:i4>
      </vt:variant>
      <vt:variant>
        <vt:lpstr>Slide Titles</vt:lpstr>
      </vt:variant>
      <vt:variant>
        <vt:i4>75</vt:i4>
      </vt:variant>
    </vt:vector>
  </HeadingPairs>
  <TitlesOfParts>
    <vt:vector size="76" baseType="lpstr">
      <vt:lpstr>Oriel</vt:lpstr>
      <vt:lpstr>  Overview of Probability   </vt:lpstr>
      <vt:lpstr>Contents</vt:lpstr>
      <vt:lpstr>INTRODUCTION</vt:lpstr>
      <vt:lpstr>IMPORTANCE OF STATISTICAL TOOLS IN MACHINE LEARNING</vt:lpstr>
      <vt:lpstr>Slide 5</vt:lpstr>
      <vt:lpstr>Concepts of probability</vt:lpstr>
      <vt:lpstr>Slide 7</vt:lpstr>
      <vt:lpstr>Slide 8</vt:lpstr>
      <vt:lpstr>Slide 9</vt:lpstr>
      <vt:lpstr>Slide 10</vt:lpstr>
      <vt:lpstr>Slide 11</vt:lpstr>
      <vt:lpstr>Slide 12</vt:lpstr>
      <vt:lpstr>Slide 13</vt:lpstr>
      <vt:lpstr>Slide 14</vt:lpstr>
      <vt:lpstr>Slide 15</vt:lpstr>
      <vt:lpstr>RANDOM VARIABLES </vt:lpstr>
      <vt:lpstr>RANDOM VARIABLES </vt:lpstr>
      <vt:lpstr>Slide 18</vt:lpstr>
      <vt:lpstr>Slide 19</vt:lpstr>
      <vt:lpstr>Slide 20</vt:lpstr>
      <vt:lpstr>Discrete random variables </vt:lpstr>
      <vt:lpstr>Slide 22</vt:lpstr>
      <vt:lpstr>Slide 23</vt:lpstr>
      <vt:lpstr>Continuous random variables</vt:lpstr>
      <vt:lpstr>Slide 25</vt:lpstr>
      <vt:lpstr>Slide 26</vt:lpstr>
      <vt:lpstr>Slide 27</vt:lpstr>
      <vt:lpstr>Slide 28</vt:lpstr>
      <vt:lpstr>Slide 29</vt:lpstr>
      <vt:lpstr>Slide 30</vt:lpstr>
      <vt:lpstr>DISCRETE DISTRIBUTIONS</vt:lpstr>
      <vt:lpstr>Bernoulli distributions</vt:lpstr>
      <vt:lpstr>Slide 33</vt:lpstr>
      <vt:lpstr>Binomial distribution</vt:lpstr>
      <vt:lpstr>Slide 35</vt:lpstr>
      <vt:lpstr>Slide 36</vt:lpstr>
      <vt:lpstr>The multinomial and multinoulli distributions</vt:lpstr>
      <vt:lpstr>Slide 38</vt:lpstr>
      <vt:lpstr>Slide 39</vt:lpstr>
      <vt:lpstr>Slide 40</vt:lpstr>
      <vt:lpstr>Poisson distribution</vt:lpstr>
      <vt:lpstr>Slide 42</vt:lpstr>
      <vt:lpstr>CONTINUOUS DISTRIBUTIONS</vt:lpstr>
      <vt:lpstr>Uniform distribution</vt:lpstr>
      <vt:lpstr>Slide 45</vt:lpstr>
      <vt:lpstr>Slide 46</vt:lpstr>
      <vt:lpstr>Gaussian (normal) distribution</vt:lpstr>
      <vt:lpstr>Slide 48</vt:lpstr>
      <vt:lpstr>The laplace distribution</vt:lpstr>
      <vt:lpstr>Slide 50</vt:lpstr>
      <vt:lpstr>MULTIPLE RANDOM VARIABLES</vt:lpstr>
      <vt:lpstr>Bivariate random variables</vt:lpstr>
      <vt:lpstr>Cont..</vt:lpstr>
      <vt:lpstr>Slide 54</vt:lpstr>
      <vt:lpstr>Slide 55</vt:lpstr>
      <vt:lpstr>Covariance and correlation</vt:lpstr>
      <vt:lpstr>Covariance and correlation</vt:lpstr>
      <vt:lpstr>Slide 58</vt:lpstr>
      <vt:lpstr>CENTRAL LIMIT THEOREM</vt:lpstr>
      <vt:lpstr>CENTRAL LIMIT THEOREM</vt:lpstr>
      <vt:lpstr>Slide 61</vt:lpstr>
      <vt:lpstr>SAMPLING DISTRIBUTIONS</vt:lpstr>
      <vt:lpstr>Slide 63</vt:lpstr>
      <vt:lpstr>Sampling with replacement</vt:lpstr>
      <vt:lpstr>Slide 65</vt:lpstr>
      <vt:lpstr>Slide 66</vt:lpstr>
      <vt:lpstr>Sampling without replacement</vt:lpstr>
      <vt:lpstr>Slide 68</vt:lpstr>
      <vt:lpstr>Slide 69</vt:lpstr>
      <vt:lpstr>HYPOTHESIS TESTING</vt:lpstr>
      <vt:lpstr>Slide 71</vt:lpstr>
      <vt:lpstr>Slide 72</vt:lpstr>
      <vt:lpstr>Slide 73</vt:lpstr>
      <vt:lpstr>Slide 74</vt:lpstr>
      <vt:lpstr>Slide 75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Overview of Probability   </dc:title>
  <dc:creator>admin</dc:creator>
  <cp:lastModifiedBy>admin</cp:lastModifiedBy>
  <cp:revision>86</cp:revision>
  <dcterms:created xsi:type="dcterms:W3CDTF">2006-08-16T00:00:00Z</dcterms:created>
  <dcterms:modified xsi:type="dcterms:W3CDTF">2021-08-13T05:32:55Z</dcterms:modified>
</cp:coreProperties>
</file>