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77" r:id="rId3"/>
    <p:sldId id="284" r:id="rId4"/>
    <p:sldId id="283" r:id="rId5"/>
    <p:sldId id="281" r:id="rId6"/>
    <p:sldId id="292" r:id="rId7"/>
    <p:sldId id="293" r:id="rId8"/>
    <p:sldId id="286" r:id="rId9"/>
    <p:sldId id="294" r:id="rId10"/>
    <p:sldId id="290" r:id="rId11"/>
    <p:sldId id="295" r:id="rId12"/>
    <p:sldId id="296"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11" autoAdjust="0"/>
  </p:normalViewPr>
  <p:slideViewPr>
    <p:cSldViewPr>
      <p:cViewPr>
        <p:scale>
          <a:sx n="150" d="100"/>
          <a:sy n="150" d="100"/>
        </p:scale>
        <p:origin x="1920" y="2376"/>
      </p:cViewPr>
      <p:guideLst>
        <p:guide orient="horz" pos="2160"/>
        <p:guide pos="2880"/>
      </p:guideLst>
    </p:cSldViewPr>
  </p:slideViewPr>
  <p:notesTextViewPr>
    <p:cViewPr>
      <p:scale>
        <a:sx n="25" d="100"/>
        <a:sy n="2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29C0DD-2CC8-4BCA-A0BF-D6603962D1DB}" type="datetimeFigureOut">
              <a:rPr lang="en-US" smtClean="0"/>
              <a:pPr/>
              <a:t>4/1/2022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0EB15-8EA7-4CC7-86AB-679C9D8564B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914400" y="274638"/>
            <a:ext cx="7772400" cy="1143000"/>
          </a:xfrm>
          <a:prstGeom prst="rect">
            <a:avLst/>
          </a:prstGeom>
          <a:noFill/>
          <a:ln w="9525">
            <a:noFill/>
            <a:miter lim="800000"/>
            <a:headEnd/>
            <a:tailEnd/>
          </a:ln>
        </p:spPr>
        <p:txBody>
          <a:bodyPr anchor="ctr"/>
          <a:lstStyle/>
          <a:p>
            <a:pPr algn="ctr"/>
            <a:r>
              <a:rPr lang="en-US" sz="2800" dirty="0" smtClean="0">
                <a:solidFill>
                  <a:srgbClr val="FF0000"/>
                </a:solidFill>
                <a:latin typeface="Arial Black" pitchFamily="34" charset="0"/>
              </a:rPr>
              <a:t>FLUID MECHANICS and HEAT TRANSFER (FMHT)</a:t>
            </a:r>
            <a:r>
              <a:rPr lang="en-US" sz="2800" dirty="0">
                <a:solidFill>
                  <a:schemeClr val="folHlink"/>
                </a:solidFill>
                <a:latin typeface="Arial Black" pitchFamily="34" charset="0"/>
              </a:rPr>
              <a:t/>
            </a:r>
            <a:br>
              <a:rPr lang="en-US" sz="2800" dirty="0">
                <a:solidFill>
                  <a:schemeClr val="folHlink"/>
                </a:solidFill>
                <a:latin typeface="Arial Black" pitchFamily="34" charset="0"/>
              </a:rPr>
            </a:br>
            <a:endParaRPr lang="en-US" sz="2800" dirty="0"/>
          </a:p>
        </p:txBody>
      </p:sp>
      <p:pic>
        <p:nvPicPr>
          <p:cNvPr id="3075" name="Picture 2" descr="http://www.unidelve.com/uploads/university/1adfcbc33303a7310b22b11cb1dd9905.jpg"/>
          <p:cNvPicPr>
            <a:picLocks noChangeAspect="1" noChangeArrowheads="1"/>
          </p:cNvPicPr>
          <p:nvPr/>
        </p:nvPicPr>
        <p:blipFill>
          <a:blip r:embed="rId2" cstate="print"/>
          <a:srcRect/>
          <a:stretch>
            <a:fillRect/>
          </a:stretch>
        </p:blipFill>
        <p:spPr bwMode="auto">
          <a:xfrm>
            <a:off x="3886200" y="1385888"/>
            <a:ext cx="1590675" cy="1828800"/>
          </a:xfrm>
          <a:prstGeom prst="rect">
            <a:avLst/>
          </a:prstGeom>
          <a:noFill/>
          <a:ln w="9525">
            <a:noFill/>
            <a:miter lim="800000"/>
            <a:headEnd/>
            <a:tailEnd/>
          </a:ln>
        </p:spPr>
      </p:pic>
      <p:sp>
        <p:nvSpPr>
          <p:cNvPr id="6" name="Text Box 5"/>
          <p:cNvSpPr txBox="1">
            <a:spLocks noChangeArrowheads="1"/>
          </p:cNvSpPr>
          <p:nvPr/>
        </p:nvSpPr>
        <p:spPr>
          <a:xfrm>
            <a:off x="1062038" y="3449638"/>
            <a:ext cx="7239000" cy="2071687"/>
          </a:xfrm>
          <a:prstGeom prst="rect">
            <a:avLst/>
          </a:prstGeom>
          <a:extLst/>
        </p:spPr>
        <p:txBody>
          <a:bodyPr>
            <a:spAutoFit/>
          </a:bodyPr>
          <a:lstStyle>
            <a:lvl1pPr marL="0" indent="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1pPr>
            <a:lvl2pPr marL="742950" indent="-28575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2pPr>
            <a:lvl3pPr marL="11430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3pPr>
            <a:lvl4pPr marL="16002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4pPr>
            <a:lvl5pPr marL="20574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5pPr>
            <a:lvl6pPr marL="25146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6pPr>
            <a:lvl7pPr marL="29718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7pPr>
            <a:lvl8pPr marL="34290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8pPr>
            <a:lvl9pPr marL="38862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9pPr>
          </a:lstStyle>
          <a:p>
            <a:pPr eaLnBrk="1" hangingPunct="1">
              <a:spcBef>
                <a:spcPts val="580"/>
              </a:spcBef>
              <a:buFont typeface="Wingdings 2"/>
              <a:buNone/>
              <a:defRPr/>
            </a:pPr>
            <a:r>
              <a:rPr lang="en-US" sz="3200" u="none" dirty="0" smtClean="0">
                <a:latin typeface="Arial Black" pitchFamily="34" charset="0"/>
              </a:rPr>
              <a:t>L. E. College, Morbi-2</a:t>
            </a:r>
          </a:p>
          <a:p>
            <a:pPr eaLnBrk="1" hangingPunct="1">
              <a:spcBef>
                <a:spcPts val="580"/>
              </a:spcBef>
              <a:buFont typeface="Wingdings 2"/>
              <a:buNone/>
              <a:defRPr/>
            </a:pPr>
            <a:r>
              <a:rPr lang="en-US" b="1" u="none" dirty="0" smtClean="0">
                <a:latin typeface="Arial" charset="0"/>
              </a:rPr>
              <a:t>Industrial Engineering Department</a:t>
            </a:r>
          </a:p>
          <a:p>
            <a:pPr marL="274320" indent="-274320" rtl="1" eaLnBrk="1" hangingPunct="1">
              <a:spcBef>
                <a:spcPts val="580"/>
              </a:spcBef>
              <a:buFont typeface="Wingdings 2"/>
              <a:buChar char=""/>
              <a:defRPr/>
            </a:pPr>
            <a:endParaRPr lang="ar-SA" sz="1800" b="1" i="1" u="none" dirty="0" smtClean="0">
              <a:latin typeface="Arial" charset="0"/>
            </a:endParaRPr>
          </a:p>
          <a:p>
            <a:pPr>
              <a:defRPr/>
            </a:pPr>
            <a:r>
              <a:rPr lang="en-US" sz="1800" b="1" i="1" u="none" dirty="0" smtClean="0">
                <a:latin typeface="Arial" charset="0"/>
              </a:rPr>
              <a:t>Chapter-07– Conduction</a:t>
            </a:r>
            <a:endParaRPr lang="en-US" sz="1800" dirty="0" smtClean="0"/>
          </a:p>
          <a:p>
            <a:pPr marL="274320" indent="-274320" rtl="1" eaLnBrk="1" hangingPunct="1">
              <a:spcBef>
                <a:spcPts val="580"/>
              </a:spcBef>
              <a:buFont typeface="Wingdings 2"/>
              <a:buChar char=""/>
              <a:defRPr/>
            </a:pPr>
            <a:endParaRPr lang="en-US" sz="1800" b="1" i="1" u="none" dirty="0">
              <a:latin typeface="Arial" charset="0"/>
            </a:endParaRPr>
          </a:p>
        </p:txBody>
      </p:sp>
      <p:sp>
        <p:nvSpPr>
          <p:cNvPr id="5" name="TextBox 4"/>
          <p:cNvSpPr txBox="1">
            <a:spLocks noChangeArrowheads="1"/>
          </p:cNvSpPr>
          <p:nvPr/>
        </p:nvSpPr>
        <p:spPr bwMode="auto">
          <a:xfrm>
            <a:off x="3429000" y="5334000"/>
            <a:ext cx="2667000" cy="1016000"/>
          </a:xfrm>
          <a:prstGeom prst="rect">
            <a:avLst/>
          </a:prstGeom>
          <a:noFill/>
          <a:ln w="9525">
            <a:noFill/>
            <a:miter lim="800000"/>
            <a:headEnd/>
            <a:tailEnd/>
          </a:ln>
        </p:spPr>
        <p:txBody>
          <a:bodyPr>
            <a:spAutoFit/>
          </a:bodyPr>
          <a:lstStyle/>
          <a:p>
            <a:pPr algn="ctr"/>
            <a:r>
              <a:rPr lang="en-US" sz="1200" dirty="0">
                <a:latin typeface="Times New Roman" pitchFamily="18" charset="0"/>
                <a:cs typeface="Times New Roman" pitchFamily="18" charset="0"/>
              </a:rPr>
              <a:t>Prepared by Prof. Divyesh B. Patel</a:t>
            </a:r>
          </a:p>
          <a:p>
            <a:pPr algn="ctr"/>
            <a:r>
              <a:rPr lang="en-US" sz="1200" dirty="0">
                <a:latin typeface="Times New Roman" pitchFamily="18" charset="0"/>
                <a:cs typeface="Times New Roman" pitchFamily="18" charset="0"/>
              </a:rPr>
              <a:t>Mechanical Engg. Dept</a:t>
            </a:r>
          </a:p>
          <a:p>
            <a:pPr algn="ctr"/>
            <a:r>
              <a:rPr lang="en-US" sz="1200" dirty="0">
                <a:latin typeface="Times New Roman" pitchFamily="18" charset="0"/>
                <a:cs typeface="Times New Roman" pitchFamily="18" charset="0"/>
              </a:rPr>
              <a:t>LE. College, Morbi</a:t>
            </a:r>
          </a:p>
          <a:p>
            <a:pPr algn="ctr"/>
            <a:r>
              <a:rPr lang="en-US" sz="1200" dirty="0">
                <a:latin typeface="Times New Roman" pitchFamily="18" charset="0"/>
                <a:cs typeface="Times New Roman" pitchFamily="18" charset="0"/>
              </a:rPr>
              <a:t>+919925282644</a:t>
            </a:r>
          </a:p>
          <a:p>
            <a:pPr algn="ctr"/>
            <a:r>
              <a:rPr lang="en-US" sz="1200" dirty="0">
                <a:latin typeface="Times New Roman" pitchFamily="18" charset="0"/>
                <a:cs typeface="Times New Roman" pitchFamily="18" charset="0"/>
              </a:rPr>
              <a:t>divyesh21dragon@gmail.com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One-dimensional heat flow through multiple cylindrical sections</a:t>
            </a:r>
            <a:endParaRPr lang="en-US" sz="3800" dirty="0" smtClean="0">
              <a:latin typeface="Times New Roman" pitchFamily="18" charset="0"/>
              <a:cs typeface="Times New Roman" pitchFamily="18" charset="0"/>
            </a:endParaRPr>
          </a:p>
        </p:txBody>
      </p:sp>
      <p:cxnSp>
        <p:nvCxnSpPr>
          <p:cNvPr id="5" name="Straight Connector 4"/>
          <p:cNvCxnSpPr/>
          <p:nvPr/>
        </p:nvCxnSpPr>
        <p:spPr>
          <a:xfrm flipV="1">
            <a:off x="25146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6670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25908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8194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9718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28956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7432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1242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30480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752600" y="3223736"/>
            <a:ext cx="76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00400" y="3059668"/>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600200" y="314753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429000" y="2983468"/>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143000" y="2971800"/>
            <a:ext cx="6858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endParaRPr lang="en-US" baseline="-25000" dirty="0">
              <a:latin typeface="Times New Roman" pitchFamily="18" charset="0"/>
              <a:cs typeface="Times New Roman" pitchFamily="18" charset="0"/>
            </a:endParaRPr>
          </a:p>
        </p:txBody>
      </p:sp>
      <p:sp>
        <p:nvSpPr>
          <p:cNvPr id="25" name="TextBox 24"/>
          <p:cNvSpPr txBox="1"/>
          <p:nvPr/>
        </p:nvSpPr>
        <p:spPr>
          <a:xfrm>
            <a:off x="7772400" y="2754868"/>
            <a:ext cx="6858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26" name="TextBox 25"/>
          <p:cNvSpPr txBox="1"/>
          <p:nvPr/>
        </p:nvSpPr>
        <p:spPr>
          <a:xfrm>
            <a:off x="4038600" y="2286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a:t>
            </a:r>
            <a:endParaRPr lang="en-US" baseline="-25000" dirty="0">
              <a:latin typeface="Times New Roman" pitchFamily="18" charset="0"/>
              <a:cs typeface="Times New Roman" pitchFamily="18" charset="0"/>
            </a:endParaRPr>
          </a:p>
        </p:txBody>
      </p:sp>
      <p:cxnSp>
        <p:nvCxnSpPr>
          <p:cNvPr id="27" name="Straight Arrow Connector 26"/>
          <p:cNvCxnSpPr/>
          <p:nvPr/>
        </p:nvCxnSpPr>
        <p:spPr>
          <a:xfrm flipV="1">
            <a:off x="4876800" y="2514600"/>
            <a:ext cx="914400" cy="116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429000" y="3657600"/>
            <a:ext cx="1295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conduction,M</a:t>
            </a:r>
            <a:r>
              <a:rPr lang="en-US" dirty="0" smtClean="0">
                <a:latin typeface="Times New Roman" pitchFamily="18" charset="0"/>
                <a:cs typeface="Times New Roman" pitchFamily="18" charset="0"/>
              </a:rPr>
              <a:t> </a:t>
            </a:r>
          </a:p>
        </p:txBody>
      </p:sp>
      <p:sp>
        <p:nvSpPr>
          <p:cNvPr id="29" name="TextBox 28"/>
          <p:cNvSpPr txBox="1"/>
          <p:nvPr/>
        </p:nvSpPr>
        <p:spPr>
          <a:xfrm>
            <a:off x="3200400" y="1600200"/>
            <a:ext cx="3200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Analogues of Electrical circuit </a:t>
            </a:r>
          </a:p>
        </p:txBody>
      </p:sp>
      <p:cxnSp>
        <p:nvCxnSpPr>
          <p:cNvPr id="31" name="Straight Connector 30"/>
          <p:cNvCxnSpPr/>
          <p:nvPr/>
        </p:nvCxnSpPr>
        <p:spPr>
          <a:xfrm flipH="1" flipV="1">
            <a:off x="3810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886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0386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39624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4191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3434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4267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41148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581400" y="3059668"/>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419600" y="3059668"/>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4876800" y="2983468"/>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flipV="1">
            <a:off x="5334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54864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flipV="1">
            <a:off x="5410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6388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5791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flipV="1">
            <a:off x="5715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55626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52578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029200" y="3059668"/>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867400" y="3059668"/>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6172200" y="2983468"/>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3276600" y="3200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65" name="TextBox 64"/>
          <p:cNvSpPr txBox="1"/>
          <p:nvPr/>
        </p:nvSpPr>
        <p:spPr>
          <a:xfrm>
            <a:off x="4800600" y="3200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66" name="TextBox 65"/>
          <p:cNvSpPr txBox="1"/>
          <p:nvPr/>
        </p:nvSpPr>
        <p:spPr>
          <a:xfrm>
            <a:off x="1981200" y="3657600"/>
            <a:ext cx="12954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R </a:t>
            </a:r>
            <a:r>
              <a:rPr lang="en-US" baseline="-25000" dirty="0" smtClean="0">
                <a:latin typeface="Times New Roman" pitchFamily="18" charset="0"/>
                <a:cs typeface="Times New Roman" pitchFamily="18" charset="0"/>
              </a:rPr>
              <a:t>(</a:t>
            </a:r>
            <a:r>
              <a:rPr lang="en-US" baseline="-25000" dirty="0" err="1" smtClean="0">
                <a:latin typeface="Times New Roman" pitchFamily="18" charset="0"/>
                <a:cs typeface="Times New Roman" pitchFamily="18" charset="0"/>
              </a:rPr>
              <a:t>Convactive</a:t>
            </a:r>
            <a:r>
              <a:rPr lang="en-US" baseline="-25000"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p:txBody>
      </p:sp>
      <p:sp>
        <p:nvSpPr>
          <p:cNvPr id="67" name="TextBox 66"/>
          <p:cNvSpPr txBox="1"/>
          <p:nvPr/>
        </p:nvSpPr>
        <p:spPr>
          <a:xfrm>
            <a:off x="6324600" y="3657600"/>
            <a:ext cx="1295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 (</a:t>
            </a:r>
            <a:r>
              <a:rPr lang="en-US" baseline="-25000" dirty="0" err="1" smtClean="0">
                <a:latin typeface="Times New Roman" pitchFamily="18" charset="0"/>
                <a:cs typeface="Times New Roman" pitchFamily="18" charset="0"/>
              </a:rPr>
              <a:t>Convactive</a:t>
            </a:r>
            <a:r>
              <a:rPr lang="en-US" baseline="-25000"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a:t>
            </a:r>
          </a:p>
        </p:txBody>
      </p:sp>
      <p:cxnSp>
        <p:nvCxnSpPr>
          <p:cNvPr id="68" name="Straight Connector 67"/>
          <p:cNvCxnSpPr/>
          <p:nvPr/>
        </p:nvCxnSpPr>
        <p:spPr>
          <a:xfrm flipV="1">
            <a:off x="6629400" y="3048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6781800" y="3048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flipV="1">
            <a:off x="6705600" y="3048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6934200" y="3048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086600" y="3048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flipV="1">
            <a:off x="7010400" y="3048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flipV="1">
            <a:off x="6858000" y="3048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flipV="1">
            <a:off x="6553200" y="3048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324600" y="30480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7162800" y="30480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7620000" y="2971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6096000" y="3200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p:txBody>
      </p:sp>
      <p:sp>
        <p:nvSpPr>
          <p:cNvPr id="95" name="TextBox 94"/>
          <p:cNvSpPr txBox="1"/>
          <p:nvPr/>
        </p:nvSpPr>
        <p:spPr>
          <a:xfrm>
            <a:off x="5029200" y="3657600"/>
            <a:ext cx="1295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conduction,N</a:t>
            </a: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71"/>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64"/>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65"/>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92"/>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5"/>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6"/>
                                        </p:tgtEl>
                                        <p:attrNameLst>
                                          <p:attrName>style.visibility</p:attrName>
                                        </p:attrNameLst>
                                      </p:cBhvr>
                                      <p:to>
                                        <p:strVal val="visible"/>
                                      </p:to>
                                    </p:set>
                                  </p:childTnLst>
                                </p:cTn>
                              </p:par>
                              <p:par>
                                <p:cTn id="125" presetID="22" presetClass="entr" presetSubtype="8" fill="hold" nodeType="withEffect">
                                  <p:stCondLst>
                                    <p:cond delay="0"/>
                                  </p:stCondLst>
                                  <p:childTnLst>
                                    <p:set>
                                      <p:cBhvr>
                                        <p:cTn id="126" dur="1" fill="hold">
                                          <p:stCondLst>
                                            <p:cond delay="0"/>
                                          </p:stCondLst>
                                        </p:cTn>
                                        <p:tgtEl>
                                          <p:spTgt spid="27"/>
                                        </p:tgtEl>
                                        <p:attrNameLst>
                                          <p:attrName>style.visibility</p:attrName>
                                        </p:attrNameLst>
                                      </p:cBhvr>
                                      <p:to>
                                        <p:strVal val="visible"/>
                                      </p:to>
                                    </p:set>
                                    <p:animEffect transition="in" filter="wipe(left)">
                                      <p:cBhvr>
                                        <p:cTn id="127" dur="500"/>
                                        <p:tgtEl>
                                          <p:spTgt spid="27"/>
                                        </p:tgtEl>
                                      </p:cBhvr>
                                    </p:animEffec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66"/>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67"/>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P spid="25" grpId="0"/>
      <p:bldP spid="26" grpId="0"/>
      <p:bldP spid="28" grpId="0"/>
      <p:bldP spid="29" grpId="0"/>
      <p:bldP spid="46" grpId="0" animBg="1"/>
      <p:bldP spid="63" grpId="0" animBg="1"/>
      <p:bldP spid="64" grpId="0"/>
      <p:bldP spid="65" grpId="0"/>
      <p:bldP spid="66" grpId="0"/>
      <p:bldP spid="67" grpId="0"/>
      <p:bldP spid="89" grpId="0" animBg="1"/>
      <p:bldP spid="92" grpId="0"/>
      <p:bldP spid="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latin typeface="Times New Roman" pitchFamily="18" charset="0"/>
                <a:cs typeface="Times New Roman" pitchFamily="18" charset="0"/>
              </a:rPr>
              <a:t>Critical radius of insulation for cylinder</a:t>
            </a:r>
            <a:endParaRPr lang="en-US" dirty="0"/>
          </a:p>
        </p:txBody>
      </p:sp>
      <p:sp>
        <p:nvSpPr>
          <p:cNvPr id="5" name="Rectangle 2"/>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0" y="1447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0" y="1447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2"/>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3"/>
          <p:cNvSpPr>
            <a:spLocks noChangeArrowheads="1"/>
          </p:cNvSpPr>
          <p:nvPr/>
        </p:nvSpPr>
        <p:spPr bwMode="auto">
          <a:xfrm>
            <a:off x="0" y="1447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3"/>
          <p:cNvSpPr>
            <a:spLocks noChangeArrowheads="1"/>
          </p:cNvSpPr>
          <p:nvPr/>
        </p:nvSpPr>
        <p:spPr bwMode="auto">
          <a:xfrm>
            <a:off x="0" y="1552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5"/>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6"/>
          <p:cNvSpPr>
            <a:spLocks noChangeArrowheads="1"/>
          </p:cNvSpPr>
          <p:nvPr/>
        </p:nvSpPr>
        <p:spPr bwMode="auto">
          <a:xfrm>
            <a:off x="0" y="1552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8"/>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9"/>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1"/>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4"/>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5"/>
          <p:cNvSpPr>
            <a:spLocks noChangeArrowheads="1"/>
          </p:cNvSpPr>
          <p:nvPr/>
        </p:nvSpPr>
        <p:spPr bwMode="auto">
          <a:xfrm>
            <a:off x="0" y="1552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7"/>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8"/>
          <p:cNvSpPr>
            <a:spLocks noChangeArrowheads="1"/>
          </p:cNvSpPr>
          <p:nvPr/>
        </p:nvSpPr>
        <p:spPr bwMode="auto">
          <a:xfrm>
            <a:off x="0" y="1181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Oval 21"/>
          <p:cNvSpPr/>
          <p:nvPr/>
        </p:nvSpPr>
        <p:spPr>
          <a:xfrm>
            <a:off x="2667000" y="1600200"/>
            <a:ext cx="3657600" cy="3657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flipV="1">
            <a:off x="1828800" y="3429000"/>
            <a:ext cx="5303520" cy="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3352800" y="2286000"/>
            <a:ext cx="2331720" cy="228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flipV="1">
            <a:off x="4495800" y="1371600"/>
            <a:ext cx="0" cy="419100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24" idx="1"/>
          </p:cNvCxnSpPr>
          <p:nvPr/>
        </p:nvCxnSpPr>
        <p:spPr>
          <a:xfrm flipH="1" flipV="1">
            <a:off x="3694273" y="2620777"/>
            <a:ext cx="801527" cy="819891"/>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22" idx="3"/>
          </p:cNvCxnSpPr>
          <p:nvPr/>
        </p:nvCxnSpPr>
        <p:spPr>
          <a:xfrm flipH="1">
            <a:off x="3202643" y="3429000"/>
            <a:ext cx="1293157" cy="1293157"/>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429000" y="2286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29" name="TextBox 28"/>
          <p:cNvSpPr txBox="1"/>
          <p:nvPr/>
        </p:nvSpPr>
        <p:spPr>
          <a:xfrm>
            <a:off x="2819400" y="4800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34" name="Rectangle 3"/>
          <p:cNvSpPr>
            <a:spLocks noChangeArrowheads="1"/>
          </p:cNvSpPr>
          <p:nvPr/>
        </p:nvSpPr>
        <p:spPr bwMode="auto">
          <a:xfrm>
            <a:off x="0" y="1181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6"/>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3"/>
          <p:cNvSpPr>
            <a:spLocks noChangeArrowheads="1"/>
          </p:cNvSpPr>
          <p:nvPr/>
        </p:nvSpPr>
        <p:spPr bwMode="auto">
          <a:xfrm>
            <a:off x="0" y="1181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TextBox 37"/>
          <p:cNvSpPr txBox="1"/>
          <p:nvPr/>
        </p:nvSpPr>
        <p:spPr>
          <a:xfrm>
            <a:off x="6400800" y="1524000"/>
            <a:ext cx="16764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Ambient temperature(T</a:t>
            </a:r>
            <a:r>
              <a:rPr lang="en-US" baseline="-25000" dirty="0" smtClean="0">
                <a:latin typeface="Cambria Math"/>
                <a:ea typeface="Cambria Math"/>
                <a:cs typeface="Times New Roman" pitchFamily="18" charset="0"/>
              </a:rPr>
              <a:t>∝</a:t>
            </a:r>
            <a:r>
              <a:rPr lang="en-US" dirty="0" smtClean="0">
                <a:latin typeface="Times New Roman" pitchFamily="18" charset="0"/>
                <a:cs typeface="Times New Roman" pitchFamily="18" charset="0"/>
              </a:rPr>
              <a:t>)</a:t>
            </a:r>
            <a:endParaRPr lang="en-US" baseline="-25000" dirty="0">
              <a:latin typeface="Times New Roman" pitchFamily="18" charset="0"/>
              <a:cs typeface="Times New Roman" pitchFamily="18" charset="0"/>
            </a:endParaRPr>
          </a:p>
        </p:txBody>
      </p:sp>
      <p:sp>
        <p:nvSpPr>
          <p:cNvPr id="39" name="TextBox 38"/>
          <p:cNvSpPr txBox="1"/>
          <p:nvPr/>
        </p:nvSpPr>
        <p:spPr>
          <a:xfrm>
            <a:off x="4876800" y="2438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40" name="TextBox 39"/>
          <p:cNvSpPr txBox="1"/>
          <p:nvPr/>
        </p:nvSpPr>
        <p:spPr>
          <a:xfrm>
            <a:off x="5791200" y="1905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42" name="TextBox 41"/>
          <p:cNvSpPr txBox="1"/>
          <p:nvPr/>
        </p:nvSpPr>
        <p:spPr>
          <a:xfrm>
            <a:off x="6553200" y="2286000"/>
            <a:ext cx="9906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pic>
        <p:nvPicPr>
          <p:cNvPr id="4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 y="2209800"/>
            <a:ext cx="1495425" cy="1209675"/>
          </a:xfrm>
          <a:prstGeom prst="rect">
            <a:avLst/>
          </a:prstGeom>
          <a:noFill/>
        </p:spPr>
      </p:pic>
      <p:sp>
        <p:nvSpPr>
          <p:cNvPr id="45" name="Rectangle 3"/>
          <p:cNvSpPr>
            <a:spLocks noChangeArrowheads="1"/>
          </p:cNvSpPr>
          <p:nvPr/>
        </p:nvSpPr>
        <p:spPr bwMode="auto">
          <a:xfrm>
            <a:off x="0" y="1819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TextBox 45"/>
          <p:cNvSpPr txBox="1"/>
          <p:nvPr/>
        </p:nvSpPr>
        <p:spPr>
          <a:xfrm>
            <a:off x="152400" y="3733800"/>
            <a:ext cx="2438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2</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r</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L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endParaRPr lang="en-US" baseline="-25000" dirty="0">
              <a:latin typeface="Times New Roman" pitchFamily="18" charset="0"/>
              <a:cs typeface="Times New Roman" pitchFamily="18" charset="0"/>
            </a:endParaRPr>
          </a:p>
        </p:txBody>
      </p:sp>
      <p:sp>
        <p:nvSpPr>
          <p:cNvPr id="48" name="Rectangle 6"/>
          <p:cNvSpPr>
            <a:spLocks noChangeArrowheads="1"/>
          </p:cNvSpPr>
          <p:nvPr/>
        </p:nvSpPr>
        <p:spPr bwMode="auto">
          <a:xfrm>
            <a:off x="0" y="1657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Box 48"/>
          <p:cNvSpPr txBox="1"/>
          <p:nvPr/>
        </p:nvSpPr>
        <p:spPr>
          <a:xfrm>
            <a:off x="1143000" y="1371600"/>
            <a:ext cx="1905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 T</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&gt; T</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&gt; T</a:t>
            </a:r>
            <a:r>
              <a:rPr lang="en-US" baseline="-25000" dirty="0" smtClean="0">
                <a:latin typeface="Cambria Math"/>
                <a:ea typeface="Cambria Math"/>
                <a:cs typeface="Times New Roman" pitchFamily="18" charset="0"/>
              </a:rPr>
              <a:t> ∝</a:t>
            </a:r>
            <a:endParaRPr lang="en-US" baseline="-25000" dirty="0">
              <a:latin typeface="Times New Roman" pitchFamily="18" charset="0"/>
              <a:cs typeface="Times New Roman"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150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629400" y="3962400"/>
            <a:ext cx="2057400" cy="1047750"/>
          </a:xfrm>
          <a:prstGeom prst="rect">
            <a:avLst/>
          </a:prstGeom>
          <a:noFill/>
        </p:spPr>
      </p:pic>
      <p:sp>
        <p:nvSpPr>
          <p:cNvPr id="1030" name="Rectangle 6"/>
          <p:cNvSpPr>
            <a:spLocks noChangeArrowheads="1"/>
          </p:cNvSpPr>
          <p:nvPr/>
        </p:nvSpPr>
        <p:spPr bwMode="auto">
          <a:xfrm>
            <a:off x="0" y="150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TextBox 66"/>
          <p:cNvSpPr txBox="1"/>
          <p:nvPr/>
        </p:nvSpPr>
        <p:spPr>
          <a:xfrm flipH="1">
            <a:off x="6019800" y="5562600"/>
            <a:ext cx="457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cxnSp>
        <p:nvCxnSpPr>
          <p:cNvPr id="76" name="Straight Arrow Connector 75"/>
          <p:cNvCxnSpPr/>
          <p:nvPr/>
        </p:nvCxnSpPr>
        <p:spPr>
          <a:xfrm flipV="1">
            <a:off x="6248400" y="4953000"/>
            <a:ext cx="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7391400" y="5181600"/>
            <a:ext cx="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10800000" flipV="1">
            <a:off x="8382000" y="5181600"/>
            <a:ext cx="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438400" y="5715000"/>
            <a:ext cx="704850" cy="561975"/>
          </a:xfrm>
          <a:prstGeom prst="rect">
            <a:avLst/>
          </a:prstGeom>
          <a:noFill/>
        </p:spPr>
      </p:pic>
      <p:sp>
        <p:nvSpPr>
          <p:cNvPr id="1033" name="Rectangle 9"/>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4"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733800" y="5486400"/>
            <a:ext cx="1838325" cy="590550"/>
          </a:xfrm>
          <a:prstGeom prst="rect">
            <a:avLst/>
          </a:prstGeom>
          <a:noFill/>
        </p:spPr>
      </p:pic>
      <p:sp>
        <p:nvSpPr>
          <p:cNvPr id="1036" name="Rectangle 12"/>
          <p:cNvSpPr>
            <a:spLocks noChangeArrowheads="1"/>
          </p:cNvSpPr>
          <p:nvPr/>
        </p:nvSpPr>
        <p:spPr bwMode="auto">
          <a:xfrm>
            <a:off x="0" y="1047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7"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762375" y="6096000"/>
            <a:ext cx="1800225" cy="590550"/>
          </a:xfrm>
          <a:prstGeom prst="rect">
            <a:avLst/>
          </a:prstGeom>
          <a:noFill/>
        </p:spPr>
      </p:pic>
      <p:sp>
        <p:nvSpPr>
          <p:cNvPr id="1039" name="Rectangle 15"/>
          <p:cNvSpPr>
            <a:spLocks noChangeArrowheads="1"/>
          </p:cNvSpPr>
          <p:nvPr/>
        </p:nvSpPr>
        <p:spPr bwMode="auto">
          <a:xfrm>
            <a:off x="0" y="1047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7"/>
                                        </p:tgtEl>
                                        <p:attrNameLst>
                                          <p:attrName>style.visibility</p:attrName>
                                        </p:attrNameLst>
                                      </p:cBhvr>
                                      <p:to>
                                        <p:strVal val="visible"/>
                                      </p:to>
                                    </p:set>
                                  </p:childTnLst>
                                </p:cTn>
                              </p:par>
                              <p:par>
                                <p:cTn id="61" presetID="22" presetClass="entr" presetSubtype="4" fill="hold" nodeType="withEffect">
                                  <p:stCondLst>
                                    <p:cond delay="0"/>
                                  </p:stCondLst>
                                  <p:childTnLst>
                                    <p:set>
                                      <p:cBhvr>
                                        <p:cTn id="62" dur="1" fill="hold">
                                          <p:stCondLst>
                                            <p:cond delay="0"/>
                                          </p:stCondLst>
                                        </p:cTn>
                                        <p:tgtEl>
                                          <p:spTgt spid="76"/>
                                        </p:tgtEl>
                                        <p:attrNameLst>
                                          <p:attrName>style.visibility</p:attrName>
                                        </p:attrNameLst>
                                      </p:cBhvr>
                                      <p:to>
                                        <p:strVal val="visible"/>
                                      </p:to>
                                    </p:set>
                                    <p:animEffect transition="in" filter="wipe(down)">
                                      <p:cBhvr>
                                        <p:cTn id="63" dur="500"/>
                                        <p:tgtEl>
                                          <p:spTgt spid="7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77"/>
                                        </p:tgtEl>
                                        <p:attrNameLst>
                                          <p:attrName>style.visibility</p:attrName>
                                        </p:attrNameLst>
                                      </p:cBhvr>
                                      <p:to>
                                        <p:strVal val="visible"/>
                                      </p:to>
                                    </p:set>
                                    <p:animEffect transition="in" filter="wipe(down)">
                                      <p:cBhvr>
                                        <p:cTn id="68" dur="500"/>
                                        <p:tgtEl>
                                          <p:spTgt spid="77"/>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nodeType="click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wipe(up)">
                                      <p:cBhvr>
                                        <p:cTn id="73" dur="500"/>
                                        <p:tgtEl>
                                          <p:spTgt spid="78"/>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1031"/>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1034"/>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10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8" grpId="0"/>
      <p:bldP spid="29" grpId="0"/>
      <p:bldP spid="38" grpId="0"/>
      <p:bldP spid="39" grpId="0"/>
      <p:bldP spid="40" grpId="0"/>
      <p:bldP spid="42" grpId="0"/>
      <p:bldP spid="46" grpId="0"/>
      <p:bldP spid="49" grpId="0"/>
      <p:bldP spid="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Critical radius of insulation for cylinder</a:t>
            </a:r>
            <a:endParaRPr lang="en-US" dirty="0"/>
          </a:p>
        </p:txBody>
      </p:sp>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7" name="Rectangle 3"/>
          <p:cNvSpPr>
            <a:spLocks noChangeArrowheads="1"/>
          </p:cNvSpPr>
          <p:nvPr/>
        </p:nvSpPr>
        <p:spPr bwMode="auto">
          <a:xfrm>
            <a:off x="0" y="1971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1143000" y="3429000"/>
            <a:ext cx="2220031" cy="369332"/>
          </a:xfrm>
          <a:prstGeom prst="rect">
            <a:avLst/>
          </a:prstGeom>
        </p:spPr>
        <p:txBody>
          <a:bodyPr wrap="none">
            <a:spAutoFit/>
          </a:bodyPr>
          <a:lstStyle/>
          <a:p>
            <a:r>
              <a:rPr lang="en-US" dirty="0" smtClean="0">
                <a:latin typeface="Times New Roman" pitchFamily="18" charset="0"/>
                <a:cs typeface="Times New Roman" pitchFamily="18" charset="0"/>
              </a:rPr>
              <a:t>which gives the result</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1752600"/>
            <a:ext cx="3924300" cy="1514475"/>
          </a:xfrm>
          <a:prstGeom prst="rect">
            <a:avLst/>
          </a:prstGeom>
          <a:noFill/>
        </p:spPr>
      </p:pic>
      <p:sp>
        <p:nvSpPr>
          <p:cNvPr id="2051" name="Rectangle 3"/>
          <p:cNvSpPr>
            <a:spLocks noChangeArrowheads="1"/>
          </p:cNvSpPr>
          <p:nvPr/>
        </p:nvSpPr>
        <p:spPr bwMode="auto">
          <a:xfrm>
            <a:off x="0" y="1971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2800" y="4124325"/>
            <a:ext cx="714375" cy="600075"/>
          </a:xfrm>
          <a:prstGeom prst="rect">
            <a:avLst/>
          </a:prstGeom>
          <a:noFill/>
        </p:spPr>
      </p:pic>
      <p:sp>
        <p:nvSpPr>
          <p:cNvPr id="2054" name="Rectangle 6"/>
          <p:cNvSpPr>
            <a:spLocks noChangeArrowheads="1"/>
          </p:cNvSpPr>
          <p:nvPr/>
        </p:nvSpPr>
        <p:spPr bwMode="auto">
          <a:xfrm>
            <a:off x="0" y="1057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457200" y="5103674"/>
            <a:ext cx="8686800" cy="1754326"/>
          </a:xfrm>
          <a:prstGeom prst="rect">
            <a:avLst/>
          </a:prstGeom>
        </p:spPr>
        <p:txBody>
          <a:bodyPr wrap="square">
            <a:spAutoFit/>
          </a:bodyPr>
          <a:lstStyle/>
          <a:p>
            <a:pPr algn="just"/>
            <a:r>
              <a:rPr lang="en-US" dirty="0" smtClean="0">
                <a:latin typeface="Times New Roman" pitchFamily="18" charset="0"/>
                <a:cs typeface="Times New Roman" pitchFamily="18" charset="0"/>
              </a:rPr>
              <a:t>Above equation expresses the critical-radius-of-insulation concept. If the outer radius is less than the value given by this equation, then the heat transfer will be increased by adding more insulation. For outer radii greater than the critical value an increase in insulation thickness will cause a decrease in heat transfer. The central concept is that for sufficiently small values of h the convection heat loss may actually increase with the addition of insulation because of increased surface area.</a:t>
            </a:r>
          </a:p>
        </p:txBody>
      </p:sp>
      <p:cxnSp>
        <p:nvCxnSpPr>
          <p:cNvPr id="15" name="Straight Arrow Connector 14"/>
          <p:cNvCxnSpPr/>
          <p:nvPr/>
        </p:nvCxnSpPr>
        <p:spPr>
          <a:xfrm flipV="1">
            <a:off x="6172200" y="2438400"/>
            <a:ext cx="0" cy="2133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172200" y="4572000"/>
            <a:ext cx="2286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6553200" y="2849033"/>
            <a:ext cx="1600200" cy="719667"/>
          </a:xfrm>
          <a:custGeom>
            <a:avLst/>
            <a:gdLst>
              <a:gd name="connsiteX0" fmla="*/ 0 w 520700"/>
              <a:gd name="connsiteY0" fmla="*/ 719667 h 719667"/>
              <a:gd name="connsiteX1" fmla="*/ 241300 w 520700"/>
              <a:gd name="connsiteY1" fmla="*/ 8467 h 719667"/>
              <a:gd name="connsiteX2" fmla="*/ 520700 w 520700"/>
              <a:gd name="connsiteY2" fmla="*/ 668867 h 719667"/>
            </a:gdLst>
            <a:ahLst/>
            <a:cxnLst>
              <a:cxn ang="0">
                <a:pos x="connsiteX0" y="connsiteY0"/>
              </a:cxn>
              <a:cxn ang="0">
                <a:pos x="connsiteX1" y="connsiteY1"/>
              </a:cxn>
              <a:cxn ang="0">
                <a:pos x="connsiteX2" y="connsiteY2"/>
              </a:cxn>
            </a:cxnLst>
            <a:rect l="l" t="t" r="r" b="b"/>
            <a:pathLst>
              <a:path w="520700" h="719667">
                <a:moveTo>
                  <a:pt x="0" y="719667"/>
                </a:moveTo>
                <a:cubicBezTo>
                  <a:pt x="77258" y="368300"/>
                  <a:pt x="154517" y="16934"/>
                  <a:pt x="241300" y="8467"/>
                </a:cubicBezTo>
                <a:cubicBezTo>
                  <a:pt x="328083" y="0"/>
                  <a:pt x="484717" y="558800"/>
                  <a:pt x="520700" y="66886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Connector 21"/>
          <p:cNvCxnSpPr>
            <a:stCxn id="20" idx="0"/>
          </p:cNvCxnSpPr>
          <p:nvPr/>
        </p:nvCxnSpPr>
        <p:spPr>
          <a:xfrm>
            <a:off x="6553200" y="3568700"/>
            <a:ext cx="0" cy="10033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0" idx="1"/>
          </p:cNvCxnSpPr>
          <p:nvPr/>
        </p:nvCxnSpPr>
        <p:spPr>
          <a:xfrm>
            <a:off x="7294756" y="2857500"/>
            <a:ext cx="20444" cy="17145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0" idx="1"/>
          </p:cNvCxnSpPr>
          <p:nvPr/>
        </p:nvCxnSpPr>
        <p:spPr>
          <a:xfrm flipH="1">
            <a:off x="6172200" y="2857500"/>
            <a:ext cx="1122556" cy="381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0" idx="2"/>
          </p:cNvCxnSpPr>
          <p:nvPr/>
        </p:nvCxnSpPr>
        <p:spPr>
          <a:xfrm flipH="1">
            <a:off x="6172200" y="3517900"/>
            <a:ext cx="1981200" cy="635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1981200"/>
            <a:ext cx="228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a:t>
            </a:r>
            <a:endParaRPr lang="en-US" dirty="0">
              <a:latin typeface="Times New Roman" pitchFamily="18" charset="0"/>
              <a:cs typeface="Times New Roman" pitchFamily="18" charset="0"/>
            </a:endParaRPr>
          </a:p>
        </p:txBody>
      </p:sp>
      <p:sp>
        <p:nvSpPr>
          <p:cNvPr id="33" name="TextBox 32"/>
          <p:cNvSpPr txBox="1"/>
          <p:nvPr/>
        </p:nvSpPr>
        <p:spPr>
          <a:xfrm>
            <a:off x="8458200" y="4343400"/>
            <a:ext cx="228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p:txBody>
      </p:sp>
      <p:sp>
        <p:nvSpPr>
          <p:cNvPr id="34" name="TextBox 33"/>
          <p:cNvSpPr txBox="1"/>
          <p:nvPr/>
        </p:nvSpPr>
        <p:spPr>
          <a:xfrm>
            <a:off x="6477000" y="4572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35" name="TextBox 34"/>
          <p:cNvSpPr txBox="1"/>
          <p:nvPr/>
        </p:nvSpPr>
        <p:spPr>
          <a:xfrm>
            <a:off x="7086600" y="4648200"/>
            <a:ext cx="7620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critical</a:t>
            </a:r>
            <a:endParaRPr lang="en-US" baseline="-25000" dirty="0">
              <a:latin typeface="Times New Roman" pitchFamily="18" charset="0"/>
              <a:cs typeface="Times New Roman" pitchFamily="18" charset="0"/>
            </a:endParaRPr>
          </a:p>
        </p:txBody>
      </p:sp>
      <p:cxnSp>
        <p:nvCxnSpPr>
          <p:cNvPr id="36" name="Straight Connector 35"/>
          <p:cNvCxnSpPr/>
          <p:nvPr/>
        </p:nvCxnSpPr>
        <p:spPr>
          <a:xfrm>
            <a:off x="8153400" y="3505200"/>
            <a:ext cx="0" cy="10287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924800" y="4610100"/>
            <a:ext cx="9906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crossover</a:t>
            </a:r>
            <a:endParaRPr lang="en-US"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20" grpId="0" animBg="1"/>
      <p:bldP spid="31" grpId="0"/>
      <p:bldP spid="33" grpId="0"/>
      <p:bldP spid="34" grpId="0"/>
      <p:bldP spid="35" grpId="0"/>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1" y="2967334"/>
            <a:ext cx="6172200" cy="1107996"/>
          </a:xfrm>
          <a:prstGeom prst="rect">
            <a:avLst/>
          </a:prstGeom>
          <a:noFill/>
        </p:spPr>
        <p:txBody>
          <a:bodyPr wrap="square" lIns="91440" tIns="45720" rIns="91440" bIns="45720">
            <a:spAutoFit/>
          </a:bodyPr>
          <a:lstStyle/>
          <a:p>
            <a:pPr algn="ctr"/>
            <a:r>
              <a:rPr lang="en-US" sz="6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a:t>
            </a:r>
            <a:endParaRPr lang="en-US" sz="6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fontScale="90000"/>
          </a:bodyPr>
          <a:lstStyle/>
          <a:p>
            <a:r>
              <a:rPr lang="en-US" dirty="0" smtClean="0"/>
              <a:t> </a:t>
            </a:r>
            <a:r>
              <a:rPr lang="en-US" dirty="0" smtClean="0">
                <a:latin typeface="Times New Roman" pitchFamily="18" charset="0"/>
                <a:cs typeface="Times New Roman" pitchFamily="18" charset="0"/>
              </a:rPr>
              <a:t>One dimensional steady state conduction, </a:t>
            </a:r>
          </a:p>
        </p:txBody>
      </p:sp>
      <p:cxnSp>
        <p:nvCxnSpPr>
          <p:cNvPr id="53" name="Straight Arrow Connector 52"/>
          <p:cNvCxnSpPr/>
          <p:nvPr/>
        </p:nvCxnSpPr>
        <p:spPr>
          <a:xfrm flipV="1">
            <a:off x="1752600" y="1676400"/>
            <a:ext cx="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1219200" y="3276600"/>
            <a:ext cx="533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1752600" y="32766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828800" y="2286000"/>
            <a:ext cx="304800" cy="369332"/>
          </a:xfrm>
          <a:prstGeom prst="rect">
            <a:avLst/>
          </a:prstGeom>
          <a:noFill/>
        </p:spPr>
        <p:txBody>
          <a:bodyPr wrap="square" rtlCol="0">
            <a:spAutoFit/>
          </a:bodyPr>
          <a:lstStyle/>
          <a:p>
            <a:r>
              <a:rPr lang="el-GR" dirty="0" smtClean="0">
                <a:latin typeface="Century Schoolbook"/>
                <a:cs typeface="Times New Roman" pitchFamily="18" charset="0"/>
              </a:rPr>
              <a:t>θ</a:t>
            </a:r>
            <a:endParaRPr lang="en-US" dirty="0">
              <a:latin typeface="Times New Roman" pitchFamily="18" charset="0"/>
              <a:cs typeface="Times New Roman" pitchFamily="18" charset="0"/>
            </a:endParaRPr>
          </a:p>
        </p:txBody>
      </p:sp>
      <p:sp>
        <p:nvSpPr>
          <p:cNvPr id="59" name="TextBox 58"/>
          <p:cNvSpPr txBox="1"/>
          <p:nvPr/>
        </p:nvSpPr>
        <p:spPr>
          <a:xfrm>
            <a:off x="1447800" y="36576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z</a:t>
            </a:r>
            <a:endParaRPr lang="en-US" dirty="0">
              <a:latin typeface="Times New Roman" pitchFamily="18" charset="0"/>
              <a:cs typeface="Times New Roman" pitchFamily="18" charset="0"/>
            </a:endParaRPr>
          </a:p>
        </p:txBody>
      </p:sp>
      <p:sp>
        <p:nvSpPr>
          <p:cNvPr id="60" name="TextBox 59"/>
          <p:cNvSpPr txBox="1"/>
          <p:nvPr/>
        </p:nvSpPr>
        <p:spPr>
          <a:xfrm>
            <a:off x="3048000" y="31242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x</a:t>
            </a:r>
            <a:endParaRPr lang="en-US" dirty="0">
              <a:latin typeface="Times New Roman" pitchFamily="18" charset="0"/>
              <a:cs typeface="Times New Roman" pitchFamily="18" charset="0"/>
            </a:endParaRPr>
          </a:p>
        </p:txBody>
      </p:sp>
      <p:sp>
        <p:nvSpPr>
          <p:cNvPr id="61" name="TextBox 60"/>
          <p:cNvSpPr txBox="1"/>
          <p:nvPr/>
        </p:nvSpPr>
        <p:spPr>
          <a:xfrm>
            <a:off x="2590800" y="1905000"/>
            <a:ext cx="1447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 = T(r,</a:t>
            </a:r>
            <a:r>
              <a:rPr lang="el-GR" dirty="0" smtClean="0">
                <a:latin typeface="Century Schoolbook"/>
                <a:cs typeface="Times New Roman" pitchFamily="18" charset="0"/>
              </a:rPr>
              <a:t> θ</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z,t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2" name="TextBox 61"/>
          <p:cNvSpPr txBox="1"/>
          <p:nvPr/>
        </p:nvSpPr>
        <p:spPr>
          <a:xfrm>
            <a:off x="2590800" y="2438400"/>
            <a:ext cx="1676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g</a:t>
            </a:r>
            <a:r>
              <a:rPr lang="en-US" dirty="0" smtClean="0">
                <a:latin typeface="Times New Roman" pitchFamily="18" charset="0"/>
                <a:cs typeface="Times New Roman" pitchFamily="18" charset="0"/>
              </a:rPr>
              <a:t> (r,</a:t>
            </a:r>
            <a:r>
              <a:rPr lang="el-GR" dirty="0" smtClean="0">
                <a:latin typeface="Century Schoolbook"/>
                <a:cs typeface="Times New Roman" pitchFamily="18" charset="0"/>
              </a:rPr>
              <a:t> θ</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z,t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4" name="TextBox 63"/>
          <p:cNvSpPr txBox="1"/>
          <p:nvPr/>
        </p:nvSpPr>
        <p:spPr>
          <a:xfrm>
            <a:off x="4267200" y="2438400"/>
            <a:ext cx="2057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Point </a:t>
            </a:r>
            <a:r>
              <a:rPr lang="en-US" dirty="0" err="1" smtClean="0">
                <a:latin typeface="Times New Roman" pitchFamily="18" charset="0"/>
                <a:cs typeface="Times New Roman" pitchFamily="18" charset="0"/>
              </a:rPr>
              <a:t>fuction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3" name="Rectangle 3"/>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6" name="Rectangle 6"/>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TextBox 65"/>
          <p:cNvSpPr txBox="1"/>
          <p:nvPr/>
        </p:nvSpPr>
        <p:spPr>
          <a:xfrm>
            <a:off x="3810000" y="4114800"/>
            <a:ext cx="1447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 = T(r)</a:t>
            </a:r>
            <a:endParaRPr lang="en-US" dirty="0">
              <a:latin typeface="Times New Roman" pitchFamily="18" charset="0"/>
              <a:cs typeface="Times New Roman" pitchFamily="18" charset="0"/>
            </a:endParaRPr>
          </a:p>
        </p:txBody>
      </p:sp>
      <p:sp>
        <p:nvSpPr>
          <p:cNvPr id="67" name="TextBox 66"/>
          <p:cNvSpPr txBox="1"/>
          <p:nvPr/>
        </p:nvSpPr>
        <p:spPr>
          <a:xfrm>
            <a:off x="5257800" y="4126468"/>
            <a:ext cx="12192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g</a:t>
            </a:r>
            <a:r>
              <a:rPr lang="en-US" dirty="0" smtClean="0">
                <a:latin typeface="Times New Roman" pitchFamily="18" charset="0"/>
                <a:cs typeface="Times New Roman" pitchFamily="18" charset="0"/>
              </a:rPr>
              <a:t> (r)</a:t>
            </a:r>
            <a:endParaRPr lang="en-US" dirty="0">
              <a:latin typeface="Times New Roman" pitchFamily="18" charset="0"/>
              <a:cs typeface="Times New Roman" pitchFamily="18" charset="0"/>
            </a:endParaRPr>
          </a:p>
        </p:txBody>
      </p:sp>
      <p:sp>
        <p:nvSpPr>
          <p:cNvPr id="68" name="TextBox 67"/>
          <p:cNvSpPr txBox="1"/>
          <p:nvPr/>
        </p:nvSpPr>
        <p:spPr>
          <a:xfrm>
            <a:off x="6781800" y="4126468"/>
            <a:ext cx="1219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K = K (T)</a:t>
            </a:r>
            <a:endParaRPr lang="en-US" dirty="0">
              <a:latin typeface="Times New Roman" pitchFamily="18" charset="0"/>
              <a:cs typeface="Times New Roman" pitchFamily="18" charset="0"/>
            </a:endParaRPr>
          </a:p>
        </p:txBody>
      </p:sp>
      <p:sp>
        <p:nvSpPr>
          <p:cNvPr id="69" name="TextBox 68"/>
          <p:cNvSpPr txBox="1"/>
          <p:nvPr/>
        </p:nvSpPr>
        <p:spPr>
          <a:xfrm>
            <a:off x="762000" y="5486400"/>
            <a:ext cx="8382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Steady state, 1-Dimension, Thermal conductivity is constant  and  no heat generated</a:t>
            </a:r>
          </a:p>
        </p:txBody>
      </p:sp>
      <p:sp>
        <p:nvSpPr>
          <p:cNvPr id="70" name="TextBox 69"/>
          <p:cNvSpPr txBox="1"/>
          <p:nvPr/>
        </p:nvSpPr>
        <p:spPr>
          <a:xfrm>
            <a:off x="762000" y="4114800"/>
            <a:ext cx="3124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Steady state, and 1-Dimension, </a:t>
            </a:r>
          </a:p>
        </p:txBody>
      </p:sp>
      <p:cxnSp>
        <p:nvCxnSpPr>
          <p:cNvPr id="73" name="Straight Arrow Connector 72"/>
          <p:cNvCxnSpPr/>
          <p:nvPr/>
        </p:nvCxnSpPr>
        <p:spPr>
          <a:xfrm flipV="1">
            <a:off x="8001000" y="2971800"/>
            <a:ext cx="609600"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8610600" y="2743200"/>
            <a:ext cx="304800" cy="369332"/>
          </a:xfrm>
          <a:prstGeom prst="rect">
            <a:avLst/>
          </a:prstGeom>
          <a:noFill/>
        </p:spPr>
        <p:txBody>
          <a:bodyPr wrap="square" rtlCol="0">
            <a:spAutoFit/>
          </a:bodyPr>
          <a:lstStyle/>
          <a:p>
            <a:r>
              <a:rPr lang="en-US" dirty="0" smtClean="0"/>
              <a:t>0</a:t>
            </a:r>
            <a:endParaRPr lang="en-US" dirty="0"/>
          </a:p>
        </p:txBody>
      </p:sp>
      <p:cxnSp>
        <p:nvCxnSpPr>
          <p:cNvPr id="75" name="Straight Arrow Connector 74"/>
          <p:cNvCxnSpPr/>
          <p:nvPr/>
        </p:nvCxnSpPr>
        <p:spPr>
          <a:xfrm flipV="1">
            <a:off x="6629400" y="2895600"/>
            <a:ext cx="609600"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239000" y="2667000"/>
            <a:ext cx="304800" cy="369332"/>
          </a:xfrm>
          <a:prstGeom prst="rect">
            <a:avLst/>
          </a:prstGeom>
          <a:noFill/>
        </p:spPr>
        <p:txBody>
          <a:bodyPr wrap="square" rtlCol="0">
            <a:spAutoFit/>
          </a:bodyPr>
          <a:lstStyle/>
          <a:p>
            <a:r>
              <a:rPr lang="en-US" dirty="0" smtClean="0"/>
              <a:t>0</a:t>
            </a:r>
            <a:endParaRPr lang="en-US" dirty="0"/>
          </a:p>
        </p:txBody>
      </p:sp>
      <p:cxnSp>
        <p:nvCxnSpPr>
          <p:cNvPr id="77" name="Straight Arrow Connector 76"/>
          <p:cNvCxnSpPr/>
          <p:nvPr/>
        </p:nvCxnSpPr>
        <p:spPr>
          <a:xfrm flipV="1">
            <a:off x="5410200" y="2819400"/>
            <a:ext cx="609600"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6019800" y="2590800"/>
            <a:ext cx="304800" cy="369332"/>
          </a:xfrm>
          <a:prstGeom prst="rect">
            <a:avLst/>
          </a:prstGeom>
          <a:noFill/>
        </p:spPr>
        <p:txBody>
          <a:bodyPr wrap="square" rtlCol="0">
            <a:spAutoFit/>
          </a:bodyPr>
          <a:lstStyle/>
          <a:p>
            <a:r>
              <a:rPr lang="en-US" dirty="0" smtClean="0"/>
              <a:t>0</a:t>
            </a:r>
            <a:endParaRPr lang="en-US" dirty="0"/>
          </a:p>
        </p:txBody>
      </p:sp>
      <p:sp>
        <p:nvSpPr>
          <p:cNvPr id="51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9" name="Rectangle 9"/>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82" name="Straight Arrow Connector 81"/>
          <p:cNvCxnSpPr/>
          <p:nvPr/>
        </p:nvCxnSpPr>
        <p:spPr>
          <a:xfrm flipV="1">
            <a:off x="5257800" y="4800600"/>
            <a:ext cx="2286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486400" y="4572000"/>
            <a:ext cx="304800" cy="369332"/>
          </a:xfrm>
          <a:prstGeom prst="rect">
            <a:avLst/>
          </a:prstGeom>
          <a:noFill/>
        </p:spPr>
        <p:txBody>
          <a:bodyPr wrap="square" rtlCol="0">
            <a:spAutoFit/>
          </a:bodyPr>
          <a:lstStyle/>
          <a:p>
            <a:r>
              <a:rPr lang="en-US" dirty="0" smtClean="0"/>
              <a:t>0</a:t>
            </a:r>
            <a:endParaRPr lang="en-US" dirty="0"/>
          </a:p>
        </p:txBody>
      </p:sp>
      <p:pic>
        <p:nvPicPr>
          <p:cNvPr id="34" name="Picture 1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86200" y="3124200"/>
            <a:ext cx="4714875" cy="666750"/>
          </a:xfrm>
          <a:prstGeom prst="rect">
            <a:avLst/>
          </a:prstGeom>
          <a:noFill/>
        </p:spPr>
      </p:pic>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8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62400" y="4724400"/>
            <a:ext cx="1924050" cy="666750"/>
          </a:xfrm>
          <a:prstGeom prst="rect">
            <a:avLst/>
          </a:prstGeom>
          <a:noFill/>
        </p:spPr>
      </p:pic>
      <p:sp>
        <p:nvSpPr>
          <p:cNvPr id="12291" name="Rectangle 3"/>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267200" y="6019800"/>
            <a:ext cx="1066800" cy="666750"/>
          </a:xfrm>
          <a:prstGeom prst="rect">
            <a:avLst/>
          </a:prstGeom>
          <a:noFill/>
        </p:spPr>
      </p:pic>
      <p:sp>
        <p:nvSpPr>
          <p:cNvPr id="5" name="Rectangle 3"/>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9" name="Straight Connector 38"/>
          <p:cNvCxnSpPr/>
          <p:nvPr/>
        </p:nvCxnSpPr>
        <p:spPr>
          <a:xfrm flipV="1">
            <a:off x="1752600" y="2362200"/>
            <a:ext cx="5334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Arc 39"/>
          <p:cNvSpPr/>
          <p:nvPr/>
        </p:nvSpPr>
        <p:spPr>
          <a:xfrm>
            <a:off x="1524000" y="2743200"/>
            <a:ext cx="457200" cy="304800"/>
          </a:xfrm>
          <a:prstGeom prst="arc">
            <a:avLst>
              <a:gd name="adj1" fmla="val 16018476"/>
              <a:gd name="adj2" fmla="val 2142295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2133600" y="26670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p:txBody>
      </p:sp>
      <p:sp>
        <p:nvSpPr>
          <p:cNvPr id="42" name="TextBox 41"/>
          <p:cNvSpPr txBox="1"/>
          <p:nvPr/>
        </p:nvSpPr>
        <p:spPr>
          <a:xfrm>
            <a:off x="1600200" y="12954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228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8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P spid="62" grpId="0"/>
      <p:bldP spid="64" grpId="0"/>
      <p:bldP spid="67" grpId="0"/>
      <p:bldP spid="68" grpId="0"/>
      <p:bldP spid="69" grpId="0"/>
      <p:bldP spid="70" grpId="0"/>
      <p:bldP spid="74" grpId="0"/>
      <p:bldP spid="76" grpId="0"/>
      <p:bldP spid="78" grpId="0"/>
      <p:bldP spid="83" grpId="0"/>
      <p:bldP spid="40" grpId="0" animBg="1"/>
      <p:bldP spid="41" grpId="0"/>
      <p:bldP spid="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52400"/>
            <a:ext cx="9144000" cy="1143000"/>
          </a:xfrm>
        </p:spPr>
        <p:txBody>
          <a:bodyPr>
            <a:normAutofit fontScale="90000"/>
          </a:bodyPr>
          <a:lstStyle/>
          <a:p>
            <a:r>
              <a:rPr lang="en-US" dirty="0" smtClean="0"/>
              <a:t> </a:t>
            </a:r>
            <a:r>
              <a:rPr lang="en-US" dirty="0" smtClean="0">
                <a:latin typeface="Times New Roman" pitchFamily="18" charset="0"/>
                <a:cs typeface="Times New Roman" pitchFamily="18" charset="0"/>
              </a:rPr>
              <a:t>One-dimensional heat flow through a hollow cylinder, </a:t>
            </a:r>
          </a:p>
        </p:txBody>
      </p:sp>
      <p:sp>
        <p:nvSpPr>
          <p:cNvPr id="6" name="TextBox 5"/>
          <p:cNvSpPr txBox="1"/>
          <p:nvPr/>
        </p:nvSpPr>
        <p:spPr>
          <a:xfrm>
            <a:off x="685800" y="1981200"/>
            <a:ext cx="3429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Integrating with respect to r</a:t>
            </a:r>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6" name="Rectangle 6"/>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685800" y="2983468"/>
            <a:ext cx="3429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Again integrating with respect to r</a:t>
            </a:r>
          </a:p>
        </p:txBody>
      </p:sp>
      <p:sp>
        <p:nvSpPr>
          <p:cNvPr id="41" name="TextBox 40"/>
          <p:cNvSpPr txBox="1"/>
          <p:nvPr/>
        </p:nvSpPr>
        <p:spPr>
          <a:xfrm>
            <a:off x="6781800" y="3352800"/>
            <a:ext cx="6858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endParaRPr lang="en-US" baseline="-25000" dirty="0">
              <a:latin typeface="Times New Roman" pitchFamily="18" charset="0"/>
              <a:cs typeface="Times New Roman" pitchFamily="18" charset="0"/>
            </a:endParaRPr>
          </a:p>
        </p:txBody>
      </p:sp>
      <p:sp>
        <p:nvSpPr>
          <p:cNvPr id="42" name="TextBox 41"/>
          <p:cNvSpPr txBox="1"/>
          <p:nvPr/>
        </p:nvSpPr>
        <p:spPr>
          <a:xfrm>
            <a:off x="7467600" y="3048000"/>
            <a:ext cx="6858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43" name="TextBox 42"/>
          <p:cNvSpPr txBox="1"/>
          <p:nvPr/>
        </p:nvSpPr>
        <p:spPr>
          <a:xfrm>
            <a:off x="6172200" y="2438400"/>
            <a:ext cx="14478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r>
              <a:rPr lang="en-US" dirty="0" smtClean="0">
                <a:latin typeface="Times New Roman" pitchFamily="18" charset="0"/>
                <a:cs typeface="Times New Roman" pitchFamily="18" charset="0"/>
              </a:rPr>
              <a:t>&gt;</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44" name="TextBox 43"/>
          <p:cNvSpPr txBox="1"/>
          <p:nvPr/>
        </p:nvSpPr>
        <p:spPr>
          <a:xfrm>
            <a:off x="762000" y="3733800"/>
            <a:ext cx="3429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Applying boundary Condition </a:t>
            </a:r>
          </a:p>
        </p:txBody>
      </p:sp>
      <p:sp>
        <p:nvSpPr>
          <p:cNvPr id="45" name="TextBox 44"/>
          <p:cNvSpPr txBox="1"/>
          <p:nvPr/>
        </p:nvSpPr>
        <p:spPr>
          <a:xfrm>
            <a:off x="762000" y="4126468"/>
            <a:ext cx="1981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 = r</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T=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endParaRPr lang="en-US" baseline="-25000" dirty="0" smtClean="0">
              <a:latin typeface="Times New Roman" pitchFamily="18" charset="0"/>
              <a:cs typeface="Times New Roman" pitchFamily="18" charset="0"/>
            </a:endParaRPr>
          </a:p>
        </p:txBody>
      </p:sp>
      <p:sp>
        <p:nvSpPr>
          <p:cNvPr id="46" name="TextBox 45"/>
          <p:cNvSpPr txBox="1"/>
          <p:nvPr/>
        </p:nvSpPr>
        <p:spPr>
          <a:xfrm>
            <a:off x="762000" y="4507468"/>
            <a:ext cx="1981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 = r</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T=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endParaRPr lang="en-US" baseline="-25000" dirty="0" smtClean="0">
              <a:latin typeface="Times New Roman" pitchFamily="18" charset="0"/>
              <a:cs typeface="Times New Roman" pitchFamily="18" charset="0"/>
            </a:endParaRPr>
          </a:p>
        </p:txBody>
      </p:sp>
      <p:sp>
        <p:nvSpPr>
          <p:cNvPr id="47" name="TextBox 46"/>
          <p:cNvSpPr txBox="1"/>
          <p:nvPr/>
        </p:nvSpPr>
        <p:spPr>
          <a:xfrm>
            <a:off x="2743200" y="4114800"/>
            <a:ext cx="2438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r</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baseline="-25000" dirty="0" smtClean="0">
                <a:latin typeface="Times New Roman" pitchFamily="18" charset="0"/>
                <a:cs typeface="Times New Roman" pitchFamily="18" charset="0"/>
              </a:rPr>
              <a:t> </a:t>
            </a:r>
          </a:p>
        </p:txBody>
      </p:sp>
      <p:sp>
        <p:nvSpPr>
          <p:cNvPr id="48" name="TextBox 47"/>
          <p:cNvSpPr txBox="1"/>
          <p:nvPr/>
        </p:nvSpPr>
        <p:spPr>
          <a:xfrm>
            <a:off x="2819400" y="4572000"/>
            <a:ext cx="2057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 r</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2</a:t>
            </a:r>
            <a:endParaRPr lang="en-US" dirty="0" smtClean="0">
              <a:latin typeface="Times New Roman" pitchFamily="18" charset="0"/>
              <a:cs typeface="Times New Roman" pitchFamily="18" charset="0"/>
            </a:endParaRPr>
          </a:p>
        </p:txBody>
      </p:sp>
      <p:sp>
        <p:nvSpPr>
          <p:cNvPr id="204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9" name="Rectangle 9"/>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2" name="Rectangle 12"/>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81400" y="1371600"/>
            <a:ext cx="1066800" cy="666750"/>
          </a:xfrm>
          <a:prstGeom prst="rect">
            <a:avLst/>
          </a:prstGeom>
          <a:noFill/>
        </p:spPr>
      </p:pic>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66800" y="2438400"/>
            <a:ext cx="2000250" cy="504825"/>
          </a:xfrm>
          <a:prstGeom prst="rect">
            <a:avLst/>
          </a:prstGeom>
          <a:noFill/>
        </p:spPr>
      </p:pic>
      <p:sp>
        <p:nvSpPr>
          <p:cNvPr id="11267" name="Rectangle 3"/>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8"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10000" y="2438400"/>
            <a:ext cx="742950" cy="495300"/>
          </a:xfrm>
          <a:prstGeom prst="rect">
            <a:avLst/>
          </a:prstGeom>
          <a:noFill/>
        </p:spPr>
      </p:pic>
      <p:sp>
        <p:nvSpPr>
          <p:cNvPr id="11270" name="Rectangle 6"/>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7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7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238625" y="3076575"/>
            <a:ext cx="1400175" cy="276225"/>
          </a:xfrm>
          <a:prstGeom prst="rect">
            <a:avLst/>
          </a:prstGeom>
          <a:noFill/>
        </p:spPr>
      </p:pic>
      <p:sp>
        <p:nvSpPr>
          <p:cNvPr id="11273" name="Rectangle 9"/>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Oval 49"/>
          <p:cNvSpPr/>
          <p:nvPr/>
        </p:nvSpPr>
        <p:spPr>
          <a:xfrm>
            <a:off x="6477000" y="2819400"/>
            <a:ext cx="914400" cy="1828800"/>
          </a:xfrm>
          <a:prstGeom prst="ellips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720840" y="3276600"/>
            <a:ext cx="457200" cy="914400"/>
          </a:xfrm>
          <a:prstGeom prst="ellips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a:off x="5791200" y="3733800"/>
            <a:ext cx="2011680" cy="0"/>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934200" y="2133600"/>
            <a:ext cx="0" cy="2667000"/>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6858000" y="2209800"/>
            <a:ext cx="2057400" cy="6096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7010400" y="4038600"/>
            <a:ext cx="2057400" cy="6096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6781800" y="3429000"/>
            <a:ext cx="152400" cy="304800"/>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50" idx="3"/>
          </p:cNvCxnSpPr>
          <p:nvPr/>
        </p:nvCxnSpPr>
        <p:spPr>
          <a:xfrm flipH="1">
            <a:off x="6610911" y="3733800"/>
            <a:ext cx="323289" cy="646579"/>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553200" y="3048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68" name="TextBox 67"/>
          <p:cNvSpPr txBox="1"/>
          <p:nvPr/>
        </p:nvSpPr>
        <p:spPr>
          <a:xfrm>
            <a:off x="6248400" y="4343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69" name="TextBox 68"/>
          <p:cNvSpPr txBox="1"/>
          <p:nvPr/>
        </p:nvSpPr>
        <p:spPr>
          <a:xfrm>
            <a:off x="1905000" y="5105400"/>
            <a:ext cx="2438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r</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p>
        </p:txBody>
      </p:sp>
      <p:sp>
        <p:nvSpPr>
          <p:cNvPr id="56" name="Freeform 55"/>
          <p:cNvSpPr/>
          <p:nvPr/>
        </p:nvSpPr>
        <p:spPr>
          <a:xfrm>
            <a:off x="8900160" y="2202180"/>
            <a:ext cx="204470" cy="1836420"/>
          </a:xfrm>
          <a:custGeom>
            <a:avLst/>
            <a:gdLst>
              <a:gd name="connsiteX0" fmla="*/ 0 w 204470"/>
              <a:gd name="connsiteY0" fmla="*/ 0 h 1836420"/>
              <a:gd name="connsiteX1" fmla="*/ 144780 w 204470"/>
              <a:gd name="connsiteY1" fmla="*/ 68580 h 1836420"/>
              <a:gd name="connsiteX2" fmla="*/ 99060 w 204470"/>
              <a:gd name="connsiteY2" fmla="*/ 358140 h 1836420"/>
              <a:gd name="connsiteX3" fmla="*/ 144780 w 204470"/>
              <a:gd name="connsiteY3" fmla="*/ 678180 h 1836420"/>
              <a:gd name="connsiteX4" fmla="*/ 91440 w 204470"/>
              <a:gd name="connsiteY4" fmla="*/ 1082040 h 1836420"/>
              <a:gd name="connsiteX5" fmla="*/ 190500 w 204470"/>
              <a:gd name="connsiteY5" fmla="*/ 1432560 h 1836420"/>
              <a:gd name="connsiteX6" fmla="*/ 175260 w 204470"/>
              <a:gd name="connsiteY6" fmla="*/ 1836420 h 1836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4470" h="1836420">
                <a:moveTo>
                  <a:pt x="0" y="0"/>
                </a:moveTo>
                <a:cubicBezTo>
                  <a:pt x="64135" y="4445"/>
                  <a:pt x="128270" y="8890"/>
                  <a:pt x="144780" y="68580"/>
                </a:cubicBezTo>
                <a:cubicBezTo>
                  <a:pt x="161290" y="128270"/>
                  <a:pt x="99060" y="256540"/>
                  <a:pt x="99060" y="358140"/>
                </a:cubicBezTo>
                <a:cubicBezTo>
                  <a:pt x="99060" y="459740"/>
                  <a:pt x="146050" y="557530"/>
                  <a:pt x="144780" y="678180"/>
                </a:cubicBezTo>
                <a:cubicBezTo>
                  <a:pt x="143510" y="798830"/>
                  <a:pt x="83820" y="956310"/>
                  <a:pt x="91440" y="1082040"/>
                </a:cubicBezTo>
                <a:cubicBezTo>
                  <a:pt x="99060" y="1207770"/>
                  <a:pt x="176530" y="1306830"/>
                  <a:pt x="190500" y="1432560"/>
                </a:cubicBezTo>
                <a:cubicBezTo>
                  <a:pt x="204470" y="1558290"/>
                  <a:pt x="182880" y="1762760"/>
                  <a:pt x="175260" y="18364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0" name="Straight Arrow Connector 59"/>
          <p:cNvCxnSpPr/>
          <p:nvPr/>
        </p:nvCxnSpPr>
        <p:spPr>
          <a:xfrm flipV="1">
            <a:off x="6934200" y="1828800"/>
            <a:ext cx="1905000" cy="5334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620000" y="1524000"/>
            <a:ext cx="533400" cy="381000"/>
          </a:xfrm>
          <a:prstGeom prst="rect">
            <a:avLst/>
          </a:prstGeom>
          <a:noFill/>
        </p:spPr>
        <p:txBody>
          <a:bodyPr wrap="square" rtlCol="0">
            <a:spAutoFit/>
          </a:bodyPr>
          <a:lstStyle/>
          <a:p>
            <a:r>
              <a:rPr lang="en-US" dirty="0" smtClean="0">
                <a:latin typeface="Times New Roman" pitchFamily="18" charset="0"/>
                <a:cs typeface="Times New Roman" pitchFamily="18" charset="0"/>
              </a:rPr>
              <a:t>L</a:t>
            </a:r>
            <a:endParaRPr lang="en-US" dirty="0">
              <a:latin typeface="Times New Roman" pitchFamily="18" charset="0"/>
              <a:cs typeface="Times New Roman" pitchFamily="18" charset="0"/>
            </a:endParaRPr>
          </a:p>
        </p:txBody>
      </p:sp>
      <p:sp>
        <p:nvSpPr>
          <p:cNvPr id="62" name="TextBox 61"/>
          <p:cNvSpPr txBox="1"/>
          <p:nvPr/>
        </p:nvSpPr>
        <p:spPr>
          <a:xfrm>
            <a:off x="6248400" y="1676400"/>
            <a:ext cx="1447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L &gt;&gt; r</a:t>
            </a:r>
            <a:endParaRPr lang="en-US" baseline="-25000" dirty="0">
              <a:latin typeface="Times New Roman" pitchFamily="18" charset="0"/>
              <a:cs typeface="Times New Roman" pitchFamily="18" charset="0"/>
            </a:endParaRPr>
          </a:p>
        </p:txBody>
      </p:sp>
      <p:sp>
        <p:nvSpPr>
          <p:cNvPr id="63" name="Oval 62"/>
          <p:cNvSpPr/>
          <p:nvPr/>
        </p:nvSpPr>
        <p:spPr>
          <a:xfrm>
            <a:off x="6592824" y="3048000"/>
            <a:ext cx="685800" cy="13716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a:endCxn id="63" idx="5"/>
          </p:cNvCxnSpPr>
          <p:nvPr/>
        </p:nvCxnSpPr>
        <p:spPr>
          <a:xfrm>
            <a:off x="6934200" y="3733800"/>
            <a:ext cx="243991" cy="484934"/>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086600" y="4114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endParaRPr lang="en-US" baseline="-25000" dirty="0">
              <a:latin typeface="Times New Roman" pitchFamily="18" charset="0"/>
              <a:cs typeface="Times New Roman" pitchFamily="18" charset="0"/>
            </a:endParaRPr>
          </a:p>
        </p:txBody>
      </p:sp>
      <p:sp>
        <p:nvSpPr>
          <p:cNvPr id="73" name="TextBox 72"/>
          <p:cNvSpPr txBox="1"/>
          <p:nvPr/>
        </p:nvSpPr>
        <p:spPr>
          <a:xfrm>
            <a:off x="7315200" y="3733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endParaRPr lang="en-US" baseline="-25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38600" y="5791200"/>
            <a:ext cx="1314450" cy="847725"/>
          </a:xfrm>
          <a:prstGeom prst="rect">
            <a:avLst/>
          </a:prstGeom>
          <a:noFill/>
        </p:spPr>
      </p:pic>
      <p:sp>
        <p:nvSpPr>
          <p:cNvPr id="12" name="Rectangle 9"/>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5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6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6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41" grpId="0"/>
      <p:bldP spid="42" grpId="0"/>
      <p:bldP spid="43" grpId="0"/>
      <p:bldP spid="44" grpId="0"/>
      <p:bldP spid="45" grpId="0"/>
      <p:bldP spid="46" grpId="0"/>
      <p:bldP spid="47" grpId="0"/>
      <p:bldP spid="48" grpId="0"/>
      <p:bldP spid="50" grpId="0" animBg="1"/>
      <p:bldP spid="51" grpId="0" animBg="1"/>
      <p:bldP spid="67" grpId="0"/>
      <p:bldP spid="68" grpId="0"/>
      <p:bldP spid="69" grpId="0"/>
      <p:bldP spid="56" grpId="0" animBg="1"/>
      <p:bldP spid="61" grpId="0"/>
      <p:bldP spid="62" grpId="0"/>
      <p:bldP spid="63" grpId="0" animBg="1"/>
      <p:bldP spid="70" grpId="0"/>
      <p:bldP spid="7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fontScale="90000"/>
          </a:bodyPr>
          <a:lstStyle/>
          <a:p>
            <a:r>
              <a:rPr lang="en-US" dirty="0" smtClean="0"/>
              <a:t> </a:t>
            </a:r>
            <a:r>
              <a:rPr lang="en-US" dirty="0" smtClean="0">
                <a:latin typeface="Times New Roman" pitchFamily="18" charset="0"/>
                <a:cs typeface="Times New Roman" pitchFamily="18" charset="0"/>
              </a:rPr>
              <a:t>One-dimensional heat flow through a hollow cylinder,</a:t>
            </a:r>
          </a:p>
        </p:txBody>
      </p:sp>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7"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0" name="Rectangle 6"/>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9"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9" name="Rectangle 3"/>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2" name="Rectangle 6"/>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5" name="Rectangle 9"/>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8" name="Rectangle 12"/>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11" name="Rectangle 15"/>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14" name="Rectangle 18"/>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Oval 44"/>
          <p:cNvSpPr/>
          <p:nvPr/>
        </p:nvSpPr>
        <p:spPr>
          <a:xfrm>
            <a:off x="2209800" y="1524000"/>
            <a:ext cx="4572000" cy="457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p:nvPr/>
        </p:nvCxnSpPr>
        <p:spPr>
          <a:xfrm flipV="1">
            <a:off x="1828800" y="3810000"/>
            <a:ext cx="5303520" cy="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3352800" y="2667000"/>
            <a:ext cx="2331720" cy="228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p:cNvCxnSpPr/>
          <p:nvPr/>
        </p:nvCxnSpPr>
        <p:spPr>
          <a:xfrm flipV="1">
            <a:off x="4495800" y="1447800"/>
            <a:ext cx="0" cy="502920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2667000" y="1981200"/>
            <a:ext cx="3657600" cy="3657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2895600" y="2209800"/>
            <a:ext cx="3200400" cy="3200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p:cNvCxnSpPr>
            <a:endCxn id="53" idx="1"/>
          </p:cNvCxnSpPr>
          <p:nvPr/>
        </p:nvCxnSpPr>
        <p:spPr>
          <a:xfrm flipH="1" flipV="1">
            <a:off x="3694273" y="3001777"/>
            <a:ext cx="801527" cy="819891"/>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45" idx="3"/>
          </p:cNvCxnSpPr>
          <p:nvPr/>
        </p:nvCxnSpPr>
        <p:spPr>
          <a:xfrm flipH="1">
            <a:off x="2879354" y="3821668"/>
            <a:ext cx="1616447" cy="1604779"/>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3429000" y="2667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62" name="TextBox 61"/>
          <p:cNvSpPr txBox="1"/>
          <p:nvPr/>
        </p:nvSpPr>
        <p:spPr>
          <a:xfrm>
            <a:off x="2438400" y="5486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cxnSp>
        <p:nvCxnSpPr>
          <p:cNvPr id="65" name="Straight Arrow Connector 64"/>
          <p:cNvCxnSpPr/>
          <p:nvPr/>
        </p:nvCxnSpPr>
        <p:spPr>
          <a:xfrm flipV="1">
            <a:off x="4495800" y="2667000"/>
            <a:ext cx="1131511" cy="1143182"/>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486400" y="2819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endParaRPr lang="en-US" baseline="-25000" dirty="0">
              <a:latin typeface="Times New Roman" pitchFamily="18" charset="0"/>
              <a:cs typeface="Times New Roman" pitchFamily="18" charset="0"/>
            </a:endParaRPr>
          </a:p>
        </p:txBody>
      </p:sp>
      <p:cxnSp>
        <p:nvCxnSpPr>
          <p:cNvPr id="69" name="Straight Arrow Connector 68"/>
          <p:cNvCxnSpPr>
            <a:stCxn id="45" idx="7"/>
            <a:endCxn id="57" idx="7"/>
          </p:cNvCxnSpPr>
          <p:nvPr/>
        </p:nvCxnSpPr>
        <p:spPr>
          <a:xfrm flipH="1">
            <a:off x="5788957" y="2193553"/>
            <a:ext cx="323289" cy="3232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172200" y="1828800"/>
            <a:ext cx="457200" cy="369332"/>
          </a:xfrm>
          <a:prstGeom prst="rect">
            <a:avLst/>
          </a:prstGeom>
          <a:noFill/>
        </p:spPr>
        <p:txBody>
          <a:bodyPr wrap="square" rtlCol="0">
            <a:spAutoFit/>
          </a:bodyPr>
          <a:lstStyle/>
          <a:p>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p:txBody>
      </p:sp>
      <p:sp>
        <p:nvSpPr>
          <p:cNvPr id="74" name="Right Arrow 73"/>
          <p:cNvSpPr/>
          <p:nvPr/>
        </p:nvSpPr>
        <p:spPr>
          <a:xfrm rot="19774307">
            <a:off x="6046027" y="2611661"/>
            <a:ext cx="1005840" cy="76200"/>
          </a:xfrm>
          <a:prstGeom prst="rightArrow">
            <a:avLst>
              <a:gd name="adj1" fmla="val 50000"/>
              <a:gd name="adj2" fmla="val 20666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ight Arrow 74"/>
          <p:cNvSpPr/>
          <p:nvPr/>
        </p:nvSpPr>
        <p:spPr>
          <a:xfrm rot="19774307">
            <a:off x="4911533" y="3297461"/>
            <a:ext cx="1005840" cy="76200"/>
          </a:xfrm>
          <a:prstGeom prst="rightArrow">
            <a:avLst>
              <a:gd name="adj1" fmla="val 50000"/>
              <a:gd name="adj2" fmla="val 20666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5105400" y="3429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 </a:t>
            </a:r>
            <a:r>
              <a:rPr lang="en-US" baseline="-25000" dirty="0" smtClean="0">
                <a:latin typeface="Times New Roman" pitchFamily="18" charset="0"/>
                <a:cs typeface="Times New Roman" pitchFamily="18" charset="0"/>
              </a:rPr>
              <a:t>r</a:t>
            </a:r>
            <a:endParaRPr lang="en-US" baseline="-25000" dirty="0">
              <a:latin typeface="Times New Roman" pitchFamily="18" charset="0"/>
              <a:cs typeface="Times New Roman" pitchFamily="18" charset="0"/>
            </a:endParaRPr>
          </a:p>
        </p:txBody>
      </p:sp>
      <p:sp>
        <p:nvSpPr>
          <p:cNvPr id="77" name="TextBox 76"/>
          <p:cNvSpPr txBox="1"/>
          <p:nvPr/>
        </p:nvSpPr>
        <p:spPr>
          <a:xfrm>
            <a:off x="7086600" y="2133600"/>
            <a:ext cx="914400" cy="553998"/>
          </a:xfrm>
          <a:prstGeom prst="rect">
            <a:avLst/>
          </a:prstGeom>
          <a:noFill/>
        </p:spPr>
        <p:txBody>
          <a:bodyPr wrap="square" rtlCol="0">
            <a:spAutoFit/>
          </a:bodyPr>
          <a:lstStyle/>
          <a:p>
            <a:r>
              <a:rPr lang="en-US" dirty="0" smtClean="0">
                <a:latin typeface="Times New Roman" pitchFamily="18" charset="0"/>
                <a:cs typeface="Times New Roman" pitchFamily="18" charset="0"/>
              </a:rPr>
              <a:t>Q </a:t>
            </a:r>
            <a:r>
              <a:rPr lang="en-US" baseline="-25000" dirty="0" smtClean="0">
                <a:latin typeface="Times New Roman" pitchFamily="18" charset="0"/>
                <a:cs typeface="Times New Roman" pitchFamily="18" charset="0"/>
              </a:rPr>
              <a:t>r +</a:t>
            </a:r>
            <a:r>
              <a:rPr lang="el-GR" baseline="-25000" dirty="0" smtClean="0">
                <a:latin typeface="Times New Roman" pitchFamily="18" charset="0"/>
                <a:cs typeface="Times New Roman" pitchFamily="18" charset="0"/>
              </a:rPr>
              <a:t>Δ</a:t>
            </a:r>
            <a:r>
              <a:rPr lang="en-US" baseline="-25000" dirty="0" smtClean="0">
                <a:latin typeface="Times New Roman" pitchFamily="18" charset="0"/>
                <a:cs typeface="Times New Roman" pitchFamily="18" charset="0"/>
              </a:rPr>
              <a:t>r</a:t>
            </a:r>
          </a:p>
          <a:p>
            <a:endParaRPr lang="en-US" baseline="-25000" dirty="0">
              <a:latin typeface="Times New Roman" pitchFamily="18" charset="0"/>
              <a:cs typeface="Times New Roman"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0" y="5715000"/>
            <a:ext cx="4229100" cy="571500"/>
          </a:xfrm>
          <a:prstGeom prst="rect">
            <a:avLst/>
          </a:prstGeom>
          <a:noFill/>
        </p:spPr>
      </p:pic>
      <p:sp>
        <p:nvSpPr>
          <p:cNvPr id="10243"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4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66800" y="5410200"/>
            <a:ext cx="2352675" cy="371475"/>
          </a:xfrm>
          <a:prstGeom prst="rect">
            <a:avLst/>
          </a:prstGeom>
          <a:noFill/>
        </p:spPr>
      </p:pic>
      <p:sp>
        <p:nvSpPr>
          <p:cNvPr id="10246" name="Rectangle 6"/>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TextBox 78"/>
          <p:cNvSpPr txBox="1"/>
          <p:nvPr/>
        </p:nvSpPr>
        <p:spPr>
          <a:xfrm>
            <a:off x="838200" y="5867400"/>
            <a:ext cx="1447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Where</a:t>
            </a: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114800" y="6286500"/>
            <a:ext cx="3286125" cy="571500"/>
          </a:xfrm>
          <a:prstGeom prst="rect">
            <a:avLst/>
          </a:prstGeom>
          <a:noFill/>
        </p:spPr>
      </p:pic>
      <p:sp>
        <p:nvSpPr>
          <p:cNvPr id="5"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 presetClass="exit" presetSubtype="10" fill="hold" grpId="1" nodeType="clickEffect">
                                  <p:stCondLst>
                                    <p:cond delay="0"/>
                                  </p:stCondLst>
                                  <p:childTnLst>
                                    <p:animEffect transition="out" filter="blinds(horizontal)">
                                      <p:cBhvr>
                                        <p:cTn id="48" dur="500"/>
                                        <p:tgtEl>
                                          <p:spTgt spid="53"/>
                                        </p:tgtEl>
                                      </p:cBhvr>
                                    </p:animEffect>
                                    <p:set>
                                      <p:cBhvr>
                                        <p:cTn id="49" dur="1" fill="hold">
                                          <p:stCondLst>
                                            <p:cond delay="499"/>
                                          </p:stCondLst>
                                        </p:cTn>
                                        <p:tgtEl>
                                          <p:spTgt spid="53"/>
                                        </p:tgtEl>
                                        <p:attrNameLst>
                                          <p:attrName>style.visibility</p:attrName>
                                        </p:attrNameLst>
                                      </p:cBhvr>
                                      <p:to>
                                        <p:strVal val="hidden"/>
                                      </p:to>
                                    </p:set>
                                  </p:childTnLst>
                                </p:cTn>
                              </p:par>
                              <p:par>
                                <p:cTn id="50" presetID="3" presetClass="exit" presetSubtype="10" fill="hold" grpId="1" nodeType="withEffect">
                                  <p:stCondLst>
                                    <p:cond delay="0"/>
                                  </p:stCondLst>
                                  <p:childTnLst>
                                    <p:animEffect transition="out" filter="blinds(horizontal)">
                                      <p:cBhvr>
                                        <p:cTn id="51" dur="500"/>
                                        <p:tgtEl>
                                          <p:spTgt spid="45"/>
                                        </p:tgtEl>
                                      </p:cBhvr>
                                    </p:animEffect>
                                    <p:set>
                                      <p:cBhvr>
                                        <p:cTn id="52" dur="1" fill="hold">
                                          <p:stCondLst>
                                            <p:cond delay="499"/>
                                          </p:stCondLst>
                                        </p:cTn>
                                        <p:tgtEl>
                                          <p:spTgt spid="45"/>
                                        </p:tgtEl>
                                        <p:attrNameLst>
                                          <p:attrName>style.visibility</p:attrName>
                                        </p:attrNameLst>
                                      </p:cBhvr>
                                      <p:to>
                                        <p:strVal val="hidden"/>
                                      </p:to>
                                    </p:set>
                                  </p:childTnLst>
                                </p:cTn>
                              </p:par>
                              <p:par>
                                <p:cTn id="53" presetID="3" presetClass="exit" presetSubtype="10" fill="hold" nodeType="withEffect">
                                  <p:stCondLst>
                                    <p:cond delay="0"/>
                                  </p:stCondLst>
                                  <p:childTnLst>
                                    <p:animEffect transition="out" filter="blinds(horizontal)">
                                      <p:cBhvr>
                                        <p:cTn id="54" dur="500"/>
                                        <p:tgtEl>
                                          <p:spTgt spid="60"/>
                                        </p:tgtEl>
                                      </p:cBhvr>
                                    </p:animEffect>
                                    <p:set>
                                      <p:cBhvr>
                                        <p:cTn id="55" dur="1" fill="hold">
                                          <p:stCondLst>
                                            <p:cond delay="499"/>
                                          </p:stCondLst>
                                        </p:cTn>
                                        <p:tgtEl>
                                          <p:spTgt spid="60"/>
                                        </p:tgtEl>
                                        <p:attrNameLst>
                                          <p:attrName>style.visibility</p:attrName>
                                        </p:attrNameLst>
                                      </p:cBhvr>
                                      <p:to>
                                        <p:strVal val="hidden"/>
                                      </p:to>
                                    </p:set>
                                  </p:childTnLst>
                                </p:cTn>
                              </p:par>
                              <p:par>
                                <p:cTn id="56" presetID="3" presetClass="exit" presetSubtype="10" fill="hold" nodeType="withEffect">
                                  <p:stCondLst>
                                    <p:cond delay="0"/>
                                  </p:stCondLst>
                                  <p:childTnLst>
                                    <p:animEffect transition="out" filter="blinds(horizontal)">
                                      <p:cBhvr>
                                        <p:cTn id="57" dur="500"/>
                                        <p:tgtEl>
                                          <p:spTgt spid="59"/>
                                        </p:tgtEl>
                                      </p:cBhvr>
                                    </p:animEffect>
                                    <p:set>
                                      <p:cBhvr>
                                        <p:cTn id="58" dur="1" fill="hold">
                                          <p:stCondLst>
                                            <p:cond delay="499"/>
                                          </p:stCondLst>
                                        </p:cTn>
                                        <p:tgtEl>
                                          <p:spTgt spid="59"/>
                                        </p:tgtEl>
                                        <p:attrNameLst>
                                          <p:attrName>style.visibility</p:attrName>
                                        </p:attrNameLst>
                                      </p:cBhvr>
                                      <p:to>
                                        <p:strVal val="hidden"/>
                                      </p:to>
                                    </p:set>
                                  </p:childTnLst>
                                </p:cTn>
                              </p:par>
                              <p:par>
                                <p:cTn id="59" presetID="3" presetClass="exit" presetSubtype="10" fill="hold" grpId="1" nodeType="withEffect">
                                  <p:stCondLst>
                                    <p:cond delay="0"/>
                                  </p:stCondLst>
                                  <p:childTnLst>
                                    <p:animEffect transition="out" filter="blinds(horizontal)">
                                      <p:cBhvr>
                                        <p:cTn id="60" dur="500"/>
                                        <p:tgtEl>
                                          <p:spTgt spid="61"/>
                                        </p:tgtEl>
                                      </p:cBhvr>
                                    </p:animEffect>
                                    <p:set>
                                      <p:cBhvr>
                                        <p:cTn id="61" dur="1" fill="hold">
                                          <p:stCondLst>
                                            <p:cond delay="499"/>
                                          </p:stCondLst>
                                        </p:cTn>
                                        <p:tgtEl>
                                          <p:spTgt spid="61"/>
                                        </p:tgtEl>
                                        <p:attrNameLst>
                                          <p:attrName>style.visibility</p:attrName>
                                        </p:attrNameLst>
                                      </p:cBhvr>
                                      <p:to>
                                        <p:strVal val="hidden"/>
                                      </p:to>
                                    </p:set>
                                  </p:childTnLst>
                                </p:cTn>
                              </p:par>
                              <p:par>
                                <p:cTn id="62" presetID="3" presetClass="exit" presetSubtype="10" fill="hold" grpId="1" nodeType="withEffect">
                                  <p:stCondLst>
                                    <p:cond delay="0"/>
                                  </p:stCondLst>
                                  <p:childTnLst>
                                    <p:animEffect transition="out" filter="blinds(horizontal)">
                                      <p:cBhvr>
                                        <p:cTn id="63" dur="500"/>
                                        <p:tgtEl>
                                          <p:spTgt spid="62"/>
                                        </p:tgtEl>
                                      </p:cBhvr>
                                    </p:animEffect>
                                    <p:set>
                                      <p:cBhvr>
                                        <p:cTn id="64" dur="1" fill="hold">
                                          <p:stCondLst>
                                            <p:cond delay="499"/>
                                          </p:stCondLst>
                                        </p:cTn>
                                        <p:tgtEl>
                                          <p:spTgt spid="6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75"/>
                                        </p:tgtEl>
                                        <p:attrNameLst>
                                          <p:attrName>style.visibility</p:attrName>
                                        </p:attrNameLst>
                                      </p:cBhvr>
                                      <p:to>
                                        <p:strVal val="visible"/>
                                      </p:to>
                                    </p:set>
                                    <p:animEffect transition="in" filter="wipe(left)">
                                      <p:cBhvr>
                                        <p:cTn id="69" dur="500"/>
                                        <p:tgtEl>
                                          <p:spTgt spid="75"/>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74"/>
                                        </p:tgtEl>
                                        <p:attrNameLst>
                                          <p:attrName>style.visibility</p:attrName>
                                        </p:attrNameLst>
                                      </p:cBhvr>
                                      <p:to>
                                        <p:strVal val="visible"/>
                                      </p:to>
                                    </p:set>
                                    <p:animEffect transition="in" filter="wipe(left)">
                                      <p:cBhvr>
                                        <p:cTn id="72" dur="500"/>
                                        <p:tgtEl>
                                          <p:spTgt spid="74"/>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7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024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9"/>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024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5" grpId="1" animBg="1"/>
      <p:bldP spid="53" grpId="0" animBg="1"/>
      <p:bldP spid="53" grpId="1" animBg="1"/>
      <p:bldP spid="57" grpId="0" animBg="1"/>
      <p:bldP spid="58" grpId="0" animBg="1"/>
      <p:bldP spid="61" grpId="0"/>
      <p:bldP spid="61" grpId="1"/>
      <p:bldP spid="62" grpId="0"/>
      <p:bldP spid="62" grpId="1"/>
      <p:bldP spid="66" grpId="0"/>
      <p:bldP spid="73" grpId="0"/>
      <p:bldP spid="74" grpId="0" animBg="1"/>
      <p:bldP spid="75" grpId="0" animBg="1"/>
      <p:bldP spid="76" grpId="0"/>
      <p:bldP spid="77" grpId="0"/>
      <p:bldP spid="7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7"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0" name="Rectangle 6"/>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9"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5" name="Rectangle 3"/>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8" name="Rectangle 6"/>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itle 1"/>
          <p:cNvSpPr>
            <a:spLocks noGrp="1"/>
          </p:cNvSpPr>
          <p:nvPr>
            <p:ph type="title"/>
          </p:nvPr>
        </p:nvSpPr>
        <p:spPr>
          <a:xfrm>
            <a:off x="0" y="76200"/>
            <a:ext cx="9144000" cy="1143000"/>
          </a:xfrm>
        </p:spPr>
        <p:txBody>
          <a:bodyPr>
            <a:normAutofit fontScale="90000"/>
          </a:bodyPr>
          <a:lstStyle/>
          <a:p>
            <a:r>
              <a:rPr lang="en-US" dirty="0" smtClean="0"/>
              <a:t> </a:t>
            </a:r>
            <a:r>
              <a:rPr lang="en-US" dirty="0" smtClean="0">
                <a:latin typeface="Times New Roman" pitchFamily="18" charset="0"/>
                <a:cs typeface="Times New Roman" pitchFamily="18" charset="0"/>
              </a:rPr>
              <a:t>One-dimensional heat flow through a hollow cylinder,</a:t>
            </a: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9" name="Rectangle 3"/>
          <p:cNvSpPr>
            <a:spLocks noChangeArrowheads="1"/>
          </p:cNvSpPr>
          <p:nvPr/>
        </p:nvSpPr>
        <p:spPr bwMode="auto">
          <a:xfrm>
            <a:off x="0" y="1247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19400" y="1524000"/>
            <a:ext cx="3286125" cy="571500"/>
          </a:xfrm>
          <a:prstGeom prst="rect">
            <a:avLst/>
          </a:prstGeom>
          <a:noFill/>
        </p:spPr>
      </p:pic>
      <p:sp>
        <p:nvSpPr>
          <p:cNvPr id="9219"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2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2800" y="2286000"/>
            <a:ext cx="2247900" cy="571500"/>
          </a:xfrm>
          <a:prstGeom prst="rect">
            <a:avLst/>
          </a:prstGeom>
          <a:noFill/>
        </p:spPr>
      </p:pic>
      <p:sp>
        <p:nvSpPr>
          <p:cNvPr id="9222" name="Rectangle 6"/>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25"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28"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29" name="Picture 1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33600" y="2895600"/>
            <a:ext cx="3448050" cy="742950"/>
          </a:xfrm>
          <a:prstGeom prst="rect">
            <a:avLst/>
          </a:prstGeom>
          <a:noFill/>
        </p:spPr>
      </p:pic>
      <p:sp>
        <p:nvSpPr>
          <p:cNvPr id="9231"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34" name="Rectangle 18"/>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35" name="Picture 1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47800" y="3676650"/>
            <a:ext cx="3171825" cy="742950"/>
          </a:xfrm>
          <a:prstGeom prst="rect">
            <a:avLst/>
          </a:prstGeom>
          <a:noFill/>
        </p:spPr>
      </p:pic>
      <p:sp>
        <p:nvSpPr>
          <p:cNvPr id="9237" name="Rectangle 21"/>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38" name="Picture 2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286000" y="4648200"/>
            <a:ext cx="2400300" cy="742950"/>
          </a:xfrm>
          <a:prstGeom prst="rect">
            <a:avLst/>
          </a:prstGeom>
          <a:noFill/>
        </p:spPr>
      </p:pic>
      <p:sp>
        <p:nvSpPr>
          <p:cNvPr id="9240" name="Rectangle 24"/>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42"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41" name="Picture 2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590800" y="5715000"/>
            <a:ext cx="1952625" cy="561975"/>
          </a:xfrm>
          <a:prstGeom prst="rect">
            <a:avLst/>
          </a:prstGeom>
          <a:noFill/>
        </p:spPr>
      </p:pic>
      <p:sp>
        <p:nvSpPr>
          <p:cNvPr id="9243" name="Rectangle 27"/>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7"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0" name="Rectangle 6"/>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9"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5" name="Rectangle 3"/>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8" name="Rectangle 6"/>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itle 1"/>
          <p:cNvSpPr>
            <a:spLocks noGrp="1"/>
          </p:cNvSpPr>
          <p:nvPr>
            <p:ph type="title"/>
          </p:nvPr>
        </p:nvSpPr>
        <p:spPr>
          <a:xfrm>
            <a:off x="0" y="0"/>
            <a:ext cx="9144000" cy="1143000"/>
          </a:xfrm>
        </p:spPr>
        <p:txBody>
          <a:bodyPr>
            <a:normAutofit fontScale="90000"/>
          </a:bodyPr>
          <a:lstStyle/>
          <a:p>
            <a:r>
              <a:rPr lang="en-US" dirty="0" smtClean="0"/>
              <a:t> </a:t>
            </a:r>
            <a:r>
              <a:rPr lang="en-US" dirty="0" smtClean="0">
                <a:latin typeface="Times New Roman" pitchFamily="18" charset="0"/>
                <a:cs typeface="Times New Roman" pitchFamily="18" charset="0"/>
              </a:rPr>
              <a:t>One-dimensional heat flow through a hollow cylinder,</a:t>
            </a: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9" name="Rectangle 3"/>
          <p:cNvSpPr>
            <a:spLocks noChangeArrowheads="1"/>
          </p:cNvSpPr>
          <p:nvPr/>
        </p:nvSpPr>
        <p:spPr bwMode="auto">
          <a:xfrm>
            <a:off x="0" y="1247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19"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22" name="Rectangle 6"/>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25"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28"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31"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34" name="Rectangle 18"/>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37" name="Rectangle 21"/>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40" name="Rectangle 24"/>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42"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41"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1219200"/>
            <a:ext cx="1952625" cy="561975"/>
          </a:xfrm>
          <a:prstGeom prst="rect">
            <a:avLst/>
          </a:prstGeom>
          <a:noFill/>
        </p:spPr>
      </p:pic>
      <p:sp>
        <p:nvSpPr>
          <p:cNvPr id="9243" name="Rectangle 27"/>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1247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486400" y="2895600"/>
            <a:ext cx="2324100" cy="790575"/>
          </a:xfrm>
          <a:prstGeom prst="rect">
            <a:avLst/>
          </a:prstGeom>
          <a:noFill/>
        </p:spPr>
      </p:pic>
      <p:sp>
        <p:nvSpPr>
          <p:cNvPr id="27654" name="Rectangle 6"/>
          <p:cNvSpPr>
            <a:spLocks noChangeArrowheads="1"/>
          </p:cNvSpPr>
          <p:nvPr/>
        </p:nvSpPr>
        <p:spPr bwMode="auto">
          <a:xfrm>
            <a:off x="0" y="1247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971800" y="3667125"/>
            <a:ext cx="1590675" cy="1209675"/>
          </a:xfrm>
          <a:prstGeom prst="rect">
            <a:avLst/>
          </a:prstGeom>
          <a:noFill/>
        </p:spPr>
      </p:pic>
      <p:sp>
        <p:nvSpPr>
          <p:cNvPr id="27657" name="Rectangle 9"/>
          <p:cNvSpPr>
            <a:spLocks noChangeArrowheads="1"/>
          </p:cNvSpPr>
          <p:nvPr/>
        </p:nvSpPr>
        <p:spPr bwMode="auto">
          <a:xfrm>
            <a:off x="0" y="1666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8"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048000" y="4800600"/>
            <a:ext cx="1600200" cy="619125"/>
          </a:xfrm>
          <a:prstGeom prst="rect">
            <a:avLst/>
          </a:prstGeom>
          <a:noFill/>
        </p:spPr>
      </p:pic>
      <p:sp>
        <p:nvSpPr>
          <p:cNvPr id="27660" name="Rectangle 1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Oval 51"/>
          <p:cNvSpPr/>
          <p:nvPr/>
        </p:nvSpPr>
        <p:spPr>
          <a:xfrm>
            <a:off x="3352800" y="6019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3962400" y="54980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a:t>
            </a:r>
            <a:endParaRPr lang="en-US" baseline="-25000" dirty="0">
              <a:latin typeface="Times New Roman" pitchFamily="18" charset="0"/>
              <a:cs typeface="Times New Roman" pitchFamily="18" charset="0"/>
            </a:endParaRPr>
          </a:p>
        </p:txBody>
      </p:sp>
      <p:cxnSp>
        <p:nvCxnSpPr>
          <p:cNvPr id="54" name="Straight Arrow Connector 53"/>
          <p:cNvCxnSpPr/>
          <p:nvPr/>
        </p:nvCxnSpPr>
        <p:spPr>
          <a:xfrm>
            <a:off x="4419600" y="5726668"/>
            <a:ext cx="609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39624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38862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41148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2672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41910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40386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4196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5720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flipV="1">
            <a:off x="44958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47244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8768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8006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46482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4343400" y="6096000"/>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52" idx="6"/>
          </p:cNvCxnSpPr>
          <p:nvPr/>
        </p:nvCxnSpPr>
        <p:spPr>
          <a:xfrm>
            <a:off x="3505200" y="60960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953000" y="60960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5410200" y="60198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429000" y="6236732"/>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73" name="TextBox 72"/>
          <p:cNvSpPr txBox="1"/>
          <p:nvPr/>
        </p:nvSpPr>
        <p:spPr>
          <a:xfrm>
            <a:off x="5334000" y="6236732"/>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75" name="TextBox 74"/>
          <p:cNvSpPr txBox="1"/>
          <p:nvPr/>
        </p:nvSpPr>
        <p:spPr>
          <a:xfrm>
            <a:off x="3886200" y="6324600"/>
            <a:ext cx="1295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conduction</a:t>
            </a:r>
            <a:r>
              <a:rPr lang="en-US" dirty="0" smtClean="0">
                <a:latin typeface="Times New Roman" pitchFamily="18" charset="0"/>
                <a:cs typeface="Times New Roman" pitchFamily="18" charset="0"/>
              </a:rPr>
              <a:t> </a:t>
            </a:r>
          </a:p>
        </p:txBody>
      </p:sp>
      <p:sp>
        <p:nvSpPr>
          <p:cNvPr id="76" name="TextBox 75"/>
          <p:cNvSpPr txBox="1"/>
          <p:nvPr/>
        </p:nvSpPr>
        <p:spPr>
          <a:xfrm>
            <a:off x="1981200" y="5562600"/>
            <a:ext cx="990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&gt; T</a:t>
            </a:r>
            <a:r>
              <a:rPr lang="en-US" baseline="-25000" dirty="0" smtClean="0">
                <a:latin typeface="Times New Roman" pitchFamily="18" charset="0"/>
                <a:cs typeface="Times New Roman" pitchFamily="18" charset="0"/>
              </a:rPr>
              <a:t>2 </a:t>
            </a:r>
            <a:endParaRPr lang="en-US" baseline="-25000" dirty="0">
              <a:latin typeface="Times New Roman" pitchFamily="18" charset="0"/>
              <a:cs typeface="Times New Roman" pitchFamily="18" charset="0"/>
            </a:endParaRPr>
          </a:p>
        </p:txBody>
      </p:sp>
      <p:sp>
        <p:nvSpPr>
          <p:cNvPr id="2766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61"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124200" y="1905000"/>
            <a:ext cx="1657350" cy="561975"/>
          </a:xfrm>
          <a:prstGeom prst="rect">
            <a:avLst/>
          </a:prstGeom>
          <a:noFill/>
        </p:spPr>
      </p:pic>
      <p:sp>
        <p:nvSpPr>
          <p:cNvPr id="27663" name="Rectangle 15"/>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64"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867400" y="1952625"/>
            <a:ext cx="1790700" cy="561975"/>
          </a:xfrm>
          <a:prstGeom prst="rect">
            <a:avLst/>
          </a:prstGeom>
          <a:noFill/>
        </p:spPr>
      </p:pic>
      <p:sp>
        <p:nvSpPr>
          <p:cNvPr id="27666" name="Rectangle 18"/>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67" name="Picture 1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514600" y="2590800"/>
            <a:ext cx="2428875" cy="933450"/>
          </a:xfrm>
          <a:prstGeom prst="rect">
            <a:avLst/>
          </a:prstGeom>
          <a:noFill/>
        </p:spPr>
      </p:pic>
      <p:sp>
        <p:nvSpPr>
          <p:cNvPr id="27669" name="Rectangle 21"/>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6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7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3"/>
                                        </p:tgtEl>
                                        <p:attrNameLst>
                                          <p:attrName>style.visibility</p:attrName>
                                        </p:attrNameLst>
                                      </p:cBhvr>
                                      <p:to>
                                        <p:strVal val="visible"/>
                                      </p:to>
                                    </p:set>
                                  </p:childTnLst>
                                </p:cTn>
                              </p:par>
                              <p:par>
                                <p:cTn id="83" presetID="22" presetClass="entr" presetSubtype="8" fill="hold" nodeType="with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wipe(left)">
                                      <p:cBhvr>
                                        <p:cTn id="85" dur="500"/>
                                        <p:tgtEl>
                                          <p:spTgt spid="54"/>
                                        </p:tgtEl>
                                      </p:cBhvr>
                                    </p:animEffect>
                                  </p:childTnLst>
                                </p:cTn>
                              </p:par>
                              <p:par>
                                <p:cTn id="86" presetID="1" presetClass="entr" presetSubtype="0" fill="hold" grpId="0" nodeType="withEffect">
                                  <p:stCondLst>
                                    <p:cond delay="0"/>
                                  </p:stCondLst>
                                  <p:childTnLst>
                                    <p:set>
                                      <p:cBhvr>
                                        <p:cTn id="87"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p:bldP spid="71" grpId="0" animBg="1"/>
      <p:bldP spid="72" grpId="0"/>
      <p:bldP spid="73" grpId="0"/>
      <p:bldP spid="75" grpId="0"/>
      <p:bldP spid="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 </a:t>
            </a:r>
            <a:r>
              <a:rPr lang="en-US" dirty="0" smtClean="0">
                <a:latin typeface="Times New Roman" pitchFamily="18" charset="0"/>
                <a:cs typeface="Times New Roman" pitchFamily="18" charset="0"/>
              </a:rPr>
              <a:t>One-dimensional heat flow through a hollow cylinder, </a:t>
            </a:r>
          </a:p>
        </p:txBody>
      </p:sp>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7"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0" name="Rectangle 6"/>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9"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9" name="Rectangle 3"/>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2" name="Rectangle 6"/>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5" name="Rectangle 9"/>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8" name="Rectangle 12"/>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11" name="Rectangle 15"/>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14" name="Rectangle 18"/>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Oval 44"/>
          <p:cNvSpPr/>
          <p:nvPr/>
        </p:nvSpPr>
        <p:spPr>
          <a:xfrm>
            <a:off x="2667000" y="1447800"/>
            <a:ext cx="3657600" cy="3657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p:nvPr/>
        </p:nvCxnSpPr>
        <p:spPr>
          <a:xfrm flipV="1">
            <a:off x="1828800" y="3276600"/>
            <a:ext cx="5303520" cy="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3352800" y="2133600"/>
            <a:ext cx="2331720" cy="228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p:cNvCxnSpPr/>
          <p:nvPr/>
        </p:nvCxnSpPr>
        <p:spPr>
          <a:xfrm flipV="1">
            <a:off x="4495800" y="685800"/>
            <a:ext cx="0" cy="502920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endCxn id="53" idx="1"/>
          </p:cNvCxnSpPr>
          <p:nvPr/>
        </p:nvCxnSpPr>
        <p:spPr>
          <a:xfrm flipH="1" flipV="1">
            <a:off x="3694273" y="2468377"/>
            <a:ext cx="801527" cy="819891"/>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45" idx="3"/>
          </p:cNvCxnSpPr>
          <p:nvPr/>
        </p:nvCxnSpPr>
        <p:spPr>
          <a:xfrm flipH="1">
            <a:off x="3202643" y="3276600"/>
            <a:ext cx="1293157" cy="1293157"/>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3429000" y="2133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62" name="TextBox 61"/>
          <p:cNvSpPr txBox="1"/>
          <p:nvPr/>
        </p:nvSpPr>
        <p:spPr>
          <a:xfrm>
            <a:off x="2819400" y="4648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74" name="Right Arrow 73"/>
          <p:cNvSpPr/>
          <p:nvPr/>
        </p:nvSpPr>
        <p:spPr>
          <a:xfrm rot="2355417">
            <a:off x="5865351" y="4795751"/>
            <a:ext cx="1005840" cy="76200"/>
          </a:xfrm>
          <a:prstGeom prst="rightArrow">
            <a:avLst>
              <a:gd name="adj1" fmla="val 50000"/>
              <a:gd name="adj2" fmla="val 20666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ight Arrow 74"/>
          <p:cNvSpPr/>
          <p:nvPr/>
        </p:nvSpPr>
        <p:spPr>
          <a:xfrm rot="2323146">
            <a:off x="4491059" y="3656195"/>
            <a:ext cx="1005840" cy="76200"/>
          </a:xfrm>
          <a:prstGeom prst="rightArrow">
            <a:avLst>
              <a:gd name="adj1" fmla="val 50000"/>
              <a:gd name="adj2" fmla="val 20666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5029200" y="33528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a:t>
            </a:r>
            <a:endParaRPr lang="en-US" baseline="-25000" dirty="0">
              <a:latin typeface="Times New Roman" pitchFamily="18" charset="0"/>
              <a:cs typeface="Times New Roman" pitchFamily="18" charset="0"/>
            </a:endParaRPr>
          </a:p>
        </p:txBody>
      </p:sp>
      <p:sp>
        <p:nvSpPr>
          <p:cNvPr id="77" name="TextBox 76"/>
          <p:cNvSpPr txBox="1"/>
          <p:nvPr/>
        </p:nvSpPr>
        <p:spPr>
          <a:xfrm>
            <a:off x="6629400" y="4343400"/>
            <a:ext cx="914400" cy="553998"/>
          </a:xfrm>
          <a:prstGeom prst="rect">
            <a:avLst/>
          </a:prstGeom>
          <a:noFill/>
        </p:spPr>
        <p:txBody>
          <a:bodyPr wrap="square" rtlCol="0">
            <a:spAutoFit/>
          </a:bodyPr>
          <a:lstStyle/>
          <a:p>
            <a:r>
              <a:rPr lang="en-US" dirty="0" smtClean="0">
                <a:latin typeface="Times New Roman" pitchFamily="18" charset="0"/>
                <a:cs typeface="Times New Roman" pitchFamily="18" charset="0"/>
              </a:rPr>
              <a:t>Q</a:t>
            </a:r>
            <a:endParaRPr lang="en-US" baseline="-25000" dirty="0" smtClean="0">
              <a:latin typeface="Times New Roman" pitchFamily="18" charset="0"/>
              <a:cs typeface="Times New Roman" pitchFamily="18" charset="0"/>
            </a:endParaRPr>
          </a:p>
          <a:p>
            <a:endParaRPr lang="en-US" baseline="-25000" dirty="0">
              <a:latin typeface="Times New Roman" pitchFamily="18" charset="0"/>
              <a:cs typeface="Times New Roman"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43"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46" name="Rectangle 6"/>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TextBox 49"/>
          <p:cNvSpPr txBox="1"/>
          <p:nvPr/>
        </p:nvSpPr>
        <p:spPr>
          <a:xfrm>
            <a:off x="4495800" y="2590800"/>
            <a:ext cx="10668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Hot Fluid(</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1" name="TextBox 50"/>
          <p:cNvSpPr txBox="1"/>
          <p:nvPr/>
        </p:nvSpPr>
        <p:spPr>
          <a:xfrm>
            <a:off x="6324600" y="1371600"/>
            <a:ext cx="8382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Cold air(</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endParaRPr lang="en-US" baseline="-25000" dirty="0">
              <a:latin typeface="Times New Roman" pitchFamily="18" charset="0"/>
              <a:cs typeface="Times New Roman" pitchFamily="18" charset="0"/>
            </a:endParaRPr>
          </a:p>
        </p:txBody>
      </p:sp>
      <p:sp>
        <p:nvSpPr>
          <p:cNvPr id="52" name="TextBox 51"/>
          <p:cNvSpPr txBox="1"/>
          <p:nvPr/>
        </p:nvSpPr>
        <p:spPr>
          <a:xfrm>
            <a:off x="4876800" y="22860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54" name="TextBox 53"/>
          <p:cNvSpPr txBox="1"/>
          <p:nvPr/>
        </p:nvSpPr>
        <p:spPr>
          <a:xfrm>
            <a:off x="5791200" y="1752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56" name="TextBox 55"/>
          <p:cNvSpPr txBox="1"/>
          <p:nvPr/>
        </p:nvSpPr>
        <p:spPr>
          <a:xfrm>
            <a:off x="4572000" y="3581400"/>
            <a:ext cx="533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h</a:t>
            </a:r>
            <a:endParaRPr lang="en-US" dirty="0">
              <a:latin typeface="Times New Roman" pitchFamily="18" charset="0"/>
              <a:cs typeface="Times New Roman" pitchFamily="18" charset="0"/>
            </a:endParaRPr>
          </a:p>
        </p:txBody>
      </p:sp>
      <p:sp>
        <p:nvSpPr>
          <p:cNvPr id="63" name="TextBox 62"/>
          <p:cNvSpPr txBox="1"/>
          <p:nvPr/>
        </p:nvSpPr>
        <p:spPr>
          <a:xfrm>
            <a:off x="6553200" y="2133600"/>
            <a:ext cx="9906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64" name="TextBox 63"/>
          <p:cNvSpPr txBox="1"/>
          <p:nvPr/>
        </p:nvSpPr>
        <p:spPr>
          <a:xfrm>
            <a:off x="152400" y="2057400"/>
            <a:ext cx="2819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 =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h</a:t>
            </a:r>
            <a:r>
              <a:rPr lang="en-US" dirty="0" smtClean="0">
                <a:latin typeface="Times New Roman" pitchFamily="18" charset="0"/>
                <a:cs typeface="Times New Roman" pitchFamily="18" charset="0"/>
              </a:rPr>
              <a:t> 2</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r</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L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endParaRPr lang="en-US" baseline="-25000" dirty="0">
              <a:latin typeface="Times New Roman" pitchFamily="18" charset="0"/>
              <a:cs typeface="Times New Roman"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7175" y="2828925"/>
            <a:ext cx="1495425" cy="1209675"/>
          </a:xfrm>
          <a:prstGeom prst="rect">
            <a:avLst/>
          </a:prstGeom>
          <a:noFill/>
        </p:spPr>
      </p:pic>
      <p:sp>
        <p:nvSpPr>
          <p:cNvPr id="1027" name="Rectangle 3"/>
          <p:cNvSpPr>
            <a:spLocks noChangeArrowheads="1"/>
          </p:cNvSpPr>
          <p:nvPr/>
        </p:nvSpPr>
        <p:spPr bwMode="auto">
          <a:xfrm>
            <a:off x="0" y="1666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TextBox 66"/>
          <p:cNvSpPr txBox="1"/>
          <p:nvPr/>
        </p:nvSpPr>
        <p:spPr>
          <a:xfrm>
            <a:off x="228600" y="4202668"/>
            <a:ext cx="2438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 =</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2</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r</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L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endParaRPr lang="en-US" baseline="-25000" dirty="0">
              <a:latin typeface="Times New Roman" pitchFamily="18" charset="0"/>
              <a:cs typeface="Times New Roman" pitchFamily="18"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43200" y="5638800"/>
            <a:ext cx="3143250" cy="1047750"/>
          </a:xfrm>
          <a:prstGeom prst="rect">
            <a:avLst/>
          </a:prstGeom>
          <a:noFill/>
        </p:spPr>
      </p:pic>
      <p:sp>
        <p:nvSpPr>
          <p:cNvPr id="1030" name="Rectangle 6"/>
          <p:cNvSpPr>
            <a:spLocks noChangeArrowheads="1"/>
          </p:cNvSpPr>
          <p:nvPr/>
        </p:nvSpPr>
        <p:spPr bwMode="auto">
          <a:xfrm>
            <a:off x="0" y="150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TextBox 67"/>
          <p:cNvSpPr txBox="1"/>
          <p:nvPr/>
        </p:nvSpPr>
        <p:spPr>
          <a:xfrm>
            <a:off x="1143000" y="1219200"/>
            <a:ext cx="19050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&gt; T</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&gt; T</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&gt;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70" name="TextBox 69"/>
          <p:cNvSpPr txBox="1"/>
          <p:nvPr/>
        </p:nvSpPr>
        <p:spPr>
          <a:xfrm>
            <a:off x="914400" y="5943600"/>
            <a:ext cx="12954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R </a:t>
            </a:r>
            <a:r>
              <a:rPr lang="en-US" baseline="-25000" dirty="0" smtClean="0">
                <a:latin typeface="Times New Roman" pitchFamily="18" charset="0"/>
                <a:cs typeface="Times New Roman" pitchFamily="18" charset="0"/>
              </a:rPr>
              <a:t>(</a:t>
            </a:r>
            <a:r>
              <a:rPr lang="en-US" baseline="-25000" dirty="0" err="1" smtClean="0">
                <a:latin typeface="Times New Roman" pitchFamily="18" charset="0"/>
                <a:cs typeface="Times New Roman" pitchFamily="18" charset="0"/>
              </a:rPr>
              <a:t>Convactive</a:t>
            </a:r>
            <a:r>
              <a:rPr lang="en-US" baseline="-25000"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p:txBody>
      </p:sp>
      <p:sp>
        <p:nvSpPr>
          <p:cNvPr id="71" name="TextBox 70"/>
          <p:cNvSpPr txBox="1"/>
          <p:nvPr/>
        </p:nvSpPr>
        <p:spPr>
          <a:xfrm>
            <a:off x="6553200" y="5486400"/>
            <a:ext cx="1295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conduction</a:t>
            </a:r>
            <a:r>
              <a:rPr lang="en-US" dirty="0" smtClean="0">
                <a:latin typeface="Times New Roman" pitchFamily="18" charset="0"/>
                <a:cs typeface="Times New Roman" pitchFamily="18" charset="0"/>
              </a:rPr>
              <a:t> </a:t>
            </a:r>
          </a:p>
        </p:txBody>
      </p:sp>
      <p:sp>
        <p:nvSpPr>
          <p:cNvPr id="72" name="TextBox 71"/>
          <p:cNvSpPr txBox="1"/>
          <p:nvPr/>
        </p:nvSpPr>
        <p:spPr>
          <a:xfrm>
            <a:off x="6705600" y="6248400"/>
            <a:ext cx="1295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 (</a:t>
            </a:r>
            <a:r>
              <a:rPr lang="en-US" baseline="-25000" dirty="0" err="1" smtClean="0">
                <a:latin typeface="Times New Roman" pitchFamily="18" charset="0"/>
                <a:cs typeface="Times New Roman" pitchFamily="18" charset="0"/>
              </a:rPr>
              <a:t>Convactive</a:t>
            </a:r>
            <a:r>
              <a:rPr lang="en-US" baseline="-25000"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a:t>
            </a:r>
          </a:p>
        </p:txBody>
      </p:sp>
      <p:sp>
        <p:nvSpPr>
          <p:cNvPr id="78" name="Oval 77"/>
          <p:cNvSpPr/>
          <p:nvPr/>
        </p:nvSpPr>
        <p:spPr>
          <a:xfrm>
            <a:off x="3048000" y="6096000"/>
            <a:ext cx="1066800" cy="762000"/>
          </a:xfrm>
          <a:prstGeom prst="ellips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rot="5400000">
            <a:off x="4188428" y="5974080"/>
            <a:ext cx="822960" cy="762000"/>
          </a:xfrm>
          <a:prstGeom prst="ellips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5029200" y="6019800"/>
            <a:ext cx="1066800" cy="762000"/>
          </a:xfrm>
          <a:prstGeom prst="ellips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Arrow Connector 83"/>
          <p:cNvCxnSpPr>
            <a:stCxn id="70" idx="3"/>
            <a:endCxn id="78" idx="2"/>
          </p:cNvCxnSpPr>
          <p:nvPr/>
        </p:nvCxnSpPr>
        <p:spPr>
          <a:xfrm>
            <a:off x="2209800" y="6266766"/>
            <a:ext cx="838200" cy="2102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endCxn id="81" idx="1"/>
          </p:cNvCxnSpPr>
          <p:nvPr/>
        </p:nvCxnSpPr>
        <p:spPr>
          <a:xfrm flipH="1">
            <a:off x="4869316" y="5638800"/>
            <a:ext cx="1607684" cy="425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72" idx="1"/>
          </p:cNvCxnSpPr>
          <p:nvPr/>
        </p:nvCxnSpPr>
        <p:spPr>
          <a:xfrm flipH="1" flipV="1">
            <a:off x="6096000" y="6368920"/>
            <a:ext cx="609600" cy="641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wipe(left)">
                                      <p:cBhvr>
                                        <p:cTn id="49" dur="500"/>
                                        <p:tgtEl>
                                          <p:spTgt spid="75"/>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wipe(left)">
                                      <p:cBhvr>
                                        <p:cTn id="52" dur="500"/>
                                        <p:tgtEl>
                                          <p:spTgt spid="74"/>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02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02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0"/>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3" presetClass="exit" presetSubtype="10" fill="hold" grpId="1" nodeType="clickEffect">
                                  <p:stCondLst>
                                    <p:cond delay="0"/>
                                  </p:stCondLst>
                                  <p:childTnLst>
                                    <p:animEffect transition="out" filter="blinds(horizontal)">
                                      <p:cBhvr>
                                        <p:cTn id="96" dur="500"/>
                                        <p:tgtEl>
                                          <p:spTgt spid="78"/>
                                        </p:tgtEl>
                                      </p:cBhvr>
                                    </p:animEffect>
                                    <p:set>
                                      <p:cBhvr>
                                        <p:cTn id="97" dur="1" fill="hold">
                                          <p:stCondLst>
                                            <p:cond delay="499"/>
                                          </p:stCondLst>
                                        </p:cTn>
                                        <p:tgtEl>
                                          <p:spTgt spid="78"/>
                                        </p:tgtEl>
                                        <p:attrNameLst>
                                          <p:attrName>style.visibility</p:attrName>
                                        </p:attrNameLst>
                                      </p:cBhvr>
                                      <p:to>
                                        <p:strVal val="hidden"/>
                                      </p:to>
                                    </p:set>
                                  </p:childTnLst>
                                </p:cTn>
                              </p:par>
                              <p:par>
                                <p:cTn id="98" presetID="3" presetClass="exit" presetSubtype="10" fill="hold" nodeType="withEffect">
                                  <p:stCondLst>
                                    <p:cond delay="0"/>
                                  </p:stCondLst>
                                  <p:childTnLst>
                                    <p:animEffect transition="out" filter="blinds(horizontal)">
                                      <p:cBhvr>
                                        <p:cTn id="99" dur="500"/>
                                        <p:tgtEl>
                                          <p:spTgt spid="84"/>
                                        </p:tgtEl>
                                      </p:cBhvr>
                                    </p:animEffect>
                                    <p:set>
                                      <p:cBhvr>
                                        <p:cTn id="100" dur="1" fill="hold">
                                          <p:stCondLst>
                                            <p:cond delay="499"/>
                                          </p:stCondLst>
                                        </p:cTn>
                                        <p:tgtEl>
                                          <p:spTgt spid="84"/>
                                        </p:tgtEl>
                                        <p:attrNameLst>
                                          <p:attrName>style.visibility</p:attrName>
                                        </p:attrNameLst>
                                      </p:cBhvr>
                                      <p:to>
                                        <p:strVal val="hidden"/>
                                      </p:to>
                                    </p:set>
                                  </p:childTnLst>
                                </p:cTn>
                              </p:par>
                              <p:par>
                                <p:cTn id="101" presetID="3" presetClass="exit" presetSubtype="10" fill="hold" grpId="1" nodeType="withEffect">
                                  <p:stCondLst>
                                    <p:cond delay="0"/>
                                  </p:stCondLst>
                                  <p:childTnLst>
                                    <p:animEffect transition="out" filter="blinds(horizontal)">
                                      <p:cBhvr>
                                        <p:cTn id="102" dur="500"/>
                                        <p:tgtEl>
                                          <p:spTgt spid="70"/>
                                        </p:tgtEl>
                                      </p:cBhvr>
                                    </p:animEffect>
                                    <p:set>
                                      <p:cBhvr>
                                        <p:cTn id="103" dur="1" fill="hold">
                                          <p:stCondLst>
                                            <p:cond delay="499"/>
                                          </p:stCondLst>
                                        </p:cTn>
                                        <p:tgtEl>
                                          <p:spTgt spid="70"/>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81"/>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88"/>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71"/>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3" presetClass="exit" presetSubtype="10" fill="hold" grpId="1" nodeType="clickEffect">
                                  <p:stCondLst>
                                    <p:cond delay="0"/>
                                  </p:stCondLst>
                                  <p:childTnLst>
                                    <p:animEffect transition="out" filter="blinds(horizontal)">
                                      <p:cBhvr>
                                        <p:cTn id="115" dur="500"/>
                                        <p:tgtEl>
                                          <p:spTgt spid="81"/>
                                        </p:tgtEl>
                                      </p:cBhvr>
                                    </p:animEffect>
                                    <p:set>
                                      <p:cBhvr>
                                        <p:cTn id="116" dur="1" fill="hold">
                                          <p:stCondLst>
                                            <p:cond delay="499"/>
                                          </p:stCondLst>
                                        </p:cTn>
                                        <p:tgtEl>
                                          <p:spTgt spid="81"/>
                                        </p:tgtEl>
                                        <p:attrNameLst>
                                          <p:attrName>style.visibility</p:attrName>
                                        </p:attrNameLst>
                                      </p:cBhvr>
                                      <p:to>
                                        <p:strVal val="hidden"/>
                                      </p:to>
                                    </p:set>
                                  </p:childTnLst>
                                </p:cTn>
                              </p:par>
                              <p:par>
                                <p:cTn id="117" presetID="3" presetClass="exit" presetSubtype="10" fill="hold" nodeType="withEffect">
                                  <p:stCondLst>
                                    <p:cond delay="0"/>
                                  </p:stCondLst>
                                  <p:childTnLst>
                                    <p:animEffect transition="out" filter="blinds(horizontal)">
                                      <p:cBhvr>
                                        <p:cTn id="118" dur="500"/>
                                        <p:tgtEl>
                                          <p:spTgt spid="88"/>
                                        </p:tgtEl>
                                      </p:cBhvr>
                                    </p:animEffect>
                                    <p:set>
                                      <p:cBhvr>
                                        <p:cTn id="119" dur="1" fill="hold">
                                          <p:stCondLst>
                                            <p:cond delay="499"/>
                                          </p:stCondLst>
                                        </p:cTn>
                                        <p:tgtEl>
                                          <p:spTgt spid="88"/>
                                        </p:tgtEl>
                                        <p:attrNameLst>
                                          <p:attrName>style.visibility</p:attrName>
                                        </p:attrNameLst>
                                      </p:cBhvr>
                                      <p:to>
                                        <p:strVal val="hidden"/>
                                      </p:to>
                                    </p:set>
                                  </p:childTnLst>
                                </p:cTn>
                              </p:par>
                              <p:par>
                                <p:cTn id="120" presetID="3" presetClass="exit" presetSubtype="10" fill="hold" grpId="1" nodeType="withEffect">
                                  <p:stCondLst>
                                    <p:cond delay="0"/>
                                  </p:stCondLst>
                                  <p:childTnLst>
                                    <p:animEffect transition="out" filter="blinds(horizontal)">
                                      <p:cBhvr>
                                        <p:cTn id="121" dur="500"/>
                                        <p:tgtEl>
                                          <p:spTgt spid="71"/>
                                        </p:tgtEl>
                                      </p:cBhvr>
                                    </p:animEffect>
                                    <p:set>
                                      <p:cBhvr>
                                        <p:cTn id="122" dur="1" fill="hold">
                                          <p:stCondLst>
                                            <p:cond delay="499"/>
                                          </p:stCondLst>
                                        </p:cTn>
                                        <p:tgtEl>
                                          <p:spTgt spid="71"/>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8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9"/>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2"/>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3" presetClass="exit" presetSubtype="10" fill="hold" grpId="1" nodeType="clickEffect">
                                  <p:stCondLst>
                                    <p:cond delay="0"/>
                                  </p:stCondLst>
                                  <p:childTnLst>
                                    <p:animEffect transition="out" filter="blinds(horizontal)">
                                      <p:cBhvr>
                                        <p:cTn id="134" dur="500"/>
                                        <p:tgtEl>
                                          <p:spTgt spid="82"/>
                                        </p:tgtEl>
                                      </p:cBhvr>
                                    </p:animEffect>
                                    <p:set>
                                      <p:cBhvr>
                                        <p:cTn id="135" dur="1" fill="hold">
                                          <p:stCondLst>
                                            <p:cond delay="499"/>
                                          </p:stCondLst>
                                        </p:cTn>
                                        <p:tgtEl>
                                          <p:spTgt spid="82"/>
                                        </p:tgtEl>
                                        <p:attrNameLst>
                                          <p:attrName>style.visibility</p:attrName>
                                        </p:attrNameLst>
                                      </p:cBhvr>
                                      <p:to>
                                        <p:strVal val="hidden"/>
                                      </p:to>
                                    </p:set>
                                  </p:childTnLst>
                                </p:cTn>
                              </p:par>
                              <p:par>
                                <p:cTn id="136" presetID="3" presetClass="exit" presetSubtype="10" fill="hold" nodeType="withEffect">
                                  <p:stCondLst>
                                    <p:cond delay="0"/>
                                  </p:stCondLst>
                                  <p:childTnLst>
                                    <p:animEffect transition="out" filter="blinds(horizontal)">
                                      <p:cBhvr>
                                        <p:cTn id="137" dur="500"/>
                                        <p:tgtEl>
                                          <p:spTgt spid="89"/>
                                        </p:tgtEl>
                                      </p:cBhvr>
                                    </p:animEffect>
                                    <p:set>
                                      <p:cBhvr>
                                        <p:cTn id="138" dur="1" fill="hold">
                                          <p:stCondLst>
                                            <p:cond delay="499"/>
                                          </p:stCondLst>
                                        </p:cTn>
                                        <p:tgtEl>
                                          <p:spTgt spid="89"/>
                                        </p:tgtEl>
                                        <p:attrNameLst>
                                          <p:attrName>style.visibility</p:attrName>
                                        </p:attrNameLst>
                                      </p:cBhvr>
                                      <p:to>
                                        <p:strVal val="hidden"/>
                                      </p:to>
                                    </p:set>
                                  </p:childTnLst>
                                </p:cTn>
                              </p:par>
                              <p:par>
                                <p:cTn id="139" presetID="3" presetClass="exit" presetSubtype="10" fill="hold" grpId="1" nodeType="withEffect">
                                  <p:stCondLst>
                                    <p:cond delay="0"/>
                                  </p:stCondLst>
                                  <p:childTnLst>
                                    <p:animEffect transition="out" filter="blinds(horizontal)">
                                      <p:cBhvr>
                                        <p:cTn id="140" dur="500"/>
                                        <p:tgtEl>
                                          <p:spTgt spid="72"/>
                                        </p:tgtEl>
                                      </p:cBhvr>
                                    </p:animEffect>
                                    <p:set>
                                      <p:cBhvr>
                                        <p:cTn id="141" dur="1" fill="hold">
                                          <p:stCondLst>
                                            <p:cond delay="499"/>
                                          </p:stCondLst>
                                        </p:cTn>
                                        <p:tgtEl>
                                          <p:spTgt spid="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3" grpId="0" animBg="1"/>
      <p:bldP spid="61" grpId="0"/>
      <p:bldP spid="62" grpId="0"/>
      <p:bldP spid="74" grpId="0" animBg="1"/>
      <p:bldP spid="75" grpId="0" animBg="1"/>
      <p:bldP spid="76" grpId="0"/>
      <p:bldP spid="77" grpId="0"/>
      <p:bldP spid="50" grpId="0"/>
      <p:bldP spid="51" grpId="0"/>
      <p:bldP spid="52" grpId="0"/>
      <p:bldP spid="54" grpId="0"/>
      <p:bldP spid="56" grpId="0"/>
      <p:bldP spid="63" grpId="0"/>
      <p:bldP spid="64" grpId="0"/>
      <p:bldP spid="67" grpId="0"/>
      <p:bldP spid="68" grpId="0"/>
      <p:bldP spid="70" grpId="0"/>
      <p:bldP spid="70" grpId="1"/>
      <p:bldP spid="71" grpId="0"/>
      <p:bldP spid="71" grpId="1"/>
      <p:bldP spid="72" grpId="0"/>
      <p:bldP spid="72" grpId="1"/>
      <p:bldP spid="78" grpId="0" animBg="1"/>
      <p:bldP spid="78" grpId="1" animBg="1"/>
      <p:bldP spid="81" grpId="0" animBg="1"/>
      <p:bldP spid="81" grpId="1" animBg="1"/>
      <p:bldP spid="82" grpId="0" animBg="1"/>
      <p:bldP spid="8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7"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0" name="Rectangle 6"/>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9"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5" name="Rectangle 3"/>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8" name="Rectangle 6"/>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itle 1"/>
          <p:cNvSpPr>
            <a:spLocks noGrp="1"/>
          </p:cNvSpPr>
          <p:nvPr>
            <p:ph type="title"/>
          </p:nvPr>
        </p:nvSpPr>
        <p:spPr>
          <a:xfrm>
            <a:off x="0" y="152400"/>
            <a:ext cx="9144000" cy="1143000"/>
          </a:xfrm>
        </p:spPr>
        <p:txBody>
          <a:bodyPr>
            <a:normAutofit fontScale="90000"/>
          </a:bodyPr>
          <a:lstStyle/>
          <a:p>
            <a:r>
              <a:rPr lang="en-US" dirty="0" smtClean="0"/>
              <a:t> </a:t>
            </a:r>
            <a:r>
              <a:rPr lang="en-US" dirty="0" smtClean="0">
                <a:latin typeface="Times New Roman" pitchFamily="18" charset="0"/>
                <a:cs typeface="Times New Roman" pitchFamily="18" charset="0"/>
              </a:rPr>
              <a:t>One-dimensional heat flow through a hollow cylinder,</a:t>
            </a: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9" name="Rectangle 3"/>
          <p:cNvSpPr>
            <a:spLocks noChangeArrowheads="1"/>
          </p:cNvSpPr>
          <p:nvPr/>
        </p:nvSpPr>
        <p:spPr bwMode="auto">
          <a:xfrm>
            <a:off x="0" y="1247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1" name="Straight Connector 30"/>
          <p:cNvCxnSpPr/>
          <p:nvPr/>
        </p:nvCxnSpPr>
        <p:spPr>
          <a:xfrm flipV="1">
            <a:off x="28194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29718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28956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1242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2766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32004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30480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34290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5814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35052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37338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8862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38100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36576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3352800" y="3071336"/>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057400" y="3223736"/>
            <a:ext cx="76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962400" y="3059668"/>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1905000" y="314753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191000" y="2983468"/>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219200" y="2918936"/>
            <a:ext cx="6858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endParaRPr lang="en-US" baseline="-25000" dirty="0">
              <a:latin typeface="Times New Roman" pitchFamily="18" charset="0"/>
              <a:cs typeface="Times New Roman" pitchFamily="18" charset="0"/>
            </a:endParaRPr>
          </a:p>
        </p:txBody>
      </p:sp>
      <p:sp>
        <p:nvSpPr>
          <p:cNvPr id="53" name="TextBox 52"/>
          <p:cNvSpPr txBox="1"/>
          <p:nvPr/>
        </p:nvSpPr>
        <p:spPr>
          <a:xfrm>
            <a:off x="8229600" y="2819400"/>
            <a:ext cx="6858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55" name="TextBox 54"/>
          <p:cNvSpPr txBox="1"/>
          <p:nvPr/>
        </p:nvSpPr>
        <p:spPr>
          <a:xfrm>
            <a:off x="4495800" y="2297668"/>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Q</a:t>
            </a:r>
            <a:endParaRPr lang="en-US" baseline="-25000" dirty="0">
              <a:latin typeface="Times New Roman" pitchFamily="18" charset="0"/>
              <a:cs typeface="Times New Roman" pitchFamily="18" charset="0"/>
            </a:endParaRPr>
          </a:p>
        </p:txBody>
      </p:sp>
      <p:cxnSp>
        <p:nvCxnSpPr>
          <p:cNvPr id="57" name="Straight Arrow Connector 56"/>
          <p:cNvCxnSpPr/>
          <p:nvPr/>
        </p:nvCxnSpPr>
        <p:spPr>
          <a:xfrm>
            <a:off x="4953000" y="2526268"/>
            <a:ext cx="609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572000" y="3657600"/>
            <a:ext cx="1295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conduction</a:t>
            </a:r>
            <a:r>
              <a:rPr lang="en-US" dirty="0" smtClean="0">
                <a:latin typeface="Times New Roman" pitchFamily="18" charset="0"/>
                <a:cs typeface="Times New Roman" pitchFamily="18" charset="0"/>
              </a:rPr>
              <a:t> </a:t>
            </a:r>
          </a:p>
        </p:txBody>
      </p:sp>
      <p:sp>
        <p:nvSpPr>
          <p:cNvPr id="54" name="TextBox 53"/>
          <p:cNvSpPr txBox="1"/>
          <p:nvPr/>
        </p:nvSpPr>
        <p:spPr>
          <a:xfrm>
            <a:off x="3200400" y="1600200"/>
            <a:ext cx="3200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Analogues of Electrical circuit </a:t>
            </a:r>
          </a:p>
        </p:txBody>
      </p:sp>
      <p:cxnSp>
        <p:nvCxnSpPr>
          <p:cNvPr id="59" name="Straight Connector 58"/>
          <p:cNvCxnSpPr/>
          <p:nvPr/>
        </p:nvCxnSpPr>
        <p:spPr>
          <a:xfrm flipV="1">
            <a:off x="4648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4572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8006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953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flipV="1">
            <a:off x="48768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47244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51054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52578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51816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5410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55626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flipV="1">
            <a:off x="54864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flipV="1">
            <a:off x="5334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flipV="1">
            <a:off x="5029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343400" y="3059668"/>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638800" y="3059668"/>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6096000" y="2983468"/>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p:nvPr/>
        </p:nvCxnSpPr>
        <p:spPr>
          <a:xfrm flipV="1">
            <a:off x="6553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6477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67056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6858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flipV="1">
            <a:off x="67818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flipV="1">
            <a:off x="66294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70104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71628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flipV="1">
            <a:off x="70866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7315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74676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flipV="1">
            <a:off x="73914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flipV="1">
            <a:off x="72390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flipV="1">
            <a:off x="6934200" y="3059668"/>
            <a:ext cx="762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248400" y="3059668"/>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7543800" y="3059668"/>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8001000" y="2983468"/>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4114800" y="3200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98" name="TextBox 97"/>
          <p:cNvSpPr txBox="1"/>
          <p:nvPr/>
        </p:nvSpPr>
        <p:spPr>
          <a:xfrm>
            <a:off x="6019800" y="32004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99" name="TextBox 98"/>
          <p:cNvSpPr txBox="1"/>
          <p:nvPr/>
        </p:nvSpPr>
        <p:spPr>
          <a:xfrm>
            <a:off x="2667000" y="3657600"/>
            <a:ext cx="12954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R </a:t>
            </a:r>
            <a:r>
              <a:rPr lang="en-US" baseline="-25000" dirty="0" smtClean="0">
                <a:latin typeface="Times New Roman" pitchFamily="18" charset="0"/>
                <a:cs typeface="Times New Roman" pitchFamily="18" charset="0"/>
              </a:rPr>
              <a:t>(</a:t>
            </a:r>
            <a:r>
              <a:rPr lang="en-US" baseline="-25000" dirty="0" err="1" smtClean="0">
                <a:latin typeface="Times New Roman" pitchFamily="18" charset="0"/>
                <a:cs typeface="Times New Roman" pitchFamily="18" charset="0"/>
              </a:rPr>
              <a:t>Convactive</a:t>
            </a:r>
            <a:r>
              <a:rPr lang="en-US" baseline="-25000"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p:txBody>
      </p:sp>
      <p:sp>
        <p:nvSpPr>
          <p:cNvPr id="100" name="TextBox 99"/>
          <p:cNvSpPr txBox="1"/>
          <p:nvPr/>
        </p:nvSpPr>
        <p:spPr>
          <a:xfrm>
            <a:off x="6477000" y="3657600"/>
            <a:ext cx="1295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 (</a:t>
            </a:r>
            <a:r>
              <a:rPr lang="en-US" baseline="-25000" dirty="0" err="1" smtClean="0">
                <a:latin typeface="Times New Roman" pitchFamily="18" charset="0"/>
                <a:cs typeface="Times New Roman" pitchFamily="18" charset="0"/>
              </a:rPr>
              <a:t>Convactive</a:t>
            </a:r>
            <a:r>
              <a:rPr lang="en-US" baseline="-25000"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7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7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7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1"/>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4"/>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8"/>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8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90"/>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91"/>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92"/>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9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94"/>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9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9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9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98"/>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53"/>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55"/>
                                        </p:tgtEl>
                                        <p:attrNameLst>
                                          <p:attrName>style.visibility</p:attrName>
                                        </p:attrNameLst>
                                      </p:cBhvr>
                                      <p:to>
                                        <p:strVal val="visible"/>
                                      </p:to>
                                    </p:set>
                                  </p:childTnLst>
                                </p:cTn>
                              </p:par>
                              <p:par>
                                <p:cTn id="135" presetID="22" presetClass="entr" presetSubtype="8" fill="hold" nodeType="withEffect">
                                  <p:stCondLst>
                                    <p:cond delay="0"/>
                                  </p:stCondLst>
                                  <p:childTnLst>
                                    <p:set>
                                      <p:cBhvr>
                                        <p:cTn id="136" dur="1" fill="hold">
                                          <p:stCondLst>
                                            <p:cond delay="0"/>
                                          </p:stCondLst>
                                        </p:cTn>
                                        <p:tgtEl>
                                          <p:spTgt spid="57"/>
                                        </p:tgtEl>
                                        <p:attrNameLst>
                                          <p:attrName>style.visibility</p:attrName>
                                        </p:attrNameLst>
                                      </p:cBhvr>
                                      <p:to>
                                        <p:strVal val="visible"/>
                                      </p:to>
                                    </p:set>
                                    <p:animEffect transition="in" filter="wipe(left)">
                                      <p:cBhvr>
                                        <p:cTn id="137" dur="500"/>
                                        <p:tgtEl>
                                          <p:spTgt spid="57"/>
                                        </p:tgtEl>
                                      </p:cBhvr>
                                    </p:animEffec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99"/>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58"/>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p:bldP spid="53" grpId="0"/>
      <p:bldP spid="55" grpId="0"/>
      <p:bldP spid="58" grpId="0"/>
      <p:bldP spid="54" grpId="0"/>
      <p:bldP spid="76" grpId="0" animBg="1"/>
      <p:bldP spid="96" grpId="0" animBg="1"/>
      <p:bldP spid="97" grpId="0"/>
      <p:bldP spid="98" grpId="0"/>
      <p:bldP spid="99" grpId="0"/>
      <p:bldP spid="10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 </a:t>
            </a:r>
            <a:r>
              <a:rPr lang="en-US" dirty="0" smtClean="0">
                <a:latin typeface="Times New Roman" pitchFamily="18" charset="0"/>
                <a:cs typeface="Times New Roman" pitchFamily="18" charset="0"/>
              </a:rPr>
              <a:t>One-dimensional heat flow through multiple cylindrical sections</a:t>
            </a:r>
          </a:p>
        </p:txBody>
      </p:sp>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7"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0" name="Rectangle 6"/>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699"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9" name="Rectangle 3"/>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2" name="Rectangle 6"/>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5" name="Rectangle 9"/>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8" name="Rectangle 12"/>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11" name="Rectangle 15"/>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14" name="Rectangle 18"/>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9" name="Straight Connector 48"/>
          <p:cNvCxnSpPr/>
          <p:nvPr/>
        </p:nvCxnSpPr>
        <p:spPr>
          <a:xfrm flipV="1">
            <a:off x="1828800" y="3200400"/>
            <a:ext cx="5303520" cy="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3581400" y="2286000"/>
            <a:ext cx="1828800" cy="1828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p:cNvCxnSpPr/>
          <p:nvPr/>
        </p:nvCxnSpPr>
        <p:spPr>
          <a:xfrm flipV="1">
            <a:off x="4495800" y="1219200"/>
            <a:ext cx="0" cy="396240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2667000" y="1371600"/>
            <a:ext cx="3657600" cy="3657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124200" y="1828800"/>
            <a:ext cx="2743200" cy="2743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p:cNvCxnSpPr>
            <a:endCxn id="53" idx="1"/>
          </p:cNvCxnSpPr>
          <p:nvPr/>
        </p:nvCxnSpPr>
        <p:spPr>
          <a:xfrm flipH="1" flipV="1">
            <a:off x="3849222" y="2553821"/>
            <a:ext cx="646578" cy="646579"/>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2971800" y="3200400"/>
            <a:ext cx="1540249" cy="990600"/>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3429000" y="2362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62" name="TextBox 61"/>
          <p:cNvSpPr txBox="1"/>
          <p:nvPr/>
        </p:nvSpPr>
        <p:spPr>
          <a:xfrm>
            <a:off x="2514600" y="4038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p:txBody>
      </p:sp>
      <p:cxnSp>
        <p:nvCxnSpPr>
          <p:cNvPr id="65" name="Straight Arrow Connector 64"/>
          <p:cNvCxnSpPr>
            <a:endCxn id="58" idx="7"/>
          </p:cNvCxnSpPr>
          <p:nvPr/>
        </p:nvCxnSpPr>
        <p:spPr>
          <a:xfrm flipV="1">
            <a:off x="4495800" y="2230532"/>
            <a:ext cx="969867" cy="970050"/>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943600" y="2590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43"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46" name="Rectangle 6"/>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TextBox 67"/>
          <p:cNvSpPr txBox="1"/>
          <p:nvPr/>
        </p:nvSpPr>
        <p:spPr>
          <a:xfrm>
            <a:off x="4267200" y="2819400"/>
            <a:ext cx="10668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Hot Fluid(</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70" name="TextBox 69"/>
          <p:cNvSpPr txBox="1"/>
          <p:nvPr/>
        </p:nvSpPr>
        <p:spPr>
          <a:xfrm>
            <a:off x="6096000" y="1143000"/>
            <a:ext cx="8382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Cold air(</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endParaRPr lang="en-US" baseline="-25000" dirty="0">
              <a:latin typeface="Times New Roman" pitchFamily="18" charset="0"/>
              <a:cs typeface="Times New Roman" pitchFamily="18" charset="0"/>
            </a:endParaRPr>
          </a:p>
        </p:txBody>
      </p:sp>
      <p:sp>
        <p:nvSpPr>
          <p:cNvPr id="71" name="TextBox 70"/>
          <p:cNvSpPr txBox="1"/>
          <p:nvPr/>
        </p:nvSpPr>
        <p:spPr>
          <a:xfrm>
            <a:off x="4572000" y="3505200"/>
            <a:ext cx="533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h</a:t>
            </a:r>
            <a:endParaRPr lang="en-US" dirty="0">
              <a:latin typeface="Times New Roman" pitchFamily="18" charset="0"/>
              <a:cs typeface="Times New Roman" pitchFamily="18" charset="0"/>
            </a:endParaRPr>
          </a:p>
        </p:txBody>
      </p:sp>
      <p:sp>
        <p:nvSpPr>
          <p:cNvPr id="72" name="TextBox 71"/>
          <p:cNvSpPr txBox="1"/>
          <p:nvPr/>
        </p:nvSpPr>
        <p:spPr>
          <a:xfrm>
            <a:off x="6629400" y="1905000"/>
            <a:ext cx="9906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78" name="TextBox 77"/>
          <p:cNvSpPr txBox="1"/>
          <p:nvPr/>
        </p:nvSpPr>
        <p:spPr>
          <a:xfrm>
            <a:off x="4572000" y="23622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80" name="TextBox 79"/>
          <p:cNvSpPr txBox="1"/>
          <p:nvPr/>
        </p:nvSpPr>
        <p:spPr>
          <a:xfrm>
            <a:off x="5181600" y="1752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81" name="TextBox 80"/>
          <p:cNvSpPr txBox="1"/>
          <p:nvPr/>
        </p:nvSpPr>
        <p:spPr>
          <a:xfrm>
            <a:off x="5562600" y="1371600"/>
            <a:ext cx="685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p:txBody>
      </p:sp>
      <p:sp>
        <p:nvSpPr>
          <p:cNvPr id="82" name="TextBox 81"/>
          <p:cNvSpPr txBox="1"/>
          <p:nvPr/>
        </p:nvSpPr>
        <p:spPr>
          <a:xfrm>
            <a:off x="5334000" y="3352800"/>
            <a:ext cx="609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M</a:t>
            </a:r>
            <a:endParaRPr lang="en-US" baseline="-25000" dirty="0">
              <a:latin typeface="Times New Roman" pitchFamily="18" charset="0"/>
              <a:cs typeface="Times New Roman" pitchFamily="18" charset="0"/>
            </a:endParaRPr>
          </a:p>
        </p:txBody>
      </p:sp>
      <p:sp>
        <p:nvSpPr>
          <p:cNvPr id="83" name="TextBox 82"/>
          <p:cNvSpPr txBox="1"/>
          <p:nvPr/>
        </p:nvSpPr>
        <p:spPr>
          <a:xfrm>
            <a:off x="5867400" y="3352800"/>
            <a:ext cx="609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N</a:t>
            </a:r>
            <a:endParaRPr lang="en-US" baseline="-25000" dirty="0">
              <a:latin typeface="Times New Roman" pitchFamily="18" charset="0"/>
              <a:cs typeface="Times New Roman" pitchFamily="18" charset="0"/>
            </a:endParaRPr>
          </a:p>
        </p:txBody>
      </p:sp>
      <p:sp>
        <p:nvSpPr>
          <p:cNvPr id="84" name="TextBox 83"/>
          <p:cNvSpPr txBox="1"/>
          <p:nvPr/>
        </p:nvSpPr>
        <p:spPr>
          <a:xfrm>
            <a:off x="838200" y="1447800"/>
            <a:ext cx="2133600" cy="369332"/>
          </a:xfrm>
          <a:prstGeom prst="rect">
            <a:avLst/>
          </a:prstGeom>
          <a:noFill/>
        </p:spPr>
        <p:txBody>
          <a:bodyPr wrap="square" rtlCol="0">
            <a:spAutoFit/>
          </a:bodyPr>
          <a:lstStyle/>
          <a:p>
            <a:pPr algn="ct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a:t>
            </a:r>
            <a:r>
              <a:rPr lang="en-US" dirty="0" smtClean="0">
                <a:latin typeface="Times New Roman" pitchFamily="18" charset="0"/>
                <a:cs typeface="Times New Roman" pitchFamily="18" charset="0"/>
              </a:rPr>
              <a:t>&gt;T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&gt;T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&gt;T</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&gt;</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33600" y="5257800"/>
            <a:ext cx="4257675" cy="1047750"/>
          </a:xfrm>
          <a:prstGeom prst="rect">
            <a:avLst/>
          </a:prstGeom>
          <a:noFill/>
        </p:spPr>
      </p:pic>
      <p:sp>
        <p:nvSpPr>
          <p:cNvPr id="7" name="Rectangle 3"/>
          <p:cNvSpPr>
            <a:spLocks noChangeArrowheads="1"/>
          </p:cNvSpPr>
          <p:nvPr/>
        </p:nvSpPr>
        <p:spPr bwMode="auto">
          <a:xfrm>
            <a:off x="0" y="150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 presetClass="exit" presetSubtype="10" fill="hold" nodeType="clickEffect">
                                  <p:stCondLst>
                                    <p:cond delay="0"/>
                                  </p:stCondLst>
                                  <p:childTnLst>
                                    <p:animEffect transition="out" filter="blinds(horizontal)">
                                      <p:cBhvr>
                                        <p:cTn id="40" dur="500"/>
                                        <p:tgtEl>
                                          <p:spTgt spid="60"/>
                                        </p:tgtEl>
                                      </p:cBhvr>
                                    </p:animEffect>
                                    <p:set>
                                      <p:cBhvr>
                                        <p:cTn id="41" dur="1" fill="hold">
                                          <p:stCondLst>
                                            <p:cond delay="499"/>
                                          </p:stCondLst>
                                        </p:cTn>
                                        <p:tgtEl>
                                          <p:spTgt spid="60"/>
                                        </p:tgtEl>
                                        <p:attrNameLst>
                                          <p:attrName>style.visibility</p:attrName>
                                        </p:attrNameLst>
                                      </p:cBhvr>
                                      <p:to>
                                        <p:strVal val="hidden"/>
                                      </p:to>
                                    </p:set>
                                  </p:childTnLst>
                                </p:cTn>
                              </p:par>
                              <p:par>
                                <p:cTn id="42" presetID="3" presetClass="exit" presetSubtype="10" fill="hold" nodeType="withEffect">
                                  <p:stCondLst>
                                    <p:cond delay="0"/>
                                  </p:stCondLst>
                                  <p:childTnLst>
                                    <p:animEffect transition="out" filter="blinds(horizontal)">
                                      <p:cBhvr>
                                        <p:cTn id="43" dur="500"/>
                                        <p:tgtEl>
                                          <p:spTgt spid="59"/>
                                        </p:tgtEl>
                                      </p:cBhvr>
                                    </p:animEffect>
                                    <p:set>
                                      <p:cBhvr>
                                        <p:cTn id="44" dur="1" fill="hold">
                                          <p:stCondLst>
                                            <p:cond delay="499"/>
                                          </p:stCondLst>
                                        </p:cTn>
                                        <p:tgtEl>
                                          <p:spTgt spid="59"/>
                                        </p:tgtEl>
                                        <p:attrNameLst>
                                          <p:attrName>style.visibility</p:attrName>
                                        </p:attrNameLst>
                                      </p:cBhvr>
                                      <p:to>
                                        <p:strVal val="hidden"/>
                                      </p:to>
                                    </p:set>
                                  </p:childTnLst>
                                </p:cTn>
                              </p:par>
                              <p:par>
                                <p:cTn id="45" presetID="3" presetClass="exit" presetSubtype="10" fill="hold" nodeType="withEffect">
                                  <p:stCondLst>
                                    <p:cond delay="0"/>
                                  </p:stCondLst>
                                  <p:childTnLst>
                                    <p:animEffect transition="out" filter="blinds(horizontal)">
                                      <p:cBhvr>
                                        <p:cTn id="46" dur="500"/>
                                        <p:tgtEl>
                                          <p:spTgt spid="65"/>
                                        </p:tgtEl>
                                      </p:cBhvr>
                                    </p:animEffect>
                                    <p:set>
                                      <p:cBhvr>
                                        <p:cTn id="47" dur="1" fill="hold">
                                          <p:stCondLst>
                                            <p:cond delay="499"/>
                                          </p:stCondLst>
                                        </p:cTn>
                                        <p:tgtEl>
                                          <p:spTgt spid="65"/>
                                        </p:tgtEl>
                                        <p:attrNameLst>
                                          <p:attrName>style.visibility</p:attrName>
                                        </p:attrNameLst>
                                      </p:cBhvr>
                                      <p:to>
                                        <p:strVal val="hidden"/>
                                      </p:to>
                                    </p:set>
                                  </p:childTnLst>
                                </p:cTn>
                              </p:par>
                              <p:par>
                                <p:cTn id="48" presetID="3" presetClass="exit" presetSubtype="10" fill="hold" grpId="1" nodeType="withEffect">
                                  <p:stCondLst>
                                    <p:cond delay="0"/>
                                  </p:stCondLst>
                                  <p:childTnLst>
                                    <p:animEffect transition="out" filter="blinds(horizontal)">
                                      <p:cBhvr>
                                        <p:cTn id="49" dur="500"/>
                                        <p:tgtEl>
                                          <p:spTgt spid="66"/>
                                        </p:tgtEl>
                                      </p:cBhvr>
                                    </p:animEffect>
                                    <p:set>
                                      <p:cBhvr>
                                        <p:cTn id="50" dur="1" fill="hold">
                                          <p:stCondLst>
                                            <p:cond delay="499"/>
                                          </p:stCondLst>
                                        </p:cTn>
                                        <p:tgtEl>
                                          <p:spTgt spid="66"/>
                                        </p:tgtEl>
                                        <p:attrNameLst>
                                          <p:attrName>style.visibility</p:attrName>
                                        </p:attrNameLst>
                                      </p:cBhvr>
                                      <p:to>
                                        <p:strVal val="hidden"/>
                                      </p:to>
                                    </p:set>
                                  </p:childTnLst>
                                </p:cTn>
                              </p:par>
                              <p:par>
                                <p:cTn id="51" presetID="3" presetClass="exit" presetSubtype="10" fill="hold" grpId="1" nodeType="withEffect">
                                  <p:stCondLst>
                                    <p:cond delay="0"/>
                                  </p:stCondLst>
                                  <p:childTnLst>
                                    <p:animEffect transition="out" filter="blinds(horizontal)">
                                      <p:cBhvr>
                                        <p:cTn id="52" dur="500"/>
                                        <p:tgtEl>
                                          <p:spTgt spid="61"/>
                                        </p:tgtEl>
                                      </p:cBhvr>
                                    </p:animEffect>
                                    <p:set>
                                      <p:cBhvr>
                                        <p:cTn id="53" dur="1" fill="hold">
                                          <p:stCondLst>
                                            <p:cond delay="499"/>
                                          </p:stCondLst>
                                        </p:cTn>
                                        <p:tgtEl>
                                          <p:spTgt spid="61"/>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6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0"/>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71"/>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7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78"/>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8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81"/>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84"/>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82"/>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83"/>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296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7" grpId="0" animBg="1"/>
      <p:bldP spid="58" grpId="0" animBg="1"/>
      <p:bldP spid="61" grpId="0"/>
      <p:bldP spid="61" grpId="1"/>
      <p:bldP spid="62" grpId="0"/>
      <p:bldP spid="66" grpId="0"/>
      <p:bldP spid="66" grpId="1"/>
      <p:bldP spid="68" grpId="0"/>
      <p:bldP spid="70" grpId="0"/>
      <p:bldP spid="71" grpId="0"/>
      <p:bldP spid="72" grpId="0"/>
      <p:bldP spid="78" grpId="0"/>
      <p:bldP spid="80" grpId="0"/>
      <p:bldP spid="81" grpId="0"/>
      <p:bldP spid="82" grpId="0"/>
      <p:bldP spid="83" grpId="0"/>
      <p:bldP spid="8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2860</TotalTime>
  <Words>499</Words>
  <Application>Microsoft Office PowerPoint</Application>
  <PresentationFormat>On-screen Show (4:3)</PresentationFormat>
  <Paragraphs>133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 One dimensional steady state conduction, </vt:lpstr>
      <vt:lpstr> One-dimensional heat flow through a hollow cylinder, </vt:lpstr>
      <vt:lpstr> One-dimensional heat flow through a hollow cylinder,</vt:lpstr>
      <vt:lpstr> One-dimensional heat flow through a hollow cylinder,</vt:lpstr>
      <vt:lpstr> One-dimensional heat flow through a hollow cylinder,</vt:lpstr>
      <vt:lpstr> One-dimensional heat flow through a hollow cylinder, </vt:lpstr>
      <vt:lpstr> One-dimensional heat flow through a hollow cylinder,</vt:lpstr>
      <vt:lpstr> One-dimensional heat flow through multiple cylindrical sections</vt:lpstr>
      <vt:lpstr>One-dimensional heat flow through multiple cylindrical sections</vt:lpstr>
      <vt:lpstr>Critical radius of insulation for cylinder</vt:lpstr>
      <vt:lpstr>Critical radius of insulation for cylinder</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323</cp:revision>
  <dcterms:created xsi:type="dcterms:W3CDTF">2006-08-16T00:00:00Z</dcterms:created>
  <dcterms:modified xsi:type="dcterms:W3CDTF">2022-04-01T10:13:17Z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