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77" r:id="rId3"/>
    <p:sldId id="284" r:id="rId4"/>
    <p:sldId id="283" r:id="rId5"/>
    <p:sldId id="281" r:id="rId6"/>
    <p:sldId id="292" r:id="rId7"/>
    <p:sldId id="293" r:id="rId8"/>
    <p:sldId id="286" r:id="rId9"/>
    <p:sldId id="294" r:id="rId10"/>
    <p:sldId id="290" r:id="rId11"/>
    <p:sldId id="295" r:id="rId12"/>
    <p:sldId id="296"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011" autoAdjust="0"/>
  </p:normalViewPr>
  <p:slideViewPr>
    <p:cSldViewPr>
      <p:cViewPr>
        <p:scale>
          <a:sx n="150" d="100"/>
          <a:sy n="150" d="100"/>
        </p:scale>
        <p:origin x="1920" y="2376"/>
      </p:cViewPr>
      <p:guideLst>
        <p:guide orient="horz" pos="2160"/>
        <p:guide pos="2880"/>
      </p:guideLst>
    </p:cSldViewPr>
  </p:slideViewPr>
  <p:notesTextViewPr>
    <p:cViewPr>
      <p:scale>
        <a:sx n="25" d="100"/>
        <a:sy n="2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29C0DD-2CC8-4BCA-A0BF-D6603962D1DB}" type="datetimeFigureOut">
              <a:rPr lang="en-US" smtClean="0"/>
              <a:pPr/>
              <a:t>4/1/2022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80EB15-8EA7-4CC7-86AB-679C9D8564B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3.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a:r>
              <a:rPr lang="en-US" sz="2800" dirty="0" smtClean="0">
                <a:solidFill>
                  <a:srgbClr val="FF0000"/>
                </a:solidFill>
                <a:latin typeface="Arial Black" pitchFamily="34" charset="0"/>
              </a:rPr>
              <a:t>FLUID MECHANICS and HEAT TRANSFER (FMHT)</a:t>
            </a:r>
            <a:r>
              <a:rPr lang="en-US" sz="2800" dirty="0">
                <a:solidFill>
                  <a:schemeClr val="folHlink"/>
                </a:solidFill>
                <a:latin typeface="Arial Black" pitchFamily="34" charset="0"/>
              </a:rPr>
              <a:t/>
            </a:r>
            <a:br>
              <a:rPr lang="en-US" sz="2800" dirty="0">
                <a:solidFill>
                  <a:schemeClr val="folHlink"/>
                </a:solidFill>
                <a:latin typeface="Arial Black" pitchFamily="34" charset="0"/>
              </a:rPr>
            </a:br>
            <a:endParaRPr lang="en-US" sz="2800" dirty="0"/>
          </a:p>
        </p:txBody>
      </p:sp>
      <p:pic>
        <p:nvPicPr>
          <p:cNvPr id="3075"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071687"/>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hangingPunct="1">
              <a:spcBef>
                <a:spcPts val="580"/>
              </a:spcBef>
              <a:buFont typeface="Wingdings 2"/>
              <a:buNone/>
              <a:defRPr/>
            </a:pPr>
            <a:r>
              <a:rPr lang="en-US" sz="3200" u="none" dirty="0" smtClean="0">
                <a:latin typeface="Arial Black" pitchFamily="34" charset="0"/>
              </a:rPr>
              <a:t>L. E. College, Morbi-2</a:t>
            </a:r>
          </a:p>
          <a:p>
            <a:pPr eaLnBrk="1" hangingPunct="1">
              <a:spcBef>
                <a:spcPts val="580"/>
              </a:spcBef>
              <a:buFont typeface="Wingdings 2"/>
              <a:buNone/>
              <a:defRPr/>
            </a:pPr>
            <a:r>
              <a:rPr lang="en-US" b="1" u="none" dirty="0" smtClean="0">
                <a:latin typeface="Arial" charset="0"/>
              </a:rPr>
              <a:t>Industrial Engineering Department</a:t>
            </a:r>
          </a:p>
          <a:p>
            <a:pPr marL="274320" indent="-274320" rtl="1" eaLnBrk="1" hangingPunct="1">
              <a:spcBef>
                <a:spcPts val="580"/>
              </a:spcBef>
              <a:buFont typeface="Wingdings 2"/>
              <a:buChar char=""/>
              <a:defRPr/>
            </a:pPr>
            <a:endParaRPr lang="ar-SA" sz="1800" b="1" i="1" u="none" dirty="0" smtClean="0">
              <a:latin typeface="Arial" charset="0"/>
            </a:endParaRPr>
          </a:p>
          <a:p>
            <a:pPr>
              <a:defRPr/>
            </a:pPr>
            <a:r>
              <a:rPr lang="en-US" sz="1800" b="1" i="1" u="none" dirty="0" smtClean="0">
                <a:latin typeface="Arial" charset="0"/>
              </a:rPr>
              <a:t>Chapter-07– Conduction</a:t>
            </a:r>
            <a:endParaRPr lang="en-US" sz="1800" dirty="0" smtClean="0"/>
          </a:p>
          <a:p>
            <a:pPr marL="274320" indent="-274320" rtl="1" eaLnBrk="1" hangingPunct="1">
              <a:spcBef>
                <a:spcPts val="580"/>
              </a:spcBef>
              <a:buFont typeface="Wingdings 2"/>
              <a:buChar char=""/>
              <a:defRPr/>
            </a:pPr>
            <a:endParaRPr lang="en-US" sz="1800" b="1" i="1" u="none" dirty="0">
              <a:latin typeface="Arial" charset="0"/>
            </a:endParaRPr>
          </a:p>
        </p:txBody>
      </p:sp>
      <p:sp>
        <p:nvSpPr>
          <p:cNvPr id="5" name="TextBox 4"/>
          <p:cNvSpPr txBox="1">
            <a:spLocks noChangeArrowheads="1"/>
          </p:cNvSpPr>
          <p:nvPr/>
        </p:nvSpPr>
        <p:spPr bwMode="auto">
          <a:xfrm>
            <a:off x="3429000" y="5334000"/>
            <a:ext cx="2667000" cy="1016000"/>
          </a:xfrm>
          <a:prstGeom prst="rect">
            <a:avLst/>
          </a:prstGeom>
          <a:noFill/>
          <a:ln w="9525">
            <a:noFill/>
            <a:miter lim="800000"/>
            <a:headEnd/>
            <a:tailEnd/>
          </a:ln>
        </p:spPr>
        <p:txBody>
          <a:bodyPr>
            <a:spAutoFit/>
          </a:bodyPr>
          <a:lstStyle/>
          <a:p>
            <a:pPr algn="ctr"/>
            <a:r>
              <a:rPr lang="en-US" sz="1200" dirty="0">
                <a:latin typeface="Times New Roman" pitchFamily="18" charset="0"/>
                <a:cs typeface="Times New Roman" pitchFamily="18" charset="0"/>
              </a:rPr>
              <a:t>Prepared by Prof. Divyesh B. Patel</a:t>
            </a: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Morbi</a:t>
            </a:r>
          </a:p>
          <a:p>
            <a:pPr algn="ctr"/>
            <a:r>
              <a:rPr lang="en-US" sz="1200" dirty="0">
                <a:latin typeface="Times New Roman" pitchFamily="18" charset="0"/>
                <a:cs typeface="Times New Roman" pitchFamily="18" charset="0"/>
              </a:rPr>
              <a:t>+919925282644</a:t>
            </a:r>
          </a:p>
          <a:p>
            <a:pPr algn="ctr"/>
            <a:r>
              <a:rPr lang="en-US" sz="1200" dirty="0">
                <a:latin typeface="Times New Roman" pitchFamily="18" charset="0"/>
                <a:cs typeface="Times New Roman" pitchFamily="18" charset="0"/>
              </a:rPr>
              <a:t>divyesh21dragon@gmail.com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One-dimensional heat flow through multiple cylindrical sections</a:t>
            </a:r>
            <a:endParaRPr lang="en-US" sz="3800" dirty="0" smtClean="0">
              <a:latin typeface="Times New Roman" pitchFamily="18" charset="0"/>
              <a:cs typeface="Times New Roman" pitchFamily="18" charset="0"/>
            </a:endParaRPr>
          </a:p>
        </p:txBody>
      </p:sp>
      <p:cxnSp>
        <p:nvCxnSpPr>
          <p:cNvPr id="5" name="Straight Connector 4"/>
          <p:cNvCxnSpPr/>
          <p:nvPr/>
        </p:nvCxnSpPr>
        <p:spPr>
          <a:xfrm flipV="1">
            <a:off x="25146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26670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25908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28194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9718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28956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27432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31242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30480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1752600" y="3223736"/>
            <a:ext cx="76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200400" y="3059668"/>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1600200" y="3147536"/>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3429000" y="2983468"/>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1143000" y="2971800"/>
            <a:ext cx="6858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endParaRPr lang="en-US" baseline="-25000" dirty="0">
              <a:latin typeface="Times New Roman" pitchFamily="18" charset="0"/>
              <a:cs typeface="Times New Roman" pitchFamily="18" charset="0"/>
            </a:endParaRPr>
          </a:p>
        </p:txBody>
      </p:sp>
      <p:sp>
        <p:nvSpPr>
          <p:cNvPr id="25" name="TextBox 24"/>
          <p:cNvSpPr txBox="1"/>
          <p:nvPr/>
        </p:nvSpPr>
        <p:spPr>
          <a:xfrm>
            <a:off x="7772400" y="2754868"/>
            <a:ext cx="6858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26" name="TextBox 25"/>
          <p:cNvSpPr txBox="1"/>
          <p:nvPr/>
        </p:nvSpPr>
        <p:spPr>
          <a:xfrm>
            <a:off x="4038600" y="2286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baseline="-25000" dirty="0">
              <a:latin typeface="Times New Roman" pitchFamily="18" charset="0"/>
              <a:cs typeface="Times New Roman" pitchFamily="18" charset="0"/>
            </a:endParaRPr>
          </a:p>
        </p:txBody>
      </p:sp>
      <p:cxnSp>
        <p:nvCxnSpPr>
          <p:cNvPr id="27" name="Straight Arrow Connector 26"/>
          <p:cNvCxnSpPr/>
          <p:nvPr/>
        </p:nvCxnSpPr>
        <p:spPr>
          <a:xfrm flipV="1">
            <a:off x="4876800" y="2514600"/>
            <a:ext cx="914400" cy="116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429000" y="3657600"/>
            <a:ext cx="1295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conduction,M</a:t>
            </a:r>
            <a:r>
              <a:rPr lang="en-US" dirty="0" smtClean="0">
                <a:latin typeface="Times New Roman" pitchFamily="18" charset="0"/>
                <a:cs typeface="Times New Roman" pitchFamily="18" charset="0"/>
              </a:rPr>
              <a:t> </a:t>
            </a:r>
          </a:p>
        </p:txBody>
      </p:sp>
      <p:sp>
        <p:nvSpPr>
          <p:cNvPr id="29" name="TextBox 28"/>
          <p:cNvSpPr txBox="1"/>
          <p:nvPr/>
        </p:nvSpPr>
        <p:spPr>
          <a:xfrm>
            <a:off x="3200400" y="1600200"/>
            <a:ext cx="3200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Analogues of Electrical circuit </a:t>
            </a:r>
          </a:p>
        </p:txBody>
      </p:sp>
      <p:cxnSp>
        <p:nvCxnSpPr>
          <p:cNvPr id="31" name="Straight Connector 30"/>
          <p:cNvCxnSpPr/>
          <p:nvPr/>
        </p:nvCxnSpPr>
        <p:spPr>
          <a:xfrm flipH="1" flipV="1">
            <a:off x="3810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886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4038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3962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4191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4343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flipV="1">
            <a:off x="4267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41148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581400" y="3059668"/>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419600" y="3059668"/>
            <a:ext cx="53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4876800" y="2983468"/>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p:nvPr/>
        </p:nvCxnSpPr>
        <p:spPr>
          <a:xfrm flipV="1">
            <a:off x="5334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V="1">
            <a:off x="5486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H="1" flipV="1">
            <a:off x="5410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56388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5791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H="1" flipV="1">
            <a:off x="5715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5562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52578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5029200" y="3059668"/>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867400" y="3059668"/>
            <a:ext cx="304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6172200" y="2983468"/>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3276600" y="3200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65" name="TextBox 64"/>
          <p:cNvSpPr txBox="1"/>
          <p:nvPr/>
        </p:nvSpPr>
        <p:spPr>
          <a:xfrm>
            <a:off x="4800600" y="3200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66" name="TextBox 65"/>
          <p:cNvSpPr txBox="1"/>
          <p:nvPr/>
        </p:nvSpPr>
        <p:spPr>
          <a:xfrm>
            <a:off x="1981200" y="3657600"/>
            <a:ext cx="12954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R </a:t>
            </a:r>
            <a:r>
              <a:rPr lang="en-US" baseline="-25000" dirty="0" smtClean="0">
                <a:latin typeface="Times New Roman" pitchFamily="18" charset="0"/>
                <a:cs typeface="Times New Roman" pitchFamily="18" charset="0"/>
              </a:rPr>
              <a:t>(</a:t>
            </a:r>
            <a:r>
              <a:rPr lang="en-US" baseline="-25000" dirty="0" err="1" smtClean="0">
                <a:latin typeface="Times New Roman" pitchFamily="18" charset="0"/>
                <a:cs typeface="Times New Roman" pitchFamily="18" charset="0"/>
              </a:rPr>
              <a:t>Convactive</a:t>
            </a:r>
            <a:r>
              <a:rPr lang="en-US" baseline="-25000"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p:txBody>
      </p:sp>
      <p:sp>
        <p:nvSpPr>
          <p:cNvPr id="67" name="TextBox 66"/>
          <p:cNvSpPr txBox="1"/>
          <p:nvPr/>
        </p:nvSpPr>
        <p:spPr>
          <a:xfrm>
            <a:off x="6324600" y="3657600"/>
            <a:ext cx="1295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 (</a:t>
            </a:r>
            <a:r>
              <a:rPr lang="en-US" baseline="-25000" dirty="0" err="1" smtClean="0">
                <a:latin typeface="Times New Roman" pitchFamily="18" charset="0"/>
                <a:cs typeface="Times New Roman" pitchFamily="18" charset="0"/>
              </a:rPr>
              <a:t>Convactive</a:t>
            </a:r>
            <a:r>
              <a:rPr lang="en-US" baseline="-25000"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  </a:t>
            </a:r>
          </a:p>
        </p:txBody>
      </p:sp>
      <p:cxnSp>
        <p:nvCxnSpPr>
          <p:cNvPr id="68" name="Straight Connector 67"/>
          <p:cNvCxnSpPr/>
          <p:nvPr/>
        </p:nvCxnSpPr>
        <p:spPr>
          <a:xfrm flipV="1">
            <a:off x="66294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67818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flipV="1">
            <a:off x="67056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69342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70866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H="1" flipV="1">
            <a:off x="70104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H="1" flipV="1">
            <a:off x="68580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H="1" flipV="1">
            <a:off x="6553200" y="3048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6324600" y="3048000"/>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7162800" y="3048000"/>
            <a:ext cx="53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7620000" y="2971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TextBox 91"/>
          <p:cNvSpPr txBox="1"/>
          <p:nvPr/>
        </p:nvSpPr>
        <p:spPr>
          <a:xfrm>
            <a:off x="6096000" y="3200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sp>
        <p:nvSpPr>
          <p:cNvPr id="95" name="TextBox 94"/>
          <p:cNvSpPr txBox="1"/>
          <p:nvPr/>
        </p:nvSpPr>
        <p:spPr>
          <a:xfrm>
            <a:off x="5029200" y="3657600"/>
            <a:ext cx="1295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conduction,N</a:t>
            </a: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55"/>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56"/>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7"/>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58"/>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9"/>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60"/>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6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63"/>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7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71"/>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72"/>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73"/>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74"/>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75"/>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76"/>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8"/>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89"/>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24"/>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64"/>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65"/>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92"/>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25"/>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26"/>
                                        </p:tgtEl>
                                        <p:attrNameLst>
                                          <p:attrName>style.visibility</p:attrName>
                                        </p:attrNameLst>
                                      </p:cBhvr>
                                      <p:to>
                                        <p:strVal val="visible"/>
                                      </p:to>
                                    </p:set>
                                  </p:childTnLst>
                                </p:cTn>
                              </p:par>
                              <p:par>
                                <p:cTn id="125" presetID="22" presetClass="entr" presetSubtype="8" fill="hold" nodeType="withEffect">
                                  <p:stCondLst>
                                    <p:cond delay="0"/>
                                  </p:stCondLst>
                                  <p:childTnLst>
                                    <p:set>
                                      <p:cBhvr>
                                        <p:cTn id="126" dur="1" fill="hold">
                                          <p:stCondLst>
                                            <p:cond delay="0"/>
                                          </p:stCondLst>
                                        </p:cTn>
                                        <p:tgtEl>
                                          <p:spTgt spid="27"/>
                                        </p:tgtEl>
                                        <p:attrNameLst>
                                          <p:attrName>style.visibility</p:attrName>
                                        </p:attrNameLst>
                                      </p:cBhvr>
                                      <p:to>
                                        <p:strVal val="visible"/>
                                      </p:to>
                                    </p:set>
                                    <p:animEffect transition="in" filter="wipe(left)">
                                      <p:cBhvr>
                                        <p:cTn id="127" dur="500"/>
                                        <p:tgtEl>
                                          <p:spTgt spid="27"/>
                                        </p:tgtEl>
                                      </p:cBhvr>
                                    </p:animEffec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grpId="0" nodeType="clickEffect">
                                  <p:stCondLst>
                                    <p:cond delay="0"/>
                                  </p:stCondLst>
                                  <p:childTnLst>
                                    <p:set>
                                      <p:cBhvr>
                                        <p:cTn id="131" dur="1" fill="hold">
                                          <p:stCondLst>
                                            <p:cond delay="0"/>
                                          </p:stCondLst>
                                        </p:cTn>
                                        <p:tgtEl>
                                          <p:spTgt spid="66"/>
                                        </p:tgtEl>
                                        <p:attrNameLst>
                                          <p:attrName>style.visibility</p:attrName>
                                        </p:attrNameLst>
                                      </p:cBhvr>
                                      <p:to>
                                        <p:strVal val="visible"/>
                                      </p:to>
                                    </p:set>
                                  </p:childTnLst>
                                </p:cTn>
                              </p:par>
                              <p:par>
                                <p:cTn id="132" presetID="1" presetClass="entr" presetSubtype="0" fill="hold" grpId="0" nodeType="withEffect">
                                  <p:stCondLst>
                                    <p:cond delay="0"/>
                                  </p:stCondLst>
                                  <p:childTnLst>
                                    <p:set>
                                      <p:cBhvr>
                                        <p:cTn id="133" dur="1" fill="hold">
                                          <p:stCondLst>
                                            <p:cond delay="0"/>
                                          </p:stCondLst>
                                        </p:cTn>
                                        <p:tgtEl>
                                          <p:spTgt spid="28"/>
                                        </p:tgtEl>
                                        <p:attrNameLst>
                                          <p:attrName>style.visibility</p:attrName>
                                        </p:attrNameLst>
                                      </p:cBhvr>
                                      <p:to>
                                        <p:strVal val="visible"/>
                                      </p:to>
                                    </p:set>
                                  </p:childTnLst>
                                </p:cTn>
                              </p:par>
                              <p:par>
                                <p:cTn id="134" presetID="1" presetClass="entr" presetSubtype="0" fill="hold" grpId="0" nodeType="withEffect">
                                  <p:stCondLst>
                                    <p:cond delay="0"/>
                                  </p:stCondLst>
                                  <p:childTnLst>
                                    <p:set>
                                      <p:cBhvr>
                                        <p:cTn id="135" dur="1" fill="hold">
                                          <p:stCondLst>
                                            <p:cond delay="0"/>
                                          </p:stCondLst>
                                        </p:cTn>
                                        <p:tgtEl>
                                          <p:spTgt spid="67"/>
                                        </p:tgtEl>
                                        <p:attrNameLst>
                                          <p:attrName>style.visibility</p:attrName>
                                        </p:attrNameLst>
                                      </p:cBhvr>
                                      <p:to>
                                        <p:strVal val="visible"/>
                                      </p:to>
                                    </p:set>
                                  </p:childTnLst>
                                </p:cTn>
                              </p:par>
                              <p:par>
                                <p:cTn id="136" presetID="1" presetClass="entr" presetSubtype="0" fill="hold" grpId="0" nodeType="withEffect">
                                  <p:stCondLst>
                                    <p:cond delay="0"/>
                                  </p:stCondLst>
                                  <p:childTnLst>
                                    <p:set>
                                      <p:cBhvr>
                                        <p:cTn id="137" dur="1" fill="hold">
                                          <p:stCondLst>
                                            <p:cond delay="0"/>
                                          </p:stCondLst>
                                        </p:cTn>
                                        <p:tgtEl>
                                          <p:spTgt spid="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animBg="1"/>
      <p:bldP spid="24" grpId="0"/>
      <p:bldP spid="25" grpId="0"/>
      <p:bldP spid="26" grpId="0"/>
      <p:bldP spid="28" grpId="0"/>
      <p:bldP spid="29" grpId="0"/>
      <p:bldP spid="46" grpId="0" animBg="1"/>
      <p:bldP spid="63" grpId="0" animBg="1"/>
      <p:bldP spid="64" grpId="0"/>
      <p:bldP spid="65" grpId="0"/>
      <p:bldP spid="66" grpId="0"/>
      <p:bldP spid="67" grpId="0"/>
      <p:bldP spid="89" grpId="0" animBg="1"/>
      <p:bldP spid="92" grpId="0"/>
      <p:bldP spid="9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dirty="0" smtClean="0">
                <a:latin typeface="Times New Roman" pitchFamily="18" charset="0"/>
                <a:cs typeface="Times New Roman" pitchFamily="18" charset="0"/>
              </a:rPr>
              <a:t>Critical radius of insulation for cylinder</a:t>
            </a:r>
            <a:endParaRPr lang="en-US" dirty="0"/>
          </a:p>
        </p:txBody>
      </p:sp>
      <p:sp>
        <p:nvSpPr>
          <p:cNvPr id="5" name="Rectangle 2"/>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 name="Rectangle 3"/>
          <p:cNvSpPr>
            <a:spLocks noChangeArrowheads="1"/>
          </p:cNvSpPr>
          <p:nvPr/>
        </p:nvSpPr>
        <p:spPr bwMode="auto">
          <a:xfrm>
            <a:off x="0" y="1447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Rectangle 6"/>
          <p:cNvSpPr>
            <a:spLocks noChangeArrowheads="1"/>
          </p:cNvSpPr>
          <p:nvPr/>
        </p:nvSpPr>
        <p:spPr bwMode="auto">
          <a:xfrm>
            <a:off x="0" y="1447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2"/>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3"/>
          <p:cNvSpPr>
            <a:spLocks noChangeArrowheads="1"/>
          </p:cNvSpPr>
          <p:nvPr/>
        </p:nvSpPr>
        <p:spPr bwMode="auto">
          <a:xfrm>
            <a:off x="0" y="14478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2"/>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3"/>
          <p:cNvSpPr>
            <a:spLocks noChangeArrowheads="1"/>
          </p:cNvSpPr>
          <p:nvPr/>
        </p:nvSpPr>
        <p:spPr bwMode="auto">
          <a:xfrm>
            <a:off x="0" y="1552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5"/>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6"/>
          <p:cNvSpPr>
            <a:spLocks noChangeArrowheads="1"/>
          </p:cNvSpPr>
          <p:nvPr/>
        </p:nvSpPr>
        <p:spPr bwMode="auto">
          <a:xfrm>
            <a:off x="0" y="1552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8"/>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6" name="Rectangle 9"/>
          <p:cNvSpPr>
            <a:spLocks noChangeArrowheads="1"/>
          </p:cNvSpPr>
          <p:nvPr/>
        </p:nvSpPr>
        <p:spPr bwMode="auto">
          <a:xfrm>
            <a:off x="0" y="914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1"/>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8" name="Rectangle 14"/>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9" name="Rectangle 15"/>
          <p:cNvSpPr>
            <a:spLocks noChangeArrowheads="1"/>
          </p:cNvSpPr>
          <p:nvPr/>
        </p:nvSpPr>
        <p:spPr bwMode="auto">
          <a:xfrm>
            <a:off x="0" y="1552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17"/>
          <p:cNvSpPr>
            <a:spLocks noChangeArrowheads="1"/>
          </p:cNvSpPr>
          <p:nvPr/>
        </p:nvSpPr>
        <p:spPr bwMode="auto">
          <a:xfrm>
            <a:off x="0" y="152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1" name="Rectangle 18"/>
          <p:cNvSpPr>
            <a:spLocks noChangeArrowheads="1"/>
          </p:cNvSpPr>
          <p:nvPr/>
        </p:nvSpPr>
        <p:spPr bwMode="auto">
          <a:xfrm>
            <a:off x="0" y="1181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Oval 21"/>
          <p:cNvSpPr/>
          <p:nvPr/>
        </p:nvSpPr>
        <p:spPr>
          <a:xfrm>
            <a:off x="2667000" y="1600200"/>
            <a:ext cx="3657600" cy="3657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p:cNvCxnSpPr/>
          <p:nvPr/>
        </p:nvCxnSpPr>
        <p:spPr>
          <a:xfrm flipV="1">
            <a:off x="1828800" y="3429000"/>
            <a:ext cx="5303520" cy="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3352800" y="2286000"/>
            <a:ext cx="2331720" cy="228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flipV="1">
            <a:off x="4495800" y="1371600"/>
            <a:ext cx="0" cy="419100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endCxn id="24" idx="1"/>
          </p:cNvCxnSpPr>
          <p:nvPr/>
        </p:nvCxnSpPr>
        <p:spPr>
          <a:xfrm flipH="1" flipV="1">
            <a:off x="3694273" y="2620777"/>
            <a:ext cx="801527" cy="819891"/>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endCxn id="22" idx="3"/>
          </p:cNvCxnSpPr>
          <p:nvPr/>
        </p:nvCxnSpPr>
        <p:spPr>
          <a:xfrm flipH="1">
            <a:off x="3202643" y="3429000"/>
            <a:ext cx="1293157" cy="1293157"/>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429000" y="2286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29" name="TextBox 28"/>
          <p:cNvSpPr txBox="1"/>
          <p:nvPr/>
        </p:nvSpPr>
        <p:spPr>
          <a:xfrm>
            <a:off x="2819400" y="4800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34" name="Rectangle 3"/>
          <p:cNvSpPr>
            <a:spLocks noChangeArrowheads="1"/>
          </p:cNvSpPr>
          <p:nvPr/>
        </p:nvSpPr>
        <p:spPr bwMode="auto">
          <a:xfrm>
            <a:off x="0" y="1181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6"/>
          <p:cNvSpPr>
            <a:spLocks noChangeArrowheads="1"/>
          </p:cNvSpPr>
          <p:nvPr/>
        </p:nvSpPr>
        <p:spPr bwMode="auto">
          <a:xfrm>
            <a:off x="0" y="981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6" name="Rectangle 3"/>
          <p:cNvSpPr>
            <a:spLocks noChangeArrowheads="1"/>
          </p:cNvSpPr>
          <p:nvPr/>
        </p:nvSpPr>
        <p:spPr bwMode="auto">
          <a:xfrm>
            <a:off x="0" y="1181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 name="TextBox 37"/>
          <p:cNvSpPr txBox="1"/>
          <p:nvPr/>
        </p:nvSpPr>
        <p:spPr>
          <a:xfrm>
            <a:off x="6400800" y="1524000"/>
            <a:ext cx="16764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Ambient temperature(T</a:t>
            </a:r>
            <a:r>
              <a:rPr lang="en-US" baseline="-25000" dirty="0" smtClean="0">
                <a:latin typeface="Cambria Math"/>
                <a:ea typeface="Cambria Math"/>
                <a:cs typeface="Times New Roman" pitchFamily="18" charset="0"/>
              </a:rPr>
              <a:t>∝</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39" name="TextBox 38"/>
          <p:cNvSpPr txBox="1"/>
          <p:nvPr/>
        </p:nvSpPr>
        <p:spPr>
          <a:xfrm>
            <a:off x="4876800" y="2438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40" name="TextBox 39"/>
          <p:cNvSpPr txBox="1"/>
          <p:nvPr/>
        </p:nvSpPr>
        <p:spPr>
          <a:xfrm>
            <a:off x="5791200" y="1905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42" name="TextBox 41"/>
          <p:cNvSpPr txBox="1"/>
          <p:nvPr/>
        </p:nvSpPr>
        <p:spPr>
          <a:xfrm>
            <a:off x="6553200" y="2286000"/>
            <a:ext cx="9906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c</a:t>
            </a:r>
            <a:endParaRPr lang="en-US" dirty="0">
              <a:latin typeface="Times New Roman" pitchFamily="18" charset="0"/>
              <a:cs typeface="Times New Roman" pitchFamily="18" charset="0"/>
            </a:endParaRPr>
          </a:p>
        </p:txBody>
      </p:sp>
      <p:pic>
        <p:nvPicPr>
          <p:cNvPr id="44"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 y="2209800"/>
            <a:ext cx="1495425" cy="1209675"/>
          </a:xfrm>
          <a:prstGeom prst="rect">
            <a:avLst/>
          </a:prstGeom>
          <a:noFill/>
        </p:spPr>
      </p:pic>
      <p:sp>
        <p:nvSpPr>
          <p:cNvPr id="45" name="Rectangle 3"/>
          <p:cNvSpPr>
            <a:spLocks noChangeArrowheads="1"/>
          </p:cNvSpPr>
          <p:nvPr/>
        </p:nvSpPr>
        <p:spPr bwMode="auto">
          <a:xfrm>
            <a:off x="0" y="1819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6" name="TextBox 45"/>
          <p:cNvSpPr txBox="1"/>
          <p:nvPr/>
        </p:nvSpPr>
        <p:spPr>
          <a:xfrm>
            <a:off x="152400" y="3733800"/>
            <a:ext cx="2438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2</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r</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L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48" name="Rectangle 6"/>
          <p:cNvSpPr>
            <a:spLocks noChangeArrowheads="1"/>
          </p:cNvSpPr>
          <p:nvPr/>
        </p:nvSpPr>
        <p:spPr bwMode="auto">
          <a:xfrm>
            <a:off x="0" y="16573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TextBox 48"/>
          <p:cNvSpPr txBox="1"/>
          <p:nvPr/>
        </p:nvSpPr>
        <p:spPr>
          <a:xfrm>
            <a:off x="1143000" y="1371600"/>
            <a:ext cx="1905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 T</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&gt; T</a:t>
            </a:r>
            <a:r>
              <a:rPr lang="en-US" baseline="-25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&gt; T</a:t>
            </a:r>
            <a:r>
              <a:rPr lang="en-US" baseline="-25000" dirty="0" smtClean="0">
                <a:latin typeface="Cambria Math"/>
                <a:ea typeface="Cambria Math"/>
                <a:cs typeface="Times New Roman" pitchFamily="18" charset="0"/>
              </a:rPr>
              <a:t> ∝</a:t>
            </a:r>
            <a:endParaRPr lang="en-US" baseline="-25000" dirty="0">
              <a:latin typeface="Times New Roman" pitchFamily="18" charset="0"/>
              <a:cs typeface="Times New Roman"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7" name="Rectangle 3"/>
          <p:cNvSpPr>
            <a:spLocks noChangeArrowheads="1"/>
          </p:cNvSpPr>
          <p:nvPr/>
        </p:nvSpPr>
        <p:spPr bwMode="auto">
          <a:xfrm>
            <a:off x="0" y="150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629400" y="3962400"/>
            <a:ext cx="2057400" cy="1047750"/>
          </a:xfrm>
          <a:prstGeom prst="rect">
            <a:avLst/>
          </a:prstGeom>
          <a:noFill/>
        </p:spPr>
      </p:pic>
      <p:sp>
        <p:nvSpPr>
          <p:cNvPr id="1030" name="Rectangle 6"/>
          <p:cNvSpPr>
            <a:spLocks noChangeArrowheads="1"/>
          </p:cNvSpPr>
          <p:nvPr/>
        </p:nvSpPr>
        <p:spPr bwMode="auto">
          <a:xfrm>
            <a:off x="0" y="150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 name="TextBox 66"/>
          <p:cNvSpPr txBox="1"/>
          <p:nvPr/>
        </p:nvSpPr>
        <p:spPr>
          <a:xfrm flipH="1">
            <a:off x="6019800" y="5562600"/>
            <a:ext cx="457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cxnSp>
        <p:nvCxnSpPr>
          <p:cNvPr id="76" name="Straight Arrow Connector 75"/>
          <p:cNvCxnSpPr/>
          <p:nvPr/>
        </p:nvCxnSpPr>
        <p:spPr>
          <a:xfrm flipV="1">
            <a:off x="6248400" y="4953000"/>
            <a:ext cx="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V="1">
            <a:off x="7391400" y="5181600"/>
            <a:ext cx="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rot="10800000" flipV="1">
            <a:off x="8382000" y="5181600"/>
            <a:ext cx="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1"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438400" y="5715000"/>
            <a:ext cx="704850" cy="561975"/>
          </a:xfrm>
          <a:prstGeom prst="rect">
            <a:avLst/>
          </a:prstGeom>
          <a:noFill/>
        </p:spPr>
      </p:pic>
      <p:sp>
        <p:nvSpPr>
          <p:cNvPr id="1033" name="Rectangle 9"/>
          <p:cNvSpPr>
            <a:spLocks noChangeArrowheads="1"/>
          </p:cNvSpPr>
          <p:nvPr/>
        </p:nvSpPr>
        <p:spPr bwMode="auto">
          <a:xfrm>
            <a:off x="0" y="1019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4" name="Picture 10"/>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733800" y="5486400"/>
            <a:ext cx="1838325" cy="590550"/>
          </a:xfrm>
          <a:prstGeom prst="rect">
            <a:avLst/>
          </a:prstGeom>
          <a:noFill/>
        </p:spPr>
      </p:pic>
      <p:sp>
        <p:nvSpPr>
          <p:cNvPr id="1036" name="Rectangle 12"/>
          <p:cNvSpPr>
            <a:spLocks noChangeArrowheads="1"/>
          </p:cNvSpPr>
          <p:nvPr/>
        </p:nvSpPr>
        <p:spPr bwMode="auto">
          <a:xfrm>
            <a:off x="0" y="1047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38"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7" name="Picture 1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762375" y="6096000"/>
            <a:ext cx="1800225" cy="590550"/>
          </a:xfrm>
          <a:prstGeom prst="rect">
            <a:avLst/>
          </a:prstGeom>
          <a:noFill/>
        </p:spPr>
      </p:pic>
      <p:sp>
        <p:nvSpPr>
          <p:cNvPr id="1039" name="Rectangle 15"/>
          <p:cNvSpPr>
            <a:spLocks noChangeArrowheads="1"/>
          </p:cNvSpPr>
          <p:nvPr/>
        </p:nvSpPr>
        <p:spPr bwMode="auto">
          <a:xfrm>
            <a:off x="0" y="10477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0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67"/>
                                        </p:tgtEl>
                                        <p:attrNameLst>
                                          <p:attrName>style.visibility</p:attrName>
                                        </p:attrNameLst>
                                      </p:cBhvr>
                                      <p:to>
                                        <p:strVal val="visible"/>
                                      </p:to>
                                    </p:set>
                                  </p:childTnLst>
                                </p:cTn>
                              </p:par>
                              <p:par>
                                <p:cTn id="61" presetID="22" presetClass="entr" presetSubtype="4" fill="hold" nodeType="withEffect">
                                  <p:stCondLst>
                                    <p:cond delay="0"/>
                                  </p:stCondLst>
                                  <p:childTnLst>
                                    <p:set>
                                      <p:cBhvr>
                                        <p:cTn id="62" dur="1" fill="hold">
                                          <p:stCondLst>
                                            <p:cond delay="0"/>
                                          </p:stCondLst>
                                        </p:cTn>
                                        <p:tgtEl>
                                          <p:spTgt spid="76"/>
                                        </p:tgtEl>
                                        <p:attrNameLst>
                                          <p:attrName>style.visibility</p:attrName>
                                        </p:attrNameLst>
                                      </p:cBhvr>
                                      <p:to>
                                        <p:strVal val="visible"/>
                                      </p:to>
                                    </p:set>
                                    <p:animEffect transition="in" filter="wipe(down)">
                                      <p:cBhvr>
                                        <p:cTn id="63" dur="500"/>
                                        <p:tgtEl>
                                          <p:spTgt spid="76"/>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nodeType="clickEffect">
                                  <p:stCondLst>
                                    <p:cond delay="0"/>
                                  </p:stCondLst>
                                  <p:childTnLst>
                                    <p:set>
                                      <p:cBhvr>
                                        <p:cTn id="67" dur="1" fill="hold">
                                          <p:stCondLst>
                                            <p:cond delay="0"/>
                                          </p:stCondLst>
                                        </p:cTn>
                                        <p:tgtEl>
                                          <p:spTgt spid="77"/>
                                        </p:tgtEl>
                                        <p:attrNameLst>
                                          <p:attrName>style.visibility</p:attrName>
                                        </p:attrNameLst>
                                      </p:cBhvr>
                                      <p:to>
                                        <p:strVal val="visible"/>
                                      </p:to>
                                    </p:set>
                                    <p:animEffect transition="in" filter="wipe(down)">
                                      <p:cBhvr>
                                        <p:cTn id="68" dur="500"/>
                                        <p:tgtEl>
                                          <p:spTgt spid="77"/>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1" fill="hold" nodeType="clickEffect">
                                  <p:stCondLst>
                                    <p:cond delay="0"/>
                                  </p:stCondLst>
                                  <p:childTnLst>
                                    <p:set>
                                      <p:cBhvr>
                                        <p:cTn id="72" dur="1" fill="hold">
                                          <p:stCondLst>
                                            <p:cond delay="0"/>
                                          </p:stCondLst>
                                        </p:cTn>
                                        <p:tgtEl>
                                          <p:spTgt spid="78"/>
                                        </p:tgtEl>
                                        <p:attrNameLst>
                                          <p:attrName>style.visibility</p:attrName>
                                        </p:attrNameLst>
                                      </p:cBhvr>
                                      <p:to>
                                        <p:strVal val="visible"/>
                                      </p:to>
                                    </p:set>
                                    <p:animEffect transition="in" filter="wipe(up)">
                                      <p:cBhvr>
                                        <p:cTn id="73" dur="500"/>
                                        <p:tgtEl>
                                          <p:spTgt spid="78"/>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nodeType="clickEffect">
                                  <p:stCondLst>
                                    <p:cond delay="0"/>
                                  </p:stCondLst>
                                  <p:childTnLst>
                                    <p:set>
                                      <p:cBhvr>
                                        <p:cTn id="77" dur="1" fill="hold">
                                          <p:stCondLst>
                                            <p:cond delay="0"/>
                                          </p:stCondLst>
                                        </p:cTn>
                                        <p:tgtEl>
                                          <p:spTgt spid="1031"/>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nodeType="clickEffect">
                                  <p:stCondLst>
                                    <p:cond delay="0"/>
                                  </p:stCondLst>
                                  <p:childTnLst>
                                    <p:set>
                                      <p:cBhvr>
                                        <p:cTn id="81" dur="1" fill="hold">
                                          <p:stCondLst>
                                            <p:cond delay="0"/>
                                          </p:stCondLst>
                                        </p:cTn>
                                        <p:tgtEl>
                                          <p:spTgt spid="1034"/>
                                        </p:tgtEl>
                                        <p:attrNameLst>
                                          <p:attrName>style.visibility</p:attrName>
                                        </p:attrNameLst>
                                      </p:cBhvr>
                                      <p:to>
                                        <p:strVal val="visible"/>
                                      </p:to>
                                    </p:set>
                                  </p:childTnLst>
                                </p:cTn>
                              </p:par>
                              <p:par>
                                <p:cTn id="82" presetID="1" presetClass="entr" presetSubtype="0" fill="hold" nodeType="withEffect">
                                  <p:stCondLst>
                                    <p:cond delay="0"/>
                                  </p:stCondLst>
                                  <p:childTnLst>
                                    <p:set>
                                      <p:cBhvr>
                                        <p:cTn id="83" dur="1" fill="hold">
                                          <p:stCondLst>
                                            <p:cond delay="0"/>
                                          </p:stCondLst>
                                        </p:cTn>
                                        <p:tgtEl>
                                          <p:spTgt spid="10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8" grpId="0"/>
      <p:bldP spid="29" grpId="0"/>
      <p:bldP spid="38" grpId="0"/>
      <p:bldP spid="39" grpId="0"/>
      <p:bldP spid="40" grpId="0"/>
      <p:bldP spid="42" grpId="0"/>
      <p:bldP spid="46" grpId="0"/>
      <p:bldP spid="49" grpId="0"/>
      <p:bldP spid="6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Critical radius of insulation for cylinder</a:t>
            </a:r>
            <a:endParaRPr lang="en-US" dirty="0"/>
          </a:p>
        </p:txBody>
      </p:sp>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7" name="Rectangle 3"/>
          <p:cNvSpPr>
            <a:spLocks noChangeArrowheads="1"/>
          </p:cNvSpPr>
          <p:nvPr/>
        </p:nvSpPr>
        <p:spPr bwMode="auto">
          <a:xfrm>
            <a:off x="0" y="1971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143000" y="3429000"/>
            <a:ext cx="2220031" cy="369332"/>
          </a:xfrm>
          <a:prstGeom prst="rect">
            <a:avLst/>
          </a:prstGeom>
        </p:spPr>
        <p:txBody>
          <a:bodyPr wrap="none">
            <a:spAutoFit/>
          </a:bodyPr>
          <a:lstStyle/>
          <a:p>
            <a:r>
              <a:rPr lang="en-US" dirty="0" smtClean="0">
                <a:latin typeface="Times New Roman" pitchFamily="18" charset="0"/>
                <a:cs typeface="Times New Roman" pitchFamily="18" charset="0"/>
              </a:rPr>
              <a:t>which gives the result</a:t>
            </a: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76400" y="1752600"/>
            <a:ext cx="3924300" cy="1514475"/>
          </a:xfrm>
          <a:prstGeom prst="rect">
            <a:avLst/>
          </a:prstGeom>
          <a:noFill/>
        </p:spPr>
      </p:pic>
      <p:sp>
        <p:nvSpPr>
          <p:cNvPr id="2051" name="Rectangle 3"/>
          <p:cNvSpPr>
            <a:spLocks noChangeArrowheads="1"/>
          </p:cNvSpPr>
          <p:nvPr/>
        </p:nvSpPr>
        <p:spPr bwMode="auto">
          <a:xfrm>
            <a:off x="0" y="1971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052"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52800" y="4124325"/>
            <a:ext cx="714375" cy="600075"/>
          </a:xfrm>
          <a:prstGeom prst="rect">
            <a:avLst/>
          </a:prstGeom>
          <a:noFill/>
        </p:spPr>
      </p:pic>
      <p:sp>
        <p:nvSpPr>
          <p:cNvPr id="2054" name="Rectangle 6"/>
          <p:cNvSpPr>
            <a:spLocks noChangeArrowheads="1"/>
          </p:cNvSpPr>
          <p:nvPr/>
        </p:nvSpPr>
        <p:spPr bwMode="auto">
          <a:xfrm>
            <a:off x="0" y="10572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p:nvPr/>
        </p:nvSpPr>
        <p:spPr>
          <a:xfrm>
            <a:off x="457200" y="5103674"/>
            <a:ext cx="8686800" cy="1754326"/>
          </a:xfrm>
          <a:prstGeom prst="rect">
            <a:avLst/>
          </a:prstGeom>
        </p:spPr>
        <p:txBody>
          <a:bodyPr wrap="square">
            <a:spAutoFit/>
          </a:bodyPr>
          <a:lstStyle/>
          <a:p>
            <a:pPr algn="just"/>
            <a:r>
              <a:rPr lang="en-US" dirty="0" smtClean="0">
                <a:latin typeface="Times New Roman" pitchFamily="18" charset="0"/>
                <a:cs typeface="Times New Roman" pitchFamily="18" charset="0"/>
              </a:rPr>
              <a:t>Above equation expresses the critical-radius-of-insulation concept. If the outer radius is less than the value given by this equation, then the heat transfer will be increased by adding more insulation. For outer radii greater than the critical value an increase in insulation thickness will cause a decrease in heat transfer. The central concept is that for sufficiently small values of h the convection heat loss may actually increase with the addition of insulation because of increased surface area.</a:t>
            </a:r>
          </a:p>
        </p:txBody>
      </p:sp>
      <p:cxnSp>
        <p:nvCxnSpPr>
          <p:cNvPr id="15" name="Straight Arrow Connector 14"/>
          <p:cNvCxnSpPr/>
          <p:nvPr/>
        </p:nvCxnSpPr>
        <p:spPr>
          <a:xfrm flipV="1">
            <a:off x="6172200" y="2438400"/>
            <a:ext cx="0" cy="2133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172200" y="4572000"/>
            <a:ext cx="22860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Freeform 19"/>
          <p:cNvSpPr/>
          <p:nvPr/>
        </p:nvSpPr>
        <p:spPr>
          <a:xfrm>
            <a:off x="6553200" y="2849033"/>
            <a:ext cx="1600200" cy="719667"/>
          </a:xfrm>
          <a:custGeom>
            <a:avLst/>
            <a:gdLst>
              <a:gd name="connsiteX0" fmla="*/ 0 w 520700"/>
              <a:gd name="connsiteY0" fmla="*/ 719667 h 719667"/>
              <a:gd name="connsiteX1" fmla="*/ 241300 w 520700"/>
              <a:gd name="connsiteY1" fmla="*/ 8467 h 719667"/>
              <a:gd name="connsiteX2" fmla="*/ 520700 w 520700"/>
              <a:gd name="connsiteY2" fmla="*/ 668867 h 719667"/>
            </a:gdLst>
            <a:ahLst/>
            <a:cxnLst>
              <a:cxn ang="0">
                <a:pos x="connsiteX0" y="connsiteY0"/>
              </a:cxn>
              <a:cxn ang="0">
                <a:pos x="connsiteX1" y="connsiteY1"/>
              </a:cxn>
              <a:cxn ang="0">
                <a:pos x="connsiteX2" y="connsiteY2"/>
              </a:cxn>
            </a:cxnLst>
            <a:rect l="l" t="t" r="r" b="b"/>
            <a:pathLst>
              <a:path w="520700" h="719667">
                <a:moveTo>
                  <a:pt x="0" y="719667"/>
                </a:moveTo>
                <a:cubicBezTo>
                  <a:pt x="77258" y="368300"/>
                  <a:pt x="154517" y="16934"/>
                  <a:pt x="241300" y="8467"/>
                </a:cubicBezTo>
                <a:cubicBezTo>
                  <a:pt x="328083" y="0"/>
                  <a:pt x="484717" y="558800"/>
                  <a:pt x="520700" y="668867"/>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2" name="Straight Connector 21"/>
          <p:cNvCxnSpPr>
            <a:stCxn id="20" idx="0"/>
          </p:cNvCxnSpPr>
          <p:nvPr/>
        </p:nvCxnSpPr>
        <p:spPr>
          <a:xfrm>
            <a:off x="6553200" y="3568700"/>
            <a:ext cx="0" cy="10033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20" idx="1"/>
          </p:cNvCxnSpPr>
          <p:nvPr/>
        </p:nvCxnSpPr>
        <p:spPr>
          <a:xfrm>
            <a:off x="7294756" y="2857500"/>
            <a:ext cx="20444" cy="17145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20" idx="1"/>
          </p:cNvCxnSpPr>
          <p:nvPr/>
        </p:nvCxnSpPr>
        <p:spPr>
          <a:xfrm flipH="1">
            <a:off x="6172200" y="2857500"/>
            <a:ext cx="1122556" cy="381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0" idx="2"/>
          </p:cNvCxnSpPr>
          <p:nvPr/>
        </p:nvCxnSpPr>
        <p:spPr>
          <a:xfrm flipH="1">
            <a:off x="6172200" y="3517900"/>
            <a:ext cx="1981200" cy="635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5943600" y="1981200"/>
            <a:ext cx="228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dirty="0">
              <a:latin typeface="Times New Roman" pitchFamily="18" charset="0"/>
              <a:cs typeface="Times New Roman" pitchFamily="18" charset="0"/>
            </a:endParaRPr>
          </a:p>
        </p:txBody>
      </p:sp>
      <p:sp>
        <p:nvSpPr>
          <p:cNvPr id="33" name="TextBox 32"/>
          <p:cNvSpPr txBox="1"/>
          <p:nvPr/>
        </p:nvSpPr>
        <p:spPr>
          <a:xfrm>
            <a:off x="8458200" y="4343400"/>
            <a:ext cx="228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p:txBody>
      </p:sp>
      <p:sp>
        <p:nvSpPr>
          <p:cNvPr id="34" name="TextBox 33"/>
          <p:cNvSpPr txBox="1"/>
          <p:nvPr/>
        </p:nvSpPr>
        <p:spPr>
          <a:xfrm>
            <a:off x="6477000" y="4572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35" name="TextBox 34"/>
          <p:cNvSpPr txBox="1"/>
          <p:nvPr/>
        </p:nvSpPr>
        <p:spPr>
          <a:xfrm>
            <a:off x="7086600" y="4648200"/>
            <a:ext cx="7620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critical</a:t>
            </a:r>
            <a:endParaRPr lang="en-US" baseline="-25000" dirty="0">
              <a:latin typeface="Times New Roman" pitchFamily="18" charset="0"/>
              <a:cs typeface="Times New Roman" pitchFamily="18" charset="0"/>
            </a:endParaRPr>
          </a:p>
        </p:txBody>
      </p:sp>
      <p:cxnSp>
        <p:nvCxnSpPr>
          <p:cNvPr id="36" name="Straight Connector 35"/>
          <p:cNvCxnSpPr/>
          <p:nvPr/>
        </p:nvCxnSpPr>
        <p:spPr>
          <a:xfrm>
            <a:off x="8153400" y="3505200"/>
            <a:ext cx="0" cy="102870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7924800" y="4610100"/>
            <a:ext cx="9906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crossover</a:t>
            </a:r>
            <a:endParaRPr lang="en-US" baseline="-25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20" grpId="0" animBg="1"/>
      <p:bldP spid="31" grpId="0"/>
      <p:bldP spid="33" grpId="0"/>
      <p:bldP spid="34" grpId="0"/>
      <p:bldP spid="35" grpId="0"/>
      <p:bldP spid="3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05001" y="2967334"/>
            <a:ext cx="6172200" cy="1107996"/>
          </a:xfrm>
          <a:prstGeom prst="rect">
            <a:avLst/>
          </a:prstGeom>
          <a:noFill/>
        </p:spPr>
        <p:txBody>
          <a:bodyPr wrap="square" lIns="91440" tIns="45720" rIns="91440" bIns="45720">
            <a:spAutoFit/>
          </a:bodyPr>
          <a:lstStyle/>
          <a:p>
            <a:pPr algn="ctr"/>
            <a:r>
              <a:rPr lang="en-US" sz="6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Thank you</a:t>
            </a:r>
            <a:endParaRPr lang="en-US" sz="66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 dimensional steady state conduction, </a:t>
            </a:r>
          </a:p>
        </p:txBody>
      </p:sp>
      <p:cxnSp>
        <p:nvCxnSpPr>
          <p:cNvPr id="53" name="Straight Arrow Connector 52"/>
          <p:cNvCxnSpPr/>
          <p:nvPr/>
        </p:nvCxnSpPr>
        <p:spPr>
          <a:xfrm flipV="1">
            <a:off x="1752600" y="1676400"/>
            <a:ext cx="0"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H="1">
            <a:off x="1219200" y="3276600"/>
            <a:ext cx="5334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a:off x="1752600" y="3276600"/>
            <a:ext cx="1219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1828800" y="2286000"/>
            <a:ext cx="304800" cy="369332"/>
          </a:xfrm>
          <a:prstGeom prst="rect">
            <a:avLst/>
          </a:prstGeom>
          <a:noFill/>
        </p:spPr>
        <p:txBody>
          <a:bodyPr wrap="square" rtlCol="0">
            <a:spAutoFit/>
          </a:bodyPr>
          <a:lstStyle/>
          <a:p>
            <a:r>
              <a:rPr lang="el-GR" dirty="0" smtClean="0">
                <a:latin typeface="Century Schoolbook"/>
                <a:cs typeface="Times New Roman" pitchFamily="18" charset="0"/>
              </a:rPr>
              <a:t>θ</a:t>
            </a:r>
            <a:endParaRPr lang="en-US" dirty="0">
              <a:latin typeface="Times New Roman" pitchFamily="18" charset="0"/>
              <a:cs typeface="Times New Roman" pitchFamily="18" charset="0"/>
            </a:endParaRPr>
          </a:p>
        </p:txBody>
      </p:sp>
      <p:sp>
        <p:nvSpPr>
          <p:cNvPr id="59" name="TextBox 58"/>
          <p:cNvSpPr txBox="1"/>
          <p:nvPr/>
        </p:nvSpPr>
        <p:spPr>
          <a:xfrm>
            <a:off x="1447800" y="3657600"/>
            <a:ext cx="304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z</a:t>
            </a:r>
            <a:endParaRPr lang="en-US" dirty="0">
              <a:latin typeface="Times New Roman" pitchFamily="18" charset="0"/>
              <a:cs typeface="Times New Roman" pitchFamily="18" charset="0"/>
            </a:endParaRPr>
          </a:p>
        </p:txBody>
      </p:sp>
      <p:sp>
        <p:nvSpPr>
          <p:cNvPr id="60" name="TextBox 59"/>
          <p:cNvSpPr txBox="1"/>
          <p:nvPr/>
        </p:nvSpPr>
        <p:spPr>
          <a:xfrm>
            <a:off x="3048000" y="3124200"/>
            <a:ext cx="304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x</a:t>
            </a:r>
            <a:endParaRPr lang="en-US" dirty="0">
              <a:latin typeface="Times New Roman" pitchFamily="18" charset="0"/>
              <a:cs typeface="Times New Roman" pitchFamily="18" charset="0"/>
            </a:endParaRPr>
          </a:p>
        </p:txBody>
      </p:sp>
      <p:sp>
        <p:nvSpPr>
          <p:cNvPr id="61" name="TextBox 60"/>
          <p:cNvSpPr txBox="1"/>
          <p:nvPr/>
        </p:nvSpPr>
        <p:spPr>
          <a:xfrm>
            <a:off x="2590800" y="1905000"/>
            <a:ext cx="1447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 = T(r,</a:t>
            </a:r>
            <a:r>
              <a:rPr lang="el-GR" dirty="0" smtClean="0">
                <a:latin typeface="Century Schoolbook"/>
                <a:cs typeface="Times New Roman" pitchFamily="18" charset="0"/>
              </a:rPr>
              <a:t> θ</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z,t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62" name="TextBox 61"/>
          <p:cNvSpPr txBox="1"/>
          <p:nvPr/>
        </p:nvSpPr>
        <p:spPr>
          <a:xfrm>
            <a:off x="2590800" y="2438400"/>
            <a:ext cx="1676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(r,</a:t>
            </a:r>
            <a:r>
              <a:rPr lang="el-GR" dirty="0" smtClean="0">
                <a:latin typeface="Century Schoolbook"/>
                <a:cs typeface="Times New Roman" pitchFamily="18" charset="0"/>
              </a:rPr>
              <a:t> θ</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z,t</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64" name="TextBox 63"/>
          <p:cNvSpPr txBox="1"/>
          <p:nvPr/>
        </p:nvSpPr>
        <p:spPr>
          <a:xfrm>
            <a:off x="4267200" y="2438400"/>
            <a:ext cx="2057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Point </a:t>
            </a:r>
            <a:r>
              <a:rPr lang="en-US" dirty="0" err="1" smtClean="0">
                <a:latin typeface="Times New Roman" pitchFamily="18" charset="0"/>
                <a:cs typeface="Times New Roman" pitchFamily="18" charset="0"/>
              </a:rPr>
              <a:t>fuction</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3" name="Rectangle 3"/>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6" name="Rectangle 6"/>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6" name="TextBox 65"/>
          <p:cNvSpPr txBox="1"/>
          <p:nvPr/>
        </p:nvSpPr>
        <p:spPr>
          <a:xfrm>
            <a:off x="3810000" y="4114800"/>
            <a:ext cx="1447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 = T(r)</a:t>
            </a:r>
            <a:endParaRPr lang="en-US" dirty="0">
              <a:latin typeface="Times New Roman" pitchFamily="18" charset="0"/>
              <a:cs typeface="Times New Roman" pitchFamily="18" charset="0"/>
            </a:endParaRPr>
          </a:p>
        </p:txBody>
      </p:sp>
      <p:sp>
        <p:nvSpPr>
          <p:cNvPr id="67" name="TextBox 66"/>
          <p:cNvSpPr txBox="1"/>
          <p:nvPr/>
        </p:nvSpPr>
        <p:spPr>
          <a:xfrm>
            <a:off x="5257800" y="4126468"/>
            <a:ext cx="12192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q</a:t>
            </a:r>
            <a:r>
              <a:rPr lang="en-US" baseline="-25000" dirty="0" err="1" smtClean="0">
                <a:latin typeface="Times New Roman" pitchFamily="18" charset="0"/>
                <a:cs typeface="Times New Roman" pitchFamily="18" charset="0"/>
              </a:rPr>
              <a:t>g</a:t>
            </a:r>
            <a:r>
              <a:rPr lang="en-US" dirty="0" smtClean="0">
                <a:latin typeface="Times New Roman" pitchFamily="18" charset="0"/>
                <a:cs typeface="Times New Roman" pitchFamily="18" charset="0"/>
              </a:rPr>
              <a:t> (r)</a:t>
            </a:r>
            <a:endParaRPr lang="en-US" dirty="0">
              <a:latin typeface="Times New Roman" pitchFamily="18" charset="0"/>
              <a:cs typeface="Times New Roman" pitchFamily="18" charset="0"/>
            </a:endParaRPr>
          </a:p>
        </p:txBody>
      </p:sp>
      <p:sp>
        <p:nvSpPr>
          <p:cNvPr id="68" name="TextBox 67"/>
          <p:cNvSpPr txBox="1"/>
          <p:nvPr/>
        </p:nvSpPr>
        <p:spPr>
          <a:xfrm>
            <a:off x="6781800" y="4126468"/>
            <a:ext cx="1219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K = K (T)</a:t>
            </a:r>
            <a:endParaRPr lang="en-US" dirty="0">
              <a:latin typeface="Times New Roman" pitchFamily="18" charset="0"/>
              <a:cs typeface="Times New Roman" pitchFamily="18" charset="0"/>
            </a:endParaRPr>
          </a:p>
        </p:txBody>
      </p:sp>
      <p:sp>
        <p:nvSpPr>
          <p:cNvPr id="69" name="TextBox 68"/>
          <p:cNvSpPr txBox="1"/>
          <p:nvPr/>
        </p:nvSpPr>
        <p:spPr>
          <a:xfrm>
            <a:off x="762000" y="5486400"/>
            <a:ext cx="8382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Steady state, 1-Dimension, Thermal conductivity is constant  and  no heat generated</a:t>
            </a:r>
          </a:p>
        </p:txBody>
      </p:sp>
      <p:sp>
        <p:nvSpPr>
          <p:cNvPr id="70" name="TextBox 69"/>
          <p:cNvSpPr txBox="1"/>
          <p:nvPr/>
        </p:nvSpPr>
        <p:spPr>
          <a:xfrm>
            <a:off x="762000" y="4114800"/>
            <a:ext cx="3124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Steady state, and 1-Dimension, </a:t>
            </a:r>
          </a:p>
        </p:txBody>
      </p:sp>
      <p:cxnSp>
        <p:nvCxnSpPr>
          <p:cNvPr id="73" name="Straight Arrow Connector 72"/>
          <p:cNvCxnSpPr/>
          <p:nvPr/>
        </p:nvCxnSpPr>
        <p:spPr>
          <a:xfrm flipV="1">
            <a:off x="8001000" y="2971800"/>
            <a:ext cx="609600" cy="1143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8610600" y="2743200"/>
            <a:ext cx="304800" cy="369332"/>
          </a:xfrm>
          <a:prstGeom prst="rect">
            <a:avLst/>
          </a:prstGeom>
          <a:noFill/>
        </p:spPr>
        <p:txBody>
          <a:bodyPr wrap="square" rtlCol="0">
            <a:spAutoFit/>
          </a:bodyPr>
          <a:lstStyle/>
          <a:p>
            <a:r>
              <a:rPr lang="en-US" dirty="0" smtClean="0"/>
              <a:t>0</a:t>
            </a:r>
            <a:endParaRPr lang="en-US" dirty="0"/>
          </a:p>
        </p:txBody>
      </p:sp>
      <p:cxnSp>
        <p:nvCxnSpPr>
          <p:cNvPr id="75" name="Straight Arrow Connector 74"/>
          <p:cNvCxnSpPr/>
          <p:nvPr/>
        </p:nvCxnSpPr>
        <p:spPr>
          <a:xfrm flipV="1">
            <a:off x="6629400" y="2895600"/>
            <a:ext cx="609600" cy="1143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7239000" y="2667000"/>
            <a:ext cx="304800" cy="369332"/>
          </a:xfrm>
          <a:prstGeom prst="rect">
            <a:avLst/>
          </a:prstGeom>
          <a:noFill/>
        </p:spPr>
        <p:txBody>
          <a:bodyPr wrap="square" rtlCol="0">
            <a:spAutoFit/>
          </a:bodyPr>
          <a:lstStyle/>
          <a:p>
            <a:r>
              <a:rPr lang="en-US" dirty="0" smtClean="0"/>
              <a:t>0</a:t>
            </a:r>
            <a:endParaRPr lang="en-US" dirty="0"/>
          </a:p>
        </p:txBody>
      </p:sp>
      <p:cxnSp>
        <p:nvCxnSpPr>
          <p:cNvPr id="77" name="Straight Arrow Connector 76"/>
          <p:cNvCxnSpPr/>
          <p:nvPr/>
        </p:nvCxnSpPr>
        <p:spPr>
          <a:xfrm flipV="1">
            <a:off x="5410200" y="2819400"/>
            <a:ext cx="609600" cy="1143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6019800" y="2590800"/>
            <a:ext cx="304800" cy="369332"/>
          </a:xfrm>
          <a:prstGeom prst="rect">
            <a:avLst/>
          </a:prstGeom>
          <a:noFill/>
        </p:spPr>
        <p:txBody>
          <a:bodyPr wrap="square" rtlCol="0">
            <a:spAutoFit/>
          </a:bodyPr>
          <a:lstStyle/>
          <a:p>
            <a:r>
              <a:rPr lang="en-US" dirty="0" smtClean="0"/>
              <a:t>0</a:t>
            </a:r>
            <a:endParaRPr lang="en-US" dirty="0"/>
          </a:p>
        </p:txBody>
      </p:sp>
      <p:sp>
        <p:nvSpPr>
          <p:cNvPr id="512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9" name="Rectangle 9"/>
          <p:cNvSpPr>
            <a:spLocks noChangeArrowheads="1"/>
          </p:cNvSpPr>
          <p:nvPr/>
        </p:nvSpPr>
        <p:spPr bwMode="auto">
          <a:xfrm>
            <a:off x="0" y="981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82" name="Straight Arrow Connector 81"/>
          <p:cNvCxnSpPr/>
          <p:nvPr/>
        </p:nvCxnSpPr>
        <p:spPr>
          <a:xfrm flipV="1">
            <a:off x="5257800" y="4800600"/>
            <a:ext cx="228600" cy="609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3" name="TextBox 82"/>
          <p:cNvSpPr txBox="1"/>
          <p:nvPr/>
        </p:nvSpPr>
        <p:spPr>
          <a:xfrm>
            <a:off x="5486400" y="4572000"/>
            <a:ext cx="304800" cy="369332"/>
          </a:xfrm>
          <a:prstGeom prst="rect">
            <a:avLst/>
          </a:prstGeom>
          <a:noFill/>
        </p:spPr>
        <p:txBody>
          <a:bodyPr wrap="square" rtlCol="0">
            <a:spAutoFit/>
          </a:bodyPr>
          <a:lstStyle/>
          <a:p>
            <a:r>
              <a:rPr lang="en-US" dirty="0" smtClean="0"/>
              <a:t>0</a:t>
            </a:r>
            <a:endParaRPr lang="en-US" dirty="0"/>
          </a:p>
        </p:txBody>
      </p:sp>
      <p:pic>
        <p:nvPicPr>
          <p:cNvPr id="34" name="Picture 13"/>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886200" y="3124200"/>
            <a:ext cx="4714875" cy="666750"/>
          </a:xfrm>
          <a:prstGeom prst="rect">
            <a:avLst/>
          </a:prstGeom>
          <a:noFill/>
        </p:spPr>
      </p:pic>
      <p:sp>
        <p:nvSpPr>
          <p:cNvPr id="1229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228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962400" y="4724400"/>
            <a:ext cx="1924050" cy="666750"/>
          </a:xfrm>
          <a:prstGeom prst="rect">
            <a:avLst/>
          </a:prstGeom>
          <a:noFill/>
        </p:spPr>
      </p:pic>
      <p:sp>
        <p:nvSpPr>
          <p:cNvPr id="12291" name="Rectangle 3"/>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267200" y="6019800"/>
            <a:ext cx="1066800" cy="666750"/>
          </a:xfrm>
          <a:prstGeom prst="rect">
            <a:avLst/>
          </a:prstGeom>
          <a:noFill/>
        </p:spPr>
      </p:pic>
      <p:sp>
        <p:nvSpPr>
          <p:cNvPr id="5" name="Rectangle 3"/>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39" name="Straight Connector 38"/>
          <p:cNvCxnSpPr/>
          <p:nvPr/>
        </p:nvCxnSpPr>
        <p:spPr>
          <a:xfrm flipV="1">
            <a:off x="1752600" y="2362200"/>
            <a:ext cx="533400" cy="9144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Arc 39"/>
          <p:cNvSpPr/>
          <p:nvPr/>
        </p:nvSpPr>
        <p:spPr>
          <a:xfrm>
            <a:off x="1524000" y="2743200"/>
            <a:ext cx="457200" cy="304800"/>
          </a:xfrm>
          <a:prstGeom prst="arc">
            <a:avLst>
              <a:gd name="adj1" fmla="val 16018476"/>
              <a:gd name="adj2" fmla="val 2142295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extBox 40"/>
          <p:cNvSpPr txBox="1"/>
          <p:nvPr/>
        </p:nvSpPr>
        <p:spPr>
          <a:xfrm>
            <a:off x="2133600" y="2667000"/>
            <a:ext cx="304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p:txBody>
      </p:sp>
      <p:sp>
        <p:nvSpPr>
          <p:cNvPr id="42" name="TextBox 41"/>
          <p:cNvSpPr txBox="1"/>
          <p:nvPr/>
        </p:nvSpPr>
        <p:spPr>
          <a:xfrm>
            <a:off x="1600200" y="1295400"/>
            <a:ext cx="304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y</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7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7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7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6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6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6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228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8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8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59" grpId="0"/>
      <p:bldP spid="60" grpId="0"/>
      <p:bldP spid="61" grpId="0"/>
      <p:bldP spid="62" grpId="0"/>
      <p:bldP spid="64" grpId="0"/>
      <p:bldP spid="67" grpId="0"/>
      <p:bldP spid="68" grpId="0"/>
      <p:bldP spid="69" grpId="0"/>
      <p:bldP spid="70" grpId="0"/>
      <p:bldP spid="74" grpId="0"/>
      <p:bldP spid="76" grpId="0"/>
      <p:bldP spid="78" grpId="0"/>
      <p:bldP spid="83" grpId="0"/>
      <p:bldP spid="40" grpId="0" animBg="1"/>
      <p:bldP spid="41" grpId="0"/>
      <p:bldP spid="4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0" y="15240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One-dimensional heat flow through a hollow cylinder, </a:t>
            </a:r>
          </a:p>
        </p:txBody>
      </p:sp>
      <p:sp>
        <p:nvSpPr>
          <p:cNvPr id="6" name="TextBox 5"/>
          <p:cNvSpPr txBox="1"/>
          <p:nvPr/>
        </p:nvSpPr>
        <p:spPr>
          <a:xfrm>
            <a:off x="685800" y="1981200"/>
            <a:ext cx="3429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Integrating with respect to r</a:t>
            </a:r>
          </a:p>
        </p:txBody>
      </p:sp>
      <p:sp>
        <p:nvSpPr>
          <p:cNvPr id="2048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3" name="Rectangle 3"/>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6" name="Rectangle 6"/>
          <p:cNvSpPr>
            <a:spLocks noChangeArrowheads="1"/>
          </p:cNvSpPr>
          <p:nvPr/>
        </p:nvSpPr>
        <p:spPr bwMode="auto">
          <a:xfrm>
            <a:off x="0" y="733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685800" y="2983468"/>
            <a:ext cx="3429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Again integrating with respect to r</a:t>
            </a:r>
          </a:p>
        </p:txBody>
      </p:sp>
      <p:sp>
        <p:nvSpPr>
          <p:cNvPr id="41" name="TextBox 40"/>
          <p:cNvSpPr txBox="1"/>
          <p:nvPr/>
        </p:nvSpPr>
        <p:spPr>
          <a:xfrm>
            <a:off x="6781800" y="3352800"/>
            <a:ext cx="6858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endParaRPr lang="en-US" baseline="-25000" dirty="0">
              <a:latin typeface="Times New Roman" pitchFamily="18" charset="0"/>
              <a:cs typeface="Times New Roman" pitchFamily="18" charset="0"/>
            </a:endParaRPr>
          </a:p>
        </p:txBody>
      </p:sp>
      <p:sp>
        <p:nvSpPr>
          <p:cNvPr id="42" name="TextBox 41"/>
          <p:cNvSpPr txBox="1"/>
          <p:nvPr/>
        </p:nvSpPr>
        <p:spPr>
          <a:xfrm>
            <a:off x="7467600" y="3048000"/>
            <a:ext cx="6858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43" name="TextBox 42"/>
          <p:cNvSpPr txBox="1"/>
          <p:nvPr/>
        </p:nvSpPr>
        <p:spPr>
          <a:xfrm>
            <a:off x="6172200" y="2438400"/>
            <a:ext cx="14478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&gt;</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44" name="TextBox 43"/>
          <p:cNvSpPr txBox="1"/>
          <p:nvPr/>
        </p:nvSpPr>
        <p:spPr>
          <a:xfrm>
            <a:off x="762000" y="3733800"/>
            <a:ext cx="3429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Applying boundary Condition </a:t>
            </a:r>
          </a:p>
        </p:txBody>
      </p:sp>
      <p:sp>
        <p:nvSpPr>
          <p:cNvPr id="45" name="TextBox 44"/>
          <p:cNvSpPr txBox="1"/>
          <p:nvPr/>
        </p:nvSpPr>
        <p:spPr>
          <a:xfrm>
            <a:off x="762000" y="4126468"/>
            <a:ext cx="1981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 = r</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 T=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endParaRPr lang="en-US" baseline="-25000" dirty="0" smtClean="0">
              <a:latin typeface="Times New Roman" pitchFamily="18" charset="0"/>
              <a:cs typeface="Times New Roman" pitchFamily="18" charset="0"/>
            </a:endParaRPr>
          </a:p>
        </p:txBody>
      </p:sp>
      <p:sp>
        <p:nvSpPr>
          <p:cNvPr id="46" name="TextBox 45"/>
          <p:cNvSpPr txBox="1"/>
          <p:nvPr/>
        </p:nvSpPr>
        <p:spPr>
          <a:xfrm>
            <a:off x="762000" y="4507468"/>
            <a:ext cx="19812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 = r</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T=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endParaRPr lang="en-US" baseline="-25000" dirty="0" smtClean="0">
              <a:latin typeface="Times New Roman" pitchFamily="18" charset="0"/>
              <a:cs typeface="Times New Roman" pitchFamily="18" charset="0"/>
            </a:endParaRPr>
          </a:p>
        </p:txBody>
      </p:sp>
      <p:sp>
        <p:nvSpPr>
          <p:cNvPr id="47" name="TextBox 46"/>
          <p:cNvSpPr txBox="1"/>
          <p:nvPr/>
        </p:nvSpPr>
        <p:spPr>
          <a:xfrm>
            <a:off x="2743200" y="4114800"/>
            <a:ext cx="2438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r</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baseline="-25000" dirty="0" smtClean="0">
                <a:latin typeface="Times New Roman" pitchFamily="18" charset="0"/>
                <a:cs typeface="Times New Roman" pitchFamily="18" charset="0"/>
              </a:rPr>
              <a:t> </a:t>
            </a:r>
          </a:p>
        </p:txBody>
      </p:sp>
      <p:sp>
        <p:nvSpPr>
          <p:cNvPr id="48" name="TextBox 47"/>
          <p:cNvSpPr txBox="1"/>
          <p:nvPr/>
        </p:nvSpPr>
        <p:spPr>
          <a:xfrm>
            <a:off x="2819400" y="4572000"/>
            <a:ext cx="2057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1 </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 r</a:t>
            </a:r>
            <a:r>
              <a:rPr lang="en-US" baseline="-25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 C</a:t>
            </a:r>
            <a:r>
              <a:rPr lang="en-US" baseline="-25000" dirty="0" smtClean="0">
                <a:latin typeface="Times New Roman" pitchFamily="18" charset="0"/>
                <a:cs typeface="Times New Roman" pitchFamily="18" charset="0"/>
              </a:rPr>
              <a:t>2</a:t>
            </a:r>
            <a:endParaRPr lang="en-US" dirty="0" smtClean="0">
              <a:latin typeface="Times New Roman" pitchFamily="18" charset="0"/>
              <a:cs typeface="Times New Roman" pitchFamily="18" charset="0"/>
            </a:endParaRPr>
          </a:p>
        </p:txBody>
      </p:sp>
      <p:sp>
        <p:nvSpPr>
          <p:cNvPr id="20488"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89" name="Rectangle 9"/>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1"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492" name="Rectangle 12"/>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581400" y="1371600"/>
            <a:ext cx="1066800" cy="666750"/>
          </a:xfrm>
          <a:prstGeom prst="rect">
            <a:avLst/>
          </a:prstGeom>
          <a:noFill/>
        </p:spPr>
      </p:pic>
      <p:sp>
        <p:nvSpPr>
          <p:cNvPr id="1126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26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66800" y="2438400"/>
            <a:ext cx="2000250" cy="504825"/>
          </a:xfrm>
          <a:prstGeom prst="rect">
            <a:avLst/>
          </a:prstGeom>
          <a:noFill/>
        </p:spPr>
      </p:pic>
      <p:sp>
        <p:nvSpPr>
          <p:cNvPr id="11267" name="Rectangle 3"/>
          <p:cNvSpPr>
            <a:spLocks noChangeArrowheads="1"/>
          </p:cNvSpPr>
          <p:nvPr/>
        </p:nvSpPr>
        <p:spPr bwMode="auto">
          <a:xfrm>
            <a:off x="0" y="962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6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268" name="Picture 4"/>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810000" y="2438400"/>
            <a:ext cx="742950" cy="495300"/>
          </a:xfrm>
          <a:prstGeom prst="rect">
            <a:avLst/>
          </a:prstGeom>
          <a:noFill/>
        </p:spPr>
      </p:pic>
      <p:sp>
        <p:nvSpPr>
          <p:cNvPr id="11270" name="Rectangle 6"/>
          <p:cNvSpPr>
            <a:spLocks noChangeArrowheads="1"/>
          </p:cNvSpPr>
          <p:nvPr/>
        </p:nvSpPr>
        <p:spPr bwMode="auto">
          <a:xfrm>
            <a:off x="0" y="952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27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271" name="Picture 7"/>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4238625" y="3076575"/>
            <a:ext cx="1400175" cy="276225"/>
          </a:xfrm>
          <a:prstGeom prst="rect">
            <a:avLst/>
          </a:prstGeom>
          <a:noFill/>
        </p:spPr>
      </p:pic>
      <p:sp>
        <p:nvSpPr>
          <p:cNvPr id="11273" name="Rectangle 9"/>
          <p:cNvSpPr>
            <a:spLocks noChangeArrowheads="1"/>
          </p:cNvSpPr>
          <p:nvPr/>
        </p:nvSpPr>
        <p:spPr bwMode="auto">
          <a:xfrm>
            <a:off x="0" y="7334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Oval 49"/>
          <p:cNvSpPr/>
          <p:nvPr/>
        </p:nvSpPr>
        <p:spPr>
          <a:xfrm>
            <a:off x="6477000" y="2819400"/>
            <a:ext cx="914400" cy="1828800"/>
          </a:xfrm>
          <a:prstGeom prst="ellips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6720840" y="3276600"/>
            <a:ext cx="457200" cy="914400"/>
          </a:xfrm>
          <a:prstGeom prst="ellips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p:cNvCxnSpPr/>
          <p:nvPr/>
        </p:nvCxnSpPr>
        <p:spPr>
          <a:xfrm>
            <a:off x="5791200" y="3733800"/>
            <a:ext cx="2011680" cy="0"/>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934200" y="2133600"/>
            <a:ext cx="0" cy="2667000"/>
          </a:xfrm>
          <a:prstGeom prst="line">
            <a:avLst/>
          </a:prstGeom>
          <a:ln w="63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6858000" y="2209800"/>
            <a:ext cx="2057400" cy="6096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7010400" y="4038600"/>
            <a:ext cx="2057400" cy="60960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H="1" flipV="1">
            <a:off x="6781800" y="3429000"/>
            <a:ext cx="152400" cy="304800"/>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endCxn id="50" idx="3"/>
          </p:cNvCxnSpPr>
          <p:nvPr/>
        </p:nvCxnSpPr>
        <p:spPr>
          <a:xfrm flipH="1">
            <a:off x="6610911" y="3733800"/>
            <a:ext cx="323289" cy="646579"/>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6553200" y="3048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68" name="TextBox 67"/>
          <p:cNvSpPr txBox="1"/>
          <p:nvPr/>
        </p:nvSpPr>
        <p:spPr>
          <a:xfrm>
            <a:off x="6248400" y="4343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69" name="TextBox 68"/>
          <p:cNvSpPr txBox="1"/>
          <p:nvPr/>
        </p:nvSpPr>
        <p:spPr>
          <a:xfrm>
            <a:off x="1905000" y="5105400"/>
            <a:ext cx="2438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ln</a:t>
            </a:r>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 r</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p:txBody>
      </p:sp>
      <p:sp>
        <p:nvSpPr>
          <p:cNvPr id="56" name="Freeform 55"/>
          <p:cNvSpPr/>
          <p:nvPr/>
        </p:nvSpPr>
        <p:spPr>
          <a:xfrm>
            <a:off x="8900160" y="2202180"/>
            <a:ext cx="204470" cy="1836420"/>
          </a:xfrm>
          <a:custGeom>
            <a:avLst/>
            <a:gdLst>
              <a:gd name="connsiteX0" fmla="*/ 0 w 204470"/>
              <a:gd name="connsiteY0" fmla="*/ 0 h 1836420"/>
              <a:gd name="connsiteX1" fmla="*/ 144780 w 204470"/>
              <a:gd name="connsiteY1" fmla="*/ 68580 h 1836420"/>
              <a:gd name="connsiteX2" fmla="*/ 99060 w 204470"/>
              <a:gd name="connsiteY2" fmla="*/ 358140 h 1836420"/>
              <a:gd name="connsiteX3" fmla="*/ 144780 w 204470"/>
              <a:gd name="connsiteY3" fmla="*/ 678180 h 1836420"/>
              <a:gd name="connsiteX4" fmla="*/ 91440 w 204470"/>
              <a:gd name="connsiteY4" fmla="*/ 1082040 h 1836420"/>
              <a:gd name="connsiteX5" fmla="*/ 190500 w 204470"/>
              <a:gd name="connsiteY5" fmla="*/ 1432560 h 1836420"/>
              <a:gd name="connsiteX6" fmla="*/ 175260 w 204470"/>
              <a:gd name="connsiteY6" fmla="*/ 1836420 h 1836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4470" h="1836420">
                <a:moveTo>
                  <a:pt x="0" y="0"/>
                </a:moveTo>
                <a:cubicBezTo>
                  <a:pt x="64135" y="4445"/>
                  <a:pt x="128270" y="8890"/>
                  <a:pt x="144780" y="68580"/>
                </a:cubicBezTo>
                <a:cubicBezTo>
                  <a:pt x="161290" y="128270"/>
                  <a:pt x="99060" y="256540"/>
                  <a:pt x="99060" y="358140"/>
                </a:cubicBezTo>
                <a:cubicBezTo>
                  <a:pt x="99060" y="459740"/>
                  <a:pt x="146050" y="557530"/>
                  <a:pt x="144780" y="678180"/>
                </a:cubicBezTo>
                <a:cubicBezTo>
                  <a:pt x="143510" y="798830"/>
                  <a:pt x="83820" y="956310"/>
                  <a:pt x="91440" y="1082040"/>
                </a:cubicBezTo>
                <a:cubicBezTo>
                  <a:pt x="99060" y="1207770"/>
                  <a:pt x="176530" y="1306830"/>
                  <a:pt x="190500" y="1432560"/>
                </a:cubicBezTo>
                <a:cubicBezTo>
                  <a:pt x="204470" y="1558290"/>
                  <a:pt x="182880" y="1762760"/>
                  <a:pt x="175260" y="183642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0" name="Straight Arrow Connector 59"/>
          <p:cNvCxnSpPr/>
          <p:nvPr/>
        </p:nvCxnSpPr>
        <p:spPr>
          <a:xfrm flipV="1">
            <a:off x="6934200" y="1828800"/>
            <a:ext cx="1905000" cy="5334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7620000" y="1524000"/>
            <a:ext cx="533400" cy="381000"/>
          </a:xfrm>
          <a:prstGeom prst="rect">
            <a:avLst/>
          </a:prstGeom>
          <a:noFill/>
        </p:spPr>
        <p:txBody>
          <a:bodyPr wrap="square" rtlCol="0">
            <a:spAutoFit/>
          </a:bodyPr>
          <a:lstStyle/>
          <a:p>
            <a:r>
              <a:rPr lang="en-US" dirty="0" smtClean="0">
                <a:latin typeface="Times New Roman" pitchFamily="18" charset="0"/>
                <a:cs typeface="Times New Roman" pitchFamily="18" charset="0"/>
              </a:rPr>
              <a:t>L</a:t>
            </a:r>
            <a:endParaRPr lang="en-US" dirty="0">
              <a:latin typeface="Times New Roman" pitchFamily="18" charset="0"/>
              <a:cs typeface="Times New Roman" pitchFamily="18" charset="0"/>
            </a:endParaRPr>
          </a:p>
        </p:txBody>
      </p:sp>
      <p:sp>
        <p:nvSpPr>
          <p:cNvPr id="62" name="TextBox 61"/>
          <p:cNvSpPr txBox="1"/>
          <p:nvPr/>
        </p:nvSpPr>
        <p:spPr>
          <a:xfrm>
            <a:off x="6248400" y="1676400"/>
            <a:ext cx="1447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L &gt;&gt; r</a:t>
            </a:r>
            <a:endParaRPr lang="en-US" baseline="-25000" dirty="0">
              <a:latin typeface="Times New Roman" pitchFamily="18" charset="0"/>
              <a:cs typeface="Times New Roman" pitchFamily="18" charset="0"/>
            </a:endParaRPr>
          </a:p>
        </p:txBody>
      </p:sp>
      <p:sp>
        <p:nvSpPr>
          <p:cNvPr id="63" name="Oval 62"/>
          <p:cNvSpPr/>
          <p:nvPr/>
        </p:nvSpPr>
        <p:spPr>
          <a:xfrm>
            <a:off x="6592824" y="3048000"/>
            <a:ext cx="685800" cy="1371600"/>
          </a:xfrm>
          <a:prstGeom prst="ellipse">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Arrow Connector 65"/>
          <p:cNvCxnSpPr>
            <a:endCxn id="63" idx="5"/>
          </p:cNvCxnSpPr>
          <p:nvPr/>
        </p:nvCxnSpPr>
        <p:spPr>
          <a:xfrm>
            <a:off x="6934200" y="3733800"/>
            <a:ext cx="243991" cy="484934"/>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7086600" y="4114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endParaRPr lang="en-US" baseline="-25000" dirty="0">
              <a:latin typeface="Times New Roman" pitchFamily="18" charset="0"/>
              <a:cs typeface="Times New Roman" pitchFamily="18" charset="0"/>
            </a:endParaRPr>
          </a:p>
        </p:txBody>
      </p:sp>
      <p:sp>
        <p:nvSpPr>
          <p:cNvPr id="73" name="TextBox 72"/>
          <p:cNvSpPr txBox="1"/>
          <p:nvPr/>
        </p:nvSpPr>
        <p:spPr>
          <a:xfrm>
            <a:off x="7315200" y="3733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endParaRPr lang="en-US" baseline="-25000" dirty="0">
              <a:latin typeface="Times New Roman" pitchFamily="18" charset="0"/>
              <a:cs typeface="Times New Roman" pitchFamily="18" charset="0"/>
            </a:endParaRPr>
          </a:p>
        </p:txBody>
      </p:sp>
      <p:sp>
        <p:nvSpPr>
          <p:cNvPr id="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0" y="1304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 name="Rectangle 6"/>
          <p:cNvSpPr>
            <a:spLocks noChangeArrowheads="1"/>
          </p:cNvSpPr>
          <p:nvPr/>
        </p:nvSpPr>
        <p:spPr bwMode="auto">
          <a:xfrm>
            <a:off x="0" y="1304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1"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038600" y="5791200"/>
            <a:ext cx="1314450" cy="847725"/>
          </a:xfrm>
          <a:prstGeom prst="rect">
            <a:avLst/>
          </a:prstGeom>
          <a:noFill/>
        </p:spPr>
      </p:pic>
      <p:sp>
        <p:nvSpPr>
          <p:cNvPr id="12" name="Rectangle 9"/>
          <p:cNvSpPr>
            <a:spLocks noChangeArrowheads="1"/>
          </p:cNvSpPr>
          <p:nvPr/>
        </p:nvSpPr>
        <p:spPr bwMode="auto">
          <a:xfrm>
            <a:off x="0" y="13049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27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5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6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46"/>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4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69"/>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63"/>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6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3"/>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41" grpId="0"/>
      <p:bldP spid="42" grpId="0"/>
      <p:bldP spid="43" grpId="0"/>
      <p:bldP spid="44" grpId="0"/>
      <p:bldP spid="45" grpId="0"/>
      <p:bldP spid="46" grpId="0"/>
      <p:bldP spid="47" grpId="0"/>
      <p:bldP spid="48" grpId="0"/>
      <p:bldP spid="50" grpId="0" animBg="1"/>
      <p:bldP spid="51" grpId="0" animBg="1"/>
      <p:bldP spid="67" grpId="0"/>
      <p:bldP spid="68" grpId="0"/>
      <p:bldP spid="69" grpId="0"/>
      <p:bldP spid="56" grpId="0" animBg="1"/>
      <p:bldP spid="61" grpId="0"/>
      <p:bldP spid="62" grpId="0"/>
      <p:bldP spid="63" grpId="0" animBg="1"/>
      <p:bldP spid="70" grpId="0"/>
      <p:bldP spid="7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One-dimensional heat flow through a hollow cylinder,</a:t>
            </a:r>
          </a:p>
        </p:txBody>
      </p:sp>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7"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0" name="Rectangle 6"/>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699"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9" name="Rectangle 3"/>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2" name="Rectangle 6"/>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5" name="Rectangle 9"/>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8" name="Rectangle 12"/>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11" name="Rectangle 15"/>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3"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14" name="Rectangle 18"/>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Oval 44"/>
          <p:cNvSpPr/>
          <p:nvPr/>
        </p:nvSpPr>
        <p:spPr>
          <a:xfrm>
            <a:off x="2209800" y="1524000"/>
            <a:ext cx="4572000" cy="457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p:cNvCxnSpPr/>
          <p:nvPr/>
        </p:nvCxnSpPr>
        <p:spPr>
          <a:xfrm flipV="1">
            <a:off x="1828800" y="3810000"/>
            <a:ext cx="5303520" cy="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3352800" y="2667000"/>
            <a:ext cx="2331720" cy="228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p:cNvCxnSpPr/>
          <p:nvPr/>
        </p:nvCxnSpPr>
        <p:spPr>
          <a:xfrm flipV="1">
            <a:off x="4495800" y="1447800"/>
            <a:ext cx="0" cy="502920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2667000" y="1981200"/>
            <a:ext cx="3657600" cy="3657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2895600" y="2209800"/>
            <a:ext cx="3200400" cy="3200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Arrow Connector 58"/>
          <p:cNvCxnSpPr>
            <a:endCxn id="53" idx="1"/>
          </p:cNvCxnSpPr>
          <p:nvPr/>
        </p:nvCxnSpPr>
        <p:spPr>
          <a:xfrm flipH="1" flipV="1">
            <a:off x="3694273" y="3001777"/>
            <a:ext cx="801527" cy="819891"/>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endCxn id="45" idx="3"/>
          </p:cNvCxnSpPr>
          <p:nvPr/>
        </p:nvCxnSpPr>
        <p:spPr>
          <a:xfrm flipH="1">
            <a:off x="2879354" y="3821668"/>
            <a:ext cx="1616447" cy="1604779"/>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3429000" y="26670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62" name="TextBox 61"/>
          <p:cNvSpPr txBox="1"/>
          <p:nvPr/>
        </p:nvSpPr>
        <p:spPr>
          <a:xfrm>
            <a:off x="2438400" y="5486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cxnSp>
        <p:nvCxnSpPr>
          <p:cNvPr id="65" name="Straight Arrow Connector 64"/>
          <p:cNvCxnSpPr/>
          <p:nvPr/>
        </p:nvCxnSpPr>
        <p:spPr>
          <a:xfrm flipV="1">
            <a:off x="4495800" y="2667000"/>
            <a:ext cx="1131511" cy="1143182"/>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5486400" y="28194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endParaRPr lang="en-US" baseline="-25000" dirty="0">
              <a:latin typeface="Times New Roman" pitchFamily="18" charset="0"/>
              <a:cs typeface="Times New Roman" pitchFamily="18" charset="0"/>
            </a:endParaRPr>
          </a:p>
        </p:txBody>
      </p:sp>
      <p:cxnSp>
        <p:nvCxnSpPr>
          <p:cNvPr id="69" name="Straight Arrow Connector 68"/>
          <p:cNvCxnSpPr>
            <a:stCxn id="45" idx="7"/>
            <a:endCxn id="57" idx="7"/>
          </p:cNvCxnSpPr>
          <p:nvPr/>
        </p:nvCxnSpPr>
        <p:spPr>
          <a:xfrm flipH="1">
            <a:off x="5788957" y="2193553"/>
            <a:ext cx="323289" cy="32329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6172200" y="1828800"/>
            <a:ext cx="457200" cy="369332"/>
          </a:xfrm>
          <a:prstGeom prst="rect">
            <a:avLst/>
          </a:prstGeom>
          <a:noFill/>
        </p:spPr>
        <p:txBody>
          <a:bodyPr wrap="square" rtlCol="0">
            <a:spAutoFit/>
          </a:bodyPr>
          <a:lstStyle/>
          <a:p>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r</a:t>
            </a:r>
            <a:endParaRPr lang="en-US" dirty="0">
              <a:latin typeface="Times New Roman" pitchFamily="18" charset="0"/>
              <a:cs typeface="Times New Roman" pitchFamily="18" charset="0"/>
            </a:endParaRPr>
          </a:p>
        </p:txBody>
      </p:sp>
      <p:sp>
        <p:nvSpPr>
          <p:cNvPr id="74" name="Right Arrow 73"/>
          <p:cNvSpPr/>
          <p:nvPr/>
        </p:nvSpPr>
        <p:spPr>
          <a:xfrm rot="19774307">
            <a:off x="6046027" y="2611661"/>
            <a:ext cx="1005840" cy="76200"/>
          </a:xfrm>
          <a:prstGeom prst="rightArrow">
            <a:avLst>
              <a:gd name="adj1" fmla="val 50000"/>
              <a:gd name="adj2" fmla="val 20666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ight Arrow 74"/>
          <p:cNvSpPr/>
          <p:nvPr/>
        </p:nvSpPr>
        <p:spPr>
          <a:xfrm rot="19774307">
            <a:off x="4911533" y="3297461"/>
            <a:ext cx="1005840" cy="76200"/>
          </a:xfrm>
          <a:prstGeom prst="rightArrow">
            <a:avLst>
              <a:gd name="adj1" fmla="val 50000"/>
              <a:gd name="adj2" fmla="val 20666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5105400" y="3429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 </a:t>
            </a:r>
            <a:r>
              <a:rPr lang="en-US" baseline="-25000" dirty="0" smtClean="0">
                <a:latin typeface="Times New Roman" pitchFamily="18" charset="0"/>
                <a:cs typeface="Times New Roman" pitchFamily="18" charset="0"/>
              </a:rPr>
              <a:t>r</a:t>
            </a:r>
            <a:endParaRPr lang="en-US" baseline="-25000" dirty="0">
              <a:latin typeface="Times New Roman" pitchFamily="18" charset="0"/>
              <a:cs typeface="Times New Roman" pitchFamily="18" charset="0"/>
            </a:endParaRPr>
          </a:p>
        </p:txBody>
      </p:sp>
      <p:sp>
        <p:nvSpPr>
          <p:cNvPr id="77" name="TextBox 76"/>
          <p:cNvSpPr txBox="1"/>
          <p:nvPr/>
        </p:nvSpPr>
        <p:spPr>
          <a:xfrm>
            <a:off x="7086600" y="2133600"/>
            <a:ext cx="914400" cy="553998"/>
          </a:xfrm>
          <a:prstGeom prst="rect">
            <a:avLst/>
          </a:prstGeom>
          <a:noFill/>
        </p:spPr>
        <p:txBody>
          <a:bodyPr wrap="square" rtlCol="0">
            <a:spAutoFit/>
          </a:bodyPr>
          <a:lstStyle/>
          <a:p>
            <a:r>
              <a:rPr lang="en-US" dirty="0" smtClean="0">
                <a:latin typeface="Times New Roman" pitchFamily="18" charset="0"/>
                <a:cs typeface="Times New Roman" pitchFamily="18" charset="0"/>
              </a:rPr>
              <a:t>Q </a:t>
            </a:r>
            <a:r>
              <a:rPr lang="en-US" baseline="-25000" dirty="0" smtClean="0">
                <a:latin typeface="Times New Roman" pitchFamily="18" charset="0"/>
                <a:cs typeface="Times New Roman" pitchFamily="18" charset="0"/>
              </a:rPr>
              <a:t>r +</a:t>
            </a:r>
            <a:r>
              <a:rPr lang="el-GR" baseline="-25000" dirty="0" smtClean="0">
                <a:latin typeface="Times New Roman" pitchFamily="18" charset="0"/>
                <a:cs typeface="Times New Roman" pitchFamily="18" charset="0"/>
              </a:rPr>
              <a:t>Δ</a:t>
            </a:r>
            <a:r>
              <a:rPr lang="en-US" baseline="-25000" dirty="0" smtClean="0">
                <a:latin typeface="Times New Roman" pitchFamily="18" charset="0"/>
                <a:cs typeface="Times New Roman" pitchFamily="18" charset="0"/>
              </a:rPr>
              <a:t>r</a:t>
            </a:r>
          </a:p>
          <a:p>
            <a:endParaRPr lang="en-US" baseline="-25000" dirty="0">
              <a:latin typeface="Times New Roman" pitchFamily="18" charset="0"/>
              <a:cs typeface="Times New Roman" pitchFamily="18" charset="0"/>
            </a:endParaRPr>
          </a:p>
        </p:txBody>
      </p:sp>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4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286000" y="5715000"/>
            <a:ext cx="4229100" cy="571500"/>
          </a:xfrm>
          <a:prstGeom prst="rect">
            <a:avLst/>
          </a:prstGeom>
          <a:noFill/>
        </p:spPr>
      </p:pic>
      <p:sp>
        <p:nvSpPr>
          <p:cNvPr id="10243"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4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66800" y="5410200"/>
            <a:ext cx="2352675" cy="371475"/>
          </a:xfrm>
          <a:prstGeom prst="rect">
            <a:avLst/>
          </a:prstGeom>
          <a:noFill/>
        </p:spPr>
      </p:pic>
      <p:sp>
        <p:nvSpPr>
          <p:cNvPr id="10246" name="Rectangle 6"/>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TextBox 78"/>
          <p:cNvSpPr txBox="1"/>
          <p:nvPr/>
        </p:nvSpPr>
        <p:spPr>
          <a:xfrm>
            <a:off x="838200" y="5867400"/>
            <a:ext cx="1447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Where</a:t>
            </a:r>
          </a:p>
        </p:txBody>
      </p:sp>
      <p:sp>
        <p:nvSpPr>
          <p:cNvPr id="3"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114800" y="6286500"/>
            <a:ext cx="3286125" cy="571500"/>
          </a:xfrm>
          <a:prstGeom prst="rect">
            <a:avLst/>
          </a:prstGeom>
          <a:noFill/>
        </p:spPr>
      </p:pic>
      <p:sp>
        <p:nvSpPr>
          <p:cNvPr id="5"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7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3" presetClass="exit" presetSubtype="10" fill="hold" grpId="1" nodeType="clickEffect">
                                  <p:stCondLst>
                                    <p:cond delay="0"/>
                                  </p:stCondLst>
                                  <p:childTnLst>
                                    <p:animEffect transition="out" filter="blinds(horizontal)">
                                      <p:cBhvr>
                                        <p:cTn id="48" dur="500"/>
                                        <p:tgtEl>
                                          <p:spTgt spid="53"/>
                                        </p:tgtEl>
                                      </p:cBhvr>
                                    </p:animEffect>
                                    <p:set>
                                      <p:cBhvr>
                                        <p:cTn id="49" dur="1" fill="hold">
                                          <p:stCondLst>
                                            <p:cond delay="499"/>
                                          </p:stCondLst>
                                        </p:cTn>
                                        <p:tgtEl>
                                          <p:spTgt spid="53"/>
                                        </p:tgtEl>
                                        <p:attrNameLst>
                                          <p:attrName>style.visibility</p:attrName>
                                        </p:attrNameLst>
                                      </p:cBhvr>
                                      <p:to>
                                        <p:strVal val="hidden"/>
                                      </p:to>
                                    </p:set>
                                  </p:childTnLst>
                                </p:cTn>
                              </p:par>
                              <p:par>
                                <p:cTn id="50" presetID="3" presetClass="exit" presetSubtype="10" fill="hold" grpId="1" nodeType="withEffect">
                                  <p:stCondLst>
                                    <p:cond delay="0"/>
                                  </p:stCondLst>
                                  <p:childTnLst>
                                    <p:animEffect transition="out" filter="blinds(horizontal)">
                                      <p:cBhvr>
                                        <p:cTn id="51" dur="500"/>
                                        <p:tgtEl>
                                          <p:spTgt spid="45"/>
                                        </p:tgtEl>
                                      </p:cBhvr>
                                    </p:animEffect>
                                    <p:set>
                                      <p:cBhvr>
                                        <p:cTn id="52" dur="1" fill="hold">
                                          <p:stCondLst>
                                            <p:cond delay="499"/>
                                          </p:stCondLst>
                                        </p:cTn>
                                        <p:tgtEl>
                                          <p:spTgt spid="45"/>
                                        </p:tgtEl>
                                        <p:attrNameLst>
                                          <p:attrName>style.visibility</p:attrName>
                                        </p:attrNameLst>
                                      </p:cBhvr>
                                      <p:to>
                                        <p:strVal val="hidden"/>
                                      </p:to>
                                    </p:set>
                                  </p:childTnLst>
                                </p:cTn>
                              </p:par>
                              <p:par>
                                <p:cTn id="53" presetID="3" presetClass="exit" presetSubtype="10" fill="hold" nodeType="withEffect">
                                  <p:stCondLst>
                                    <p:cond delay="0"/>
                                  </p:stCondLst>
                                  <p:childTnLst>
                                    <p:animEffect transition="out" filter="blinds(horizontal)">
                                      <p:cBhvr>
                                        <p:cTn id="54" dur="500"/>
                                        <p:tgtEl>
                                          <p:spTgt spid="60"/>
                                        </p:tgtEl>
                                      </p:cBhvr>
                                    </p:animEffect>
                                    <p:set>
                                      <p:cBhvr>
                                        <p:cTn id="55" dur="1" fill="hold">
                                          <p:stCondLst>
                                            <p:cond delay="499"/>
                                          </p:stCondLst>
                                        </p:cTn>
                                        <p:tgtEl>
                                          <p:spTgt spid="60"/>
                                        </p:tgtEl>
                                        <p:attrNameLst>
                                          <p:attrName>style.visibility</p:attrName>
                                        </p:attrNameLst>
                                      </p:cBhvr>
                                      <p:to>
                                        <p:strVal val="hidden"/>
                                      </p:to>
                                    </p:set>
                                  </p:childTnLst>
                                </p:cTn>
                              </p:par>
                              <p:par>
                                <p:cTn id="56" presetID="3" presetClass="exit" presetSubtype="10" fill="hold" nodeType="withEffect">
                                  <p:stCondLst>
                                    <p:cond delay="0"/>
                                  </p:stCondLst>
                                  <p:childTnLst>
                                    <p:animEffect transition="out" filter="blinds(horizontal)">
                                      <p:cBhvr>
                                        <p:cTn id="57" dur="500"/>
                                        <p:tgtEl>
                                          <p:spTgt spid="59"/>
                                        </p:tgtEl>
                                      </p:cBhvr>
                                    </p:animEffect>
                                    <p:set>
                                      <p:cBhvr>
                                        <p:cTn id="58" dur="1" fill="hold">
                                          <p:stCondLst>
                                            <p:cond delay="499"/>
                                          </p:stCondLst>
                                        </p:cTn>
                                        <p:tgtEl>
                                          <p:spTgt spid="59"/>
                                        </p:tgtEl>
                                        <p:attrNameLst>
                                          <p:attrName>style.visibility</p:attrName>
                                        </p:attrNameLst>
                                      </p:cBhvr>
                                      <p:to>
                                        <p:strVal val="hidden"/>
                                      </p:to>
                                    </p:set>
                                  </p:childTnLst>
                                </p:cTn>
                              </p:par>
                              <p:par>
                                <p:cTn id="59" presetID="3" presetClass="exit" presetSubtype="10" fill="hold" grpId="1" nodeType="withEffect">
                                  <p:stCondLst>
                                    <p:cond delay="0"/>
                                  </p:stCondLst>
                                  <p:childTnLst>
                                    <p:animEffect transition="out" filter="blinds(horizontal)">
                                      <p:cBhvr>
                                        <p:cTn id="60" dur="500"/>
                                        <p:tgtEl>
                                          <p:spTgt spid="61"/>
                                        </p:tgtEl>
                                      </p:cBhvr>
                                    </p:animEffect>
                                    <p:set>
                                      <p:cBhvr>
                                        <p:cTn id="61" dur="1" fill="hold">
                                          <p:stCondLst>
                                            <p:cond delay="499"/>
                                          </p:stCondLst>
                                        </p:cTn>
                                        <p:tgtEl>
                                          <p:spTgt spid="61"/>
                                        </p:tgtEl>
                                        <p:attrNameLst>
                                          <p:attrName>style.visibility</p:attrName>
                                        </p:attrNameLst>
                                      </p:cBhvr>
                                      <p:to>
                                        <p:strVal val="hidden"/>
                                      </p:to>
                                    </p:set>
                                  </p:childTnLst>
                                </p:cTn>
                              </p:par>
                              <p:par>
                                <p:cTn id="62" presetID="3" presetClass="exit" presetSubtype="10" fill="hold" grpId="1" nodeType="withEffect">
                                  <p:stCondLst>
                                    <p:cond delay="0"/>
                                  </p:stCondLst>
                                  <p:childTnLst>
                                    <p:animEffect transition="out" filter="blinds(horizontal)">
                                      <p:cBhvr>
                                        <p:cTn id="63" dur="500"/>
                                        <p:tgtEl>
                                          <p:spTgt spid="62"/>
                                        </p:tgtEl>
                                      </p:cBhvr>
                                    </p:animEffect>
                                    <p:set>
                                      <p:cBhvr>
                                        <p:cTn id="64" dur="1" fill="hold">
                                          <p:stCondLst>
                                            <p:cond delay="499"/>
                                          </p:stCondLst>
                                        </p:cTn>
                                        <p:tgtEl>
                                          <p:spTgt spid="6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75"/>
                                        </p:tgtEl>
                                        <p:attrNameLst>
                                          <p:attrName>style.visibility</p:attrName>
                                        </p:attrNameLst>
                                      </p:cBhvr>
                                      <p:to>
                                        <p:strVal val="visible"/>
                                      </p:to>
                                    </p:set>
                                    <p:animEffect transition="in" filter="wipe(left)">
                                      <p:cBhvr>
                                        <p:cTn id="69" dur="500"/>
                                        <p:tgtEl>
                                          <p:spTgt spid="75"/>
                                        </p:tgtEl>
                                      </p:cBhvr>
                                    </p:animEffect>
                                  </p:childTnLst>
                                </p:cTn>
                              </p:par>
                              <p:par>
                                <p:cTn id="70" presetID="22" presetClass="entr" presetSubtype="8" fill="hold" grpId="0" nodeType="withEffect">
                                  <p:stCondLst>
                                    <p:cond delay="0"/>
                                  </p:stCondLst>
                                  <p:childTnLst>
                                    <p:set>
                                      <p:cBhvr>
                                        <p:cTn id="71" dur="1" fill="hold">
                                          <p:stCondLst>
                                            <p:cond delay="0"/>
                                          </p:stCondLst>
                                        </p:cTn>
                                        <p:tgtEl>
                                          <p:spTgt spid="74"/>
                                        </p:tgtEl>
                                        <p:attrNameLst>
                                          <p:attrName>style.visibility</p:attrName>
                                        </p:attrNameLst>
                                      </p:cBhvr>
                                      <p:to>
                                        <p:strVal val="visible"/>
                                      </p:to>
                                    </p:set>
                                    <p:animEffect transition="in" filter="wipe(left)">
                                      <p:cBhvr>
                                        <p:cTn id="72" dur="500"/>
                                        <p:tgtEl>
                                          <p:spTgt spid="74"/>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7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7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024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9"/>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10241"/>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5" grpId="1" animBg="1"/>
      <p:bldP spid="53" grpId="0" animBg="1"/>
      <p:bldP spid="53" grpId="1" animBg="1"/>
      <p:bldP spid="57" grpId="0" animBg="1"/>
      <p:bldP spid="58" grpId="0" animBg="1"/>
      <p:bldP spid="61" grpId="0"/>
      <p:bldP spid="61" grpId="1"/>
      <p:bldP spid="62" grpId="0"/>
      <p:bldP spid="62" grpId="1"/>
      <p:bldP spid="66" grpId="0"/>
      <p:bldP spid="73" grpId="0"/>
      <p:bldP spid="74" grpId="0" animBg="1"/>
      <p:bldP spid="75" grpId="0" animBg="1"/>
      <p:bldP spid="76" grpId="0"/>
      <p:bldP spid="77" grpId="0"/>
      <p:bldP spid="7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7"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0" name="Rectangle 6"/>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699"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5" name="Rectangle 3"/>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8" name="Rectangle 6"/>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itle 1"/>
          <p:cNvSpPr>
            <a:spLocks noGrp="1"/>
          </p:cNvSpPr>
          <p:nvPr>
            <p:ph type="title"/>
          </p:nvPr>
        </p:nvSpPr>
        <p:spPr>
          <a:xfrm>
            <a:off x="0" y="7620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One-dimensional heat flow through a hollow cylinder,</a:t>
            </a: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9" name="Rectangle 3"/>
          <p:cNvSpPr>
            <a:spLocks noChangeArrowheads="1"/>
          </p:cNvSpPr>
          <p:nvPr/>
        </p:nvSpPr>
        <p:spPr bwMode="auto">
          <a:xfrm>
            <a:off x="0" y="1247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1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819400" y="1524000"/>
            <a:ext cx="3286125" cy="571500"/>
          </a:xfrm>
          <a:prstGeom prst="rect">
            <a:avLst/>
          </a:prstGeom>
          <a:noFill/>
        </p:spPr>
      </p:pic>
      <p:sp>
        <p:nvSpPr>
          <p:cNvPr id="9219"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20"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352800" y="2286000"/>
            <a:ext cx="2247900" cy="571500"/>
          </a:xfrm>
          <a:prstGeom prst="rect">
            <a:avLst/>
          </a:prstGeom>
          <a:noFill/>
        </p:spPr>
      </p:pic>
      <p:sp>
        <p:nvSpPr>
          <p:cNvPr id="9222" name="Rectangle 6"/>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5" name="Rectangle 9"/>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8" name="Rectangle 12"/>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29" name="Picture 1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133600" y="2895600"/>
            <a:ext cx="3448050" cy="742950"/>
          </a:xfrm>
          <a:prstGeom prst="rect">
            <a:avLst/>
          </a:prstGeom>
          <a:noFill/>
        </p:spPr>
      </p:pic>
      <p:sp>
        <p:nvSpPr>
          <p:cNvPr id="9231" name="Rectangle 15"/>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3"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34" name="Rectangle 18"/>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6"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35" name="Picture 19"/>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447800" y="3676650"/>
            <a:ext cx="3171825" cy="742950"/>
          </a:xfrm>
          <a:prstGeom prst="rect">
            <a:avLst/>
          </a:prstGeom>
          <a:noFill/>
        </p:spPr>
      </p:pic>
      <p:sp>
        <p:nvSpPr>
          <p:cNvPr id="9237" name="Rectangle 21"/>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9"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38" name="Picture 22"/>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2286000" y="4648200"/>
            <a:ext cx="2400300" cy="742950"/>
          </a:xfrm>
          <a:prstGeom prst="rect">
            <a:avLst/>
          </a:prstGeom>
          <a:noFill/>
        </p:spPr>
      </p:pic>
      <p:sp>
        <p:nvSpPr>
          <p:cNvPr id="9240" name="Rectangle 24"/>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42" name="Rectangle 2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41" name="Picture 25"/>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590800" y="5715000"/>
            <a:ext cx="1952625" cy="561975"/>
          </a:xfrm>
          <a:prstGeom prst="rect">
            <a:avLst/>
          </a:prstGeom>
          <a:noFill/>
        </p:spPr>
      </p:pic>
      <p:sp>
        <p:nvSpPr>
          <p:cNvPr id="9243" name="Rectangle 27"/>
          <p:cNvSpPr>
            <a:spLocks noChangeArrowheads="1"/>
          </p:cNvSpPr>
          <p:nvPr/>
        </p:nvSpPr>
        <p:spPr bwMode="auto">
          <a:xfrm>
            <a:off x="0" y="1019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2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7"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0" name="Rectangle 6"/>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699"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5" name="Rectangle 3"/>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8" name="Rectangle 6"/>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itle 1"/>
          <p:cNvSpPr>
            <a:spLocks noGrp="1"/>
          </p:cNvSpPr>
          <p:nvPr>
            <p:ph type="title"/>
          </p:nvPr>
        </p:nvSpPr>
        <p:spPr>
          <a:xfrm>
            <a:off x="0" y="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One-dimensional heat flow through a hollow cylinder,</a:t>
            </a: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9" name="Rectangle 3"/>
          <p:cNvSpPr>
            <a:spLocks noChangeArrowheads="1"/>
          </p:cNvSpPr>
          <p:nvPr/>
        </p:nvSpPr>
        <p:spPr bwMode="auto">
          <a:xfrm>
            <a:off x="0" y="1247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1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19"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2" name="Rectangle 6"/>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5" name="Rectangle 9"/>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2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28" name="Rectangle 12"/>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31" name="Rectangle 15"/>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3"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34" name="Rectangle 18"/>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6"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37" name="Rectangle 21"/>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39" name="Rectangle 2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240" name="Rectangle 24"/>
          <p:cNvSpPr>
            <a:spLocks noChangeArrowheads="1"/>
          </p:cNvSpPr>
          <p:nvPr/>
        </p:nvSpPr>
        <p:spPr bwMode="auto">
          <a:xfrm>
            <a:off x="0" y="1200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242" name="Rectangle 2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9241" name="Picture 2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048000" y="1219200"/>
            <a:ext cx="1952625" cy="561975"/>
          </a:xfrm>
          <a:prstGeom prst="rect">
            <a:avLst/>
          </a:prstGeom>
          <a:noFill/>
        </p:spPr>
      </p:pic>
      <p:sp>
        <p:nvSpPr>
          <p:cNvPr id="9243" name="Rectangle 27"/>
          <p:cNvSpPr>
            <a:spLocks noChangeArrowheads="1"/>
          </p:cNvSpPr>
          <p:nvPr/>
        </p:nvSpPr>
        <p:spPr bwMode="auto">
          <a:xfrm>
            <a:off x="0" y="1019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51" name="Rectangle 3"/>
          <p:cNvSpPr>
            <a:spLocks noChangeArrowheads="1"/>
          </p:cNvSpPr>
          <p:nvPr/>
        </p:nvSpPr>
        <p:spPr bwMode="auto">
          <a:xfrm>
            <a:off x="0" y="1247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3"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2"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486400" y="2895600"/>
            <a:ext cx="2324100" cy="790575"/>
          </a:xfrm>
          <a:prstGeom prst="rect">
            <a:avLst/>
          </a:prstGeom>
          <a:noFill/>
        </p:spPr>
      </p:pic>
      <p:sp>
        <p:nvSpPr>
          <p:cNvPr id="27654" name="Rectangle 6"/>
          <p:cNvSpPr>
            <a:spLocks noChangeArrowheads="1"/>
          </p:cNvSpPr>
          <p:nvPr/>
        </p:nvSpPr>
        <p:spPr bwMode="auto">
          <a:xfrm>
            <a:off x="0" y="1247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6"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5"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2971800" y="3667125"/>
            <a:ext cx="1590675" cy="1209675"/>
          </a:xfrm>
          <a:prstGeom prst="rect">
            <a:avLst/>
          </a:prstGeom>
          <a:noFill/>
        </p:spPr>
      </p:pic>
      <p:sp>
        <p:nvSpPr>
          <p:cNvPr id="27657" name="Rectangle 9"/>
          <p:cNvSpPr>
            <a:spLocks noChangeArrowheads="1"/>
          </p:cNvSpPr>
          <p:nvPr/>
        </p:nvSpPr>
        <p:spPr bwMode="auto">
          <a:xfrm>
            <a:off x="0" y="1666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59"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58" name="Picture 10"/>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048000" y="4800600"/>
            <a:ext cx="1600200" cy="619125"/>
          </a:xfrm>
          <a:prstGeom prst="rect">
            <a:avLst/>
          </a:prstGeom>
          <a:noFill/>
        </p:spPr>
      </p:pic>
      <p:sp>
        <p:nvSpPr>
          <p:cNvPr id="27660" name="Rectangle 12"/>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Oval 51"/>
          <p:cNvSpPr/>
          <p:nvPr/>
        </p:nvSpPr>
        <p:spPr>
          <a:xfrm>
            <a:off x="3352800" y="6019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3962400" y="54980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baseline="-25000" dirty="0">
              <a:latin typeface="Times New Roman" pitchFamily="18" charset="0"/>
              <a:cs typeface="Times New Roman" pitchFamily="18" charset="0"/>
            </a:endParaRPr>
          </a:p>
        </p:txBody>
      </p:sp>
      <p:cxnSp>
        <p:nvCxnSpPr>
          <p:cNvPr id="54" name="Straight Arrow Connector 53"/>
          <p:cNvCxnSpPr/>
          <p:nvPr/>
        </p:nvCxnSpPr>
        <p:spPr>
          <a:xfrm>
            <a:off x="4419600" y="5726668"/>
            <a:ext cx="609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39624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H="1" flipV="1">
            <a:off x="38862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41148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42672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H="1" flipV="1">
            <a:off x="41910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40386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44196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5720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flipV="1">
            <a:off x="44958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47244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48768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flipV="1">
            <a:off x="48006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flipV="1">
            <a:off x="46482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4343400" y="6096000"/>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52" idx="6"/>
          </p:cNvCxnSpPr>
          <p:nvPr/>
        </p:nvCxnSpPr>
        <p:spPr>
          <a:xfrm>
            <a:off x="3505200" y="6096000"/>
            <a:ext cx="381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4953000" y="6096000"/>
            <a:ext cx="53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5410200" y="6019800"/>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429000" y="6236732"/>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73" name="TextBox 72"/>
          <p:cNvSpPr txBox="1"/>
          <p:nvPr/>
        </p:nvSpPr>
        <p:spPr>
          <a:xfrm>
            <a:off x="5334000" y="6236732"/>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75" name="TextBox 74"/>
          <p:cNvSpPr txBox="1"/>
          <p:nvPr/>
        </p:nvSpPr>
        <p:spPr>
          <a:xfrm>
            <a:off x="3886200" y="6324600"/>
            <a:ext cx="1295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conduction</a:t>
            </a:r>
            <a:r>
              <a:rPr lang="en-US" dirty="0" smtClean="0">
                <a:latin typeface="Times New Roman" pitchFamily="18" charset="0"/>
                <a:cs typeface="Times New Roman" pitchFamily="18" charset="0"/>
              </a:rPr>
              <a:t> </a:t>
            </a:r>
          </a:p>
        </p:txBody>
      </p:sp>
      <p:sp>
        <p:nvSpPr>
          <p:cNvPr id="76" name="TextBox 75"/>
          <p:cNvSpPr txBox="1"/>
          <p:nvPr/>
        </p:nvSpPr>
        <p:spPr>
          <a:xfrm>
            <a:off x="1981200" y="5562600"/>
            <a:ext cx="99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&gt; T</a:t>
            </a:r>
            <a:r>
              <a:rPr lang="en-US" baseline="-25000" dirty="0" smtClean="0">
                <a:latin typeface="Times New Roman" pitchFamily="18" charset="0"/>
                <a:cs typeface="Times New Roman" pitchFamily="18" charset="0"/>
              </a:rPr>
              <a:t>2 </a:t>
            </a:r>
            <a:endParaRPr lang="en-US" baseline="-25000" dirty="0">
              <a:latin typeface="Times New Roman" pitchFamily="18" charset="0"/>
              <a:cs typeface="Times New Roman" pitchFamily="18" charset="0"/>
            </a:endParaRPr>
          </a:p>
        </p:txBody>
      </p:sp>
      <p:sp>
        <p:nvSpPr>
          <p:cNvPr id="27662"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61" name="Picture 1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3124200" y="1905000"/>
            <a:ext cx="1657350" cy="561975"/>
          </a:xfrm>
          <a:prstGeom prst="rect">
            <a:avLst/>
          </a:prstGeom>
          <a:noFill/>
        </p:spPr>
      </p:pic>
      <p:sp>
        <p:nvSpPr>
          <p:cNvPr id="27663" name="Rectangle 15"/>
          <p:cNvSpPr>
            <a:spLocks noChangeArrowheads="1"/>
          </p:cNvSpPr>
          <p:nvPr/>
        </p:nvSpPr>
        <p:spPr bwMode="auto">
          <a:xfrm>
            <a:off x="0" y="1019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5"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64"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867400" y="1952625"/>
            <a:ext cx="1790700" cy="561975"/>
          </a:xfrm>
          <a:prstGeom prst="rect">
            <a:avLst/>
          </a:prstGeom>
          <a:noFill/>
        </p:spPr>
      </p:pic>
      <p:sp>
        <p:nvSpPr>
          <p:cNvPr id="27666" name="Rectangle 18"/>
          <p:cNvSpPr>
            <a:spLocks noChangeArrowheads="1"/>
          </p:cNvSpPr>
          <p:nvPr/>
        </p:nvSpPr>
        <p:spPr bwMode="auto">
          <a:xfrm>
            <a:off x="0" y="1019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68" name="Rectangle 2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7667" name="Picture 19"/>
          <p:cNvPicPr>
            <a:picLocks noChangeAspect="1" noChangeArrowheads="1"/>
          </p:cNvPicPr>
          <p:nvPr/>
        </p:nvPicPr>
        <p:blipFill>
          <a:blip r:embed="rId8" cstate="print">
            <a:clrChange>
              <a:clrFrom>
                <a:srgbClr val="FFFFFF"/>
              </a:clrFrom>
              <a:clrTo>
                <a:srgbClr val="FFFFFF">
                  <a:alpha val="0"/>
                </a:srgbClr>
              </a:clrTo>
            </a:clrChange>
          </a:blip>
          <a:srcRect/>
          <a:stretch>
            <a:fillRect/>
          </a:stretch>
        </p:blipFill>
        <p:spPr bwMode="auto">
          <a:xfrm>
            <a:off x="2514600" y="2590800"/>
            <a:ext cx="2428875" cy="933450"/>
          </a:xfrm>
          <a:prstGeom prst="rect">
            <a:avLst/>
          </a:prstGeom>
          <a:noFill/>
        </p:spPr>
      </p:pic>
      <p:sp>
        <p:nvSpPr>
          <p:cNvPr id="27669" name="Rectangle 21"/>
          <p:cNvSpPr>
            <a:spLocks noChangeArrowheads="1"/>
          </p:cNvSpPr>
          <p:nvPr/>
        </p:nvSpPr>
        <p:spPr bwMode="auto">
          <a:xfrm>
            <a:off x="0" y="1390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6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6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65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65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765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2"/>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5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6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6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4"/>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5"/>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7"/>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7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7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7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76"/>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3"/>
                                        </p:tgtEl>
                                        <p:attrNameLst>
                                          <p:attrName>style.visibility</p:attrName>
                                        </p:attrNameLst>
                                      </p:cBhvr>
                                      <p:to>
                                        <p:strVal val="visible"/>
                                      </p:to>
                                    </p:set>
                                  </p:childTnLst>
                                </p:cTn>
                              </p:par>
                              <p:par>
                                <p:cTn id="83" presetID="22" presetClass="entr" presetSubtype="8" fill="hold" nodeType="withEffect">
                                  <p:stCondLst>
                                    <p:cond delay="0"/>
                                  </p:stCondLst>
                                  <p:childTnLst>
                                    <p:set>
                                      <p:cBhvr>
                                        <p:cTn id="84" dur="1" fill="hold">
                                          <p:stCondLst>
                                            <p:cond delay="0"/>
                                          </p:stCondLst>
                                        </p:cTn>
                                        <p:tgtEl>
                                          <p:spTgt spid="54"/>
                                        </p:tgtEl>
                                        <p:attrNameLst>
                                          <p:attrName>style.visibility</p:attrName>
                                        </p:attrNameLst>
                                      </p:cBhvr>
                                      <p:to>
                                        <p:strVal val="visible"/>
                                      </p:to>
                                    </p:set>
                                    <p:animEffect transition="in" filter="wipe(left)">
                                      <p:cBhvr>
                                        <p:cTn id="85" dur="500"/>
                                        <p:tgtEl>
                                          <p:spTgt spid="54"/>
                                        </p:tgtEl>
                                      </p:cBhvr>
                                    </p:animEffect>
                                  </p:childTnLst>
                                </p:cTn>
                              </p:par>
                              <p:par>
                                <p:cTn id="86" presetID="1" presetClass="entr" presetSubtype="0" fill="hold" grpId="0" nodeType="withEffect">
                                  <p:stCondLst>
                                    <p:cond delay="0"/>
                                  </p:stCondLst>
                                  <p:childTnLst>
                                    <p:set>
                                      <p:cBhvr>
                                        <p:cTn id="87" dur="1" fill="hold">
                                          <p:stCondLst>
                                            <p:cond delay="0"/>
                                          </p:stCondLst>
                                        </p:cTn>
                                        <p:tgtEl>
                                          <p:spTgt spid="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p:bldP spid="71" grpId="0" animBg="1"/>
      <p:bldP spid="72" grpId="0"/>
      <p:bldP spid="73" grpId="0"/>
      <p:bldP spid="75" grpId="0"/>
      <p:bldP spid="7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One-dimensional heat flow through a hollow cylinder, </a:t>
            </a:r>
          </a:p>
        </p:txBody>
      </p:sp>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7"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0" name="Rectangle 6"/>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699"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9" name="Rectangle 3"/>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2" name="Rectangle 6"/>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5" name="Rectangle 9"/>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8" name="Rectangle 12"/>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11" name="Rectangle 15"/>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3"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14" name="Rectangle 18"/>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Oval 44"/>
          <p:cNvSpPr/>
          <p:nvPr/>
        </p:nvSpPr>
        <p:spPr>
          <a:xfrm>
            <a:off x="2667000" y="1447800"/>
            <a:ext cx="3657600" cy="3657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p:cNvCxnSpPr/>
          <p:nvPr/>
        </p:nvCxnSpPr>
        <p:spPr>
          <a:xfrm flipV="1">
            <a:off x="1828800" y="3276600"/>
            <a:ext cx="5303520" cy="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3352800" y="2133600"/>
            <a:ext cx="2331720" cy="228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p:cNvCxnSpPr/>
          <p:nvPr/>
        </p:nvCxnSpPr>
        <p:spPr>
          <a:xfrm flipV="1">
            <a:off x="4495800" y="685800"/>
            <a:ext cx="0" cy="502920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endCxn id="53" idx="1"/>
          </p:cNvCxnSpPr>
          <p:nvPr/>
        </p:nvCxnSpPr>
        <p:spPr>
          <a:xfrm flipH="1" flipV="1">
            <a:off x="3694273" y="2468377"/>
            <a:ext cx="801527" cy="819891"/>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endCxn id="45" idx="3"/>
          </p:cNvCxnSpPr>
          <p:nvPr/>
        </p:nvCxnSpPr>
        <p:spPr>
          <a:xfrm flipH="1">
            <a:off x="3202643" y="3276600"/>
            <a:ext cx="1293157" cy="1293157"/>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3429000" y="2133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62" name="TextBox 61"/>
          <p:cNvSpPr txBox="1"/>
          <p:nvPr/>
        </p:nvSpPr>
        <p:spPr>
          <a:xfrm>
            <a:off x="2819400" y="4648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74" name="Right Arrow 73"/>
          <p:cNvSpPr/>
          <p:nvPr/>
        </p:nvSpPr>
        <p:spPr>
          <a:xfrm rot="2355417">
            <a:off x="5865351" y="4795751"/>
            <a:ext cx="1005840" cy="76200"/>
          </a:xfrm>
          <a:prstGeom prst="rightArrow">
            <a:avLst>
              <a:gd name="adj1" fmla="val 50000"/>
              <a:gd name="adj2" fmla="val 20666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ight Arrow 74"/>
          <p:cNvSpPr/>
          <p:nvPr/>
        </p:nvSpPr>
        <p:spPr>
          <a:xfrm rot="2323146">
            <a:off x="4491059" y="3656195"/>
            <a:ext cx="1005840" cy="76200"/>
          </a:xfrm>
          <a:prstGeom prst="rightArrow">
            <a:avLst>
              <a:gd name="adj1" fmla="val 50000"/>
              <a:gd name="adj2" fmla="val 20666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5029200" y="33528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baseline="-25000" dirty="0">
              <a:latin typeface="Times New Roman" pitchFamily="18" charset="0"/>
              <a:cs typeface="Times New Roman" pitchFamily="18" charset="0"/>
            </a:endParaRPr>
          </a:p>
        </p:txBody>
      </p:sp>
      <p:sp>
        <p:nvSpPr>
          <p:cNvPr id="77" name="TextBox 76"/>
          <p:cNvSpPr txBox="1"/>
          <p:nvPr/>
        </p:nvSpPr>
        <p:spPr>
          <a:xfrm>
            <a:off x="6629400" y="4343400"/>
            <a:ext cx="914400" cy="553998"/>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baseline="-25000" dirty="0" smtClean="0">
              <a:latin typeface="Times New Roman" pitchFamily="18" charset="0"/>
              <a:cs typeface="Times New Roman" pitchFamily="18" charset="0"/>
            </a:endParaRPr>
          </a:p>
          <a:p>
            <a:endParaRPr lang="en-US" baseline="-25000" dirty="0">
              <a:latin typeface="Times New Roman" pitchFamily="18" charset="0"/>
              <a:cs typeface="Times New Roman" pitchFamily="18" charset="0"/>
            </a:endParaRPr>
          </a:p>
        </p:txBody>
      </p:sp>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3"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6" name="Rectangle 6"/>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0" name="TextBox 49"/>
          <p:cNvSpPr txBox="1"/>
          <p:nvPr/>
        </p:nvSpPr>
        <p:spPr>
          <a:xfrm>
            <a:off x="4495800" y="2590800"/>
            <a:ext cx="10668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Hot Fluid(</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51" name="TextBox 50"/>
          <p:cNvSpPr txBox="1"/>
          <p:nvPr/>
        </p:nvSpPr>
        <p:spPr>
          <a:xfrm>
            <a:off x="6324600" y="1371600"/>
            <a:ext cx="8382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Cold air(</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52" name="TextBox 51"/>
          <p:cNvSpPr txBox="1"/>
          <p:nvPr/>
        </p:nvSpPr>
        <p:spPr>
          <a:xfrm>
            <a:off x="4876800" y="22860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54" name="TextBox 53"/>
          <p:cNvSpPr txBox="1"/>
          <p:nvPr/>
        </p:nvSpPr>
        <p:spPr>
          <a:xfrm>
            <a:off x="5791200" y="1752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56" name="TextBox 55"/>
          <p:cNvSpPr txBox="1"/>
          <p:nvPr/>
        </p:nvSpPr>
        <p:spPr>
          <a:xfrm>
            <a:off x="4572000" y="3581400"/>
            <a:ext cx="533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h</a:t>
            </a:r>
            <a:endParaRPr lang="en-US" dirty="0">
              <a:latin typeface="Times New Roman" pitchFamily="18" charset="0"/>
              <a:cs typeface="Times New Roman" pitchFamily="18" charset="0"/>
            </a:endParaRPr>
          </a:p>
        </p:txBody>
      </p:sp>
      <p:sp>
        <p:nvSpPr>
          <p:cNvPr id="63" name="TextBox 62"/>
          <p:cNvSpPr txBox="1"/>
          <p:nvPr/>
        </p:nvSpPr>
        <p:spPr>
          <a:xfrm>
            <a:off x="6553200" y="2133600"/>
            <a:ext cx="9906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c</a:t>
            </a:r>
            <a:endParaRPr lang="en-US" dirty="0">
              <a:latin typeface="Times New Roman" pitchFamily="18" charset="0"/>
              <a:cs typeface="Times New Roman" pitchFamily="18" charset="0"/>
            </a:endParaRPr>
          </a:p>
        </p:txBody>
      </p:sp>
      <p:sp>
        <p:nvSpPr>
          <p:cNvPr id="64" name="TextBox 63"/>
          <p:cNvSpPr txBox="1"/>
          <p:nvPr/>
        </p:nvSpPr>
        <p:spPr>
          <a:xfrm>
            <a:off x="152400" y="2057400"/>
            <a:ext cx="2819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 =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 2</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r</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L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 - 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7175" y="2828925"/>
            <a:ext cx="1495425" cy="1209675"/>
          </a:xfrm>
          <a:prstGeom prst="rect">
            <a:avLst/>
          </a:prstGeom>
          <a:noFill/>
        </p:spPr>
      </p:pic>
      <p:sp>
        <p:nvSpPr>
          <p:cNvPr id="1027" name="Rectangle 3"/>
          <p:cNvSpPr>
            <a:spLocks noChangeArrowheads="1"/>
          </p:cNvSpPr>
          <p:nvPr/>
        </p:nvSpPr>
        <p:spPr bwMode="auto">
          <a:xfrm>
            <a:off x="0" y="1666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7" name="TextBox 66"/>
          <p:cNvSpPr txBox="1"/>
          <p:nvPr/>
        </p:nvSpPr>
        <p:spPr>
          <a:xfrm>
            <a:off x="228600" y="4202668"/>
            <a:ext cx="2438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 =</a:t>
            </a:r>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 2</a:t>
            </a:r>
            <a:r>
              <a:rPr lang="el-GR" dirty="0" smtClean="0">
                <a:latin typeface="Times New Roman" pitchFamily="18" charset="0"/>
                <a:cs typeface="Times New Roman" pitchFamily="18" charset="0"/>
              </a:rPr>
              <a:t>Π</a:t>
            </a:r>
            <a:r>
              <a:rPr lang="en-US" dirty="0" smtClean="0">
                <a:latin typeface="Times New Roman" pitchFamily="18" charset="0"/>
                <a:cs typeface="Times New Roman" pitchFamily="18" charset="0"/>
              </a:rPr>
              <a:t> r</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L  (T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10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8"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743200" y="5638800"/>
            <a:ext cx="3143250" cy="1047750"/>
          </a:xfrm>
          <a:prstGeom prst="rect">
            <a:avLst/>
          </a:prstGeom>
          <a:noFill/>
        </p:spPr>
      </p:pic>
      <p:sp>
        <p:nvSpPr>
          <p:cNvPr id="1030" name="Rectangle 6"/>
          <p:cNvSpPr>
            <a:spLocks noChangeArrowheads="1"/>
          </p:cNvSpPr>
          <p:nvPr/>
        </p:nvSpPr>
        <p:spPr bwMode="auto">
          <a:xfrm>
            <a:off x="0" y="150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 name="TextBox 67"/>
          <p:cNvSpPr txBox="1"/>
          <p:nvPr/>
        </p:nvSpPr>
        <p:spPr>
          <a:xfrm>
            <a:off x="1143000" y="1219200"/>
            <a:ext cx="19050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baseline="-25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&gt; T</a:t>
            </a:r>
            <a:r>
              <a:rPr lang="en-US" baseline="-25000" dirty="0" smtClean="0">
                <a:latin typeface="Times New Roman" pitchFamily="18" charset="0"/>
                <a:cs typeface="Times New Roman" pitchFamily="18" charset="0"/>
              </a:rPr>
              <a:t>1 </a:t>
            </a:r>
            <a:r>
              <a:rPr lang="en-US" dirty="0" smtClean="0">
                <a:latin typeface="Times New Roman" pitchFamily="18" charset="0"/>
                <a:cs typeface="Times New Roman" pitchFamily="18" charset="0"/>
              </a:rPr>
              <a:t>&gt; T</a:t>
            </a:r>
            <a:r>
              <a:rPr lang="en-US" baseline="-25000" dirty="0" smtClean="0">
                <a:latin typeface="Times New Roman" pitchFamily="18" charset="0"/>
                <a:cs typeface="Times New Roman" pitchFamily="18" charset="0"/>
              </a:rPr>
              <a:t>2 </a:t>
            </a:r>
            <a:r>
              <a:rPr lang="en-US" dirty="0" smtClean="0">
                <a:latin typeface="Times New Roman" pitchFamily="18" charset="0"/>
                <a:cs typeface="Times New Roman" pitchFamily="18" charset="0"/>
              </a:rPr>
              <a:t>&gt; </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70" name="TextBox 69"/>
          <p:cNvSpPr txBox="1"/>
          <p:nvPr/>
        </p:nvSpPr>
        <p:spPr>
          <a:xfrm>
            <a:off x="914400" y="5943600"/>
            <a:ext cx="12954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R </a:t>
            </a:r>
            <a:r>
              <a:rPr lang="en-US" baseline="-25000" dirty="0" smtClean="0">
                <a:latin typeface="Times New Roman" pitchFamily="18" charset="0"/>
                <a:cs typeface="Times New Roman" pitchFamily="18" charset="0"/>
              </a:rPr>
              <a:t>(</a:t>
            </a:r>
            <a:r>
              <a:rPr lang="en-US" baseline="-25000" dirty="0" err="1" smtClean="0">
                <a:latin typeface="Times New Roman" pitchFamily="18" charset="0"/>
                <a:cs typeface="Times New Roman" pitchFamily="18" charset="0"/>
              </a:rPr>
              <a:t>Convactive</a:t>
            </a:r>
            <a:r>
              <a:rPr lang="en-US" baseline="-25000"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p:txBody>
      </p:sp>
      <p:sp>
        <p:nvSpPr>
          <p:cNvPr id="71" name="TextBox 70"/>
          <p:cNvSpPr txBox="1"/>
          <p:nvPr/>
        </p:nvSpPr>
        <p:spPr>
          <a:xfrm>
            <a:off x="6553200" y="5486400"/>
            <a:ext cx="1295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conduction</a:t>
            </a:r>
            <a:r>
              <a:rPr lang="en-US" dirty="0" smtClean="0">
                <a:latin typeface="Times New Roman" pitchFamily="18" charset="0"/>
                <a:cs typeface="Times New Roman" pitchFamily="18" charset="0"/>
              </a:rPr>
              <a:t> </a:t>
            </a:r>
          </a:p>
        </p:txBody>
      </p:sp>
      <p:sp>
        <p:nvSpPr>
          <p:cNvPr id="72" name="TextBox 71"/>
          <p:cNvSpPr txBox="1"/>
          <p:nvPr/>
        </p:nvSpPr>
        <p:spPr>
          <a:xfrm>
            <a:off x="6705600" y="6248400"/>
            <a:ext cx="1295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 (</a:t>
            </a:r>
            <a:r>
              <a:rPr lang="en-US" baseline="-25000" dirty="0" err="1" smtClean="0">
                <a:latin typeface="Times New Roman" pitchFamily="18" charset="0"/>
                <a:cs typeface="Times New Roman" pitchFamily="18" charset="0"/>
              </a:rPr>
              <a:t>Convactive</a:t>
            </a:r>
            <a:r>
              <a:rPr lang="en-US" baseline="-25000"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  </a:t>
            </a:r>
          </a:p>
        </p:txBody>
      </p:sp>
      <p:sp>
        <p:nvSpPr>
          <p:cNvPr id="78" name="Oval 77"/>
          <p:cNvSpPr/>
          <p:nvPr/>
        </p:nvSpPr>
        <p:spPr>
          <a:xfrm>
            <a:off x="3048000" y="6096000"/>
            <a:ext cx="1066800" cy="762000"/>
          </a:xfrm>
          <a:prstGeom prst="ellips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rot="5400000">
            <a:off x="4188428" y="5974080"/>
            <a:ext cx="822960" cy="762000"/>
          </a:xfrm>
          <a:prstGeom prst="ellips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5029200" y="6019800"/>
            <a:ext cx="1066800" cy="762000"/>
          </a:xfrm>
          <a:prstGeom prst="ellipse">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4" name="Straight Arrow Connector 83"/>
          <p:cNvCxnSpPr>
            <a:stCxn id="70" idx="3"/>
            <a:endCxn id="78" idx="2"/>
          </p:cNvCxnSpPr>
          <p:nvPr/>
        </p:nvCxnSpPr>
        <p:spPr>
          <a:xfrm>
            <a:off x="2209800" y="6266766"/>
            <a:ext cx="838200" cy="2102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endCxn id="81" idx="1"/>
          </p:cNvCxnSpPr>
          <p:nvPr/>
        </p:nvCxnSpPr>
        <p:spPr>
          <a:xfrm flipH="1">
            <a:off x="4869316" y="5638800"/>
            <a:ext cx="1607684" cy="42532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72" idx="1"/>
          </p:cNvCxnSpPr>
          <p:nvPr/>
        </p:nvCxnSpPr>
        <p:spPr>
          <a:xfrm flipH="1" flipV="1">
            <a:off x="6096000" y="6368920"/>
            <a:ext cx="609600" cy="641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6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75"/>
                                        </p:tgtEl>
                                        <p:attrNameLst>
                                          <p:attrName>style.visibility</p:attrName>
                                        </p:attrNameLst>
                                      </p:cBhvr>
                                      <p:to>
                                        <p:strVal val="visible"/>
                                      </p:to>
                                    </p:set>
                                    <p:animEffect transition="in" filter="wipe(left)">
                                      <p:cBhvr>
                                        <p:cTn id="49" dur="500"/>
                                        <p:tgtEl>
                                          <p:spTgt spid="75"/>
                                        </p:tgtEl>
                                      </p:cBhvr>
                                    </p:animEffect>
                                  </p:childTnLst>
                                </p:cTn>
                              </p:par>
                              <p:par>
                                <p:cTn id="50" presetID="22" presetClass="entr" presetSubtype="8" fill="hold" grpId="0" nodeType="withEffect">
                                  <p:stCondLst>
                                    <p:cond delay="0"/>
                                  </p:stCondLst>
                                  <p:childTnLst>
                                    <p:set>
                                      <p:cBhvr>
                                        <p:cTn id="51" dur="1" fill="hold">
                                          <p:stCondLst>
                                            <p:cond delay="0"/>
                                          </p:stCondLst>
                                        </p:cTn>
                                        <p:tgtEl>
                                          <p:spTgt spid="74"/>
                                        </p:tgtEl>
                                        <p:attrNameLst>
                                          <p:attrName>style.visibility</p:attrName>
                                        </p:attrNameLst>
                                      </p:cBhvr>
                                      <p:to>
                                        <p:strVal val="visible"/>
                                      </p:to>
                                    </p:set>
                                    <p:animEffect transition="in" filter="wipe(left)">
                                      <p:cBhvr>
                                        <p:cTn id="52" dur="500"/>
                                        <p:tgtEl>
                                          <p:spTgt spid="74"/>
                                        </p:tgtEl>
                                      </p:cBhvr>
                                    </p:animEffec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63"/>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6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02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02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70"/>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7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3" presetClass="exit" presetSubtype="10" fill="hold" grpId="1" nodeType="clickEffect">
                                  <p:stCondLst>
                                    <p:cond delay="0"/>
                                  </p:stCondLst>
                                  <p:childTnLst>
                                    <p:animEffect transition="out" filter="blinds(horizontal)">
                                      <p:cBhvr>
                                        <p:cTn id="96" dur="500"/>
                                        <p:tgtEl>
                                          <p:spTgt spid="78"/>
                                        </p:tgtEl>
                                      </p:cBhvr>
                                    </p:animEffect>
                                    <p:set>
                                      <p:cBhvr>
                                        <p:cTn id="97" dur="1" fill="hold">
                                          <p:stCondLst>
                                            <p:cond delay="499"/>
                                          </p:stCondLst>
                                        </p:cTn>
                                        <p:tgtEl>
                                          <p:spTgt spid="78"/>
                                        </p:tgtEl>
                                        <p:attrNameLst>
                                          <p:attrName>style.visibility</p:attrName>
                                        </p:attrNameLst>
                                      </p:cBhvr>
                                      <p:to>
                                        <p:strVal val="hidden"/>
                                      </p:to>
                                    </p:set>
                                  </p:childTnLst>
                                </p:cTn>
                              </p:par>
                              <p:par>
                                <p:cTn id="98" presetID="3" presetClass="exit" presetSubtype="10" fill="hold" nodeType="withEffect">
                                  <p:stCondLst>
                                    <p:cond delay="0"/>
                                  </p:stCondLst>
                                  <p:childTnLst>
                                    <p:animEffect transition="out" filter="blinds(horizontal)">
                                      <p:cBhvr>
                                        <p:cTn id="99" dur="500"/>
                                        <p:tgtEl>
                                          <p:spTgt spid="84"/>
                                        </p:tgtEl>
                                      </p:cBhvr>
                                    </p:animEffect>
                                    <p:set>
                                      <p:cBhvr>
                                        <p:cTn id="100" dur="1" fill="hold">
                                          <p:stCondLst>
                                            <p:cond delay="499"/>
                                          </p:stCondLst>
                                        </p:cTn>
                                        <p:tgtEl>
                                          <p:spTgt spid="84"/>
                                        </p:tgtEl>
                                        <p:attrNameLst>
                                          <p:attrName>style.visibility</p:attrName>
                                        </p:attrNameLst>
                                      </p:cBhvr>
                                      <p:to>
                                        <p:strVal val="hidden"/>
                                      </p:to>
                                    </p:set>
                                  </p:childTnLst>
                                </p:cTn>
                              </p:par>
                              <p:par>
                                <p:cTn id="101" presetID="3" presetClass="exit" presetSubtype="10" fill="hold" grpId="1" nodeType="withEffect">
                                  <p:stCondLst>
                                    <p:cond delay="0"/>
                                  </p:stCondLst>
                                  <p:childTnLst>
                                    <p:animEffect transition="out" filter="blinds(horizontal)">
                                      <p:cBhvr>
                                        <p:cTn id="102" dur="500"/>
                                        <p:tgtEl>
                                          <p:spTgt spid="70"/>
                                        </p:tgtEl>
                                      </p:cBhvr>
                                    </p:animEffect>
                                    <p:set>
                                      <p:cBhvr>
                                        <p:cTn id="103" dur="1" fill="hold">
                                          <p:stCondLst>
                                            <p:cond delay="499"/>
                                          </p:stCondLst>
                                        </p:cTn>
                                        <p:tgtEl>
                                          <p:spTgt spid="70"/>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81"/>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88"/>
                                        </p:tgtEl>
                                        <p:attrNameLst>
                                          <p:attrName>style.visibility</p:attrName>
                                        </p:attrNameLst>
                                      </p:cBhvr>
                                      <p:to>
                                        <p:strVal val="visible"/>
                                      </p:to>
                                    </p:set>
                                  </p:childTnLst>
                                </p:cTn>
                              </p:par>
                              <p:par>
                                <p:cTn id="110" presetID="1" presetClass="entr" presetSubtype="0" fill="hold" grpId="0" nodeType="withEffect">
                                  <p:stCondLst>
                                    <p:cond delay="0"/>
                                  </p:stCondLst>
                                  <p:childTnLst>
                                    <p:set>
                                      <p:cBhvr>
                                        <p:cTn id="111" dur="1" fill="hold">
                                          <p:stCondLst>
                                            <p:cond delay="0"/>
                                          </p:stCondLst>
                                        </p:cTn>
                                        <p:tgtEl>
                                          <p:spTgt spid="71"/>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3" presetClass="exit" presetSubtype="10" fill="hold" grpId="1" nodeType="clickEffect">
                                  <p:stCondLst>
                                    <p:cond delay="0"/>
                                  </p:stCondLst>
                                  <p:childTnLst>
                                    <p:animEffect transition="out" filter="blinds(horizontal)">
                                      <p:cBhvr>
                                        <p:cTn id="115" dur="500"/>
                                        <p:tgtEl>
                                          <p:spTgt spid="81"/>
                                        </p:tgtEl>
                                      </p:cBhvr>
                                    </p:animEffect>
                                    <p:set>
                                      <p:cBhvr>
                                        <p:cTn id="116" dur="1" fill="hold">
                                          <p:stCondLst>
                                            <p:cond delay="499"/>
                                          </p:stCondLst>
                                        </p:cTn>
                                        <p:tgtEl>
                                          <p:spTgt spid="81"/>
                                        </p:tgtEl>
                                        <p:attrNameLst>
                                          <p:attrName>style.visibility</p:attrName>
                                        </p:attrNameLst>
                                      </p:cBhvr>
                                      <p:to>
                                        <p:strVal val="hidden"/>
                                      </p:to>
                                    </p:set>
                                  </p:childTnLst>
                                </p:cTn>
                              </p:par>
                              <p:par>
                                <p:cTn id="117" presetID="3" presetClass="exit" presetSubtype="10" fill="hold" nodeType="withEffect">
                                  <p:stCondLst>
                                    <p:cond delay="0"/>
                                  </p:stCondLst>
                                  <p:childTnLst>
                                    <p:animEffect transition="out" filter="blinds(horizontal)">
                                      <p:cBhvr>
                                        <p:cTn id="118" dur="500"/>
                                        <p:tgtEl>
                                          <p:spTgt spid="88"/>
                                        </p:tgtEl>
                                      </p:cBhvr>
                                    </p:animEffect>
                                    <p:set>
                                      <p:cBhvr>
                                        <p:cTn id="119" dur="1" fill="hold">
                                          <p:stCondLst>
                                            <p:cond delay="499"/>
                                          </p:stCondLst>
                                        </p:cTn>
                                        <p:tgtEl>
                                          <p:spTgt spid="88"/>
                                        </p:tgtEl>
                                        <p:attrNameLst>
                                          <p:attrName>style.visibility</p:attrName>
                                        </p:attrNameLst>
                                      </p:cBhvr>
                                      <p:to>
                                        <p:strVal val="hidden"/>
                                      </p:to>
                                    </p:set>
                                  </p:childTnLst>
                                </p:cTn>
                              </p:par>
                              <p:par>
                                <p:cTn id="120" presetID="3" presetClass="exit" presetSubtype="10" fill="hold" grpId="1" nodeType="withEffect">
                                  <p:stCondLst>
                                    <p:cond delay="0"/>
                                  </p:stCondLst>
                                  <p:childTnLst>
                                    <p:animEffect transition="out" filter="blinds(horizontal)">
                                      <p:cBhvr>
                                        <p:cTn id="121" dur="500"/>
                                        <p:tgtEl>
                                          <p:spTgt spid="71"/>
                                        </p:tgtEl>
                                      </p:cBhvr>
                                    </p:animEffect>
                                    <p:set>
                                      <p:cBhvr>
                                        <p:cTn id="122" dur="1" fill="hold">
                                          <p:stCondLst>
                                            <p:cond delay="499"/>
                                          </p:stCondLst>
                                        </p:cTn>
                                        <p:tgtEl>
                                          <p:spTgt spid="71"/>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82"/>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9"/>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72"/>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3" presetClass="exit" presetSubtype="10" fill="hold" grpId="1" nodeType="clickEffect">
                                  <p:stCondLst>
                                    <p:cond delay="0"/>
                                  </p:stCondLst>
                                  <p:childTnLst>
                                    <p:animEffect transition="out" filter="blinds(horizontal)">
                                      <p:cBhvr>
                                        <p:cTn id="134" dur="500"/>
                                        <p:tgtEl>
                                          <p:spTgt spid="82"/>
                                        </p:tgtEl>
                                      </p:cBhvr>
                                    </p:animEffect>
                                    <p:set>
                                      <p:cBhvr>
                                        <p:cTn id="135" dur="1" fill="hold">
                                          <p:stCondLst>
                                            <p:cond delay="499"/>
                                          </p:stCondLst>
                                        </p:cTn>
                                        <p:tgtEl>
                                          <p:spTgt spid="82"/>
                                        </p:tgtEl>
                                        <p:attrNameLst>
                                          <p:attrName>style.visibility</p:attrName>
                                        </p:attrNameLst>
                                      </p:cBhvr>
                                      <p:to>
                                        <p:strVal val="hidden"/>
                                      </p:to>
                                    </p:set>
                                  </p:childTnLst>
                                </p:cTn>
                              </p:par>
                              <p:par>
                                <p:cTn id="136" presetID="3" presetClass="exit" presetSubtype="10" fill="hold" nodeType="withEffect">
                                  <p:stCondLst>
                                    <p:cond delay="0"/>
                                  </p:stCondLst>
                                  <p:childTnLst>
                                    <p:animEffect transition="out" filter="blinds(horizontal)">
                                      <p:cBhvr>
                                        <p:cTn id="137" dur="500"/>
                                        <p:tgtEl>
                                          <p:spTgt spid="89"/>
                                        </p:tgtEl>
                                      </p:cBhvr>
                                    </p:animEffect>
                                    <p:set>
                                      <p:cBhvr>
                                        <p:cTn id="138" dur="1" fill="hold">
                                          <p:stCondLst>
                                            <p:cond delay="499"/>
                                          </p:stCondLst>
                                        </p:cTn>
                                        <p:tgtEl>
                                          <p:spTgt spid="89"/>
                                        </p:tgtEl>
                                        <p:attrNameLst>
                                          <p:attrName>style.visibility</p:attrName>
                                        </p:attrNameLst>
                                      </p:cBhvr>
                                      <p:to>
                                        <p:strVal val="hidden"/>
                                      </p:to>
                                    </p:set>
                                  </p:childTnLst>
                                </p:cTn>
                              </p:par>
                              <p:par>
                                <p:cTn id="139" presetID="3" presetClass="exit" presetSubtype="10" fill="hold" grpId="1" nodeType="withEffect">
                                  <p:stCondLst>
                                    <p:cond delay="0"/>
                                  </p:stCondLst>
                                  <p:childTnLst>
                                    <p:animEffect transition="out" filter="blinds(horizontal)">
                                      <p:cBhvr>
                                        <p:cTn id="140" dur="500"/>
                                        <p:tgtEl>
                                          <p:spTgt spid="72"/>
                                        </p:tgtEl>
                                      </p:cBhvr>
                                    </p:animEffect>
                                    <p:set>
                                      <p:cBhvr>
                                        <p:cTn id="141" dur="1" fill="hold">
                                          <p:stCondLst>
                                            <p:cond delay="499"/>
                                          </p:stCondLst>
                                        </p:cTn>
                                        <p:tgtEl>
                                          <p:spTgt spid="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53" grpId="0" animBg="1"/>
      <p:bldP spid="61" grpId="0"/>
      <p:bldP spid="62" grpId="0"/>
      <p:bldP spid="74" grpId="0" animBg="1"/>
      <p:bldP spid="75" grpId="0" animBg="1"/>
      <p:bldP spid="76" grpId="0"/>
      <p:bldP spid="77" grpId="0"/>
      <p:bldP spid="50" grpId="0"/>
      <p:bldP spid="51" grpId="0"/>
      <p:bldP spid="52" grpId="0"/>
      <p:bldP spid="54" grpId="0"/>
      <p:bldP spid="56" grpId="0"/>
      <p:bldP spid="63" grpId="0"/>
      <p:bldP spid="64" grpId="0"/>
      <p:bldP spid="67" grpId="0"/>
      <p:bldP spid="68" grpId="0"/>
      <p:bldP spid="70" grpId="0"/>
      <p:bldP spid="70" grpId="1"/>
      <p:bldP spid="71" grpId="0"/>
      <p:bldP spid="71" grpId="1"/>
      <p:bldP spid="72" grpId="0"/>
      <p:bldP spid="72" grpId="1"/>
      <p:bldP spid="78" grpId="0" animBg="1"/>
      <p:bldP spid="78" grpId="1" animBg="1"/>
      <p:bldP spid="81" grpId="0" animBg="1"/>
      <p:bldP spid="81" grpId="1" animBg="1"/>
      <p:bldP spid="82" grpId="0" animBg="1"/>
      <p:bldP spid="8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7"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0" name="Rectangle 6"/>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699"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5" name="Rectangle 3"/>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37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3798" name="Rectangle 6"/>
          <p:cNvSpPr>
            <a:spLocks noChangeArrowheads="1"/>
          </p:cNvSpPr>
          <p:nvPr/>
        </p:nvSpPr>
        <p:spPr bwMode="auto">
          <a:xfrm>
            <a:off x="0" y="1123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itle 1"/>
          <p:cNvSpPr>
            <a:spLocks noGrp="1"/>
          </p:cNvSpPr>
          <p:nvPr>
            <p:ph type="title"/>
          </p:nvPr>
        </p:nvSpPr>
        <p:spPr>
          <a:xfrm>
            <a:off x="0" y="15240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One-dimensional heat flow through a hollow cylinder,</a:t>
            </a: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9" name="Rectangle 3"/>
          <p:cNvSpPr>
            <a:spLocks noChangeArrowheads="1"/>
          </p:cNvSpPr>
          <p:nvPr/>
        </p:nvSpPr>
        <p:spPr bwMode="auto">
          <a:xfrm>
            <a:off x="0" y="12477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31" name="Straight Connector 30"/>
          <p:cNvCxnSpPr/>
          <p:nvPr/>
        </p:nvCxnSpPr>
        <p:spPr>
          <a:xfrm flipV="1">
            <a:off x="28194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9718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flipV="1">
            <a:off x="28956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31242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32766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32004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flipV="1">
            <a:off x="30480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34290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35814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flipV="1">
            <a:off x="35052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37338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8862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H="1" flipV="1">
            <a:off x="38100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36576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flipV="1">
            <a:off x="3352800" y="3071336"/>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057400" y="3223736"/>
            <a:ext cx="762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3962400" y="3059668"/>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Oval 49"/>
          <p:cNvSpPr/>
          <p:nvPr/>
        </p:nvSpPr>
        <p:spPr>
          <a:xfrm>
            <a:off x="1905000" y="3147536"/>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4191000" y="2983468"/>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219200" y="2918936"/>
            <a:ext cx="6858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endParaRPr lang="en-US" baseline="-25000" dirty="0">
              <a:latin typeface="Times New Roman" pitchFamily="18" charset="0"/>
              <a:cs typeface="Times New Roman" pitchFamily="18" charset="0"/>
            </a:endParaRPr>
          </a:p>
        </p:txBody>
      </p:sp>
      <p:sp>
        <p:nvSpPr>
          <p:cNvPr id="53" name="TextBox 52"/>
          <p:cNvSpPr txBox="1"/>
          <p:nvPr/>
        </p:nvSpPr>
        <p:spPr>
          <a:xfrm>
            <a:off x="8229600" y="2819400"/>
            <a:ext cx="6858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55" name="TextBox 54"/>
          <p:cNvSpPr txBox="1"/>
          <p:nvPr/>
        </p:nvSpPr>
        <p:spPr>
          <a:xfrm>
            <a:off x="4495800" y="2297668"/>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Q</a:t>
            </a:r>
            <a:endParaRPr lang="en-US" baseline="-25000" dirty="0">
              <a:latin typeface="Times New Roman" pitchFamily="18" charset="0"/>
              <a:cs typeface="Times New Roman" pitchFamily="18" charset="0"/>
            </a:endParaRPr>
          </a:p>
        </p:txBody>
      </p:sp>
      <p:cxnSp>
        <p:nvCxnSpPr>
          <p:cNvPr id="57" name="Straight Arrow Connector 56"/>
          <p:cNvCxnSpPr/>
          <p:nvPr/>
        </p:nvCxnSpPr>
        <p:spPr>
          <a:xfrm>
            <a:off x="4953000" y="2526268"/>
            <a:ext cx="6096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4572000" y="3657600"/>
            <a:ext cx="1295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R</a:t>
            </a:r>
            <a:r>
              <a:rPr lang="en-US" baseline="-25000" dirty="0" err="1" smtClean="0">
                <a:latin typeface="Times New Roman" pitchFamily="18" charset="0"/>
                <a:cs typeface="Times New Roman" pitchFamily="18" charset="0"/>
              </a:rPr>
              <a:t>conduction</a:t>
            </a:r>
            <a:r>
              <a:rPr lang="en-US" dirty="0" smtClean="0">
                <a:latin typeface="Times New Roman" pitchFamily="18" charset="0"/>
                <a:cs typeface="Times New Roman" pitchFamily="18" charset="0"/>
              </a:rPr>
              <a:t> </a:t>
            </a:r>
          </a:p>
        </p:txBody>
      </p:sp>
      <p:sp>
        <p:nvSpPr>
          <p:cNvPr id="54" name="TextBox 53"/>
          <p:cNvSpPr txBox="1"/>
          <p:nvPr/>
        </p:nvSpPr>
        <p:spPr>
          <a:xfrm>
            <a:off x="3200400" y="1600200"/>
            <a:ext cx="3200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Analogues of Electrical circuit </a:t>
            </a:r>
          </a:p>
        </p:txBody>
      </p:sp>
      <p:cxnSp>
        <p:nvCxnSpPr>
          <p:cNvPr id="59" name="Straight Connector 58"/>
          <p:cNvCxnSpPr/>
          <p:nvPr/>
        </p:nvCxnSpPr>
        <p:spPr>
          <a:xfrm flipV="1">
            <a:off x="4648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4572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4800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4953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H="1" flipV="1">
            <a:off x="48768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flipV="1">
            <a:off x="4724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5105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52578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flipV="1">
            <a:off x="5181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5410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5562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flipV="1">
            <a:off x="5486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flipV="1">
            <a:off x="5334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H="1" flipV="1">
            <a:off x="5029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4343400" y="3059668"/>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5638800" y="3059668"/>
            <a:ext cx="53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6096000" y="2983468"/>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Connector 79"/>
          <p:cNvCxnSpPr/>
          <p:nvPr/>
        </p:nvCxnSpPr>
        <p:spPr>
          <a:xfrm flipV="1">
            <a:off x="6553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H="1" flipV="1">
            <a:off x="6477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6705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6858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H="1" flipV="1">
            <a:off x="67818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H="1" flipV="1">
            <a:off x="6629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V="1">
            <a:off x="7010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71628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H="1" flipV="1">
            <a:off x="7086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V="1">
            <a:off x="7315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V="1">
            <a:off x="74676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H="1" flipV="1">
            <a:off x="73914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flipV="1">
            <a:off x="72390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flipV="1">
            <a:off x="6934200" y="3059668"/>
            <a:ext cx="76200" cy="152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6248400" y="3059668"/>
            <a:ext cx="2286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7543800" y="3059668"/>
            <a:ext cx="533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Oval 95"/>
          <p:cNvSpPr/>
          <p:nvPr/>
        </p:nvSpPr>
        <p:spPr>
          <a:xfrm>
            <a:off x="8001000" y="2983468"/>
            <a:ext cx="152400" cy="1524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TextBox 96"/>
          <p:cNvSpPr txBox="1"/>
          <p:nvPr/>
        </p:nvSpPr>
        <p:spPr>
          <a:xfrm>
            <a:off x="4114800" y="3200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98" name="TextBox 97"/>
          <p:cNvSpPr txBox="1"/>
          <p:nvPr/>
        </p:nvSpPr>
        <p:spPr>
          <a:xfrm>
            <a:off x="6019800" y="32004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99" name="TextBox 98"/>
          <p:cNvSpPr txBox="1"/>
          <p:nvPr/>
        </p:nvSpPr>
        <p:spPr>
          <a:xfrm>
            <a:off x="2667000" y="3657600"/>
            <a:ext cx="12954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R </a:t>
            </a:r>
            <a:r>
              <a:rPr lang="en-US" baseline="-25000" dirty="0" smtClean="0">
                <a:latin typeface="Times New Roman" pitchFamily="18" charset="0"/>
                <a:cs typeface="Times New Roman" pitchFamily="18" charset="0"/>
              </a:rPr>
              <a:t>(</a:t>
            </a:r>
            <a:r>
              <a:rPr lang="en-US" baseline="-25000" dirty="0" err="1" smtClean="0">
                <a:latin typeface="Times New Roman" pitchFamily="18" charset="0"/>
                <a:cs typeface="Times New Roman" pitchFamily="18" charset="0"/>
              </a:rPr>
              <a:t>Convactive</a:t>
            </a:r>
            <a:r>
              <a:rPr lang="en-US" baseline="-25000" dirty="0" smtClean="0">
                <a:latin typeface="Times New Roman" pitchFamily="18" charset="0"/>
                <a:cs typeface="Times New Roman" pitchFamily="18" charset="0"/>
              </a:rPr>
              <a:t>)h</a:t>
            </a:r>
            <a:r>
              <a:rPr lang="en-US" dirty="0" smtClean="0">
                <a:latin typeface="Times New Roman" pitchFamily="18" charset="0"/>
                <a:cs typeface="Times New Roman" pitchFamily="18" charset="0"/>
              </a:rPr>
              <a:t> </a:t>
            </a:r>
          </a:p>
          <a:p>
            <a:endParaRPr lang="en-US" dirty="0" smtClean="0">
              <a:latin typeface="Times New Roman" pitchFamily="18" charset="0"/>
              <a:cs typeface="Times New Roman" pitchFamily="18" charset="0"/>
            </a:endParaRPr>
          </a:p>
        </p:txBody>
      </p:sp>
      <p:sp>
        <p:nvSpPr>
          <p:cNvPr id="100" name="TextBox 99"/>
          <p:cNvSpPr txBox="1"/>
          <p:nvPr/>
        </p:nvSpPr>
        <p:spPr>
          <a:xfrm>
            <a:off x="6477000" y="3657600"/>
            <a:ext cx="12954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 (</a:t>
            </a:r>
            <a:r>
              <a:rPr lang="en-US" baseline="-25000" dirty="0" err="1" smtClean="0">
                <a:latin typeface="Times New Roman" pitchFamily="18" charset="0"/>
                <a:cs typeface="Times New Roman" pitchFamily="18" charset="0"/>
              </a:rPr>
              <a:t>Convactive</a:t>
            </a:r>
            <a:r>
              <a:rPr lang="en-US" baseline="-25000"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1"/>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5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6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6"/>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68"/>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69"/>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7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7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7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7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76"/>
                                        </p:tgtEl>
                                        <p:attrNameLst>
                                          <p:attrName>style.visibility</p:attrName>
                                        </p:attrNameLst>
                                      </p:cBhvr>
                                      <p:to>
                                        <p:strVal val="visible"/>
                                      </p:to>
                                    </p:set>
                                  </p:childTnLst>
                                </p:cTn>
                              </p:par>
                              <p:par>
                                <p:cTn id="81" presetID="1" presetClass="entr" presetSubtype="0" fill="hold" nodeType="withEffect">
                                  <p:stCondLst>
                                    <p:cond delay="0"/>
                                  </p:stCondLst>
                                  <p:childTnLst>
                                    <p:set>
                                      <p:cBhvr>
                                        <p:cTn id="82" dur="1" fill="hold">
                                          <p:stCondLst>
                                            <p:cond delay="0"/>
                                          </p:stCondLst>
                                        </p:cTn>
                                        <p:tgtEl>
                                          <p:spTgt spid="8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1"/>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2"/>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83"/>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84"/>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85"/>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86"/>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87"/>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88"/>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89"/>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90"/>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91"/>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92"/>
                                        </p:tgtEl>
                                        <p:attrNameLst>
                                          <p:attrName>style.visibility</p:attrName>
                                        </p:attrNameLst>
                                      </p:cBhvr>
                                      <p:to>
                                        <p:strVal val="visible"/>
                                      </p:to>
                                    </p:set>
                                  </p:childTnLst>
                                </p:cTn>
                              </p:par>
                              <p:par>
                                <p:cTn id="107" presetID="1" presetClass="entr" presetSubtype="0" fill="hold" nodeType="withEffect">
                                  <p:stCondLst>
                                    <p:cond delay="0"/>
                                  </p:stCondLst>
                                  <p:childTnLst>
                                    <p:set>
                                      <p:cBhvr>
                                        <p:cTn id="108" dur="1" fill="hold">
                                          <p:stCondLst>
                                            <p:cond delay="0"/>
                                          </p:stCondLst>
                                        </p:cTn>
                                        <p:tgtEl>
                                          <p:spTgt spid="93"/>
                                        </p:tgtEl>
                                        <p:attrNameLst>
                                          <p:attrName>style.visibility</p:attrName>
                                        </p:attrNameLst>
                                      </p:cBhvr>
                                      <p:to>
                                        <p:strVal val="visible"/>
                                      </p:to>
                                    </p:set>
                                  </p:childTnLst>
                                </p:cTn>
                              </p:par>
                              <p:par>
                                <p:cTn id="109" presetID="1" presetClass="entr" presetSubtype="0" fill="hold" nodeType="withEffect">
                                  <p:stCondLst>
                                    <p:cond delay="0"/>
                                  </p:stCondLst>
                                  <p:childTnLst>
                                    <p:set>
                                      <p:cBhvr>
                                        <p:cTn id="110" dur="1" fill="hold">
                                          <p:stCondLst>
                                            <p:cond delay="0"/>
                                          </p:stCondLst>
                                        </p:cTn>
                                        <p:tgtEl>
                                          <p:spTgt spid="94"/>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95"/>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96"/>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52"/>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97"/>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grpId="0" nodeType="clickEffect">
                                  <p:stCondLst>
                                    <p:cond delay="0"/>
                                  </p:stCondLst>
                                  <p:childTnLst>
                                    <p:set>
                                      <p:cBhvr>
                                        <p:cTn id="126" dur="1" fill="hold">
                                          <p:stCondLst>
                                            <p:cond delay="0"/>
                                          </p:stCondLst>
                                        </p:cTn>
                                        <p:tgtEl>
                                          <p:spTgt spid="98"/>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grpId="0" nodeType="clickEffect">
                                  <p:stCondLst>
                                    <p:cond delay="0"/>
                                  </p:stCondLst>
                                  <p:childTnLst>
                                    <p:set>
                                      <p:cBhvr>
                                        <p:cTn id="130" dur="1" fill="hold">
                                          <p:stCondLst>
                                            <p:cond delay="0"/>
                                          </p:stCondLst>
                                        </p:cTn>
                                        <p:tgtEl>
                                          <p:spTgt spid="53"/>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55"/>
                                        </p:tgtEl>
                                        <p:attrNameLst>
                                          <p:attrName>style.visibility</p:attrName>
                                        </p:attrNameLst>
                                      </p:cBhvr>
                                      <p:to>
                                        <p:strVal val="visible"/>
                                      </p:to>
                                    </p:set>
                                  </p:childTnLst>
                                </p:cTn>
                              </p:par>
                              <p:par>
                                <p:cTn id="135" presetID="22" presetClass="entr" presetSubtype="8" fill="hold" nodeType="with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wipe(left)">
                                      <p:cBhvr>
                                        <p:cTn id="137" dur="500"/>
                                        <p:tgtEl>
                                          <p:spTgt spid="57"/>
                                        </p:tgtEl>
                                      </p:cBhvr>
                                    </p:animEffec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0" nodeType="clickEffect">
                                  <p:stCondLst>
                                    <p:cond delay="0"/>
                                  </p:stCondLst>
                                  <p:childTnLst>
                                    <p:set>
                                      <p:cBhvr>
                                        <p:cTn id="141" dur="1" fill="hold">
                                          <p:stCondLst>
                                            <p:cond delay="0"/>
                                          </p:stCondLst>
                                        </p:cTn>
                                        <p:tgtEl>
                                          <p:spTgt spid="99"/>
                                        </p:tgtEl>
                                        <p:attrNameLst>
                                          <p:attrName>style.visibility</p:attrName>
                                        </p:attrNameLst>
                                      </p:cBhvr>
                                      <p:to>
                                        <p:strVal val="visible"/>
                                      </p:to>
                                    </p:set>
                                  </p:childTnLst>
                                </p:cTn>
                              </p:par>
                              <p:par>
                                <p:cTn id="142" presetID="1" presetClass="entr" presetSubtype="0" fill="hold" grpId="0" nodeType="withEffect">
                                  <p:stCondLst>
                                    <p:cond delay="0"/>
                                  </p:stCondLst>
                                  <p:childTnLst>
                                    <p:set>
                                      <p:cBhvr>
                                        <p:cTn id="143" dur="1" fill="hold">
                                          <p:stCondLst>
                                            <p:cond delay="0"/>
                                          </p:stCondLst>
                                        </p:cTn>
                                        <p:tgtEl>
                                          <p:spTgt spid="58"/>
                                        </p:tgtEl>
                                        <p:attrNameLst>
                                          <p:attrName>style.visibility</p:attrName>
                                        </p:attrNameLst>
                                      </p:cBhvr>
                                      <p:to>
                                        <p:strVal val="visible"/>
                                      </p:to>
                                    </p:set>
                                  </p:childTnLst>
                                </p:cTn>
                              </p:par>
                              <p:par>
                                <p:cTn id="144" presetID="1" presetClass="entr" presetSubtype="0" fill="hold" grpId="0" nodeType="withEffect">
                                  <p:stCondLst>
                                    <p:cond delay="0"/>
                                  </p:stCondLst>
                                  <p:childTnLst>
                                    <p:set>
                                      <p:cBhvr>
                                        <p:cTn id="145" dur="1" fill="hold">
                                          <p:stCondLst>
                                            <p:cond delay="0"/>
                                          </p:stCondLst>
                                        </p:cTn>
                                        <p:tgtEl>
                                          <p:spTgt spid="1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52" grpId="0"/>
      <p:bldP spid="53" grpId="0"/>
      <p:bldP spid="55" grpId="0"/>
      <p:bldP spid="58" grpId="0"/>
      <p:bldP spid="54" grpId="0"/>
      <p:bldP spid="76" grpId="0" animBg="1"/>
      <p:bldP spid="96" grpId="0" animBg="1"/>
      <p:bldP spid="97" grpId="0"/>
      <p:bldP spid="98" grpId="0"/>
      <p:bldP spid="99" grpId="0"/>
      <p:bldP spid="10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dirty="0" smtClean="0"/>
              <a:t> </a:t>
            </a:r>
            <a:r>
              <a:rPr lang="en-US" dirty="0" smtClean="0">
                <a:latin typeface="Times New Roman" pitchFamily="18" charset="0"/>
                <a:cs typeface="Times New Roman" pitchFamily="18" charset="0"/>
              </a:rPr>
              <a:t>One-dimensional heat flow through multiple cylindrical sections</a:t>
            </a:r>
          </a:p>
        </p:txBody>
      </p:sp>
      <p:sp>
        <p:nvSpPr>
          <p:cNvPr id="266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27"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62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6630" name="Rectangle 6"/>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9699" name="Rectangle 3"/>
          <p:cNvSpPr>
            <a:spLocks noChangeArrowheads="1"/>
          </p:cNvSpPr>
          <p:nvPr/>
        </p:nvSpPr>
        <p:spPr bwMode="auto">
          <a:xfrm>
            <a:off x="0" y="1295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099" name="Rectangle 3"/>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1"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2" name="Rectangle 6"/>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5" name="Rectangle 9"/>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07"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08" name="Rectangle 12"/>
          <p:cNvSpPr>
            <a:spLocks noChangeArrowheads="1"/>
          </p:cNvSpPr>
          <p:nvPr/>
        </p:nvSpPr>
        <p:spPr bwMode="auto">
          <a:xfrm>
            <a:off x="0" y="7620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0"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11" name="Rectangle 15"/>
          <p:cNvSpPr>
            <a:spLocks noChangeArrowheads="1"/>
          </p:cNvSpPr>
          <p:nvPr/>
        </p:nvSpPr>
        <p:spPr bwMode="auto">
          <a:xfrm>
            <a:off x="0" y="1400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113" name="Rectangle 1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4114" name="Rectangle 18"/>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cxnSp>
        <p:nvCxnSpPr>
          <p:cNvPr id="49" name="Straight Connector 48"/>
          <p:cNvCxnSpPr/>
          <p:nvPr/>
        </p:nvCxnSpPr>
        <p:spPr>
          <a:xfrm flipV="1">
            <a:off x="1828800" y="3200400"/>
            <a:ext cx="5303520" cy="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3581400" y="2286000"/>
            <a:ext cx="1828800" cy="18288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Connector 54"/>
          <p:cNvCxnSpPr/>
          <p:nvPr/>
        </p:nvCxnSpPr>
        <p:spPr>
          <a:xfrm flipV="1">
            <a:off x="4495800" y="1219200"/>
            <a:ext cx="0" cy="3962400"/>
          </a:xfrm>
          <a:prstGeom prst="line">
            <a:avLst/>
          </a:prstGeom>
          <a:ln>
            <a:solidFill>
              <a:schemeClr val="tx1"/>
            </a:solidFill>
            <a:prstDash val="lgDashDot"/>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2667000" y="1371600"/>
            <a:ext cx="3657600" cy="3657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3124200" y="1828800"/>
            <a:ext cx="2743200" cy="2743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9" name="Straight Arrow Connector 58"/>
          <p:cNvCxnSpPr>
            <a:endCxn id="53" idx="1"/>
          </p:cNvCxnSpPr>
          <p:nvPr/>
        </p:nvCxnSpPr>
        <p:spPr>
          <a:xfrm flipH="1" flipV="1">
            <a:off x="3849222" y="2553821"/>
            <a:ext cx="646578" cy="646579"/>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2971800" y="3200400"/>
            <a:ext cx="1540249" cy="990600"/>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3429000" y="23622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62" name="TextBox 61"/>
          <p:cNvSpPr txBox="1"/>
          <p:nvPr/>
        </p:nvSpPr>
        <p:spPr>
          <a:xfrm>
            <a:off x="2514600" y="40386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cxnSp>
        <p:nvCxnSpPr>
          <p:cNvPr id="65" name="Straight Arrow Connector 64"/>
          <p:cNvCxnSpPr>
            <a:endCxn id="58" idx="7"/>
          </p:cNvCxnSpPr>
          <p:nvPr/>
        </p:nvCxnSpPr>
        <p:spPr>
          <a:xfrm flipV="1">
            <a:off x="4495800" y="2230532"/>
            <a:ext cx="969867" cy="970050"/>
          </a:xfrm>
          <a:prstGeom prst="straightConnector1">
            <a:avLst/>
          </a:prstGeom>
          <a:ln w="63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5943600" y="2590800"/>
            <a:ext cx="381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1024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3"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4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46" name="Rectangle 6"/>
          <p:cNvSpPr>
            <a:spLocks noChangeArrowheads="1"/>
          </p:cNvSpPr>
          <p:nvPr/>
        </p:nvSpPr>
        <p:spPr bwMode="auto">
          <a:xfrm>
            <a:off x="0" y="8286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 name="Rectangle 3"/>
          <p:cNvSpPr>
            <a:spLocks noChangeArrowheads="1"/>
          </p:cNvSpPr>
          <p:nvPr/>
        </p:nvSpPr>
        <p:spPr bwMode="auto">
          <a:xfrm>
            <a:off x="0" y="10287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8" name="TextBox 67"/>
          <p:cNvSpPr txBox="1"/>
          <p:nvPr/>
        </p:nvSpPr>
        <p:spPr>
          <a:xfrm>
            <a:off x="4267200" y="2819400"/>
            <a:ext cx="10668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Hot Fluid(</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70" name="TextBox 69"/>
          <p:cNvSpPr txBox="1"/>
          <p:nvPr/>
        </p:nvSpPr>
        <p:spPr>
          <a:xfrm>
            <a:off x="6096000" y="1143000"/>
            <a:ext cx="838200" cy="646331"/>
          </a:xfrm>
          <a:prstGeom prst="rect">
            <a:avLst/>
          </a:prstGeom>
          <a:noFill/>
        </p:spPr>
        <p:txBody>
          <a:bodyPr wrap="square" rtlCol="0">
            <a:spAutoFit/>
          </a:bodyPr>
          <a:lstStyle/>
          <a:p>
            <a:r>
              <a:rPr lang="en-US" dirty="0" smtClean="0">
                <a:latin typeface="Times New Roman" pitchFamily="18" charset="0"/>
                <a:cs typeface="Times New Roman" pitchFamily="18" charset="0"/>
              </a:rPr>
              <a:t>Cold air(</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endParaRPr lang="en-US" baseline="-25000" dirty="0">
              <a:latin typeface="Times New Roman" pitchFamily="18" charset="0"/>
              <a:cs typeface="Times New Roman" pitchFamily="18" charset="0"/>
            </a:endParaRPr>
          </a:p>
        </p:txBody>
      </p:sp>
      <p:sp>
        <p:nvSpPr>
          <p:cNvPr id="71" name="TextBox 70"/>
          <p:cNvSpPr txBox="1"/>
          <p:nvPr/>
        </p:nvSpPr>
        <p:spPr>
          <a:xfrm>
            <a:off x="4572000" y="3505200"/>
            <a:ext cx="5334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h</a:t>
            </a:r>
            <a:endParaRPr lang="en-US" dirty="0">
              <a:latin typeface="Times New Roman" pitchFamily="18" charset="0"/>
              <a:cs typeface="Times New Roman" pitchFamily="18" charset="0"/>
            </a:endParaRPr>
          </a:p>
        </p:txBody>
      </p:sp>
      <p:sp>
        <p:nvSpPr>
          <p:cNvPr id="72" name="TextBox 71"/>
          <p:cNvSpPr txBox="1"/>
          <p:nvPr/>
        </p:nvSpPr>
        <p:spPr>
          <a:xfrm>
            <a:off x="6629400" y="1905000"/>
            <a:ext cx="990600" cy="369332"/>
          </a:xfrm>
          <a:prstGeom prst="rect">
            <a:avLst/>
          </a:prstGeom>
          <a:noFill/>
        </p:spPr>
        <p:txBody>
          <a:bodyPr wrap="square" rtlCol="0">
            <a:spAutoFit/>
          </a:bodyPr>
          <a:lstStyle/>
          <a:p>
            <a:r>
              <a:rPr lang="en-US" dirty="0" err="1" smtClean="0">
                <a:latin typeface="Times New Roman" pitchFamily="18" charset="0"/>
                <a:cs typeface="Times New Roman" pitchFamily="18" charset="0"/>
              </a:rPr>
              <a:t>h</a:t>
            </a:r>
            <a:r>
              <a:rPr lang="en-US" baseline="-25000" dirty="0" err="1" smtClean="0">
                <a:latin typeface="Times New Roman" pitchFamily="18" charset="0"/>
                <a:cs typeface="Times New Roman" pitchFamily="18" charset="0"/>
              </a:rPr>
              <a:t>c</a:t>
            </a:r>
            <a:endParaRPr lang="en-US" dirty="0">
              <a:latin typeface="Times New Roman" pitchFamily="18" charset="0"/>
              <a:cs typeface="Times New Roman" pitchFamily="18" charset="0"/>
            </a:endParaRPr>
          </a:p>
        </p:txBody>
      </p:sp>
      <p:sp>
        <p:nvSpPr>
          <p:cNvPr id="78" name="TextBox 77"/>
          <p:cNvSpPr txBox="1"/>
          <p:nvPr/>
        </p:nvSpPr>
        <p:spPr>
          <a:xfrm>
            <a:off x="4572000" y="23622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1</a:t>
            </a:r>
            <a:endParaRPr lang="en-US" baseline="-25000" dirty="0">
              <a:latin typeface="Times New Roman" pitchFamily="18" charset="0"/>
              <a:cs typeface="Times New Roman" pitchFamily="18" charset="0"/>
            </a:endParaRPr>
          </a:p>
        </p:txBody>
      </p:sp>
      <p:sp>
        <p:nvSpPr>
          <p:cNvPr id="80" name="TextBox 79"/>
          <p:cNvSpPr txBox="1"/>
          <p:nvPr/>
        </p:nvSpPr>
        <p:spPr>
          <a:xfrm>
            <a:off x="5181600" y="1752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2</a:t>
            </a:r>
            <a:endParaRPr lang="en-US" baseline="-25000" dirty="0">
              <a:latin typeface="Times New Roman" pitchFamily="18" charset="0"/>
              <a:cs typeface="Times New Roman" pitchFamily="18" charset="0"/>
            </a:endParaRPr>
          </a:p>
        </p:txBody>
      </p:sp>
      <p:sp>
        <p:nvSpPr>
          <p:cNvPr id="81" name="TextBox 80"/>
          <p:cNvSpPr txBox="1"/>
          <p:nvPr/>
        </p:nvSpPr>
        <p:spPr>
          <a:xfrm>
            <a:off x="5562600" y="1371600"/>
            <a:ext cx="6858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T</a:t>
            </a:r>
            <a:r>
              <a:rPr lang="en-US" baseline="-25000" dirty="0" smtClean="0">
                <a:latin typeface="Times New Roman" pitchFamily="18" charset="0"/>
                <a:cs typeface="Times New Roman" pitchFamily="18" charset="0"/>
              </a:rPr>
              <a:t>3</a:t>
            </a:r>
            <a:endParaRPr lang="en-US" baseline="-25000" dirty="0">
              <a:latin typeface="Times New Roman" pitchFamily="18" charset="0"/>
              <a:cs typeface="Times New Roman" pitchFamily="18" charset="0"/>
            </a:endParaRPr>
          </a:p>
        </p:txBody>
      </p:sp>
      <p:sp>
        <p:nvSpPr>
          <p:cNvPr id="82" name="TextBox 81"/>
          <p:cNvSpPr txBox="1"/>
          <p:nvPr/>
        </p:nvSpPr>
        <p:spPr>
          <a:xfrm>
            <a:off x="5334000" y="3352800"/>
            <a:ext cx="609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K</a:t>
            </a:r>
            <a:r>
              <a:rPr lang="en-US" baseline="-25000" dirty="0" smtClean="0">
                <a:latin typeface="Times New Roman" pitchFamily="18" charset="0"/>
                <a:cs typeface="Times New Roman" pitchFamily="18" charset="0"/>
              </a:rPr>
              <a:t>M</a:t>
            </a:r>
            <a:endParaRPr lang="en-US" baseline="-25000" dirty="0">
              <a:latin typeface="Times New Roman" pitchFamily="18" charset="0"/>
              <a:cs typeface="Times New Roman" pitchFamily="18" charset="0"/>
            </a:endParaRPr>
          </a:p>
        </p:txBody>
      </p:sp>
      <p:sp>
        <p:nvSpPr>
          <p:cNvPr id="83" name="TextBox 82"/>
          <p:cNvSpPr txBox="1"/>
          <p:nvPr/>
        </p:nvSpPr>
        <p:spPr>
          <a:xfrm>
            <a:off x="5867400" y="3352800"/>
            <a:ext cx="609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K</a:t>
            </a:r>
            <a:r>
              <a:rPr lang="en-US" baseline="-25000" dirty="0" smtClean="0">
                <a:latin typeface="Times New Roman" pitchFamily="18" charset="0"/>
                <a:cs typeface="Times New Roman" pitchFamily="18" charset="0"/>
              </a:rPr>
              <a:t>N</a:t>
            </a:r>
            <a:endParaRPr lang="en-US" baseline="-25000" dirty="0">
              <a:latin typeface="Times New Roman" pitchFamily="18" charset="0"/>
              <a:cs typeface="Times New Roman" pitchFamily="18" charset="0"/>
            </a:endParaRPr>
          </a:p>
        </p:txBody>
      </p:sp>
      <p:sp>
        <p:nvSpPr>
          <p:cNvPr id="84" name="TextBox 83"/>
          <p:cNvSpPr txBox="1"/>
          <p:nvPr/>
        </p:nvSpPr>
        <p:spPr>
          <a:xfrm>
            <a:off x="838200" y="1447800"/>
            <a:ext cx="2133600" cy="369332"/>
          </a:xfrm>
          <a:prstGeom prst="rect">
            <a:avLst/>
          </a:prstGeom>
          <a:noFill/>
        </p:spPr>
        <p:txBody>
          <a:bodyPr wrap="square" rtlCol="0">
            <a:spAutoFit/>
          </a:bodyPr>
          <a:lstStyle/>
          <a:p>
            <a:pPr algn="ct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h</a:t>
            </a:r>
            <a:r>
              <a:rPr lang="en-US" dirty="0" smtClean="0">
                <a:latin typeface="Times New Roman" pitchFamily="18" charset="0"/>
                <a:cs typeface="Times New Roman" pitchFamily="18" charset="0"/>
              </a:rPr>
              <a:t>&gt;T</a:t>
            </a:r>
            <a:r>
              <a:rPr lang="en-US" baseline="-25000" dirty="0" smtClean="0">
                <a:latin typeface="Times New Roman" pitchFamily="18" charset="0"/>
                <a:cs typeface="Times New Roman" pitchFamily="18" charset="0"/>
              </a:rPr>
              <a:t>1</a:t>
            </a:r>
            <a:r>
              <a:rPr lang="en-US" dirty="0" smtClean="0">
                <a:latin typeface="Times New Roman" pitchFamily="18" charset="0"/>
                <a:cs typeface="Times New Roman" pitchFamily="18" charset="0"/>
              </a:rPr>
              <a:t>&gt;T</a:t>
            </a:r>
            <a:r>
              <a:rPr lang="en-US" baseline="-25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&gt;T</a:t>
            </a:r>
            <a:r>
              <a:rPr lang="en-US" baseline="-250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&gt;</a:t>
            </a:r>
            <a:r>
              <a:rPr lang="en-US" dirty="0" err="1" smtClean="0">
                <a:latin typeface="Times New Roman" pitchFamily="18" charset="0"/>
                <a:cs typeface="Times New Roman" pitchFamily="18" charset="0"/>
              </a:rPr>
              <a:t>T</a:t>
            </a:r>
            <a:r>
              <a:rPr lang="en-US" baseline="-25000" dirty="0" err="1" smtClean="0">
                <a:latin typeface="Times New Roman" pitchFamily="18" charset="0"/>
                <a:cs typeface="Times New Roman" pitchFamily="18" charset="0"/>
              </a:rPr>
              <a:t>c</a:t>
            </a:r>
            <a:endParaRPr lang="en-US" baseline="-25000" dirty="0">
              <a:latin typeface="Times New Roman" pitchFamily="18" charset="0"/>
              <a:cs typeface="Times New Roman" pitchFamily="18" charset="0"/>
            </a:endParaRPr>
          </a:p>
        </p:txBody>
      </p:sp>
      <p:sp>
        <p:nvSpPr>
          <p:cNvPr id="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9697"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133600" y="5257800"/>
            <a:ext cx="4257675" cy="1047750"/>
          </a:xfrm>
          <a:prstGeom prst="rect">
            <a:avLst/>
          </a:prstGeom>
          <a:noFill/>
        </p:spPr>
      </p:pic>
      <p:sp>
        <p:nvSpPr>
          <p:cNvPr id="7" name="Rectangle 3"/>
          <p:cNvSpPr>
            <a:spLocks noChangeArrowheads="1"/>
          </p:cNvSpPr>
          <p:nvPr/>
        </p:nvSpPr>
        <p:spPr bwMode="auto">
          <a:xfrm>
            <a:off x="0" y="15049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3" presetClass="exit" presetSubtype="10" fill="hold" nodeType="clickEffect">
                                  <p:stCondLst>
                                    <p:cond delay="0"/>
                                  </p:stCondLst>
                                  <p:childTnLst>
                                    <p:animEffect transition="out" filter="blinds(horizontal)">
                                      <p:cBhvr>
                                        <p:cTn id="40" dur="500"/>
                                        <p:tgtEl>
                                          <p:spTgt spid="60"/>
                                        </p:tgtEl>
                                      </p:cBhvr>
                                    </p:animEffect>
                                    <p:set>
                                      <p:cBhvr>
                                        <p:cTn id="41" dur="1" fill="hold">
                                          <p:stCondLst>
                                            <p:cond delay="499"/>
                                          </p:stCondLst>
                                        </p:cTn>
                                        <p:tgtEl>
                                          <p:spTgt spid="60"/>
                                        </p:tgtEl>
                                        <p:attrNameLst>
                                          <p:attrName>style.visibility</p:attrName>
                                        </p:attrNameLst>
                                      </p:cBhvr>
                                      <p:to>
                                        <p:strVal val="hidden"/>
                                      </p:to>
                                    </p:set>
                                  </p:childTnLst>
                                </p:cTn>
                              </p:par>
                              <p:par>
                                <p:cTn id="42" presetID="3" presetClass="exit" presetSubtype="10" fill="hold" nodeType="withEffect">
                                  <p:stCondLst>
                                    <p:cond delay="0"/>
                                  </p:stCondLst>
                                  <p:childTnLst>
                                    <p:animEffect transition="out" filter="blinds(horizontal)">
                                      <p:cBhvr>
                                        <p:cTn id="43" dur="500"/>
                                        <p:tgtEl>
                                          <p:spTgt spid="59"/>
                                        </p:tgtEl>
                                      </p:cBhvr>
                                    </p:animEffect>
                                    <p:set>
                                      <p:cBhvr>
                                        <p:cTn id="44" dur="1" fill="hold">
                                          <p:stCondLst>
                                            <p:cond delay="499"/>
                                          </p:stCondLst>
                                        </p:cTn>
                                        <p:tgtEl>
                                          <p:spTgt spid="59"/>
                                        </p:tgtEl>
                                        <p:attrNameLst>
                                          <p:attrName>style.visibility</p:attrName>
                                        </p:attrNameLst>
                                      </p:cBhvr>
                                      <p:to>
                                        <p:strVal val="hidden"/>
                                      </p:to>
                                    </p:set>
                                  </p:childTnLst>
                                </p:cTn>
                              </p:par>
                              <p:par>
                                <p:cTn id="45" presetID="3" presetClass="exit" presetSubtype="10" fill="hold" nodeType="withEffect">
                                  <p:stCondLst>
                                    <p:cond delay="0"/>
                                  </p:stCondLst>
                                  <p:childTnLst>
                                    <p:animEffect transition="out" filter="blinds(horizontal)">
                                      <p:cBhvr>
                                        <p:cTn id="46" dur="500"/>
                                        <p:tgtEl>
                                          <p:spTgt spid="65"/>
                                        </p:tgtEl>
                                      </p:cBhvr>
                                    </p:animEffect>
                                    <p:set>
                                      <p:cBhvr>
                                        <p:cTn id="47" dur="1" fill="hold">
                                          <p:stCondLst>
                                            <p:cond delay="499"/>
                                          </p:stCondLst>
                                        </p:cTn>
                                        <p:tgtEl>
                                          <p:spTgt spid="65"/>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66"/>
                                        </p:tgtEl>
                                      </p:cBhvr>
                                    </p:animEffect>
                                    <p:set>
                                      <p:cBhvr>
                                        <p:cTn id="50" dur="1" fill="hold">
                                          <p:stCondLst>
                                            <p:cond delay="499"/>
                                          </p:stCondLst>
                                        </p:cTn>
                                        <p:tgtEl>
                                          <p:spTgt spid="66"/>
                                        </p:tgtEl>
                                        <p:attrNameLst>
                                          <p:attrName>style.visibility</p:attrName>
                                        </p:attrNameLst>
                                      </p:cBhvr>
                                      <p:to>
                                        <p:strVal val="hidden"/>
                                      </p:to>
                                    </p:set>
                                  </p:childTnLst>
                                </p:cTn>
                              </p:par>
                              <p:par>
                                <p:cTn id="51" presetID="3" presetClass="exit" presetSubtype="10" fill="hold" grpId="1" nodeType="withEffect">
                                  <p:stCondLst>
                                    <p:cond delay="0"/>
                                  </p:stCondLst>
                                  <p:childTnLst>
                                    <p:animEffect transition="out" filter="blinds(horizontal)">
                                      <p:cBhvr>
                                        <p:cTn id="52" dur="500"/>
                                        <p:tgtEl>
                                          <p:spTgt spid="61"/>
                                        </p:tgtEl>
                                      </p:cBhvr>
                                    </p:animEffect>
                                    <p:set>
                                      <p:cBhvr>
                                        <p:cTn id="53" dur="1" fill="hold">
                                          <p:stCondLst>
                                            <p:cond delay="499"/>
                                          </p:stCondLst>
                                        </p:cTn>
                                        <p:tgtEl>
                                          <p:spTgt spid="61"/>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68"/>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70"/>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71"/>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72"/>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78"/>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ntr" presetSubtype="0" fill="hold" grpId="0" nodeType="clickEffect">
                                  <p:stCondLst>
                                    <p:cond delay="0"/>
                                  </p:stCondLst>
                                  <p:childTnLst>
                                    <p:set>
                                      <p:cBhvr>
                                        <p:cTn id="77" dur="1" fill="hold">
                                          <p:stCondLst>
                                            <p:cond delay="0"/>
                                          </p:stCondLst>
                                        </p:cTn>
                                        <p:tgtEl>
                                          <p:spTgt spid="80"/>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81"/>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84"/>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grpId="0" nodeType="clickEffect">
                                  <p:stCondLst>
                                    <p:cond delay="0"/>
                                  </p:stCondLst>
                                  <p:childTnLst>
                                    <p:set>
                                      <p:cBhvr>
                                        <p:cTn id="89" dur="1" fill="hold">
                                          <p:stCondLst>
                                            <p:cond delay="0"/>
                                          </p:stCondLst>
                                        </p:cTn>
                                        <p:tgtEl>
                                          <p:spTgt spid="82"/>
                                        </p:tgtEl>
                                        <p:attrNameLst>
                                          <p:attrName>style.visibility</p:attrName>
                                        </p:attrNameLst>
                                      </p:cBhvr>
                                      <p:to>
                                        <p:strVal val="visible"/>
                                      </p:to>
                                    </p:set>
                                  </p:childTnLst>
                                </p:cTn>
                              </p:par>
                              <p:par>
                                <p:cTn id="90" presetID="1" presetClass="entr" presetSubtype="0" fill="hold" grpId="0" nodeType="withEffect">
                                  <p:stCondLst>
                                    <p:cond delay="0"/>
                                  </p:stCondLst>
                                  <p:childTnLst>
                                    <p:set>
                                      <p:cBhvr>
                                        <p:cTn id="91" dur="1" fill="hold">
                                          <p:stCondLst>
                                            <p:cond delay="0"/>
                                          </p:stCondLst>
                                        </p:cTn>
                                        <p:tgtEl>
                                          <p:spTgt spid="83"/>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296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7" grpId="0" animBg="1"/>
      <p:bldP spid="58" grpId="0" animBg="1"/>
      <p:bldP spid="61" grpId="0"/>
      <p:bldP spid="61" grpId="1"/>
      <p:bldP spid="62" grpId="0"/>
      <p:bldP spid="66" grpId="0"/>
      <p:bldP spid="66" grpId="1"/>
      <p:bldP spid="68" grpId="0"/>
      <p:bldP spid="70" grpId="0"/>
      <p:bldP spid="71" grpId="0"/>
      <p:bldP spid="72" grpId="0"/>
      <p:bldP spid="78" grpId="0"/>
      <p:bldP spid="80" grpId="0"/>
      <p:bldP spid="81" grpId="0"/>
      <p:bldP spid="82" grpId="0"/>
      <p:bldP spid="83" grpId="0"/>
      <p:bldP spid="8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2860</TotalTime>
  <Words>499</Words>
  <Application>Microsoft Office PowerPoint</Application>
  <PresentationFormat>On-screen Show (4:3)</PresentationFormat>
  <Paragraphs>133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 One dimensional steady state conduction, </vt:lpstr>
      <vt:lpstr> One-dimensional heat flow through a hollow cylinder, </vt:lpstr>
      <vt:lpstr> One-dimensional heat flow through a hollow cylinder,</vt:lpstr>
      <vt:lpstr> One-dimensional heat flow through a hollow cylinder,</vt:lpstr>
      <vt:lpstr> One-dimensional heat flow through a hollow cylinder,</vt:lpstr>
      <vt:lpstr> One-dimensional heat flow through a hollow cylinder, </vt:lpstr>
      <vt:lpstr> One-dimensional heat flow through a hollow cylinder,</vt:lpstr>
      <vt:lpstr> One-dimensional heat flow through multiple cylindrical sections</vt:lpstr>
      <vt:lpstr>One-dimensional heat flow through multiple cylindrical sections</vt:lpstr>
      <vt:lpstr>Critical radius of insulation for cylinder</vt:lpstr>
      <vt:lpstr>Critical radius of insulation for cylinder</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323</cp:revision>
  <dcterms:created xsi:type="dcterms:W3CDTF">2006-08-16T00:00:00Z</dcterms:created>
  <dcterms:modified xsi:type="dcterms:W3CDTF">2022-04-01T10:13:17Z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