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9" d="100"/>
          <a:sy n="69" d="100"/>
        </p:scale>
        <p:origin x="-132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204F5E7-BFA1-4F44-B131-230415149368}" type="datetimeFigureOut">
              <a:rPr lang="en-US" smtClean="0"/>
              <a:pPr/>
              <a:t>02-Sep-21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AD68209-2E5C-4189-997A-51A31FD23D5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04F5E7-BFA1-4F44-B131-230415149368}" type="datetimeFigureOut">
              <a:rPr lang="en-US" smtClean="0"/>
              <a:pPr/>
              <a:t>02-Sep-21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68209-2E5C-4189-997A-51A31FD23D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04F5E7-BFA1-4F44-B131-230415149368}" type="datetimeFigureOut">
              <a:rPr lang="en-US" smtClean="0"/>
              <a:pPr/>
              <a:t>02-Sep-21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68209-2E5C-4189-997A-51A31FD23D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04F5E7-BFA1-4F44-B131-230415149368}" type="datetimeFigureOut">
              <a:rPr lang="en-US" smtClean="0"/>
              <a:pPr/>
              <a:t>02-Sep-21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68209-2E5C-4189-997A-51A31FD23D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204F5E7-BFA1-4F44-B131-230415149368}" type="datetimeFigureOut">
              <a:rPr lang="en-US" smtClean="0"/>
              <a:pPr/>
              <a:t>02-Sep-21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68209-2E5C-4189-997A-51A31FD23D5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04F5E7-BFA1-4F44-B131-230415149368}" type="datetimeFigureOut">
              <a:rPr lang="en-US" smtClean="0"/>
              <a:pPr/>
              <a:t>02-Sep-21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68209-2E5C-4189-997A-51A31FD23D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204F5E7-BFA1-4F44-B131-230415149368}" type="datetimeFigureOut">
              <a:rPr lang="en-US" smtClean="0"/>
              <a:pPr/>
              <a:t>02-Sep-21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D68209-2E5C-4189-997A-51A31FD23D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204F5E7-BFA1-4F44-B131-230415149368}" type="datetimeFigureOut">
              <a:rPr lang="en-US" smtClean="0"/>
              <a:pPr/>
              <a:t>02-Sep-21</a:t>
            </a:fld>
            <a:endParaRPr lang="en-US"/>
          </a:p>
        </p:txBody>
      </p:sp>
      <p:sp>
        <p:nvSpPr>
          <p:cNvPr id="8" name="Slide Number Placeholder 7"/>
          <p:cNvSpPr>
            <a:spLocks noGrp="1"/>
          </p:cNvSpPr>
          <p:nvPr>
            <p:ph type="sldNum" sz="quarter" idx="11"/>
          </p:nvPr>
        </p:nvSpPr>
        <p:spPr/>
        <p:txBody>
          <a:bodyPr/>
          <a:lstStyle/>
          <a:p>
            <a:fld id="{6AD68209-2E5C-4189-997A-51A31FD23D58}"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4F5E7-BFA1-4F44-B131-230415149368}" type="datetimeFigureOut">
              <a:rPr lang="en-US" smtClean="0"/>
              <a:pPr/>
              <a:t>02-Sep-21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D68209-2E5C-4189-997A-51A31FD23D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04F5E7-BFA1-4F44-B131-230415149368}" type="datetimeFigureOut">
              <a:rPr lang="en-US" smtClean="0"/>
              <a:pPr/>
              <a:t>02-Sep-21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6AD68209-2E5C-4189-997A-51A31FD23D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F204F5E7-BFA1-4F44-B131-230415149368}" type="datetimeFigureOut">
              <a:rPr lang="en-US" smtClean="0"/>
              <a:pPr/>
              <a:t>02-Sep-21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68209-2E5C-4189-997A-51A31FD23D5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204F5E7-BFA1-4F44-B131-230415149368}" type="datetimeFigureOut">
              <a:rPr lang="en-US" smtClean="0"/>
              <a:pPr/>
              <a:t>02-Sep-21</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AD68209-2E5C-4189-997A-51A31FD23D5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Indian Constitution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868362"/>
          </a:xfrm>
        </p:spPr>
        <p:txBody>
          <a:bodyPr>
            <a:normAutofit/>
          </a:bodyPr>
          <a:lstStyle/>
          <a:p>
            <a:r>
              <a:rPr lang="en-US" b="1" dirty="0" smtClean="0"/>
              <a:t>THE STATE GOVERNMENT</a:t>
            </a:r>
            <a:endParaRPr lang="en-US" dirty="0"/>
          </a:p>
        </p:txBody>
      </p:sp>
      <p:sp>
        <p:nvSpPr>
          <p:cNvPr id="3" name="Content Placeholder 2"/>
          <p:cNvSpPr>
            <a:spLocks noGrp="1"/>
          </p:cNvSpPr>
          <p:nvPr>
            <p:ph idx="1"/>
          </p:nvPr>
        </p:nvSpPr>
        <p:spPr>
          <a:xfrm>
            <a:off x="152400" y="990600"/>
            <a:ext cx="8763000" cy="5715000"/>
          </a:xfrm>
        </p:spPr>
        <p:txBody>
          <a:bodyPr>
            <a:normAutofit fontScale="77500" lnSpcReduction="20000"/>
          </a:bodyPr>
          <a:lstStyle/>
          <a:p>
            <a:r>
              <a:rPr lang="en-US" dirty="0" smtClean="0"/>
              <a:t>India is a Union of States. </a:t>
            </a:r>
          </a:p>
          <a:p>
            <a:r>
              <a:rPr lang="en-US" dirty="0" smtClean="0"/>
              <a:t>Today, there are 28 States. Other than these, there are 8 centrally-administered Territories. Our Constitution provides for the Government of the Union as well as the Government of 27 States (Total is 28). </a:t>
            </a:r>
          </a:p>
          <a:p>
            <a:r>
              <a:rPr lang="en-US" dirty="0" smtClean="0"/>
              <a:t>The State of Jammu &amp; Kashmir was allowed to frame its own Constitution. </a:t>
            </a:r>
          </a:p>
          <a:p>
            <a:r>
              <a:rPr lang="en-US" dirty="0" smtClean="0"/>
              <a:t>In Jammu &amp; Kashmir, the Parliamentary form of Government has been adopted and the Executive Head is the Governor. </a:t>
            </a:r>
          </a:p>
          <a:p>
            <a:r>
              <a:rPr lang="en-US" dirty="0" smtClean="0"/>
              <a:t>The State Governments follow the model of the Central Government. There are minor variations. </a:t>
            </a:r>
          </a:p>
          <a:p>
            <a:r>
              <a:rPr lang="en-US" dirty="0" smtClean="0"/>
              <a:t>The Legislature in four States (Bihar, Maharashtra, Karnataka and Uttar Pradesh) is Bicameral.</a:t>
            </a:r>
          </a:p>
          <a:p>
            <a:r>
              <a:rPr lang="en-US" dirty="0" smtClean="0"/>
              <a:t>All the remaining States have only one House called as Unicameral. Andhra Pradesh, Tamil Nadu, West Bengal and Punjab have abolished the Legislative Council.</a:t>
            </a:r>
          </a:p>
          <a:p>
            <a:r>
              <a:rPr lang="en-US" dirty="0" smtClean="0"/>
              <a:t>The three organs of the State Government are Legislature, Executive and Judiciary.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fontScale="77500" lnSpcReduction="20000"/>
          </a:bodyPr>
          <a:lstStyle/>
          <a:p>
            <a:pPr>
              <a:buNone/>
            </a:pPr>
            <a:r>
              <a:rPr lang="en-US" b="1" dirty="0" smtClean="0"/>
              <a:t>A. State Legislature</a:t>
            </a:r>
          </a:p>
          <a:p>
            <a:pPr lvl="1"/>
            <a:r>
              <a:rPr lang="en-US" dirty="0" smtClean="0"/>
              <a:t>It is composed of the Governor and the two Houses (</a:t>
            </a:r>
            <a:r>
              <a:rPr lang="en-US" dirty="0" err="1" smtClean="0"/>
              <a:t>Vidhana</a:t>
            </a:r>
            <a:r>
              <a:rPr lang="en-US" dirty="0" smtClean="0"/>
              <a:t> </a:t>
            </a:r>
            <a:r>
              <a:rPr lang="en-US" dirty="0" err="1" smtClean="0"/>
              <a:t>Sabha</a:t>
            </a:r>
            <a:r>
              <a:rPr lang="en-US" dirty="0" smtClean="0"/>
              <a:t> - Legislative Assembly and </a:t>
            </a:r>
            <a:r>
              <a:rPr lang="en-US" dirty="0" err="1" smtClean="0"/>
              <a:t>Vidhana</a:t>
            </a:r>
            <a:r>
              <a:rPr lang="en-US" dirty="0" smtClean="0"/>
              <a:t> </a:t>
            </a:r>
            <a:r>
              <a:rPr lang="en-US" dirty="0" err="1" smtClean="0"/>
              <a:t>Parishad</a:t>
            </a:r>
            <a:r>
              <a:rPr lang="en-US" dirty="0" smtClean="0"/>
              <a:t> - Legislative Council). It makes the laws.</a:t>
            </a:r>
          </a:p>
          <a:p>
            <a:r>
              <a:rPr lang="en-US" b="1" i="1" dirty="0" smtClean="0"/>
              <a:t>Legislative Assembly</a:t>
            </a:r>
            <a:r>
              <a:rPr lang="en-US" dirty="0" smtClean="0"/>
              <a:t>: It is the House of Representatives of the people. Its Members are elected by the people of all categories. </a:t>
            </a:r>
          </a:p>
          <a:p>
            <a:r>
              <a:rPr lang="en-US" dirty="0" smtClean="0"/>
              <a:t>In Karnataka Legislative Assembly, there are 224 seats.</a:t>
            </a:r>
          </a:p>
          <a:p>
            <a:r>
              <a:rPr lang="en-US" b="1" dirty="0" smtClean="0"/>
              <a:t>Speaker, Deputy Speaker and Members of Legislative Assembly</a:t>
            </a:r>
            <a:r>
              <a:rPr lang="en-US" dirty="0" smtClean="0"/>
              <a:t>: </a:t>
            </a:r>
          </a:p>
          <a:p>
            <a:pPr lvl="1"/>
            <a:r>
              <a:rPr lang="en-US" dirty="0" smtClean="0"/>
              <a:t>The Members of Legislative Assembly elect among themselves as the Speaker as Presiding Officer of the House. </a:t>
            </a:r>
          </a:p>
          <a:p>
            <a:pPr lvl="1"/>
            <a:r>
              <a:rPr lang="en-US" dirty="0" smtClean="0"/>
              <a:t>They are elected for a term of five years. </a:t>
            </a:r>
          </a:p>
          <a:p>
            <a:pPr lvl="1"/>
            <a:r>
              <a:rPr lang="en-US" dirty="0" smtClean="0"/>
              <a:t>The Assembly may be dissolved before the expiry of the full term. Hence, it is not a permanent body.</a:t>
            </a:r>
          </a:p>
          <a:p>
            <a:r>
              <a:rPr lang="en-US" dirty="0" smtClean="0"/>
              <a:t>The Qualifications required to become Speaker, Deputy Speaker and Member of Legislative Assembly are as follows:</a:t>
            </a:r>
          </a:p>
          <a:p>
            <a:pPr lvl="1"/>
            <a:r>
              <a:rPr lang="en-US" dirty="0" smtClean="0"/>
              <a:t>Should be a citizen of India</a:t>
            </a:r>
          </a:p>
          <a:p>
            <a:pPr lvl="1"/>
            <a:r>
              <a:rPr lang="en-US" dirty="0" smtClean="0"/>
              <a:t>Should not be less than age of 25</a:t>
            </a:r>
          </a:p>
          <a:p>
            <a:pPr lvl="1"/>
            <a:r>
              <a:rPr lang="en-US" dirty="0" smtClean="0"/>
              <a:t>Should not hold any Office of profit under the Government</a:t>
            </a:r>
          </a:p>
          <a:p>
            <a:pPr lvl="1"/>
            <a:r>
              <a:rPr lang="en-US" dirty="0" smtClean="0"/>
              <a:t>Should possess other qualifications as decided by the Parliament</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10000"/>
          </a:bodyPr>
          <a:lstStyle/>
          <a:p>
            <a:r>
              <a:rPr lang="en-US" dirty="0" smtClean="0"/>
              <a:t>Responsibilities of MLAs: </a:t>
            </a:r>
          </a:p>
          <a:p>
            <a:pPr lvl="1"/>
            <a:r>
              <a:rPr lang="en-US" dirty="0" smtClean="0"/>
              <a:t>They are the representatives of their respective constituencies.</a:t>
            </a:r>
          </a:p>
          <a:p>
            <a:pPr lvl="1"/>
            <a:r>
              <a:rPr lang="en-US" dirty="0" smtClean="0"/>
              <a:t>Their main responsibility is to keep in contact with the people and solve their problems.</a:t>
            </a:r>
          </a:p>
          <a:p>
            <a:pPr lvl="1"/>
            <a:r>
              <a:rPr lang="en-US" dirty="0" smtClean="0"/>
              <a:t>They must take special interest in the developmental activities and welfare </a:t>
            </a:r>
            <a:r>
              <a:rPr lang="en-US" dirty="0" err="1" smtClean="0"/>
              <a:t>programmes</a:t>
            </a:r>
            <a:r>
              <a:rPr lang="en-US" dirty="0" smtClean="0"/>
              <a:t> of their constituencies. </a:t>
            </a:r>
          </a:p>
          <a:p>
            <a:r>
              <a:rPr lang="en-US" dirty="0" smtClean="0"/>
              <a:t>The Powers and Functions of the Legislative Assembly are follows:</a:t>
            </a:r>
          </a:p>
          <a:p>
            <a:pPr lvl="1"/>
            <a:r>
              <a:rPr lang="en-US" dirty="0" smtClean="0"/>
              <a:t>It is the Legislature of a State. </a:t>
            </a:r>
          </a:p>
          <a:p>
            <a:pPr lvl="1"/>
            <a:r>
              <a:rPr lang="en-US" dirty="0" smtClean="0"/>
              <a:t>It has power to legislate on the subjects that come under the State List and Concurrent List</a:t>
            </a:r>
          </a:p>
          <a:p>
            <a:pPr lvl="1"/>
            <a:r>
              <a:rPr lang="en-US" dirty="0" smtClean="0"/>
              <a:t>In all Financial matters (preparation of Budget), the decision of the Assembly is final</a:t>
            </a:r>
          </a:p>
          <a:p>
            <a:pPr lvl="1"/>
            <a:r>
              <a:rPr lang="en-US" dirty="0" smtClean="0"/>
              <a:t>The members also play a role in the election of the President of India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normAutofit fontScale="92500" lnSpcReduction="20000"/>
          </a:bodyPr>
          <a:lstStyle/>
          <a:p>
            <a:r>
              <a:rPr lang="en-US" dirty="0" smtClean="0"/>
              <a:t>Legislative Council: </a:t>
            </a:r>
          </a:p>
          <a:p>
            <a:pPr lvl="1"/>
            <a:r>
              <a:rPr lang="en-US" dirty="0" smtClean="0"/>
              <a:t>The membership of the Legislative Council is not more than one-third of the membership of the Legislative Assembly. </a:t>
            </a:r>
          </a:p>
          <a:p>
            <a:pPr lvl="1"/>
            <a:r>
              <a:rPr lang="en-US" dirty="0" smtClean="0"/>
              <a:t>The number of Members in the Karnataka Legislative Council is 75. </a:t>
            </a:r>
          </a:p>
          <a:p>
            <a:pPr lvl="1"/>
            <a:r>
              <a:rPr lang="en-US" dirty="0" smtClean="0"/>
              <a:t>One-third of them are elected by the Legislative Assembly, one third of them are elected from the local bodies, one-sixth each are elected by Registered Graduates and Registered Teachers respectively. </a:t>
            </a:r>
          </a:p>
          <a:p>
            <a:pPr lvl="1"/>
            <a:r>
              <a:rPr lang="en-US" dirty="0" smtClean="0"/>
              <a:t>Some Members are nominated by the Governor, taking into consideration of the services rendered in the fields of social service, arts, or literature, etc. </a:t>
            </a:r>
          </a:p>
          <a:p>
            <a:pPr lvl="1"/>
            <a:r>
              <a:rPr lang="en-US" dirty="0" smtClean="0"/>
              <a:t>It is a permanent House and is not subject to dissolution. </a:t>
            </a:r>
          </a:p>
          <a:p>
            <a:pPr lvl="1"/>
            <a:r>
              <a:rPr lang="en-US" dirty="0" smtClean="0"/>
              <a:t>Once in two years, one-third of its Members retire. </a:t>
            </a:r>
          </a:p>
          <a:p>
            <a:pPr lvl="1"/>
            <a:r>
              <a:rPr lang="en-US" dirty="0" smtClean="0"/>
              <a:t>The term of each Member is six years.</a:t>
            </a:r>
          </a:p>
          <a:p>
            <a:pPr lvl="1"/>
            <a:r>
              <a:rPr lang="en-US" dirty="0" smtClean="0"/>
              <a:t>The Chairman and the Deputy Chairman are elected by the Members of the Council. </a:t>
            </a:r>
          </a:p>
          <a:p>
            <a:pPr lvl="1"/>
            <a:r>
              <a:rPr lang="en-US" dirty="0" smtClean="0"/>
              <a:t>The deliberations are carried by the Chairman.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lnSpcReduction="10000"/>
          </a:bodyPr>
          <a:lstStyle/>
          <a:p>
            <a:r>
              <a:rPr lang="en-US" dirty="0" smtClean="0"/>
              <a:t>Qualifications: To become a Member of Legislative Council, one has to possess the following:</a:t>
            </a:r>
          </a:p>
          <a:p>
            <a:pPr lvl="1"/>
            <a:r>
              <a:rPr lang="en-US" dirty="0" smtClean="0"/>
              <a:t>Should be a citizen of India</a:t>
            </a:r>
          </a:p>
          <a:p>
            <a:pPr lvl="1"/>
            <a:r>
              <a:rPr lang="en-US" dirty="0" smtClean="0"/>
              <a:t>Should not be less than 30 years of age</a:t>
            </a:r>
          </a:p>
          <a:p>
            <a:pPr lvl="1"/>
            <a:r>
              <a:rPr lang="en-US" dirty="0" smtClean="0"/>
              <a:t>Should possess other qualifications as decided by the Parliament</a:t>
            </a:r>
          </a:p>
          <a:p>
            <a:r>
              <a:rPr lang="en-US" dirty="0" smtClean="0"/>
              <a:t>The Council has limited powers in financial and administrative matters, there is a view that the Council is needed because,</a:t>
            </a:r>
          </a:p>
          <a:p>
            <a:pPr lvl="1"/>
            <a:r>
              <a:rPr lang="en-US" dirty="0" smtClean="0"/>
              <a:t>The Members possess rich experience</a:t>
            </a:r>
          </a:p>
          <a:p>
            <a:pPr lvl="1"/>
            <a:r>
              <a:rPr lang="en-US" dirty="0" smtClean="0"/>
              <a:t>The Members can delay the Legislation passed by the Assembly in a hurry and the Experts may be nominated by the Council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77500" lnSpcReduction="20000"/>
          </a:bodyPr>
          <a:lstStyle/>
          <a:p>
            <a:pPr>
              <a:buNone/>
            </a:pPr>
            <a:r>
              <a:rPr lang="en-US" b="1" dirty="0" smtClean="0"/>
              <a:t>B. State Executive</a:t>
            </a:r>
          </a:p>
          <a:p>
            <a:r>
              <a:rPr lang="en-US" dirty="0" smtClean="0"/>
              <a:t>It consists of the Governor, Chief Minister and the Council of Ministers. </a:t>
            </a:r>
          </a:p>
          <a:p>
            <a:r>
              <a:rPr lang="en-US" dirty="0" smtClean="0"/>
              <a:t>Generally, its composition and functions are similar to those of the Union Executive.</a:t>
            </a:r>
          </a:p>
          <a:p>
            <a:r>
              <a:rPr lang="en-US" dirty="0" smtClean="0"/>
              <a:t>Governor: </a:t>
            </a:r>
          </a:p>
          <a:p>
            <a:pPr lvl="1"/>
            <a:r>
              <a:rPr lang="en-US" dirty="0" smtClean="0"/>
              <a:t>He / she is the Constitutional Head of the State Executive. </a:t>
            </a:r>
          </a:p>
          <a:p>
            <a:pPr lvl="1"/>
            <a:r>
              <a:rPr lang="en-US" dirty="0" smtClean="0"/>
              <a:t>But in actual practice, the Chief Minister is the Chief Executive Authority. </a:t>
            </a:r>
          </a:p>
          <a:p>
            <a:pPr lvl="1"/>
            <a:r>
              <a:rPr lang="en-US" dirty="0" smtClean="0"/>
              <a:t>The President of India nominates the Governor. </a:t>
            </a:r>
          </a:p>
          <a:p>
            <a:pPr lvl="1"/>
            <a:r>
              <a:rPr lang="en-US" dirty="0" smtClean="0"/>
              <a:t>His / her Office is five years. </a:t>
            </a:r>
          </a:p>
          <a:p>
            <a:pPr lvl="1"/>
            <a:r>
              <a:rPr lang="en-US" dirty="0" smtClean="0"/>
              <a:t>But, the President has the power to remove the Governor before the expiry of the term. </a:t>
            </a:r>
          </a:p>
          <a:p>
            <a:pPr lvl="1"/>
            <a:r>
              <a:rPr lang="en-US" dirty="0" smtClean="0"/>
              <a:t>The Governor may continue in the Office as long as he / she enjoys the confidence of the President.</a:t>
            </a:r>
          </a:p>
          <a:p>
            <a:r>
              <a:rPr lang="en-US" dirty="0" smtClean="0"/>
              <a:t>Qualifications: The Governor</a:t>
            </a:r>
          </a:p>
          <a:p>
            <a:pPr lvl="1"/>
            <a:r>
              <a:rPr lang="en-US" dirty="0" smtClean="0"/>
              <a:t>Must be a citizen of India and must not be less than 35 years of age</a:t>
            </a:r>
          </a:p>
          <a:p>
            <a:pPr lvl="1"/>
            <a:r>
              <a:rPr lang="en-US" dirty="0" smtClean="0"/>
              <a:t>Must not be a Member of either of Parliament or State Legislature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20000"/>
          </a:bodyPr>
          <a:lstStyle/>
          <a:p>
            <a:r>
              <a:rPr lang="en-US" dirty="0" smtClean="0"/>
              <a:t>Powers: The Governor</a:t>
            </a:r>
          </a:p>
          <a:p>
            <a:pPr lvl="1"/>
            <a:r>
              <a:rPr lang="en-US" dirty="0" smtClean="0"/>
              <a:t>Appoints the Chief Minister and, on his / her advice, appoints the Council of Ministers</a:t>
            </a:r>
          </a:p>
          <a:p>
            <a:pPr lvl="1"/>
            <a:r>
              <a:rPr lang="en-US" dirty="0" smtClean="0"/>
              <a:t>Has right to know from the Chief Minister about the working of the administration</a:t>
            </a:r>
          </a:p>
          <a:p>
            <a:pPr lvl="1"/>
            <a:r>
              <a:rPr lang="en-US" dirty="0" smtClean="0"/>
              <a:t>May review and give assent or to express dissent over the Bills passed by the Legislature</a:t>
            </a:r>
          </a:p>
          <a:p>
            <a:pPr lvl="1"/>
            <a:r>
              <a:rPr lang="en-US" dirty="0" smtClean="0"/>
              <a:t>He / she is in charge of the administration of the State</a:t>
            </a:r>
          </a:p>
          <a:p>
            <a:pPr lvl="1"/>
            <a:r>
              <a:rPr lang="en-US" dirty="0" smtClean="0"/>
              <a:t>The Money Bills cannot be introduced or amended unless approved by the Governor</a:t>
            </a:r>
          </a:p>
          <a:p>
            <a:pPr lvl="1"/>
            <a:r>
              <a:rPr lang="en-US" dirty="0" smtClean="0"/>
              <a:t>He / she has power to pardon those who have been convicted (but has no power to pardon a death sentence)</a:t>
            </a:r>
          </a:p>
          <a:p>
            <a:pPr lvl="1"/>
            <a:r>
              <a:rPr lang="en-US" dirty="0" smtClean="0"/>
              <a:t>The Joint Session of the Assembly is called by him / her and has the right to address the Joint Session</a:t>
            </a:r>
          </a:p>
          <a:p>
            <a:pPr lvl="1"/>
            <a:r>
              <a:rPr lang="en-US" dirty="0" smtClean="0"/>
              <a:t>The State Advocate General, the Chairman and the Members of the Public Service Commission, the Vice Chancellors of the Universities, etc are appointed by the Governor.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20000"/>
          </a:bodyPr>
          <a:lstStyle/>
          <a:p>
            <a:r>
              <a:rPr lang="en-US" dirty="0" smtClean="0"/>
              <a:t>Chief Minister: </a:t>
            </a:r>
          </a:p>
          <a:p>
            <a:pPr lvl="1"/>
            <a:r>
              <a:rPr lang="en-US" dirty="0" smtClean="0"/>
              <a:t>Just as the Prime Minister is the Head of the Union Government, the Chief Minister is the Head of the State Government. </a:t>
            </a:r>
          </a:p>
          <a:p>
            <a:pPr lvl="1"/>
            <a:r>
              <a:rPr lang="en-US" dirty="0" smtClean="0"/>
              <a:t>The Governor appoints the Leader of the majority party or group as the Chief Minister.</a:t>
            </a:r>
          </a:p>
          <a:p>
            <a:r>
              <a:rPr lang="en-US" dirty="0" smtClean="0"/>
              <a:t>Powers and Functions: The Chief Minister has</a:t>
            </a:r>
          </a:p>
          <a:p>
            <a:pPr lvl="1"/>
            <a:r>
              <a:rPr lang="en-US" dirty="0" smtClean="0"/>
              <a:t>The Governor appoints the Ministers selected by the Chief Minister</a:t>
            </a:r>
          </a:p>
          <a:p>
            <a:pPr lvl="1"/>
            <a:r>
              <a:rPr lang="en-US" dirty="0" smtClean="0"/>
              <a:t>Allocates Departments to the Ministers and also changes their Departments</a:t>
            </a:r>
          </a:p>
          <a:p>
            <a:pPr lvl="1"/>
            <a:r>
              <a:rPr lang="en-US" dirty="0" smtClean="0"/>
              <a:t>He / she has the power to remove the Ministers. </a:t>
            </a:r>
          </a:p>
          <a:p>
            <a:pPr lvl="1"/>
            <a:r>
              <a:rPr lang="en-US" dirty="0" smtClean="0"/>
              <a:t>In other words, the Ministers can continue as long they enjoy the confidence of the Chief Minister</a:t>
            </a:r>
          </a:p>
          <a:p>
            <a:pPr lvl="1"/>
            <a:r>
              <a:rPr lang="en-US" dirty="0" smtClean="0"/>
              <a:t>Has the right to supervise all the Departments</a:t>
            </a:r>
          </a:p>
          <a:p>
            <a:pPr lvl="1"/>
            <a:r>
              <a:rPr lang="en-US" dirty="0" smtClean="0"/>
              <a:t>Plays important role in the appointment of some of the top officers of the State administration</a:t>
            </a:r>
          </a:p>
          <a:p>
            <a:pPr lvl="1"/>
            <a:r>
              <a:rPr lang="en-US" dirty="0" smtClean="0"/>
              <a:t>Expected to maintain a good relationship with the Center</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77000"/>
          </a:xfrm>
        </p:spPr>
        <p:txBody>
          <a:bodyPr>
            <a:normAutofit fontScale="92500" lnSpcReduction="20000"/>
          </a:bodyPr>
          <a:lstStyle/>
          <a:p>
            <a:r>
              <a:rPr lang="en-US" dirty="0" smtClean="0"/>
              <a:t>Council of Ministers: The Governor of the State appoints the Council of Ministers on the advice of the Chief Minister. </a:t>
            </a:r>
          </a:p>
          <a:p>
            <a:r>
              <a:rPr lang="en-US" dirty="0" smtClean="0"/>
              <a:t>Functions:</a:t>
            </a:r>
          </a:p>
          <a:p>
            <a:pPr lvl="1"/>
            <a:r>
              <a:rPr lang="en-US" dirty="0" smtClean="0"/>
              <a:t>To prepare the Budget and the various Bills and place them before the assembly for its approval</a:t>
            </a:r>
          </a:p>
          <a:p>
            <a:pPr lvl="1"/>
            <a:r>
              <a:rPr lang="en-US" dirty="0" smtClean="0"/>
              <a:t>To exercise control over the administration. To answer questions asked by the other Members over the administration during the Question Hour</a:t>
            </a:r>
          </a:p>
          <a:p>
            <a:pPr lvl="1"/>
            <a:r>
              <a:rPr lang="en-US" dirty="0" smtClean="0"/>
              <a:t>Every Minister is held responsible for the work of the Department, which has been entrusted. However collectively all the Ministers are responsible to the legislature. When they lose the Confidence of the house, they have to resign</a:t>
            </a:r>
          </a:p>
          <a:p>
            <a:pPr lvl="1"/>
            <a:r>
              <a:rPr lang="en-US" dirty="0" smtClean="0"/>
              <a:t>Ministers are expected to tour the State to understand the various problems of the people and find solutions to them</a:t>
            </a:r>
          </a:p>
          <a:p>
            <a:pPr lvl="1"/>
            <a:r>
              <a:rPr lang="en-US" dirty="0" smtClean="0"/>
              <a:t>From time-to-time, the Cabinet is expected to meet and take necessary decisions about administration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00800"/>
          </a:xfrm>
        </p:spPr>
        <p:txBody>
          <a:bodyPr>
            <a:normAutofit fontScale="92500" lnSpcReduction="20000"/>
          </a:bodyPr>
          <a:lstStyle/>
          <a:p>
            <a:pPr>
              <a:buNone/>
            </a:pPr>
            <a:r>
              <a:rPr lang="en-US" b="1" dirty="0" smtClean="0"/>
              <a:t>C. State Judiciary</a:t>
            </a:r>
          </a:p>
          <a:p>
            <a:pPr lvl="1"/>
            <a:r>
              <a:rPr lang="en-US" dirty="0" smtClean="0"/>
              <a:t>The aim of the Judiciary is to provide justice to the people. </a:t>
            </a:r>
          </a:p>
          <a:p>
            <a:pPr lvl="1"/>
            <a:r>
              <a:rPr lang="en-US" dirty="0" smtClean="0"/>
              <a:t>Each State will have High Court as per the Constitution. </a:t>
            </a:r>
          </a:p>
          <a:p>
            <a:pPr lvl="1"/>
            <a:r>
              <a:rPr lang="en-US" dirty="0" smtClean="0"/>
              <a:t>Some bigger States have High Court Benches in city of their State. Smaller States are attached to nearby big State High Courts. </a:t>
            </a:r>
          </a:p>
          <a:p>
            <a:pPr lvl="1"/>
            <a:r>
              <a:rPr lang="en-US" dirty="0" smtClean="0"/>
              <a:t>The Chief Justice of High Court is appointed by the President of India in consultation with the Governor of the State and the Chief Justice of India. </a:t>
            </a:r>
          </a:p>
          <a:p>
            <a:pPr lvl="1"/>
            <a:r>
              <a:rPr lang="en-US" dirty="0" smtClean="0"/>
              <a:t>Other Judges of the High Court are appointed by consulting the High Court Chief Justice and the Governor. </a:t>
            </a:r>
          </a:p>
          <a:p>
            <a:pPr lvl="1"/>
            <a:r>
              <a:rPr lang="en-US" dirty="0" smtClean="0"/>
              <a:t>Either English or regional language is used in the High Court.</a:t>
            </a:r>
          </a:p>
          <a:p>
            <a:pPr lvl="1"/>
            <a:r>
              <a:rPr lang="en-US" dirty="0" smtClean="0"/>
              <a:t>They are given salary and facilities like house, car and pension. </a:t>
            </a:r>
          </a:p>
          <a:p>
            <a:pPr lvl="1"/>
            <a:r>
              <a:rPr lang="en-US" dirty="0" smtClean="0"/>
              <a:t>He can also resign or can be removed from the Office by an order from the President.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rmAutofit fontScale="90000"/>
          </a:bodyPr>
          <a:lstStyle/>
          <a:p>
            <a:r>
              <a:rPr lang="en-US" b="1" dirty="0" smtClean="0"/>
              <a:t>Provisions for Women</a:t>
            </a:r>
            <a:endParaRPr lang="en-US" dirty="0"/>
          </a:p>
        </p:txBody>
      </p:sp>
      <p:sp>
        <p:nvSpPr>
          <p:cNvPr id="3" name="Content Placeholder 2"/>
          <p:cNvSpPr>
            <a:spLocks noGrp="1"/>
          </p:cNvSpPr>
          <p:nvPr>
            <p:ph idx="1"/>
          </p:nvPr>
        </p:nvSpPr>
        <p:spPr>
          <a:xfrm>
            <a:off x="76200" y="914400"/>
            <a:ext cx="8915400" cy="5715000"/>
          </a:xfrm>
        </p:spPr>
        <p:txBody>
          <a:bodyPr>
            <a:normAutofit fontScale="77500" lnSpcReduction="20000"/>
          </a:bodyPr>
          <a:lstStyle/>
          <a:p>
            <a:r>
              <a:rPr lang="en-US" dirty="0" smtClean="0"/>
              <a:t>Our </a:t>
            </a:r>
            <a:r>
              <a:rPr lang="en-US" dirty="0"/>
              <a:t>Constitution has granted the ‘Right to Equality’ to all citizens, including women.</a:t>
            </a:r>
          </a:p>
          <a:p>
            <a:r>
              <a:rPr lang="en-US" dirty="0" smtClean="0"/>
              <a:t>In </a:t>
            </a:r>
            <a:r>
              <a:rPr lang="en-US" dirty="0"/>
              <a:t>many ways, women are denied this right and they are discriminated against.</a:t>
            </a:r>
          </a:p>
          <a:p>
            <a:r>
              <a:rPr lang="en-US" dirty="0"/>
              <a:t>For example, there are </a:t>
            </a:r>
            <a:r>
              <a:rPr lang="en-US" i="1" dirty="0"/>
              <a:t>more non-literate women </a:t>
            </a:r>
            <a:r>
              <a:rPr lang="en-US" dirty="0"/>
              <a:t>than men. More boys get to complete </a:t>
            </a:r>
            <a:r>
              <a:rPr lang="en-US" dirty="0" smtClean="0"/>
              <a:t>high school </a:t>
            </a:r>
            <a:r>
              <a:rPr lang="en-US" dirty="0"/>
              <a:t>than girls, girls do </a:t>
            </a:r>
            <a:r>
              <a:rPr lang="en-US" i="1" dirty="0"/>
              <a:t>more domestic work</a:t>
            </a:r>
            <a:r>
              <a:rPr lang="en-US" dirty="0"/>
              <a:t> than boys, and taking the population as </a:t>
            </a:r>
            <a:r>
              <a:rPr lang="en-US" dirty="0" smtClean="0"/>
              <a:t>a whole </a:t>
            </a:r>
            <a:r>
              <a:rPr lang="en-US" dirty="0"/>
              <a:t>there are more men than women. Why these differences are?</a:t>
            </a:r>
          </a:p>
          <a:p>
            <a:r>
              <a:rPr lang="en-US" dirty="0" smtClean="0"/>
              <a:t>Social </a:t>
            </a:r>
            <a:r>
              <a:rPr lang="en-US" dirty="0"/>
              <a:t>reformers like Raja Ram Mohan Roy, Swami </a:t>
            </a:r>
            <a:r>
              <a:rPr lang="en-US" dirty="0" err="1"/>
              <a:t>Dayananda</a:t>
            </a:r>
            <a:r>
              <a:rPr lang="en-US" dirty="0"/>
              <a:t> </a:t>
            </a:r>
            <a:r>
              <a:rPr lang="en-US" dirty="0" err="1" smtClean="0"/>
              <a:t>Saraswathi</a:t>
            </a:r>
            <a:r>
              <a:rPr lang="en-US" dirty="0" smtClean="0"/>
              <a:t>, </a:t>
            </a:r>
            <a:r>
              <a:rPr lang="en-US" dirty="0" err="1" smtClean="0"/>
              <a:t>Rabindranath</a:t>
            </a:r>
            <a:r>
              <a:rPr lang="en-US" dirty="0" smtClean="0"/>
              <a:t> </a:t>
            </a:r>
            <a:r>
              <a:rPr lang="en-US" dirty="0"/>
              <a:t>Tagore, Annie Besant, </a:t>
            </a:r>
            <a:r>
              <a:rPr lang="en-US" dirty="0" err="1"/>
              <a:t>Eswarchandra</a:t>
            </a:r>
            <a:r>
              <a:rPr lang="en-US" dirty="0"/>
              <a:t> </a:t>
            </a:r>
            <a:r>
              <a:rPr lang="en-US" dirty="0" err="1"/>
              <a:t>Vidyasagar</a:t>
            </a:r>
            <a:r>
              <a:rPr lang="en-US" dirty="0"/>
              <a:t>, </a:t>
            </a:r>
            <a:r>
              <a:rPr lang="en-US" dirty="0" err="1"/>
              <a:t>Gandhiji</a:t>
            </a:r>
            <a:r>
              <a:rPr lang="en-US" dirty="0"/>
              <a:t>, </a:t>
            </a:r>
            <a:r>
              <a:rPr lang="en-US" dirty="0" err="1"/>
              <a:t>Sarojini</a:t>
            </a:r>
            <a:r>
              <a:rPr lang="en-US" dirty="0"/>
              <a:t> </a:t>
            </a:r>
            <a:r>
              <a:rPr lang="en-US" dirty="0" smtClean="0"/>
              <a:t>Naidu, etc</a:t>
            </a:r>
            <a:r>
              <a:rPr lang="en-US" dirty="0"/>
              <a:t>. have rendered </a:t>
            </a:r>
            <a:r>
              <a:rPr lang="en-US" dirty="0" smtClean="0"/>
              <a:t>service </a:t>
            </a:r>
            <a:r>
              <a:rPr lang="en-US" dirty="0"/>
              <a:t>for the cause of women’s </a:t>
            </a:r>
            <a:r>
              <a:rPr lang="en-US" dirty="0" err="1"/>
              <a:t>upliftment</a:t>
            </a:r>
            <a:r>
              <a:rPr lang="en-US" dirty="0"/>
              <a:t>. </a:t>
            </a:r>
            <a:endParaRPr lang="en-US" dirty="0" smtClean="0"/>
          </a:p>
          <a:p>
            <a:r>
              <a:rPr lang="en-US" sz="3200" i="1" dirty="0" smtClean="0"/>
              <a:t>Women’s education, abolition of child marriage, abolition of sati and legal provision for widow marriage are the various steps taken to improve the conditions of women.</a:t>
            </a:r>
            <a:endParaRPr lang="en-US" sz="32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10000"/>
          </a:bodyPr>
          <a:lstStyle/>
          <a:p>
            <a:r>
              <a:rPr lang="en-US" dirty="0" smtClean="0"/>
              <a:t>High Court Judge – Qualification and Tenure:</a:t>
            </a:r>
          </a:p>
          <a:p>
            <a:pPr lvl="1"/>
            <a:r>
              <a:rPr lang="en-US" dirty="0" smtClean="0"/>
              <a:t>Must be a citizen of India</a:t>
            </a:r>
          </a:p>
          <a:p>
            <a:pPr lvl="1"/>
            <a:r>
              <a:rPr lang="en-US" dirty="0" smtClean="0"/>
              <a:t>Must have served under the Indian Judiciary or an Advocate of the High Court for at least ten years</a:t>
            </a:r>
          </a:p>
          <a:p>
            <a:pPr lvl="1"/>
            <a:r>
              <a:rPr lang="en-US" dirty="0" smtClean="0"/>
              <a:t>The age of retirement is 62 years</a:t>
            </a:r>
          </a:p>
          <a:p>
            <a:pPr lvl="1"/>
            <a:r>
              <a:rPr lang="en-US" dirty="0" smtClean="0"/>
              <a:t>The President may appoint duly qualified persons as Additional Judges for a period not exceeding two years</a:t>
            </a:r>
          </a:p>
          <a:p>
            <a:pPr lvl="1"/>
            <a:r>
              <a:rPr lang="en-US" dirty="0" smtClean="0"/>
              <a:t>Has to make and subscribe an oath or affirmation before the Governor</a:t>
            </a:r>
          </a:p>
          <a:p>
            <a:pPr lvl="1"/>
            <a:r>
              <a:rPr lang="en-US" dirty="0" smtClean="0"/>
              <a:t>After retirement, he / she cannot plead or practice before any authority in India except before Supreme Court and other High Courts</a:t>
            </a:r>
          </a:p>
          <a:p>
            <a:pPr lvl="1"/>
            <a:r>
              <a:rPr lang="en-US" dirty="0" smtClean="0"/>
              <a:t>The President can transfer a Judge from one High Court to another </a:t>
            </a:r>
          </a:p>
          <a:p>
            <a:pPr lvl="1"/>
            <a:r>
              <a:rPr lang="en-US" dirty="0" smtClean="0"/>
              <a:t>May be resigning from his / her Office by sending Resignation Letter to the President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r>
              <a:rPr lang="en-US" dirty="0" smtClean="0"/>
              <a:t>High Court – Powers / Functions:</a:t>
            </a:r>
          </a:p>
          <a:p>
            <a:pPr lvl="1"/>
            <a:r>
              <a:rPr lang="en-US" dirty="0" smtClean="0"/>
              <a:t>To issue Writs, to safeguard the Fundamental Rights and other legal rights of the citizens</a:t>
            </a:r>
          </a:p>
          <a:p>
            <a:pPr lvl="1"/>
            <a:r>
              <a:rPr lang="en-US" dirty="0" smtClean="0"/>
              <a:t>Supervise the working of the Subordinate Courts and frames rules for their Functioning </a:t>
            </a:r>
          </a:p>
          <a:p>
            <a:pPr lvl="1"/>
            <a:r>
              <a:rPr lang="en-US" dirty="0" smtClean="0"/>
              <a:t>Interpret the Provisions of the Constitution</a:t>
            </a:r>
          </a:p>
          <a:p>
            <a:pPr lvl="1"/>
            <a:r>
              <a:rPr lang="en-US" dirty="0" smtClean="0"/>
              <a:t>The court has territorial limitations of the State only. </a:t>
            </a:r>
          </a:p>
          <a:p>
            <a:pPr lvl="1"/>
            <a:r>
              <a:rPr lang="en-US" dirty="0" smtClean="0"/>
              <a:t>Only in few cases, additional responsibility of Union Territories is allotted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20000"/>
          </a:bodyPr>
          <a:lstStyle/>
          <a:p>
            <a:r>
              <a:rPr lang="en-US" b="1" dirty="0" smtClean="0"/>
              <a:t>Subordinate / Lower Courts</a:t>
            </a:r>
          </a:p>
          <a:p>
            <a:pPr lvl="1"/>
            <a:r>
              <a:rPr lang="en-US" dirty="0" smtClean="0"/>
              <a:t>Under the Indian Judiciary, there are several Subordinate Courts. The High Courts function under the Supreme Court. </a:t>
            </a:r>
          </a:p>
          <a:p>
            <a:pPr lvl="1"/>
            <a:r>
              <a:rPr lang="en-US" dirty="0" smtClean="0"/>
              <a:t>The Subordinate Courts, which function under the High Courts, include District and Sessions Judges Courts, City Courts, </a:t>
            </a:r>
            <a:r>
              <a:rPr lang="en-US" dirty="0" err="1" smtClean="0"/>
              <a:t>Taluk</a:t>
            </a:r>
            <a:r>
              <a:rPr lang="en-US" dirty="0" smtClean="0"/>
              <a:t>-level, Judicial Magistrate, Metropolitan Magistrate, and </a:t>
            </a:r>
            <a:r>
              <a:rPr lang="en-US" dirty="0" err="1" smtClean="0"/>
              <a:t>Nyaya</a:t>
            </a:r>
            <a:r>
              <a:rPr lang="en-US" dirty="0" smtClean="0"/>
              <a:t> </a:t>
            </a:r>
            <a:r>
              <a:rPr lang="en-US" dirty="0" err="1" smtClean="0"/>
              <a:t>Panchayats</a:t>
            </a:r>
            <a:r>
              <a:rPr lang="en-US" dirty="0" smtClean="0"/>
              <a:t>.</a:t>
            </a:r>
          </a:p>
          <a:p>
            <a:pPr lvl="1"/>
            <a:r>
              <a:rPr lang="en-US" dirty="0" smtClean="0"/>
              <a:t>The Subordinate Courts are of two types:</a:t>
            </a:r>
          </a:p>
          <a:p>
            <a:pPr lvl="1"/>
            <a:r>
              <a:rPr lang="en-US" b="1" i="1" u="sng" dirty="0" smtClean="0"/>
              <a:t>Civil Court: </a:t>
            </a:r>
            <a:r>
              <a:rPr lang="en-US" dirty="0" smtClean="0"/>
              <a:t>It takes up matters such as money transactions, property &amp; contracts, and pass judgment.</a:t>
            </a:r>
          </a:p>
          <a:p>
            <a:pPr lvl="1"/>
            <a:r>
              <a:rPr lang="en-US" b="1" i="1" u="sng" dirty="0" smtClean="0"/>
              <a:t>Criminal Court</a:t>
            </a:r>
            <a:r>
              <a:rPr lang="en-US" dirty="0" smtClean="0"/>
              <a:t>: It takes up matters such as murder, theft &amp; robbery, and passes judgments.</a:t>
            </a:r>
          </a:p>
          <a:p>
            <a:pPr lvl="1"/>
            <a:r>
              <a:rPr lang="en-US" dirty="0" smtClean="0"/>
              <a:t>The High Court has the power to admit appeals in civil and criminal cases from the Subordinate Courts. </a:t>
            </a:r>
          </a:p>
          <a:p>
            <a:pPr lvl="1"/>
            <a:r>
              <a:rPr lang="en-US" dirty="0" smtClean="0"/>
              <a:t>Hence, appeals may be made to the High court against the judgments given by the Lower Courts. </a:t>
            </a:r>
          </a:p>
          <a:p>
            <a:pPr lvl="1"/>
            <a:r>
              <a:rPr lang="en-US" dirty="0" smtClean="0"/>
              <a:t>Similarly, appeals may be made to the Supreme Court against the judgments given by the High Courts.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92500" lnSpcReduction="20000"/>
          </a:bodyPr>
          <a:lstStyle/>
          <a:p>
            <a:r>
              <a:rPr lang="en-US" b="1" dirty="0" err="1" smtClean="0"/>
              <a:t>Lok</a:t>
            </a:r>
            <a:r>
              <a:rPr lang="en-US" b="1" dirty="0" smtClean="0"/>
              <a:t> </a:t>
            </a:r>
            <a:r>
              <a:rPr lang="en-US" b="1" dirty="0" err="1" smtClean="0"/>
              <a:t>Adalat</a:t>
            </a:r>
            <a:endParaRPr lang="en-US" b="1" dirty="0" smtClean="0"/>
          </a:p>
          <a:p>
            <a:pPr lvl="1"/>
            <a:r>
              <a:rPr lang="en-US" dirty="0" smtClean="0"/>
              <a:t>Under our present Judicial system, the legal procedure is complicated, expensive and time-consuming. </a:t>
            </a:r>
          </a:p>
          <a:p>
            <a:pPr lvl="1"/>
            <a:r>
              <a:rPr lang="en-US" dirty="0" smtClean="0"/>
              <a:t>As an alternative, the government has set up other forms of legal institutions that function faster and are less expensive. </a:t>
            </a:r>
          </a:p>
          <a:p>
            <a:pPr lvl="1"/>
            <a:r>
              <a:rPr lang="en-US" dirty="0" smtClean="0"/>
              <a:t>One of them is the </a:t>
            </a:r>
            <a:r>
              <a:rPr lang="en-US" dirty="0" err="1" smtClean="0"/>
              <a:t>Lok</a:t>
            </a:r>
            <a:r>
              <a:rPr lang="en-US" dirty="0" smtClean="0"/>
              <a:t> </a:t>
            </a:r>
            <a:r>
              <a:rPr lang="en-US" dirty="0" err="1" smtClean="0"/>
              <a:t>Adalat</a:t>
            </a:r>
            <a:r>
              <a:rPr lang="en-US" dirty="0" smtClean="0"/>
              <a:t>.</a:t>
            </a:r>
          </a:p>
          <a:p>
            <a:pPr lvl="1"/>
            <a:r>
              <a:rPr lang="en-US" dirty="0" smtClean="0"/>
              <a:t>The State and District-level Officers organize </a:t>
            </a:r>
            <a:r>
              <a:rPr lang="en-US" dirty="0" err="1" smtClean="0"/>
              <a:t>Lok</a:t>
            </a:r>
            <a:r>
              <a:rPr lang="en-US" dirty="0" smtClean="0"/>
              <a:t> </a:t>
            </a:r>
            <a:r>
              <a:rPr lang="en-US" dirty="0" err="1" smtClean="0"/>
              <a:t>Adalats</a:t>
            </a:r>
            <a:r>
              <a:rPr lang="en-US" dirty="0" smtClean="0"/>
              <a:t>, from time to time, at places convenient to the people. </a:t>
            </a:r>
          </a:p>
          <a:p>
            <a:pPr lvl="1"/>
            <a:r>
              <a:rPr lang="en-US" dirty="0" smtClean="0"/>
              <a:t>They take up cases from the parties which can be settled amicably.</a:t>
            </a:r>
          </a:p>
          <a:p>
            <a:pPr lvl="1"/>
            <a:r>
              <a:rPr lang="en-US" dirty="0" smtClean="0"/>
              <a:t>The judgment is as good as the judgment given by the Civil Courts. </a:t>
            </a:r>
          </a:p>
          <a:p>
            <a:pPr lvl="1"/>
            <a:r>
              <a:rPr lang="en-US" dirty="0" smtClean="0"/>
              <a:t>It is worth noting that the judgment is not only final but also binding on both the parties. </a:t>
            </a:r>
          </a:p>
          <a:p>
            <a:pPr lvl="1"/>
            <a:r>
              <a:rPr lang="en-US" dirty="0" smtClean="0"/>
              <a:t>No appeal can be made against such judgment in any higher court. This saves time and money.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LECM\INC_20-21\Image-of-the-Women-Empowerment-Schemes-in-India.png"/>
          <p:cNvPicPr>
            <a:picLocks noChangeAspect="1" noChangeArrowheads="1"/>
          </p:cNvPicPr>
          <p:nvPr/>
        </p:nvPicPr>
        <p:blipFill>
          <a:blip r:embed="rId2" cstate="print"/>
          <a:srcRect/>
          <a:stretch>
            <a:fillRect/>
          </a:stretch>
        </p:blipFill>
        <p:spPr bwMode="auto">
          <a:xfrm>
            <a:off x="228600" y="228600"/>
            <a:ext cx="8677735" cy="6096000"/>
          </a:xfrm>
          <a:prstGeom prst="rect">
            <a:avLst/>
          </a:prstGeom>
          <a:noFill/>
        </p:spPr>
      </p:pic>
      <p:sp>
        <p:nvSpPr>
          <p:cNvPr id="3" name="Rectangle 2"/>
          <p:cNvSpPr/>
          <p:nvPr/>
        </p:nvSpPr>
        <p:spPr>
          <a:xfrm>
            <a:off x="990600" y="6488668"/>
            <a:ext cx="5791200" cy="369332"/>
          </a:xfrm>
          <a:prstGeom prst="rect">
            <a:avLst/>
          </a:prstGeom>
        </p:spPr>
        <p:txBody>
          <a:bodyPr wrap="square">
            <a:spAutoFit/>
          </a:bodyPr>
          <a:lstStyle/>
          <a:p>
            <a:r>
              <a:rPr lang="en-US" dirty="0" smtClean="0"/>
              <a:t>Ministry of Women and Child </a:t>
            </a:r>
            <a:r>
              <a:rPr lang="en-US" dirty="0" smtClean="0"/>
              <a:t>Development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477000"/>
          </a:xfrm>
        </p:spPr>
        <p:txBody>
          <a:bodyPr>
            <a:normAutofit fontScale="92500" lnSpcReduction="20000"/>
          </a:bodyPr>
          <a:lstStyle/>
          <a:p>
            <a:r>
              <a:rPr lang="en-US" dirty="0" smtClean="0"/>
              <a:t>According to the Marriage Act of 1954, the age is fixed at </a:t>
            </a:r>
            <a:r>
              <a:rPr lang="en-US" b="1" i="1" dirty="0" smtClean="0"/>
              <a:t>21 years for men and 18 years for women</a:t>
            </a:r>
            <a:r>
              <a:rPr lang="en-US" dirty="0" smtClean="0"/>
              <a:t>. Inter-caste marriages are encouraged. Under Article 23, prohibiting traffic of in human beings and forced </a:t>
            </a:r>
            <a:r>
              <a:rPr lang="en-US" dirty="0" err="1" smtClean="0"/>
              <a:t>labour</a:t>
            </a:r>
            <a:r>
              <a:rPr lang="en-US" dirty="0" smtClean="0"/>
              <a:t> like beggary and similar forms shall be an offence punishable in accordance with law. </a:t>
            </a:r>
          </a:p>
          <a:p>
            <a:r>
              <a:rPr lang="en-US" dirty="0" smtClean="0"/>
              <a:t>Dowry Prevention Act of 1961 abolishes dowry system. Under Child Marriage Restraint Act, child marriage is illegal and steps are taken to prevent it. </a:t>
            </a:r>
          </a:p>
          <a:p>
            <a:r>
              <a:rPr lang="en-US" dirty="0" smtClean="0"/>
              <a:t>There is a provision for 33% reservation of seats for women in all the local bodies. </a:t>
            </a:r>
          </a:p>
          <a:p>
            <a:r>
              <a:rPr lang="en-US" dirty="0" smtClean="0"/>
              <a:t>Under the </a:t>
            </a:r>
            <a:r>
              <a:rPr lang="en-US" dirty="0" err="1" smtClean="0"/>
              <a:t>Indira</a:t>
            </a:r>
            <a:r>
              <a:rPr lang="en-US" dirty="0"/>
              <a:t> </a:t>
            </a:r>
            <a:r>
              <a:rPr lang="en-US" dirty="0" smtClean="0"/>
              <a:t>Women Welfare </a:t>
            </a:r>
            <a:r>
              <a:rPr lang="en-US" dirty="0" err="1" smtClean="0"/>
              <a:t>Programme</a:t>
            </a:r>
            <a:r>
              <a:rPr lang="en-US" dirty="0" smtClean="0"/>
              <a:t>, many schemes have been developed for the welfare of the women. </a:t>
            </a:r>
          </a:p>
          <a:p>
            <a:r>
              <a:rPr lang="en-US" dirty="0" smtClean="0"/>
              <a:t>In 1998, ‘</a:t>
            </a:r>
            <a:r>
              <a:rPr lang="en-US" dirty="0" err="1" smtClean="0"/>
              <a:t>Shtree</a:t>
            </a:r>
            <a:r>
              <a:rPr lang="en-US" dirty="0" smtClean="0"/>
              <a:t> </a:t>
            </a:r>
            <a:r>
              <a:rPr lang="en-US" dirty="0" err="1" smtClean="0"/>
              <a:t>Shakthi</a:t>
            </a:r>
            <a:r>
              <a:rPr lang="en-US" dirty="0" smtClean="0"/>
              <a:t>’ scheme was enforced for the development of rural women.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553200"/>
          </a:xfrm>
        </p:spPr>
        <p:txBody>
          <a:bodyPr>
            <a:normAutofit fontScale="85000" lnSpcReduction="20000"/>
          </a:bodyPr>
          <a:lstStyle/>
          <a:p>
            <a:r>
              <a:rPr lang="en-US" dirty="0"/>
              <a:t>After Independence, various measures have been taken by the Government to improve </a:t>
            </a:r>
            <a:r>
              <a:rPr lang="en-US" dirty="0" smtClean="0"/>
              <a:t>the status </a:t>
            </a:r>
            <a:r>
              <a:rPr lang="en-US" dirty="0"/>
              <a:t>of women. Some of them are:</a:t>
            </a:r>
          </a:p>
          <a:p>
            <a:pPr lvl="1"/>
            <a:r>
              <a:rPr lang="en-US" dirty="0"/>
              <a:t>In matters of public employment, equal opportunities are provided for both </a:t>
            </a:r>
            <a:r>
              <a:rPr lang="en-US" dirty="0" smtClean="0"/>
              <a:t>men and </a:t>
            </a:r>
            <a:r>
              <a:rPr lang="en-US" dirty="0"/>
              <a:t>women by the Constitution (Articles 14 &amp; 15)</a:t>
            </a:r>
          </a:p>
          <a:p>
            <a:pPr lvl="1"/>
            <a:r>
              <a:rPr lang="en-US" dirty="0"/>
              <a:t>The education of girls stressed by creating various facilities by the government</a:t>
            </a:r>
          </a:p>
          <a:p>
            <a:pPr lvl="1"/>
            <a:r>
              <a:rPr lang="en-US" dirty="0"/>
              <a:t>Adult Education Centers for women have been opened</a:t>
            </a:r>
          </a:p>
          <a:p>
            <a:pPr lvl="1"/>
            <a:r>
              <a:rPr lang="en-US" dirty="0"/>
              <a:t>A Commission is constituted for the welfare of women and children</a:t>
            </a:r>
          </a:p>
          <a:p>
            <a:pPr lvl="1"/>
            <a:r>
              <a:rPr lang="en-US" dirty="0"/>
              <a:t>Polygamy is discouraged by law</a:t>
            </a:r>
          </a:p>
          <a:p>
            <a:pPr lvl="1"/>
            <a:r>
              <a:rPr lang="en-US" dirty="0"/>
              <a:t>Child marriage is abolished</a:t>
            </a:r>
          </a:p>
          <a:p>
            <a:pPr lvl="1"/>
            <a:r>
              <a:rPr lang="en-US" dirty="0"/>
              <a:t>A law is passed to give equal share in ancestral property</a:t>
            </a:r>
          </a:p>
          <a:p>
            <a:pPr lvl="1"/>
            <a:r>
              <a:rPr lang="en-US" dirty="0"/>
              <a:t>Widow marriage is encouraged</a:t>
            </a:r>
          </a:p>
          <a:p>
            <a:pPr lvl="1"/>
            <a:r>
              <a:rPr lang="en-US" dirty="0"/>
              <a:t>Dowry system is banned legally</a:t>
            </a:r>
          </a:p>
          <a:p>
            <a:pPr lvl="1"/>
            <a:r>
              <a:rPr lang="en-US" dirty="0"/>
              <a:t>Provide shelter to such of the women who are in trouble, arrangements are </a:t>
            </a:r>
            <a:r>
              <a:rPr lang="en-US" dirty="0" smtClean="0"/>
              <a:t>made for </a:t>
            </a:r>
            <a:r>
              <a:rPr lang="en-US" dirty="0"/>
              <a:t>their temporary shelter (since 1969)</a:t>
            </a:r>
          </a:p>
          <a:p>
            <a:pPr lvl="1"/>
            <a:r>
              <a:rPr lang="en-US" dirty="0"/>
              <a:t>In all the walks of life, women are given equal opportunities together with men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39762"/>
          </a:xfrm>
        </p:spPr>
        <p:txBody>
          <a:bodyPr>
            <a:normAutofit fontScale="90000"/>
          </a:bodyPr>
          <a:lstStyle/>
          <a:p>
            <a:r>
              <a:rPr lang="en-US" b="1" dirty="0" smtClean="0"/>
              <a:t>Provisions for Children</a:t>
            </a:r>
            <a:endParaRPr lang="en-US" dirty="0"/>
          </a:p>
        </p:txBody>
      </p:sp>
      <p:sp>
        <p:nvSpPr>
          <p:cNvPr id="3" name="Content Placeholder 2"/>
          <p:cNvSpPr>
            <a:spLocks noGrp="1"/>
          </p:cNvSpPr>
          <p:nvPr>
            <p:ph idx="1"/>
          </p:nvPr>
        </p:nvSpPr>
        <p:spPr>
          <a:xfrm>
            <a:off x="76200" y="762000"/>
            <a:ext cx="8915400" cy="5867400"/>
          </a:xfrm>
        </p:spPr>
        <p:txBody>
          <a:bodyPr>
            <a:normAutofit fontScale="70000" lnSpcReduction="20000"/>
          </a:bodyPr>
          <a:lstStyle/>
          <a:p>
            <a:r>
              <a:rPr lang="en-US" dirty="0" smtClean="0"/>
              <a:t>All </a:t>
            </a:r>
            <a:r>
              <a:rPr lang="en-US" dirty="0"/>
              <a:t>those who are below the age of 14 are identified as children. </a:t>
            </a:r>
            <a:endParaRPr lang="en-US" dirty="0" smtClean="0"/>
          </a:p>
          <a:p>
            <a:r>
              <a:rPr lang="en-US" dirty="0" err="1" smtClean="0"/>
              <a:t>Pandit</a:t>
            </a:r>
            <a:r>
              <a:rPr lang="en-US" dirty="0" smtClean="0"/>
              <a:t> Jawaharlal Nehru </a:t>
            </a:r>
            <a:r>
              <a:rPr lang="en-US" dirty="0"/>
              <a:t>said that children are the wealth of the country and that a ‘Child of today is </a:t>
            </a:r>
            <a:r>
              <a:rPr lang="en-US" dirty="0" smtClean="0"/>
              <a:t>the Citizen </a:t>
            </a:r>
            <a:r>
              <a:rPr lang="en-US" dirty="0"/>
              <a:t>of tomorrow’. </a:t>
            </a:r>
            <a:endParaRPr lang="en-US" dirty="0" smtClean="0"/>
          </a:p>
          <a:p>
            <a:r>
              <a:rPr lang="en-US" dirty="0" smtClean="0"/>
              <a:t>Although </a:t>
            </a:r>
            <a:r>
              <a:rPr lang="en-US" dirty="0"/>
              <a:t>the Constitution guarantees certain rights to children, </a:t>
            </a:r>
            <a:r>
              <a:rPr lang="en-US" dirty="0" smtClean="0"/>
              <a:t>many children </a:t>
            </a:r>
            <a:r>
              <a:rPr lang="en-US" dirty="0"/>
              <a:t>in our country are without proper care, nourishment and education. </a:t>
            </a:r>
            <a:endParaRPr lang="en-US" dirty="0" smtClean="0"/>
          </a:p>
          <a:p>
            <a:r>
              <a:rPr lang="en-US" dirty="0" smtClean="0"/>
              <a:t>Some </a:t>
            </a:r>
            <a:r>
              <a:rPr lang="en-US" dirty="0"/>
              <a:t>of </a:t>
            </a:r>
            <a:r>
              <a:rPr lang="en-US" dirty="0" smtClean="0"/>
              <a:t>the specific </a:t>
            </a:r>
            <a:r>
              <a:rPr lang="en-US" dirty="0"/>
              <a:t>problems faced by children are:</a:t>
            </a:r>
          </a:p>
          <a:p>
            <a:r>
              <a:rPr lang="en-US" b="1" i="1" u="sng" dirty="0"/>
              <a:t>Child Abuse</a:t>
            </a:r>
            <a:r>
              <a:rPr lang="en-US" dirty="0"/>
              <a:t>: When children are subjected to physical punishment and or </a:t>
            </a:r>
            <a:r>
              <a:rPr lang="en-US" dirty="0" smtClean="0"/>
              <a:t>mental torture</a:t>
            </a:r>
            <a:r>
              <a:rPr lang="en-US" dirty="0"/>
              <a:t>, this is known as Child Abuse. Some examples are severely beating; </a:t>
            </a:r>
            <a:r>
              <a:rPr lang="en-US" dirty="0" smtClean="0"/>
              <a:t>being indifferent </a:t>
            </a:r>
            <a:r>
              <a:rPr lang="en-US" dirty="0"/>
              <a:t>towards them; employing them in dangerous jobs and behaving </a:t>
            </a:r>
            <a:r>
              <a:rPr lang="en-US" dirty="0" smtClean="0"/>
              <a:t>badly with </a:t>
            </a:r>
            <a:r>
              <a:rPr lang="en-US" dirty="0"/>
              <a:t>them.</a:t>
            </a:r>
          </a:p>
          <a:p>
            <a:r>
              <a:rPr lang="en-US" b="1" i="1" u="sng" dirty="0"/>
              <a:t>Exploitation of Girl Child</a:t>
            </a:r>
            <a:r>
              <a:rPr lang="en-US" dirty="0"/>
              <a:t>: She is forced to do difficult and tedious domestic chores.</a:t>
            </a:r>
          </a:p>
          <a:p>
            <a:r>
              <a:rPr lang="en-US" dirty="0"/>
              <a:t>For example, girls of a family are expected to carry water and / or firewood </a:t>
            </a:r>
            <a:r>
              <a:rPr lang="en-US" dirty="0" smtClean="0"/>
              <a:t>over long </a:t>
            </a:r>
            <a:r>
              <a:rPr lang="en-US" dirty="0"/>
              <a:t>distances, while the boys of the family do not do such work. It is common </a:t>
            </a:r>
            <a:r>
              <a:rPr lang="en-US" dirty="0" smtClean="0"/>
              <a:t>for families </a:t>
            </a:r>
            <a:r>
              <a:rPr lang="en-US" dirty="0"/>
              <a:t>that are having economic problems to send their daughters to work </a:t>
            </a:r>
            <a:r>
              <a:rPr lang="en-US" dirty="0" smtClean="0"/>
              <a:t>as domestic </a:t>
            </a:r>
            <a:r>
              <a:rPr lang="en-US" dirty="0"/>
              <a:t>servants to houses of rich people as bonded </a:t>
            </a:r>
            <a:r>
              <a:rPr lang="en-US" dirty="0" err="1"/>
              <a:t>labourers</a:t>
            </a:r>
            <a:r>
              <a:rPr lang="en-US" dirty="0"/>
              <a:t> until their </a:t>
            </a:r>
            <a:r>
              <a:rPr lang="en-US" dirty="0" smtClean="0"/>
              <a:t>parents repay </a:t>
            </a:r>
            <a:r>
              <a:rPr lang="en-US" dirty="0"/>
              <a:t>the loans.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85000" lnSpcReduction="10000"/>
          </a:bodyPr>
          <a:lstStyle/>
          <a:p>
            <a:r>
              <a:rPr lang="en-US" dirty="0"/>
              <a:t>Irrespective of caste, race, religion, language, sex, society, the rights are to be </a:t>
            </a:r>
            <a:r>
              <a:rPr lang="en-US" dirty="0" smtClean="0"/>
              <a:t>strictly adhered </a:t>
            </a:r>
            <a:r>
              <a:rPr lang="en-US" dirty="0"/>
              <a:t>to by all the nations and for no reason these rights could be denied. </a:t>
            </a:r>
            <a:endParaRPr lang="en-US" dirty="0" smtClean="0"/>
          </a:p>
          <a:p>
            <a:r>
              <a:rPr lang="en-US" dirty="0" smtClean="0"/>
              <a:t>Since </a:t>
            </a:r>
            <a:r>
              <a:rPr lang="en-US" dirty="0"/>
              <a:t>1974, </a:t>
            </a:r>
            <a:r>
              <a:rPr lang="en-US" dirty="0" smtClean="0"/>
              <a:t>the Government </a:t>
            </a:r>
            <a:r>
              <a:rPr lang="en-US" dirty="0"/>
              <a:t>has undertaken various projects and </a:t>
            </a:r>
            <a:r>
              <a:rPr lang="en-US" dirty="0" err="1"/>
              <a:t>programmes</a:t>
            </a:r>
            <a:r>
              <a:rPr lang="en-US" dirty="0"/>
              <a:t> for the all round </a:t>
            </a:r>
            <a:r>
              <a:rPr lang="en-US" dirty="0" smtClean="0"/>
              <a:t>development of </a:t>
            </a:r>
            <a:r>
              <a:rPr lang="en-US" dirty="0"/>
              <a:t>children which include the nutrition, </a:t>
            </a:r>
            <a:r>
              <a:rPr lang="en-US" dirty="0" smtClean="0"/>
              <a:t>health </a:t>
            </a:r>
            <a:r>
              <a:rPr lang="en-US" dirty="0"/>
              <a:t>checking, pre-school </a:t>
            </a:r>
            <a:r>
              <a:rPr lang="en-US" dirty="0" smtClean="0"/>
              <a:t>education, etc</a:t>
            </a:r>
            <a:r>
              <a:rPr lang="en-US" dirty="0"/>
              <a:t>. </a:t>
            </a:r>
            <a:endParaRPr lang="en-US" dirty="0" smtClean="0"/>
          </a:p>
          <a:p>
            <a:r>
              <a:rPr lang="en-US" dirty="0" smtClean="0"/>
              <a:t>The </a:t>
            </a:r>
            <a:r>
              <a:rPr lang="en-US" dirty="0"/>
              <a:t>Government of India has opened ‘</a:t>
            </a:r>
            <a:r>
              <a:rPr lang="en-US" dirty="0" err="1"/>
              <a:t>Balavikas</a:t>
            </a:r>
            <a:r>
              <a:rPr lang="en-US" dirty="0"/>
              <a:t> </a:t>
            </a:r>
            <a:r>
              <a:rPr lang="en-US" dirty="0" err="1"/>
              <a:t>Kendras</a:t>
            </a:r>
            <a:r>
              <a:rPr lang="en-US" dirty="0"/>
              <a:t>’ under the aegis of the </a:t>
            </a:r>
            <a:r>
              <a:rPr lang="en-US" dirty="0" smtClean="0"/>
              <a:t>Indian Council </a:t>
            </a:r>
            <a:r>
              <a:rPr lang="en-US" dirty="0"/>
              <a:t>for Child Welfare for the development of the children. </a:t>
            </a:r>
            <a:endParaRPr lang="en-US" dirty="0" smtClean="0"/>
          </a:p>
          <a:p>
            <a:r>
              <a:rPr lang="en-US" dirty="0" smtClean="0"/>
              <a:t>In </a:t>
            </a:r>
            <a:r>
              <a:rPr lang="en-US" dirty="0"/>
              <a:t>1955, National </a:t>
            </a:r>
            <a:r>
              <a:rPr lang="en-US" dirty="0" smtClean="0"/>
              <a:t>Children’s Board </a:t>
            </a:r>
            <a:r>
              <a:rPr lang="en-US" dirty="0"/>
              <a:t>was established to promote the cause of the child welfare. Both Central and </a:t>
            </a:r>
            <a:r>
              <a:rPr lang="en-US" dirty="0" smtClean="0"/>
              <a:t>State Governments </a:t>
            </a:r>
            <a:r>
              <a:rPr lang="en-US" dirty="0"/>
              <a:t>have taken various measures to protect the rights of the children and </a:t>
            </a:r>
            <a:r>
              <a:rPr lang="en-US" dirty="0" smtClean="0"/>
              <a:t>steps have </a:t>
            </a:r>
            <a:r>
              <a:rPr lang="en-US" dirty="0"/>
              <a:t>been taken for the eradication of child labor.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686800" cy="1143000"/>
          </a:xfrm>
        </p:spPr>
        <p:txBody>
          <a:bodyPr>
            <a:normAutofit fontScale="90000"/>
          </a:bodyPr>
          <a:lstStyle/>
          <a:p>
            <a:r>
              <a:rPr lang="en-US" b="1" dirty="0" smtClean="0"/>
              <a:t>Provisions for Other Backward Classes</a:t>
            </a:r>
            <a:endParaRPr lang="en-US" dirty="0"/>
          </a:p>
        </p:txBody>
      </p:sp>
      <p:sp>
        <p:nvSpPr>
          <p:cNvPr id="3" name="Content Placeholder 2"/>
          <p:cNvSpPr>
            <a:spLocks noGrp="1"/>
          </p:cNvSpPr>
          <p:nvPr>
            <p:ph idx="1"/>
          </p:nvPr>
        </p:nvSpPr>
        <p:spPr>
          <a:xfrm>
            <a:off x="228600" y="1219200"/>
            <a:ext cx="8686800" cy="5638800"/>
          </a:xfrm>
        </p:spPr>
        <p:txBody>
          <a:bodyPr>
            <a:normAutofit fontScale="77500" lnSpcReduction="20000"/>
          </a:bodyPr>
          <a:lstStyle/>
          <a:p>
            <a:r>
              <a:rPr lang="en-US" dirty="0" smtClean="0"/>
              <a:t>Seats are reserved in the Legislatures for Scheduled Castes and Scheduled Tribes. The State is free to make special Provisions for the advancement of Socially and Educationally Backward Classes and for Women and Children.</a:t>
            </a:r>
          </a:p>
          <a:p>
            <a:r>
              <a:rPr lang="en-US" dirty="0" smtClean="0"/>
              <a:t>Not intended with making Special provisions for the Scheduled Castes, who a specific category of socially depressed people (generally identifiable with the </a:t>
            </a:r>
            <a:r>
              <a:rPr lang="en-US" dirty="0" err="1" smtClean="0"/>
              <a:t>Gandhian</a:t>
            </a:r>
            <a:r>
              <a:rPr lang="en-US" dirty="0" smtClean="0"/>
              <a:t> term ‘</a:t>
            </a:r>
            <a:r>
              <a:rPr lang="en-US" dirty="0" err="1" smtClean="0"/>
              <a:t>harijan</a:t>
            </a:r>
            <a:r>
              <a:rPr lang="en-US" dirty="0" smtClean="0"/>
              <a:t>’), the Constitution has made separate Provisions for the </a:t>
            </a:r>
            <a:r>
              <a:rPr lang="en-US" dirty="0" smtClean="0"/>
              <a:t>advancement </a:t>
            </a:r>
            <a:r>
              <a:rPr lang="en-US" dirty="0" smtClean="0"/>
              <a:t>of all ‘backward classes’, in general. </a:t>
            </a:r>
          </a:p>
          <a:p>
            <a:r>
              <a:rPr lang="en-US" dirty="0" smtClean="0"/>
              <a:t>Of course, the Constitution does not define Other Backward Classes. </a:t>
            </a:r>
          </a:p>
          <a:p>
            <a:r>
              <a:rPr lang="en-US" dirty="0" smtClean="0"/>
              <a:t>The Scheduled Castes and Scheduled Tribes are no doubt backward classes, but the fact that the Scheduled Castes and Scheduled Tribes are mentioned together with the expression ‘backward classes’ in the foregoing provisions shows that there may be Other Backward Classes of people besides the Scheduled Castes and Scheduled Tribes.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a:bodyPr>
          <a:lstStyle/>
          <a:p>
            <a:r>
              <a:rPr lang="en-US" dirty="0" smtClean="0"/>
              <a:t>The Constitution provides for the appointment of a ‘Commission to investigate the conditions of backward classes (Article, 340). Such a Commission was appointed in 1953 (Kaka </a:t>
            </a:r>
            <a:r>
              <a:rPr lang="en-US" dirty="0" err="1" smtClean="0"/>
              <a:t>Saheb</a:t>
            </a:r>
            <a:r>
              <a:rPr lang="en-US" dirty="0" smtClean="0"/>
              <a:t> </a:t>
            </a:r>
            <a:r>
              <a:rPr lang="en-US" dirty="0" err="1" smtClean="0"/>
              <a:t>Kalelkar</a:t>
            </a:r>
            <a:r>
              <a:rPr lang="en-US" dirty="0" smtClean="0"/>
              <a:t> as Chairman), with the following terms of appointment:</a:t>
            </a:r>
          </a:p>
          <a:p>
            <a:pPr lvl="1"/>
            <a:r>
              <a:rPr lang="en-US" dirty="0" smtClean="0"/>
              <a:t>To determine the tests by which any particular class or group of people can be called ‘backward’</a:t>
            </a:r>
          </a:p>
          <a:p>
            <a:pPr lvl="1"/>
            <a:r>
              <a:rPr lang="en-US" dirty="0" smtClean="0"/>
              <a:t>To determine a list of such backward communities for the whole of India</a:t>
            </a:r>
          </a:p>
          <a:p>
            <a:pPr lvl="1"/>
            <a:r>
              <a:rPr lang="en-US" dirty="0" smtClean="0"/>
              <a:t>To examine the difficulties of backward classes and to recommend steps to be taken</a:t>
            </a:r>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160</TotalTime>
  <Words>2901</Words>
  <Application>Microsoft Office PowerPoint</Application>
  <PresentationFormat>On-screen Show (4:3)</PresentationFormat>
  <Paragraphs>176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Technic</vt:lpstr>
      <vt:lpstr>Indian Constitution</vt:lpstr>
      <vt:lpstr>Provisions for Women</vt:lpstr>
      <vt:lpstr>Slide 3</vt:lpstr>
      <vt:lpstr>Slide 4</vt:lpstr>
      <vt:lpstr>Slide 5</vt:lpstr>
      <vt:lpstr>Provisions for Children</vt:lpstr>
      <vt:lpstr>Slide 7</vt:lpstr>
      <vt:lpstr>Provisions for Other Backward Classes</vt:lpstr>
      <vt:lpstr>Slide 9</vt:lpstr>
      <vt:lpstr>THE STATE GOVERNMENT</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29</cp:revision>
  <dcterms:created xsi:type="dcterms:W3CDTF">2020-08-19T13:20:24Z</dcterms:created>
  <dcterms:modified xsi:type="dcterms:W3CDTF">2021-09-02T10:47:05Z</dcterms:modified>
</cp:coreProperties>
</file>