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89" r:id="rId21"/>
    <p:sldId id="276" r:id="rId22"/>
    <p:sldId id="277" r:id="rId23"/>
    <p:sldId id="291" r:id="rId24"/>
    <p:sldId id="278" r:id="rId25"/>
    <p:sldId id="280" r:id="rId26"/>
    <p:sldId id="279" r:id="rId27"/>
    <p:sldId id="281" r:id="rId28"/>
    <p:sldId id="282" r:id="rId29"/>
    <p:sldId id="290" r:id="rId30"/>
    <p:sldId id="283" r:id="rId31"/>
    <p:sldId id="284" r:id="rId32"/>
    <p:sldId id="287" r:id="rId33"/>
    <p:sldId id="288" r:id="rId34"/>
    <p:sldId id="285" r:id="rId35"/>
    <p:sldId id="286" r:id="rId36"/>
    <p:sldId id="292" r:id="rId37"/>
    <p:sldId id="293" r:id="rId38"/>
    <p:sldId id="294" r:id="rId39"/>
    <p:sldId id="295" r:id="rId40"/>
    <p:sldId id="296" r:id="rId41"/>
    <p:sldId id="297" r:id="rId42"/>
    <p:sldId id="300"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FE6D5-0DA8-4BF6-81CD-3A9A437FC872}" type="datetimeFigureOut">
              <a:rPr lang="en-US" smtClean="0"/>
              <a:pPr/>
              <a:t>7/5/2021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F4329-08AE-44B6-9633-A189B7BC9D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E32BE-7060-409C-A0CB-7403F6FD9703}" type="slidenum">
              <a:rPr lang="tr-TR"/>
              <a:pPr/>
              <a:t>33</a:t>
            </a:fld>
            <a:endParaRPr lang="tr-TR"/>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7/5/2021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7/5/2021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7/5/2021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7/5/2021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7/5/2021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7/5/2021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7/5/2021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 </a:t>
            </a:r>
            <a:r>
              <a:rPr lang="en-US" b="1" dirty="0" smtClean="0"/>
              <a:t>Applied Machine Learning  (3171617 )</a:t>
            </a:r>
            <a:endParaRPr lang="en-US" dirty="0"/>
          </a:p>
        </p:txBody>
      </p:sp>
      <p:sp>
        <p:nvSpPr>
          <p:cNvPr id="3" name="Subtitle 2"/>
          <p:cNvSpPr>
            <a:spLocks noGrp="1"/>
          </p:cNvSpPr>
          <p:nvPr>
            <p:ph type="subTitle" idx="1"/>
          </p:nvPr>
        </p:nvSpPr>
        <p:spPr/>
        <p:txBody>
          <a:bodyPr/>
          <a:lstStyle/>
          <a:p>
            <a:endParaRPr lang="en-US" dirty="0" smtClean="0"/>
          </a:p>
          <a:p>
            <a:r>
              <a:rPr lang="en-US" dirty="0" smtClean="0"/>
              <a:t>Prof. Anita </a:t>
            </a:r>
            <a:r>
              <a:rPr lang="en-US" dirty="0" err="1" smtClean="0"/>
              <a:t>Parmar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MACHINE LEARNING?</a:t>
            </a:r>
            <a:endParaRPr lang="en-US" dirty="0"/>
          </a:p>
        </p:txBody>
      </p:sp>
      <p:sp>
        <p:nvSpPr>
          <p:cNvPr id="3" name="Content Placeholder 2"/>
          <p:cNvSpPr>
            <a:spLocks noGrp="1"/>
          </p:cNvSpPr>
          <p:nvPr>
            <p:ph sz="quarter" idx="1"/>
          </p:nvPr>
        </p:nvSpPr>
        <p:spPr/>
        <p:txBody>
          <a:bodyPr/>
          <a:lstStyle/>
          <a:p>
            <a:pPr algn="just"/>
            <a:r>
              <a:rPr lang="en-US" dirty="0" smtClean="0"/>
              <a:t>Tom M. Mitchell has defined machine learning as</a:t>
            </a:r>
          </a:p>
          <a:p>
            <a:pPr algn="just">
              <a:buNone/>
            </a:pPr>
            <a:r>
              <a:rPr lang="en-US" b="1" dirty="0" smtClean="0"/>
              <a:t>    ‘A computer program is said to learn from experience E with respect to some class of tasks T and performance measure P, if its performance at tasks in T, as measured by P, improves with experience 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229600" cy="4800600"/>
          </a:xfrm>
        </p:spPr>
        <p:txBody>
          <a:bodyPr>
            <a:normAutofit fontScale="92500" lnSpcReduction="10000"/>
          </a:bodyPr>
          <a:lstStyle/>
          <a:p>
            <a:pPr algn="just"/>
            <a:r>
              <a:rPr lang="en-US" dirty="0" smtClean="0"/>
              <a:t>Learning to play chess, </a:t>
            </a:r>
          </a:p>
          <a:p>
            <a:pPr lvl="1" algn="just"/>
            <a:r>
              <a:rPr lang="en-US" dirty="0" smtClean="0"/>
              <a:t>E represents the experience of playing the game,</a:t>
            </a:r>
          </a:p>
          <a:p>
            <a:pPr lvl="1" algn="just"/>
            <a:r>
              <a:rPr lang="en-US" dirty="0" smtClean="0"/>
              <a:t>T represents the task of playing chess and</a:t>
            </a:r>
          </a:p>
          <a:p>
            <a:pPr lvl="1" algn="just"/>
            <a:r>
              <a:rPr lang="en-US" dirty="0" smtClean="0"/>
              <a:t>P is the performance measure indicated by the percentage of games won by the player.</a:t>
            </a:r>
          </a:p>
          <a:p>
            <a:pPr algn="just">
              <a:buNone/>
            </a:pPr>
            <a:endParaRPr lang="en-US" dirty="0" smtClean="0"/>
          </a:p>
          <a:p>
            <a:pPr algn="just"/>
            <a:r>
              <a:rPr lang="en-US" dirty="0" smtClean="0"/>
              <a:t>Image classification, </a:t>
            </a:r>
          </a:p>
          <a:p>
            <a:pPr lvl="1" algn="just"/>
            <a:r>
              <a:rPr lang="en-US" dirty="0" smtClean="0"/>
              <a:t>E represents the past data with images having labels or assigned classes (for example whether the image is of a class cat or a class dog or a class elephant etc.), </a:t>
            </a:r>
          </a:p>
          <a:p>
            <a:pPr lvl="1" algn="just"/>
            <a:r>
              <a:rPr lang="en-US" dirty="0" smtClean="0"/>
              <a:t>T is the task of assigning class to new, unlabelled images and </a:t>
            </a:r>
          </a:p>
          <a:p>
            <a:pPr lvl="1" algn="just"/>
            <a:r>
              <a:rPr lang="en-US" dirty="0" smtClean="0"/>
              <a:t>P is the performance measure indicated by the percentage of images correctly classified.</a:t>
            </a:r>
          </a:p>
          <a:p>
            <a:pPr algn="just"/>
            <a:r>
              <a:rPr lang="en-US" dirty="0" smtClean="0"/>
              <a:t>Spam mail filtering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machines learn?</a:t>
            </a:r>
            <a:endParaRPr lang="en-US" dirty="0"/>
          </a:p>
        </p:txBody>
      </p:sp>
      <p:sp>
        <p:nvSpPr>
          <p:cNvPr id="3" name="Content Placeholder 2"/>
          <p:cNvSpPr>
            <a:spLocks noGrp="1"/>
          </p:cNvSpPr>
          <p:nvPr>
            <p:ph sz="quarter" idx="1"/>
          </p:nvPr>
        </p:nvSpPr>
        <p:spPr/>
        <p:txBody>
          <a:bodyPr>
            <a:normAutofit/>
          </a:bodyPr>
          <a:lstStyle/>
          <a:p>
            <a:pPr algn="just"/>
            <a:r>
              <a:rPr lang="en-US" dirty="0" smtClean="0"/>
              <a:t>The basic machine learning process can be divided into three parts.</a:t>
            </a:r>
          </a:p>
          <a:p>
            <a:pPr algn="just">
              <a:buNone/>
            </a:pPr>
            <a:endParaRPr lang="en-US" dirty="0" smtClean="0"/>
          </a:p>
          <a:p>
            <a:pPr algn="just">
              <a:buNone/>
            </a:pPr>
            <a:r>
              <a:rPr lang="en-US" dirty="0" smtClean="0"/>
              <a:t>1</a:t>
            </a:r>
            <a:r>
              <a:rPr lang="en-US" b="1" dirty="0" smtClean="0"/>
              <a:t>. </a:t>
            </a:r>
            <a:r>
              <a:rPr lang="en-US" dirty="0" smtClean="0"/>
              <a:t>Data input: past data or information is utilized as a basis for future decision-making</a:t>
            </a:r>
          </a:p>
          <a:p>
            <a:pPr algn="just">
              <a:buNone/>
            </a:pPr>
            <a:r>
              <a:rPr lang="en-US" dirty="0" smtClean="0"/>
              <a:t>2. Abstraction: the input data is represented in a broader way through the underlying algorithm</a:t>
            </a:r>
          </a:p>
          <a:p>
            <a:pPr algn="just">
              <a:buNone/>
            </a:pPr>
            <a:r>
              <a:rPr lang="en-US" dirty="0" smtClean="0"/>
              <a:t>3. Generalization: the abstracted representation is generalized to form a framework for making decisions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1028700" y="2595563"/>
            <a:ext cx="7086600" cy="166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dirty="0" smtClean="0"/>
              <a:t>For example, a broad pool of knowledge may consist of all living animals and their characteristics such as whether they live in land or water, whether they lay eggs etc. It is a difficult task for any student to memorize the characteristics of all living animals – no matter how much photographic memory he/she may possess. </a:t>
            </a:r>
          </a:p>
          <a:p>
            <a:pPr algn="just"/>
            <a:r>
              <a:rPr lang="en-US" dirty="0" smtClean="0"/>
              <a:t>It is better to draw a notion about the basic groups that all living animals belong  to and the characteristics which define each of the basic groups.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Abstraction</a:t>
            </a:r>
            <a:endParaRPr lang="en-US" dirty="0"/>
          </a:p>
        </p:txBody>
      </p:sp>
      <p:sp>
        <p:nvSpPr>
          <p:cNvPr id="3" name="Content Placeholder 2"/>
          <p:cNvSpPr>
            <a:spLocks noGrp="1"/>
          </p:cNvSpPr>
          <p:nvPr>
            <p:ph sz="quarter" idx="1"/>
          </p:nvPr>
        </p:nvSpPr>
        <p:spPr/>
        <p:txBody>
          <a:bodyPr>
            <a:normAutofit fontScale="92500"/>
          </a:bodyPr>
          <a:lstStyle/>
          <a:p>
            <a:pPr algn="just"/>
            <a:r>
              <a:rPr lang="en-US" dirty="0" smtClean="0"/>
              <a:t>During the machine learning process, knowledge is fed in the form of input data. However, the data cannot be used in the original shape and form.</a:t>
            </a:r>
          </a:p>
          <a:p>
            <a:pPr algn="just"/>
            <a:r>
              <a:rPr lang="en-US" dirty="0" smtClean="0"/>
              <a:t>abstraction helps in deriving a conceptual map based on the input data. This map, or a </a:t>
            </a:r>
            <a:r>
              <a:rPr lang="en-US" b="1" dirty="0" smtClean="0"/>
              <a:t>model </a:t>
            </a:r>
            <a:r>
              <a:rPr lang="en-US" dirty="0" smtClean="0"/>
              <a:t>is summarized knowledge representation of the raw data.</a:t>
            </a:r>
          </a:p>
          <a:p>
            <a:pPr algn="just"/>
            <a:r>
              <a:rPr lang="en-US" dirty="0" smtClean="0"/>
              <a:t>The model may be in any one of the following forms:</a:t>
            </a:r>
          </a:p>
          <a:p>
            <a:pPr lvl="1" algn="just"/>
            <a:r>
              <a:rPr lang="en-US" dirty="0" smtClean="0"/>
              <a:t> Computational blocks like if/else rules</a:t>
            </a:r>
          </a:p>
          <a:p>
            <a:pPr lvl="1" algn="just"/>
            <a:r>
              <a:rPr lang="en-US" dirty="0" smtClean="0"/>
              <a:t>Mathematical equations</a:t>
            </a:r>
          </a:p>
          <a:p>
            <a:pPr lvl="1" algn="just"/>
            <a:r>
              <a:rPr lang="en-US" dirty="0" smtClean="0"/>
              <a:t>Specific data structures like trees or graphs</a:t>
            </a:r>
          </a:p>
          <a:p>
            <a:pPr lvl="1" algn="just"/>
            <a:r>
              <a:rPr lang="en-US" dirty="0" smtClean="0"/>
              <a:t>Logical groupings of similar observations</a:t>
            </a:r>
          </a:p>
          <a:p>
            <a:pPr lvl="1" algn="just"/>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 choice of model is taken based on multiple aspects, some of which are listed below:</a:t>
            </a:r>
          </a:p>
          <a:p>
            <a:pPr lvl="1" algn="just"/>
            <a:r>
              <a:rPr lang="en-US" dirty="0" smtClean="0"/>
              <a:t>The type of problem to be solved: Whether the problem is related to forecast or prediction, analysis of trend, understanding the different segments or groups of objects, etc.</a:t>
            </a:r>
          </a:p>
          <a:p>
            <a:pPr lvl="1" algn="just"/>
            <a:r>
              <a:rPr lang="en-US" dirty="0" smtClean="0"/>
              <a:t>Nature of the input data: whether the data has no values for many fields, the data types, etc.</a:t>
            </a:r>
          </a:p>
          <a:p>
            <a:pPr lvl="1" algn="just"/>
            <a:r>
              <a:rPr lang="en-US" dirty="0" smtClean="0"/>
              <a:t>Domain of the problem: e.g. fraud detection problem in banking domain.</a:t>
            </a:r>
          </a:p>
          <a:p>
            <a:pPr algn="just"/>
            <a:r>
              <a:rPr lang="en-US" dirty="0" smtClean="0"/>
              <a:t>Once the model is chosen, the next task is to fit the model based on the input data.</a:t>
            </a:r>
          </a:p>
          <a:p>
            <a:pPr lvl="1" algn="just"/>
            <a:r>
              <a:rPr lang="en-US" dirty="0" smtClean="0"/>
              <a:t>In a case where the model is represented by a mathematical equation, say  </a:t>
            </a:r>
            <a:r>
              <a:rPr lang="en-US" i="1" dirty="0" smtClean="0"/>
              <a:t>y = c1 + c2 x</a:t>
            </a:r>
          </a:p>
          <a:p>
            <a:pPr lvl="1" algn="just"/>
            <a:r>
              <a:rPr lang="en-US" dirty="0" smtClean="0"/>
              <a:t>we have to find out the values of c1 and c2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Generalization</a:t>
            </a:r>
            <a:endParaRPr lang="en-US" dirty="0"/>
          </a:p>
        </p:txBody>
      </p:sp>
      <p:sp>
        <p:nvSpPr>
          <p:cNvPr id="3" name="Content Placeholder 2"/>
          <p:cNvSpPr>
            <a:spLocks noGrp="1"/>
          </p:cNvSpPr>
          <p:nvPr>
            <p:ph sz="quarter" idx="1"/>
          </p:nvPr>
        </p:nvSpPr>
        <p:spPr/>
        <p:txBody>
          <a:bodyPr/>
          <a:lstStyle/>
          <a:p>
            <a:pPr algn="just"/>
            <a:r>
              <a:rPr lang="en-US" dirty="0" smtClean="0"/>
              <a:t>To tune up the abstracted knowledge to a form which can be used to take future decisions.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new problem</a:t>
            </a:r>
            <a:endParaRPr lang="en-US" dirty="0"/>
          </a:p>
        </p:txBody>
      </p:sp>
      <p:sp>
        <p:nvSpPr>
          <p:cNvPr id="3" name="Content Placeholder 2"/>
          <p:cNvSpPr>
            <a:spLocks noGrp="1"/>
          </p:cNvSpPr>
          <p:nvPr>
            <p:ph sz="quarter" idx="1"/>
          </p:nvPr>
        </p:nvSpPr>
        <p:spPr/>
        <p:txBody>
          <a:bodyPr>
            <a:normAutofit fontScale="85000" lnSpcReduction="20000"/>
          </a:bodyPr>
          <a:lstStyle/>
          <a:p>
            <a:pPr algn="just"/>
            <a:r>
              <a:rPr lang="en-US" dirty="0" smtClean="0"/>
              <a:t>1. What is the problem?</a:t>
            </a:r>
          </a:p>
          <a:p>
            <a:pPr algn="just"/>
            <a:r>
              <a:rPr lang="en-US" dirty="0" smtClean="0"/>
              <a:t>2. Why does the problem need to be solved?</a:t>
            </a:r>
          </a:p>
          <a:p>
            <a:pPr algn="just"/>
            <a:r>
              <a:rPr lang="en-US" dirty="0" smtClean="0"/>
              <a:t>3. How to solve the problem?</a:t>
            </a:r>
          </a:p>
          <a:p>
            <a:pPr algn="just"/>
            <a:endParaRPr lang="en-US" dirty="0" smtClean="0"/>
          </a:p>
          <a:p>
            <a:pPr algn="just"/>
            <a:r>
              <a:rPr lang="en-US" dirty="0" smtClean="0"/>
              <a:t>Step 1 :</a:t>
            </a:r>
          </a:p>
          <a:p>
            <a:pPr algn="just"/>
            <a:r>
              <a:rPr lang="en-US" dirty="0" smtClean="0"/>
              <a:t>Example :  I need a program that will prompt the next word as and when I type a word.</a:t>
            </a:r>
          </a:p>
          <a:p>
            <a:pPr lvl="1" algn="just"/>
            <a:r>
              <a:rPr lang="en-US" dirty="0" smtClean="0"/>
              <a:t>Use Tom Mitchell’s machine learning formalism stated above to define the T, P, and E for the problem.</a:t>
            </a:r>
          </a:p>
          <a:p>
            <a:pPr lvl="1" algn="just"/>
            <a:r>
              <a:rPr lang="en-US" dirty="0" smtClean="0"/>
              <a:t>For example:</a:t>
            </a:r>
          </a:p>
          <a:p>
            <a:pPr lvl="1" algn="just"/>
            <a:r>
              <a:rPr lang="en-US" dirty="0" smtClean="0"/>
              <a:t>Task (T): Prompt the next word when I type a word.</a:t>
            </a:r>
          </a:p>
          <a:p>
            <a:pPr lvl="1" algn="just"/>
            <a:r>
              <a:rPr lang="en-US" dirty="0" smtClean="0"/>
              <a:t>Experience (E): A corpus of commonly used English words and phrases.</a:t>
            </a:r>
          </a:p>
          <a:p>
            <a:pPr lvl="1" algn="just"/>
            <a:r>
              <a:rPr lang="en-US" dirty="0" smtClean="0"/>
              <a:t>Performance (P): The number of correct words prompted considered as a percentage (which in machine learning paradigm is known as learning accuracy).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b="1" dirty="0" smtClean="0"/>
              <a:t>Step 2: Why does the problem need to be solved?</a:t>
            </a:r>
          </a:p>
          <a:p>
            <a:pPr lvl="1" algn="just"/>
            <a:r>
              <a:rPr lang="en-US" dirty="0" smtClean="0"/>
              <a:t>What is the motivation for solving the problem? What requirement will it </a:t>
            </a:r>
            <a:r>
              <a:rPr lang="en-US" dirty="0" err="1" smtClean="0"/>
              <a:t>fulfil</a:t>
            </a:r>
            <a:r>
              <a:rPr lang="en-US" dirty="0" smtClean="0"/>
              <a:t>?</a:t>
            </a:r>
          </a:p>
          <a:p>
            <a:pPr lvl="1" algn="just"/>
            <a:r>
              <a:rPr lang="en-US" dirty="0" smtClean="0"/>
              <a:t>Consider the benefits of solving the problem. What capabilities does it enable?</a:t>
            </a:r>
          </a:p>
          <a:p>
            <a:pPr algn="just"/>
            <a:r>
              <a:rPr lang="en-US" b="1" dirty="0" smtClean="0"/>
              <a:t>Step 3: How would I solve the problem?</a:t>
            </a:r>
          </a:p>
          <a:p>
            <a:pPr lvl="1" algn="just"/>
            <a:r>
              <a:rPr lang="en-US" dirty="0" smtClean="0"/>
              <a:t>Try to explore how to solve the problem manually.</a:t>
            </a:r>
          </a:p>
          <a:p>
            <a:pPr lvl="1" algn="just"/>
            <a:r>
              <a:rPr lang="en-US" dirty="0" smtClean="0"/>
              <a:t>Detail out step-by-step data collection, data preparation, and program design to solve the problem.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66474" y="838200"/>
            <a:ext cx="8372725" cy="5283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390525" y="1123950"/>
            <a:ext cx="836295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MACHINE LEARNING</a:t>
            </a:r>
            <a:endParaRPr lang="en-US" dirty="0"/>
          </a:p>
        </p:txBody>
      </p:sp>
      <p:sp>
        <p:nvSpPr>
          <p:cNvPr id="3" name="Content Placeholder 2"/>
          <p:cNvSpPr>
            <a:spLocks noGrp="1"/>
          </p:cNvSpPr>
          <p:nvPr>
            <p:ph sz="quarter" idx="1"/>
          </p:nvPr>
        </p:nvSpPr>
        <p:spPr/>
        <p:txBody>
          <a:bodyPr>
            <a:normAutofit/>
          </a:bodyPr>
          <a:lstStyle/>
          <a:p>
            <a:pPr algn="just"/>
            <a:r>
              <a:rPr lang="en-US" dirty="0" smtClean="0"/>
              <a:t>1. Supervised learning</a:t>
            </a:r>
          </a:p>
          <a:p>
            <a:pPr lvl="1" algn="just">
              <a:buNone/>
            </a:pPr>
            <a:r>
              <a:rPr lang="en-US" dirty="0" smtClean="0"/>
              <a:t> – Also called predictive learning. A machine predicts the class of unknown objects based on prior </a:t>
            </a:r>
            <a:r>
              <a:rPr lang="en-US" dirty="0" err="1" smtClean="0"/>
              <a:t>cl</a:t>
            </a:r>
            <a:r>
              <a:rPr lang="en-US" dirty="0" smtClean="0"/>
              <a:t> ass-related information of similar objects.</a:t>
            </a:r>
          </a:p>
          <a:p>
            <a:pPr algn="just"/>
            <a:r>
              <a:rPr lang="en-US" dirty="0" smtClean="0"/>
              <a:t>2. Unsupervised learning </a:t>
            </a:r>
          </a:p>
          <a:p>
            <a:pPr lvl="1" algn="just">
              <a:buNone/>
            </a:pPr>
            <a:r>
              <a:rPr lang="en-US" dirty="0" smtClean="0"/>
              <a:t> – Also called descriptive learning. A machine finds patterns in unknown objects by grouping similar objects together.</a:t>
            </a:r>
          </a:p>
          <a:p>
            <a:pPr algn="just"/>
            <a:r>
              <a:rPr lang="en-US" dirty="0" smtClean="0"/>
              <a:t>3. Reinforcement learning </a:t>
            </a:r>
          </a:p>
          <a:p>
            <a:pPr lvl="1" algn="just"/>
            <a:r>
              <a:rPr lang="en-US" dirty="0" smtClean="0"/>
              <a:t>A machine learns to act on its own to achieve the given goals.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89634" y="1828800"/>
            <a:ext cx="8764732"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381000" y="1090613"/>
            <a:ext cx="8382000" cy="4676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5" name="Content Placeholder 4"/>
          <p:cNvSpPr>
            <a:spLocks noGrp="1"/>
          </p:cNvSpPr>
          <p:nvPr>
            <p:ph sz="quarter" idx="1"/>
          </p:nvPr>
        </p:nvSpPr>
        <p:spPr/>
        <p:txBody>
          <a:bodyPr/>
          <a:lstStyle/>
          <a:p>
            <a:pPr algn="just"/>
            <a:r>
              <a:rPr lang="en-US" dirty="0" smtClean="0"/>
              <a:t>supervised learning is to learn from past information.</a:t>
            </a:r>
          </a:p>
          <a:p>
            <a:pPr algn="just"/>
            <a:r>
              <a:rPr lang="en-US" dirty="0" smtClean="0"/>
              <a:t>In context of the definition of machine learning, this past information is the experience.</a:t>
            </a:r>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cat</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838200" y="1828800"/>
            <a:ext cx="7543800" cy="418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904875" y="966788"/>
            <a:ext cx="7334250" cy="492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pic>
        <p:nvPicPr>
          <p:cNvPr id="6146" name="Picture 2"/>
          <p:cNvPicPr>
            <a:picLocks noGrp="1" noChangeAspect="1" noChangeArrowheads="1"/>
          </p:cNvPicPr>
          <p:nvPr>
            <p:ph sz="quarter" idx="1"/>
          </p:nvPr>
        </p:nvPicPr>
        <p:blipFill>
          <a:blip r:embed="rId2"/>
          <a:stretch>
            <a:fillRect/>
          </a:stretch>
        </p:blipFill>
        <p:spPr bwMode="auto">
          <a:xfrm>
            <a:off x="723900" y="2260600"/>
            <a:ext cx="6934200"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Some examples of supervised learning are</a:t>
            </a:r>
          </a:p>
          <a:p>
            <a:pPr lvl="1" algn="just"/>
            <a:r>
              <a:rPr lang="en-US" dirty="0" smtClean="0"/>
              <a:t>Predicting the results of a game</a:t>
            </a:r>
          </a:p>
          <a:p>
            <a:pPr lvl="1" algn="just"/>
            <a:r>
              <a:rPr lang="en-US" dirty="0" smtClean="0"/>
              <a:t>Predicting whether a </a:t>
            </a:r>
            <a:r>
              <a:rPr lang="en-US" dirty="0" err="1" smtClean="0"/>
              <a:t>tumour</a:t>
            </a:r>
            <a:r>
              <a:rPr lang="en-US" dirty="0" smtClean="0"/>
              <a:t> is harmful or not</a:t>
            </a:r>
          </a:p>
          <a:p>
            <a:pPr lvl="1" algn="just"/>
            <a:r>
              <a:rPr lang="en-US" dirty="0" smtClean="0"/>
              <a:t>Predicting the price of domains like real estate, stocks, etc.</a:t>
            </a:r>
          </a:p>
          <a:p>
            <a:pPr lvl="1" algn="just"/>
            <a:r>
              <a:rPr lang="en-US" dirty="0" smtClean="0"/>
              <a:t>Classifying texts such as classifying a set of emails as spam or non-spam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423863" y="1109663"/>
            <a:ext cx="8296275" cy="463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14198" y="1828800"/>
            <a:ext cx="8110094" cy="304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a:t>
            </a:r>
            <a:endParaRPr lang="en-US" dirty="0"/>
          </a:p>
        </p:txBody>
      </p:sp>
      <p:sp>
        <p:nvSpPr>
          <p:cNvPr id="3" name="Content Placeholder 2"/>
          <p:cNvSpPr>
            <a:spLocks noGrp="1"/>
          </p:cNvSpPr>
          <p:nvPr>
            <p:ph sz="quarter" idx="1"/>
          </p:nvPr>
        </p:nvSpPr>
        <p:spPr/>
        <p:txBody>
          <a:bodyPr/>
          <a:lstStyle/>
          <a:p>
            <a:pPr algn="just"/>
            <a:r>
              <a:rPr lang="en-US" dirty="0" smtClean="0"/>
              <a:t>Assigning a label or category or class to a test data based on the label or category or class information that is imparted by the training  data.</a:t>
            </a:r>
          </a:p>
          <a:p>
            <a:pPr algn="just"/>
            <a:endParaRPr lang="en-US" dirty="0"/>
          </a:p>
        </p:txBody>
      </p:sp>
      <p:pic>
        <p:nvPicPr>
          <p:cNvPr id="1027" name="Picture 3"/>
          <p:cNvPicPr>
            <a:picLocks noChangeAspect="1" noChangeArrowheads="1"/>
          </p:cNvPicPr>
          <p:nvPr/>
        </p:nvPicPr>
        <p:blipFill>
          <a:blip r:embed="rId2"/>
          <a:srcRect/>
          <a:stretch>
            <a:fillRect/>
          </a:stretch>
        </p:blipFill>
        <p:spPr bwMode="auto">
          <a:xfrm>
            <a:off x="1600200" y="2895600"/>
            <a:ext cx="6553200" cy="3920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r>
              <a:rPr lang="en-US" dirty="0" smtClean="0"/>
              <a:t>Some typical classification problems include:</a:t>
            </a:r>
          </a:p>
          <a:p>
            <a:pPr lvl="1"/>
            <a:r>
              <a:rPr lang="en-US" dirty="0" smtClean="0"/>
              <a:t>Image classification</a:t>
            </a:r>
          </a:p>
          <a:p>
            <a:pPr lvl="1"/>
            <a:r>
              <a:rPr lang="en-US" dirty="0" smtClean="0"/>
              <a:t>Prediction of disease</a:t>
            </a:r>
          </a:p>
          <a:p>
            <a:pPr lvl="1"/>
            <a:r>
              <a:rPr lang="en-US" dirty="0" smtClean="0"/>
              <a:t>Win–loss prediction of games</a:t>
            </a:r>
          </a:p>
          <a:p>
            <a:pPr lvl="1"/>
            <a:r>
              <a:rPr lang="en-US" dirty="0" smtClean="0"/>
              <a:t>Recognition of handwriting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a:t>Classification: Applications</a:t>
            </a:r>
          </a:p>
        </p:txBody>
      </p:sp>
      <p:sp>
        <p:nvSpPr>
          <p:cNvPr id="10" name="Slide Number Placeholder 9"/>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endParaRPr lang="tr-TR" dirty="0"/>
          </a:p>
        </p:txBody>
      </p:sp>
      <p:sp>
        <p:nvSpPr>
          <p:cNvPr id="88067" name="Rectangle 3"/>
          <p:cNvSpPr>
            <a:spLocks noGrp="1" noChangeArrowheads="1"/>
          </p:cNvSpPr>
          <p:nvPr>
            <p:ph sz="quarter" idx="1"/>
          </p:nvPr>
        </p:nvSpPr>
        <p:spPr/>
        <p:txBody>
          <a:bodyPr>
            <a:normAutofit/>
          </a:bodyPr>
          <a:lstStyle/>
          <a:p>
            <a:pPr>
              <a:lnSpc>
                <a:spcPct val="90000"/>
              </a:lnSpc>
            </a:pPr>
            <a:r>
              <a:rPr lang="tr-TR" dirty="0" smtClean="0"/>
              <a:t>Pattern </a:t>
            </a:r>
            <a:r>
              <a:rPr lang="tr-TR" dirty="0"/>
              <a:t>recognition</a:t>
            </a:r>
          </a:p>
          <a:p>
            <a:pPr>
              <a:lnSpc>
                <a:spcPct val="90000"/>
              </a:lnSpc>
            </a:pPr>
            <a:r>
              <a:rPr lang="tr-TR" dirty="0"/>
              <a:t>Face recognition: </a:t>
            </a:r>
            <a:endParaRPr lang="en-US" dirty="0" smtClean="0"/>
          </a:p>
          <a:p>
            <a:pPr>
              <a:lnSpc>
                <a:spcPct val="90000"/>
              </a:lnSpc>
            </a:pPr>
            <a:r>
              <a:rPr lang="tr-TR" dirty="0" smtClean="0"/>
              <a:t>Character </a:t>
            </a:r>
            <a:r>
              <a:rPr lang="tr-TR" dirty="0"/>
              <a:t>recognition</a:t>
            </a:r>
            <a:r>
              <a:rPr lang="tr-TR" dirty="0" smtClean="0"/>
              <a:t>:</a:t>
            </a:r>
            <a:endParaRPr lang="tr-TR" dirty="0"/>
          </a:p>
          <a:p>
            <a:pPr>
              <a:lnSpc>
                <a:spcPct val="90000"/>
              </a:lnSpc>
            </a:pPr>
            <a:r>
              <a:rPr lang="tr-TR" dirty="0"/>
              <a:t>Speech recognition: </a:t>
            </a:r>
            <a:endParaRPr lang="en-US" dirty="0" smtClean="0"/>
          </a:p>
          <a:p>
            <a:pPr>
              <a:lnSpc>
                <a:spcPct val="90000"/>
              </a:lnSpc>
            </a:pPr>
            <a:r>
              <a:rPr lang="tr-TR" dirty="0" smtClean="0"/>
              <a:t>Medical </a:t>
            </a:r>
            <a:r>
              <a:rPr lang="tr-TR" dirty="0"/>
              <a:t>diagnosis</a:t>
            </a:r>
            <a:r>
              <a:rPr lang="tr-TR" dirty="0" smtClean="0"/>
              <a:t>:</a:t>
            </a:r>
          </a:p>
          <a:p>
            <a:pPr>
              <a:lnSpc>
                <a:spcPct val="90000"/>
              </a:lnSpc>
            </a:pPr>
            <a:r>
              <a:rPr lang="tr-TR" dirty="0" smtClean="0"/>
              <a:t>Biometrics: </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tr-TR"/>
              <a:t>Face Recognition</a:t>
            </a:r>
          </a:p>
        </p:txBody>
      </p:sp>
      <p:pic>
        <p:nvPicPr>
          <p:cNvPr id="304145" name="Picture 17" descr="011"/>
          <p:cNvPicPr>
            <a:picLocks noChangeAspect="1" noChangeArrowheads="1"/>
          </p:cNvPicPr>
          <p:nvPr/>
        </p:nvPicPr>
        <p:blipFill>
          <a:blip r:embed="rId3" cstate="print"/>
          <a:srcRect/>
          <a:stretch>
            <a:fillRect/>
          </a:stretch>
        </p:blipFill>
        <p:spPr bwMode="auto">
          <a:xfrm>
            <a:off x="755650" y="2492375"/>
            <a:ext cx="876300" cy="1066800"/>
          </a:xfrm>
          <a:prstGeom prst="rect">
            <a:avLst/>
          </a:prstGeom>
          <a:noFill/>
        </p:spPr>
      </p:pic>
      <p:pic>
        <p:nvPicPr>
          <p:cNvPr id="304146" name="Picture 18" descr="012"/>
          <p:cNvPicPr>
            <a:picLocks noChangeAspect="1" noChangeArrowheads="1"/>
          </p:cNvPicPr>
          <p:nvPr/>
        </p:nvPicPr>
        <p:blipFill>
          <a:blip r:embed="rId4" cstate="print"/>
          <a:srcRect/>
          <a:stretch>
            <a:fillRect/>
          </a:stretch>
        </p:blipFill>
        <p:spPr bwMode="auto">
          <a:xfrm>
            <a:off x="1763713" y="2492375"/>
            <a:ext cx="876300" cy="1066800"/>
          </a:xfrm>
          <a:prstGeom prst="rect">
            <a:avLst/>
          </a:prstGeom>
          <a:noFill/>
        </p:spPr>
      </p:pic>
      <p:pic>
        <p:nvPicPr>
          <p:cNvPr id="304147" name="Picture 19" descr="010"/>
          <p:cNvPicPr>
            <a:picLocks noChangeAspect="1" noChangeArrowheads="1"/>
          </p:cNvPicPr>
          <p:nvPr/>
        </p:nvPicPr>
        <p:blipFill>
          <a:blip r:embed="rId5" cstate="print"/>
          <a:srcRect/>
          <a:stretch>
            <a:fillRect/>
          </a:stretch>
        </p:blipFill>
        <p:spPr bwMode="auto">
          <a:xfrm>
            <a:off x="2771775" y="2492375"/>
            <a:ext cx="876300" cy="1066800"/>
          </a:xfrm>
          <a:prstGeom prst="rect">
            <a:avLst/>
          </a:prstGeom>
          <a:noFill/>
        </p:spPr>
      </p:pic>
      <p:pic>
        <p:nvPicPr>
          <p:cNvPr id="304148" name="Picture 20" descr="013"/>
          <p:cNvPicPr>
            <a:picLocks noChangeAspect="1" noChangeArrowheads="1"/>
          </p:cNvPicPr>
          <p:nvPr/>
        </p:nvPicPr>
        <p:blipFill>
          <a:blip r:embed="rId6" cstate="print"/>
          <a:srcRect/>
          <a:stretch>
            <a:fillRect/>
          </a:stretch>
        </p:blipFill>
        <p:spPr bwMode="auto">
          <a:xfrm>
            <a:off x="3779838" y="2492375"/>
            <a:ext cx="876300" cy="1066800"/>
          </a:xfrm>
          <a:prstGeom prst="rect">
            <a:avLst/>
          </a:prstGeom>
          <a:noFill/>
        </p:spPr>
      </p:pic>
      <p:pic>
        <p:nvPicPr>
          <p:cNvPr id="304149" name="Picture 21" descr="014"/>
          <p:cNvPicPr>
            <a:picLocks noChangeAspect="1" noChangeArrowheads="1"/>
          </p:cNvPicPr>
          <p:nvPr/>
        </p:nvPicPr>
        <p:blipFill>
          <a:blip r:embed="rId7" cstate="print"/>
          <a:srcRect/>
          <a:stretch>
            <a:fillRect/>
          </a:stretch>
        </p:blipFill>
        <p:spPr bwMode="auto">
          <a:xfrm>
            <a:off x="684213" y="4508500"/>
            <a:ext cx="876300" cy="1066800"/>
          </a:xfrm>
          <a:prstGeom prst="rect">
            <a:avLst/>
          </a:prstGeom>
          <a:noFill/>
        </p:spPr>
      </p:pic>
      <p:pic>
        <p:nvPicPr>
          <p:cNvPr id="304150" name="Picture 22" descr="020"/>
          <p:cNvPicPr>
            <a:picLocks noChangeAspect="1" noChangeArrowheads="1"/>
          </p:cNvPicPr>
          <p:nvPr/>
        </p:nvPicPr>
        <p:blipFill>
          <a:blip r:embed="rId8" cstate="print"/>
          <a:srcRect/>
          <a:stretch>
            <a:fillRect/>
          </a:stretch>
        </p:blipFill>
        <p:spPr bwMode="auto">
          <a:xfrm>
            <a:off x="1692275" y="4508500"/>
            <a:ext cx="876300" cy="1066800"/>
          </a:xfrm>
          <a:prstGeom prst="rect">
            <a:avLst/>
          </a:prstGeom>
          <a:noFill/>
        </p:spPr>
      </p:pic>
      <p:pic>
        <p:nvPicPr>
          <p:cNvPr id="304151" name="Picture 23" descr="105"/>
          <p:cNvPicPr>
            <a:picLocks noChangeAspect="1" noChangeArrowheads="1"/>
          </p:cNvPicPr>
          <p:nvPr/>
        </p:nvPicPr>
        <p:blipFill>
          <a:blip r:embed="rId9" cstate="print"/>
          <a:srcRect/>
          <a:stretch>
            <a:fillRect/>
          </a:stretch>
        </p:blipFill>
        <p:spPr bwMode="auto">
          <a:xfrm>
            <a:off x="2700338" y="4508500"/>
            <a:ext cx="876300" cy="1066800"/>
          </a:xfrm>
          <a:prstGeom prst="rect">
            <a:avLst/>
          </a:prstGeom>
          <a:noFill/>
        </p:spPr>
      </p:pic>
      <p:pic>
        <p:nvPicPr>
          <p:cNvPr id="304152" name="Picture 24" descr="350"/>
          <p:cNvPicPr>
            <a:picLocks noChangeAspect="1" noChangeArrowheads="1"/>
          </p:cNvPicPr>
          <p:nvPr/>
        </p:nvPicPr>
        <p:blipFill>
          <a:blip r:embed="rId10" cstate="print"/>
          <a:srcRect/>
          <a:stretch>
            <a:fillRect/>
          </a:stretch>
        </p:blipFill>
        <p:spPr bwMode="auto">
          <a:xfrm>
            <a:off x="3708400" y="4508500"/>
            <a:ext cx="876300" cy="1066800"/>
          </a:xfrm>
          <a:prstGeom prst="rect">
            <a:avLst/>
          </a:prstGeom>
          <a:noFill/>
        </p:spPr>
      </p:pic>
      <p:sp>
        <p:nvSpPr>
          <p:cNvPr id="304153" name="Text Box 25"/>
          <p:cNvSpPr txBox="1">
            <a:spLocks noChangeArrowheads="1"/>
          </p:cNvSpPr>
          <p:nvPr/>
        </p:nvSpPr>
        <p:spPr bwMode="auto">
          <a:xfrm>
            <a:off x="611188" y="1844675"/>
            <a:ext cx="4684712" cy="457200"/>
          </a:xfrm>
          <a:prstGeom prst="rect">
            <a:avLst/>
          </a:prstGeom>
          <a:noFill/>
          <a:ln w="9525">
            <a:noFill/>
            <a:miter lim="800000"/>
            <a:headEnd/>
            <a:tailEnd/>
          </a:ln>
          <a:effectLst/>
        </p:spPr>
        <p:txBody>
          <a:bodyPr wrap="none">
            <a:spAutoFit/>
          </a:bodyPr>
          <a:lstStyle/>
          <a:p>
            <a:r>
              <a:rPr lang="tr-TR" sz="2400" dirty="0">
                <a:solidFill>
                  <a:schemeClr val="accent1"/>
                </a:solidFill>
                <a:latin typeface="Lucida Bright" pitchFamily="18" charset="0"/>
              </a:rPr>
              <a:t>Training examples of a person</a:t>
            </a:r>
          </a:p>
        </p:txBody>
      </p:sp>
      <p:sp>
        <p:nvSpPr>
          <p:cNvPr id="304154" name="Text Box 26"/>
          <p:cNvSpPr txBox="1">
            <a:spLocks noChangeArrowheads="1"/>
          </p:cNvSpPr>
          <p:nvPr/>
        </p:nvSpPr>
        <p:spPr bwMode="auto">
          <a:xfrm>
            <a:off x="684213" y="3933825"/>
            <a:ext cx="1951037" cy="457200"/>
          </a:xfrm>
          <a:prstGeom prst="rect">
            <a:avLst/>
          </a:prstGeom>
          <a:noFill/>
          <a:ln w="9525">
            <a:noFill/>
            <a:miter lim="800000"/>
            <a:headEnd/>
            <a:tailEnd/>
          </a:ln>
          <a:effectLst/>
        </p:spPr>
        <p:txBody>
          <a:bodyPr wrap="none">
            <a:spAutoFit/>
          </a:bodyPr>
          <a:lstStyle/>
          <a:p>
            <a:r>
              <a:rPr lang="tr-TR" sz="2400" dirty="0">
                <a:solidFill>
                  <a:schemeClr val="accent1"/>
                </a:solidFill>
                <a:latin typeface="Lucida Bright" pitchFamily="18" charset="0"/>
              </a:rPr>
              <a:t>Test images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Regression</a:t>
            </a:r>
            <a:endParaRPr lang="en-US" dirty="0"/>
          </a:p>
        </p:txBody>
      </p:sp>
      <p:sp>
        <p:nvSpPr>
          <p:cNvPr id="3" name="Content Placeholder 2"/>
          <p:cNvSpPr>
            <a:spLocks noGrp="1"/>
          </p:cNvSpPr>
          <p:nvPr>
            <p:ph sz="quarter" idx="1"/>
          </p:nvPr>
        </p:nvSpPr>
        <p:spPr/>
        <p:txBody>
          <a:bodyPr>
            <a:normAutofit fontScale="85000" lnSpcReduction="10000"/>
          </a:bodyPr>
          <a:lstStyle/>
          <a:p>
            <a:pPr algn="just"/>
            <a:r>
              <a:rPr lang="en-US" dirty="0" smtClean="0"/>
              <a:t>In linear regression, the objective is to predict numerical features like real estate or stock price, temperature, marks in  an examination, sales revenue, etc. </a:t>
            </a:r>
          </a:p>
          <a:p>
            <a:pPr algn="just"/>
            <a:r>
              <a:rPr lang="en-US" dirty="0" smtClean="0"/>
              <a:t>The underlying predictor variable and the target variable are continuous in nature.</a:t>
            </a:r>
          </a:p>
          <a:p>
            <a:pPr algn="just"/>
            <a:r>
              <a:rPr lang="en-US" dirty="0" smtClean="0"/>
              <a:t>In case of linear regression, a straight line relationship is ‘fitted’ between the predictor variables and the target variables.</a:t>
            </a:r>
          </a:p>
          <a:p>
            <a:pPr algn="just"/>
            <a:r>
              <a:rPr lang="en-US" dirty="0" smtClean="0"/>
              <a:t>Ex.  Yearly budgeting exercise of the sales managers. They have to give sales prediction for the next year based on sales figure of previous years.</a:t>
            </a:r>
          </a:p>
          <a:p>
            <a:r>
              <a:rPr lang="en-US" dirty="0" smtClean="0"/>
              <a:t>A typical linear regression model can be represented in the form –</a:t>
            </a:r>
          </a:p>
          <a:p>
            <a:pPr>
              <a:buNone/>
            </a:pPr>
            <a:r>
              <a:rPr lang="en-US" dirty="0" smtClean="0"/>
              <a:t>			</a:t>
            </a:r>
            <a:r>
              <a:rPr lang="en-US" sz="3300" dirty="0" smtClean="0"/>
              <a:t>	y = </a:t>
            </a:r>
            <a:r>
              <a:rPr lang="el-GR" sz="3300" dirty="0" smtClean="0"/>
              <a:t>α</a:t>
            </a:r>
            <a:r>
              <a:rPr lang="en-US" sz="3300" dirty="0" smtClean="0"/>
              <a:t>   +  </a:t>
            </a:r>
            <a:r>
              <a:rPr lang="el-GR" sz="3300" dirty="0" smtClean="0"/>
              <a:t>β</a:t>
            </a:r>
            <a:r>
              <a:rPr lang="en-US" sz="3300" dirty="0" smtClean="0"/>
              <a:t> x</a:t>
            </a:r>
            <a:endParaRPr lang="en-US" dirty="0" smtClean="0"/>
          </a:p>
          <a:p>
            <a:pPr>
              <a:buNone/>
            </a:pPr>
            <a:r>
              <a:rPr lang="en-US" dirty="0" smtClean="0"/>
              <a:t>where ‘</a:t>
            </a:r>
            <a:r>
              <a:rPr lang="en-US" i="1" dirty="0" smtClean="0"/>
              <a:t>x’ is the predictor variable and ‘y’ is the target variable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6"/>
          <p:cNvPicPr>
            <a:picLocks noChangeAspect="1" noChangeArrowheads="1"/>
          </p:cNvPicPr>
          <p:nvPr/>
        </p:nvPicPr>
        <p:blipFill>
          <a:blip r:embed="rId2" cstate="print"/>
          <a:srcRect/>
          <a:stretch>
            <a:fillRect/>
          </a:stretch>
        </p:blipFill>
        <p:spPr>
          <a:xfrm>
            <a:off x="1752600" y="1600199"/>
            <a:ext cx="5029200" cy="483955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385763" y="1104900"/>
            <a:ext cx="8372475"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400050" y="1100138"/>
            <a:ext cx="8343900"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sp>
        <p:nvSpPr>
          <p:cNvPr id="3" name="Content Placeholder 2"/>
          <p:cNvSpPr>
            <a:spLocks noGrp="1"/>
          </p:cNvSpPr>
          <p:nvPr>
            <p:ph sz="quarter" idx="1"/>
          </p:nvPr>
        </p:nvSpPr>
        <p:spPr/>
        <p:txBody>
          <a:bodyPr>
            <a:normAutofit/>
          </a:bodyPr>
          <a:lstStyle/>
          <a:p>
            <a:pPr algn="just"/>
            <a:r>
              <a:rPr lang="en-US" dirty="0" smtClean="0"/>
              <a:t>There is no </a:t>
            </a:r>
            <a:r>
              <a:rPr lang="en-US" dirty="0" err="1" smtClean="0"/>
              <a:t>labelled</a:t>
            </a:r>
            <a:r>
              <a:rPr lang="en-US" dirty="0" smtClean="0"/>
              <a:t> training data to learn from and no prediction to be made.</a:t>
            </a:r>
          </a:p>
          <a:p>
            <a:pPr algn="just"/>
            <a:r>
              <a:rPr lang="en-US" dirty="0" smtClean="0"/>
              <a:t>The objective is to take a dataset as input and try to find natural groupings or </a:t>
            </a:r>
            <a:r>
              <a:rPr lang="en-US" b="1" dirty="0" smtClean="0"/>
              <a:t>patterns </a:t>
            </a:r>
            <a:r>
              <a:rPr lang="en-US" dirty="0" smtClean="0"/>
              <a:t>within the data elements or records.</a:t>
            </a:r>
          </a:p>
          <a:p>
            <a:pPr algn="just"/>
            <a:r>
              <a:rPr lang="en-US" dirty="0" smtClean="0"/>
              <a:t>Therefore, unsupervised learning is often termed as </a:t>
            </a:r>
            <a:r>
              <a:rPr lang="en-US" b="1" dirty="0" smtClean="0"/>
              <a:t>descriptive model and the process </a:t>
            </a:r>
            <a:r>
              <a:rPr lang="en-US" dirty="0" smtClean="0"/>
              <a:t>of unsupervised learning is referred as </a:t>
            </a:r>
            <a:r>
              <a:rPr lang="en-US" b="1" dirty="0" smtClean="0"/>
              <a:t>pattern discovery or knowledge discovery.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Clustering</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b="1" dirty="0" smtClean="0"/>
              <a:t>Clustering</a:t>
            </a:r>
            <a:r>
              <a:rPr lang="en-US" dirty="0" smtClean="0"/>
              <a:t> is the main type of unsupervised learning. It intends to group or organize similar objects together.</a:t>
            </a:r>
          </a:p>
          <a:p>
            <a:pPr algn="just"/>
            <a:r>
              <a:rPr lang="en-US" dirty="0" smtClean="0"/>
              <a:t>Objective of clustering to discover the intrinsic grouping of unlabelled data and form clusters.</a:t>
            </a:r>
          </a:p>
          <a:p>
            <a:pPr algn="just"/>
            <a:r>
              <a:rPr lang="en-US" dirty="0" smtClean="0"/>
              <a:t>Different measures of similarity can be applied for clustering. </a:t>
            </a:r>
          </a:p>
          <a:p>
            <a:pPr algn="just"/>
            <a:r>
              <a:rPr lang="en-US" dirty="0" smtClean="0"/>
              <a:t>One of the most commonly adopted similarity measure is distance. </a:t>
            </a:r>
          </a:p>
          <a:p>
            <a:pPr algn="just"/>
            <a:r>
              <a:rPr lang="en-US" dirty="0" smtClean="0"/>
              <a:t>Two data items are considered as a part of the same cluster if the distance between them is less. </a:t>
            </a:r>
          </a:p>
          <a:p>
            <a:pPr algn="just"/>
            <a:r>
              <a:rPr lang="en-US" dirty="0" smtClean="0"/>
              <a:t>In the same way, if the distance between the data items is high, the items do not generally belong to the same cluster.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Machine Learning</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9219" name="Picture 3"/>
          <p:cNvPicPr>
            <a:picLocks noChangeAspect="1" noChangeArrowheads="1"/>
          </p:cNvPicPr>
          <p:nvPr/>
        </p:nvPicPr>
        <p:blipFill>
          <a:blip r:embed="rId2"/>
          <a:srcRect/>
          <a:stretch>
            <a:fillRect/>
          </a:stretch>
        </p:blipFill>
        <p:spPr bwMode="auto">
          <a:xfrm>
            <a:off x="1043221" y="1752600"/>
            <a:ext cx="6514669"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938213" y="1247775"/>
            <a:ext cx="7267575"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29917" y="591172"/>
            <a:ext cx="8256883" cy="56572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association analysis.</a:t>
            </a:r>
            <a:endParaRPr lang="en-US" dirty="0"/>
          </a:p>
        </p:txBody>
      </p:sp>
      <p:sp>
        <p:nvSpPr>
          <p:cNvPr id="3" name="Content Placeholder 2"/>
          <p:cNvSpPr>
            <a:spLocks noGrp="1"/>
          </p:cNvSpPr>
          <p:nvPr>
            <p:ph sz="quarter" idx="1"/>
          </p:nvPr>
        </p:nvSpPr>
        <p:spPr/>
        <p:txBody>
          <a:bodyPr>
            <a:normAutofit/>
          </a:bodyPr>
          <a:lstStyle/>
          <a:p>
            <a:pPr algn="just"/>
            <a:r>
              <a:rPr lang="en-US" dirty="0" smtClean="0"/>
              <a:t>one more variant of unsupervised learning is </a:t>
            </a:r>
            <a:r>
              <a:rPr lang="en-US" b="1" dirty="0" smtClean="0"/>
              <a:t>association analysis.</a:t>
            </a:r>
          </a:p>
          <a:p>
            <a:pPr algn="just"/>
            <a:r>
              <a:rPr lang="en-US" dirty="0" smtClean="0"/>
              <a:t>Example : market basket analysis</a:t>
            </a:r>
          </a:p>
          <a:p>
            <a:pPr lvl="1" algn="just"/>
            <a:r>
              <a:rPr lang="en-US" dirty="0" smtClean="0"/>
              <a:t>From past transaction data in a grocery store, it may be observed that most of the customers who have bought item A, have also bought item B and item C or at least one of them. </a:t>
            </a:r>
          </a:p>
          <a:p>
            <a:pPr lvl="1" algn="just"/>
            <a:r>
              <a:rPr lang="en-US" dirty="0" smtClean="0"/>
              <a:t>This means that there is a strong association of the event ‘purchase of item A’ with the event purchase of item B’, or ‘purchase of item C’.</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1238250" y="2157413"/>
            <a:ext cx="6667500" cy="254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42863" y="881063"/>
            <a:ext cx="9058275"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We have seen babies learn to walk without any prior knowledge of how to do it. Often we wonder how they really do it.</a:t>
            </a:r>
          </a:p>
          <a:p>
            <a:pPr algn="just"/>
            <a:r>
              <a:rPr lang="en-US" dirty="0" smtClean="0"/>
              <a:t>The action tried to be achieved is walking, the child is the agent and the place with hurdles on which the child is trying to walk resembles the environment. </a:t>
            </a:r>
          </a:p>
          <a:p>
            <a:pPr algn="just"/>
            <a:r>
              <a:rPr lang="en-US" dirty="0" smtClean="0"/>
              <a:t>It tries to improve its performance of doing the task. </a:t>
            </a:r>
          </a:p>
          <a:p>
            <a:pPr algn="just"/>
            <a:r>
              <a:rPr lang="en-US" dirty="0" smtClean="0"/>
              <a:t>When a sub-task is accomplished successfully, a reward is given. When a sub-task is not executed correctly, obviously no reward is given. </a:t>
            </a:r>
          </a:p>
          <a:p>
            <a:pPr algn="just"/>
            <a:r>
              <a:rPr lang="en-US" dirty="0" smtClean="0"/>
              <a:t>This continues till the machine is able to complete execution of the whole task. </a:t>
            </a:r>
          </a:p>
          <a:p>
            <a:pPr algn="just"/>
            <a:r>
              <a:rPr lang="en-US" dirty="0" smtClean="0"/>
              <a:t>This process of learning is known as reinforcement learning.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669824" y="1447799"/>
            <a:ext cx="6569176" cy="4475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An other example of reinforcement learning is self-driving cars. </a:t>
            </a:r>
          </a:p>
          <a:p>
            <a:pPr algn="just"/>
            <a:r>
              <a:rPr lang="en-US" dirty="0" smtClean="0"/>
              <a:t>The critical information which it needs to take care of are speed and speed limit in different road segments, traffic conditions, road conditions, weather conditions, etc.</a:t>
            </a:r>
          </a:p>
          <a:p>
            <a:pPr algn="just"/>
            <a:r>
              <a:rPr lang="en-US" dirty="0" smtClean="0"/>
              <a:t>The tasks that have to be taken care of are start/stop, accelerate/decelerate, turn to left / right, etc.</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990600" y="30061"/>
            <a:ext cx="6934200" cy="66755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quarter" idx="1"/>
          </p:nvPr>
        </p:nvSpPr>
        <p:spPr/>
        <p:txBody>
          <a:bodyPr/>
          <a:lstStyle/>
          <a:p>
            <a:r>
              <a:rPr lang="en-US" dirty="0" smtClean="0"/>
              <a:t>Human learning and it’s types</a:t>
            </a:r>
          </a:p>
          <a:p>
            <a:r>
              <a:rPr lang="en-US" dirty="0" smtClean="0"/>
              <a:t>Machine learning and it’s types</a:t>
            </a:r>
          </a:p>
          <a:p>
            <a:r>
              <a:rPr lang="en-US" dirty="0" smtClean="0"/>
              <a:t>Applications of machine learning</a:t>
            </a:r>
          </a:p>
          <a:p>
            <a:r>
              <a:rPr lang="en-US" dirty="0" smtClean="0"/>
              <a:t>Issues in machine learning</a:t>
            </a:r>
          </a:p>
          <a:p>
            <a:r>
              <a:rPr lang="en-US" dirty="0" smtClean="0"/>
              <a:t>Tools in machine learning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PROBLES NOT TO BE SOLVED USING MACHINE LEARNING</a:t>
            </a:r>
            <a:endParaRPr lang="en-US" sz="2000" dirty="0"/>
          </a:p>
        </p:txBody>
      </p:sp>
      <p:sp>
        <p:nvSpPr>
          <p:cNvPr id="3" name="Content Placeholder 2"/>
          <p:cNvSpPr>
            <a:spLocks noGrp="1"/>
          </p:cNvSpPr>
          <p:nvPr>
            <p:ph sz="quarter" idx="1"/>
          </p:nvPr>
        </p:nvSpPr>
        <p:spPr/>
        <p:txBody>
          <a:bodyPr>
            <a:normAutofit/>
          </a:bodyPr>
          <a:lstStyle/>
          <a:p>
            <a:pPr algn="just"/>
            <a:r>
              <a:rPr lang="en-US" dirty="0" smtClean="0"/>
              <a:t>Machine learning should not be applied to tasks in which humans are very effective or frequent human intervention is needed. For example, air traffic control is a very complex task needing intense human involvement</a:t>
            </a:r>
          </a:p>
          <a:p>
            <a:pPr algn="just"/>
            <a:r>
              <a:rPr lang="en-US" dirty="0" smtClean="0"/>
              <a:t>At the same time, for very simple tasks which can be implemented using traditional programming paradigms, there is no sense of using machine learning. For example, simple rule-driven or formula-based applications like price calculator engine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2400" dirty="0" smtClean="0"/>
              <a:t>APPLICATIONS OF MACHINE LEARNING</a:t>
            </a:r>
            <a:endParaRPr lang="en-US" sz="2400" dirty="0"/>
          </a:p>
        </p:txBody>
      </p:sp>
      <p:sp>
        <p:nvSpPr>
          <p:cNvPr id="3" name="Content Placeholder 2"/>
          <p:cNvSpPr>
            <a:spLocks noGrp="1"/>
          </p:cNvSpPr>
          <p:nvPr>
            <p:ph sz="quarter" idx="1"/>
          </p:nvPr>
        </p:nvSpPr>
        <p:spPr>
          <a:xfrm>
            <a:off x="457200" y="1371600"/>
            <a:ext cx="7467600" cy="5102352"/>
          </a:xfrm>
        </p:spPr>
        <p:txBody>
          <a:bodyPr>
            <a:normAutofit fontScale="77500" lnSpcReduction="20000"/>
          </a:bodyPr>
          <a:lstStyle/>
          <a:p>
            <a:pPr algn="just"/>
            <a:r>
              <a:rPr lang="en-US" b="1" dirty="0" smtClean="0"/>
              <a:t>Banking and finance</a:t>
            </a:r>
          </a:p>
          <a:p>
            <a:pPr algn="just"/>
            <a:r>
              <a:rPr lang="en-US" dirty="0" smtClean="0"/>
              <a:t>In the banking industry, fraudulent transactions, especially the ones related to credit cards, are extremely prevalent.</a:t>
            </a:r>
          </a:p>
          <a:p>
            <a:pPr algn="just"/>
            <a:r>
              <a:rPr lang="en-US" dirty="0" smtClean="0"/>
              <a:t>Since the volumes as well as velocity of the transactions are extremely high, high performance machine learning solutions are implemented by almost all leading banks across the globe.</a:t>
            </a:r>
          </a:p>
          <a:p>
            <a:pPr algn="just"/>
            <a:r>
              <a:rPr lang="en-US" dirty="0" smtClean="0"/>
              <a:t> The models work on a real-time basis, </a:t>
            </a:r>
          </a:p>
          <a:p>
            <a:pPr lvl="1" algn="just"/>
            <a:r>
              <a:rPr lang="en-US" dirty="0" smtClean="0"/>
              <a:t>i.e. the fraudulent transactions are spotted and  prevented right at the time of occurrence.</a:t>
            </a:r>
          </a:p>
          <a:p>
            <a:pPr algn="just"/>
            <a:r>
              <a:rPr lang="en-US" dirty="0" smtClean="0"/>
              <a:t>Customers of a bank are often offered lucrative proposals by other competitor banks. </a:t>
            </a:r>
          </a:p>
          <a:p>
            <a:pPr lvl="1" algn="just"/>
            <a:r>
              <a:rPr lang="en-US" dirty="0" smtClean="0"/>
              <a:t>Proposals like higher bank interest, lower processing charge of loans, zero balance savings accounts, etc. are offered to customers, with the intent that the customer switches over to the competitor bank.</a:t>
            </a:r>
          </a:p>
          <a:p>
            <a:pPr lvl="1" algn="just"/>
            <a:r>
              <a:rPr lang="en-US" dirty="0" smtClean="0"/>
              <a:t>Machine learning helps in preventing or at least reducing the customer churn.</a:t>
            </a:r>
          </a:p>
          <a:p>
            <a:pPr lvl="1" algn="just"/>
            <a:r>
              <a:rPr lang="en-US" dirty="0" smtClean="0"/>
              <a:t>Using descriptive learning, the specific pockets of problem, i.e. a specific bank or a specific zone or a specific type of offering like car loan, may be spotted where maximum churn is happening.</a:t>
            </a:r>
          </a:p>
          <a:p>
            <a:pPr lvl="1" algn="just"/>
            <a:r>
              <a:rPr lang="en-US" dirty="0" smtClean="0"/>
              <a:t>Using predictive learning, the set of vulnerable customers who may leave the bank very soon, can be identified.</a:t>
            </a:r>
          </a:p>
          <a:p>
            <a:pPr algn="just"/>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b="1" dirty="0" smtClean="0"/>
              <a:t>Insurance</a:t>
            </a:r>
          </a:p>
          <a:p>
            <a:pPr algn="just"/>
            <a:r>
              <a:rPr lang="en-US" dirty="0" smtClean="0"/>
              <a:t>Two major areas in the insurance industry where machine learning is used are risk prediction during new customer </a:t>
            </a:r>
            <a:r>
              <a:rPr lang="en-US" dirty="0" err="1" smtClean="0"/>
              <a:t>onboarding</a:t>
            </a:r>
            <a:r>
              <a:rPr lang="en-US" dirty="0" smtClean="0"/>
              <a:t> and claims management.</a:t>
            </a:r>
          </a:p>
          <a:p>
            <a:pPr algn="just"/>
            <a:r>
              <a:rPr lang="en-US" dirty="0" smtClean="0"/>
              <a:t>During customer </a:t>
            </a:r>
            <a:r>
              <a:rPr lang="en-US" dirty="0" err="1" smtClean="0"/>
              <a:t>onboarding</a:t>
            </a:r>
            <a:r>
              <a:rPr lang="en-US" dirty="0" smtClean="0"/>
              <a:t>, based on the past information the risk profile of a new customer needs to be predicted. </a:t>
            </a:r>
          </a:p>
          <a:p>
            <a:pPr algn="just"/>
            <a:r>
              <a:rPr lang="en-US" dirty="0" smtClean="0"/>
              <a:t>When a customer claim comes for settlement, past information related to historic claims along with the adjustor notes are considered to predict whether there is any possibility of the claim to be fraudulent.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219200"/>
            <a:ext cx="7467600" cy="5254752"/>
          </a:xfrm>
        </p:spPr>
        <p:txBody>
          <a:bodyPr>
            <a:normAutofit fontScale="92500" lnSpcReduction="10000"/>
          </a:bodyPr>
          <a:lstStyle/>
          <a:p>
            <a:pPr algn="just"/>
            <a:r>
              <a:rPr lang="en-US" b="1" dirty="0" smtClean="0"/>
              <a:t>Healthcare</a:t>
            </a:r>
          </a:p>
          <a:p>
            <a:pPr algn="just"/>
            <a:r>
              <a:rPr lang="en-US" dirty="0" smtClean="0"/>
              <a:t>Wearable device data form a rich source for applying machine learning and predict the health conditions of the person real time.</a:t>
            </a:r>
          </a:p>
          <a:p>
            <a:pPr algn="just"/>
            <a:r>
              <a:rPr lang="en-US" dirty="0" smtClean="0"/>
              <a:t>In case there is some health issue which is predicted by the learning model, immediately the person is alerted to take preventive action.</a:t>
            </a:r>
          </a:p>
          <a:p>
            <a:pPr lvl="1" algn="just"/>
            <a:r>
              <a:rPr lang="en-US" dirty="0" smtClean="0"/>
              <a:t>Suppose an elderly person goes for a morning walk. Suddenly, while walking, his blood pressure shoots up beyond a certain limit, which is tracked by the wearable. </a:t>
            </a:r>
          </a:p>
          <a:p>
            <a:pPr lvl="1" algn="just"/>
            <a:r>
              <a:rPr lang="en-US" dirty="0" smtClean="0"/>
              <a:t>The wearable data is sent to a remote server and a machine learning algorithm is constantly analyzing the streaming data. It also has the history of the elderly person and  persons of similar age group. </a:t>
            </a:r>
          </a:p>
          <a:p>
            <a:pPr lvl="1" algn="just"/>
            <a:r>
              <a:rPr lang="en-US" dirty="0" smtClean="0"/>
              <a:t>The model predicts some fatality unless immediate action is taken. Alert can be sent to the person to immediately stop walking and take rest.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IN MACHINE LEARNING</a:t>
            </a:r>
            <a:endParaRPr lang="en-US" dirty="0"/>
          </a:p>
        </p:txBody>
      </p:sp>
      <p:sp>
        <p:nvSpPr>
          <p:cNvPr id="3" name="Content Placeholder 2"/>
          <p:cNvSpPr>
            <a:spLocks noGrp="1"/>
          </p:cNvSpPr>
          <p:nvPr>
            <p:ph sz="quarter" idx="1"/>
          </p:nvPr>
        </p:nvSpPr>
        <p:spPr/>
        <p:txBody>
          <a:bodyPr/>
          <a:lstStyle/>
          <a:p>
            <a:r>
              <a:rPr lang="en-US" dirty="0" smtClean="0"/>
              <a:t>Python</a:t>
            </a:r>
          </a:p>
          <a:p>
            <a:r>
              <a:rPr lang="en-US" dirty="0" smtClean="0"/>
              <a:t>Python is one of the most popular, open source programming language widely adopted by machine learning community.</a:t>
            </a:r>
          </a:p>
          <a:p>
            <a:r>
              <a:rPr lang="en-US" dirty="0" smtClean="0"/>
              <a:t>there is a machine learning library named </a:t>
            </a:r>
            <a:r>
              <a:rPr lang="en-US" b="1" dirty="0" err="1" smtClean="0"/>
              <a:t>scikitlearn</a:t>
            </a:r>
            <a:r>
              <a:rPr lang="en-US" b="1" dirty="0" smtClean="0"/>
              <a:t>, </a:t>
            </a:r>
            <a:r>
              <a:rPr lang="en-US" dirty="0" smtClean="0"/>
              <a:t>which has various classification, regression, and clustering algorithms embedded in it.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R</a:t>
            </a:r>
          </a:p>
          <a:p>
            <a:pPr algn="just"/>
            <a:r>
              <a:rPr lang="en-US" dirty="0" smtClean="0"/>
              <a:t>R is a language for statistical computing and data analysis. It is an open source language, extremely popular  in the academic community – especially among statisticians and data miners.</a:t>
            </a:r>
          </a:p>
          <a:p>
            <a:pPr algn="just"/>
            <a:r>
              <a:rPr lang="en-US" dirty="0" smtClean="0"/>
              <a:t>R is a very simple programming language with a huge set of libraries available for different stages of machine learning.</a:t>
            </a:r>
          </a:p>
          <a:p>
            <a:pPr algn="just"/>
            <a:r>
              <a:rPr lang="en-US" dirty="0" smtClean="0"/>
              <a:t>Some of the libraries standing out in terms of popularity are </a:t>
            </a:r>
            <a:r>
              <a:rPr lang="en-US" dirty="0" err="1" smtClean="0"/>
              <a:t>plyr</a:t>
            </a:r>
            <a:r>
              <a:rPr lang="en-US" dirty="0" smtClean="0"/>
              <a:t>/</a:t>
            </a:r>
            <a:r>
              <a:rPr lang="en-US" dirty="0" err="1" smtClean="0"/>
              <a:t>dplyr</a:t>
            </a:r>
            <a:r>
              <a:rPr lang="en-US" dirty="0" smtClean="0"/>
              <a:t> (for data transformation), caret (‘Classification and Regression Training’ for classification), </a:t>
            </a:r>
            <a:r>
              <a:rPr lang="en-US" dirty="0" err="1" smtClean="0"/>
              <a:t>RJava</a:t>
            </a:r>
            <a:r>
              <a:rPr lang="en-US" dirty="0" smtClean="0"/>
              <a:t> (to facilitate integration with Java), tm (for text mining), ggplot2 (for data visualization).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err="1" smtClean="0"/>
              <a:t>Matlab</a:t>
            </a:r>
            <a:endParaRPr lang="en-US" b="1" dirty="0" smtClean="0"/>
          </a:p>
          <a:p>
            <a:r>
              <a:rPr lang="en-US" dirty="0" smtClean="0"/>
              <a:t>MATLAB (matrix laboratory) is a </a:t>
            </a:r>
            <a:r>
              <a:rPr lang="en-US" dirty="0" err="1" smtClean="0"/>
              <a:t>licenced</a:t>
            </a:r>
            <a:r>
              <a:rPr lang="en-US" dirty="0" smtClean="0"/>
              <a:t> commercial software with a robust support for a wide range of numerical computing.</a:t>
            </a:r>
          </a:p>
          <a:p>
            <a:r>
              <a:rPr lang="en-US" dirty="0" smtClean="0"/>
              <a:t>MATLAB also provides extensive support of statistical functions and has a huge number of machine learning algorithms in-built.</a:t>
            </a:r>
          </a:p>
          <a:p>
            <a:r>
              <a:rPr lang="en-US" b="1" dirty="0" smtClean="0"/>
              <a:t>SAS</a:t>
            </a:r>
          </a:p>
          <a:p>
            <a:r>
              <a:rPr lang="en-US" dirty="0" smtClean="0"/>
              <a:t>SAS (earlier known as ‘Statistical Analysis System’) is another </a:t>
            </a:r>
            <a:r>
              <a:rPr lang="en-US" dirty="0" err="1" smtClean="0"/>
              <a:t>licenced</a:t>
            </a:r>
            <a:r>
              <a:rPr lang="en-US" dirty="0" smtClean="0"/>
              <a:t> commercial software which provides strong support for machine learning functionalities.</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IN MACHINE LEARNING</a:t>
            </a:r>
            <a:endParaRPr lang="en-US" dirty="0"/>
          </a:p>
        </p:txBody>
      </p:sp>
      <p:sp>
        <p:nvSpPr>
          <p:cNvPr id="3" name="Content Placeholder 2"/>
          <p:cNvSpPr>
            <a:spLocks noGrp="1"/>
          </p:cNvSpPr>
          <p:nvPr>
            <p:ph sz="quarter" idx="1"/>
          </p:nvPr>
        </p:nvSpPr>
        <p:spPr/>
        <p:txBody>
          <a:bodyPr/>
          <a:lstStyle/>
          <a:p>
            <a:pPr algn="just"/>
            <a:r>
              <a:rPr lang="en-US" dirty="0" smtClean="0"/>
              <a:t>Privacy</a:t>
            </a:r>
          </a:p>
          <a:p>
            <a:pPr algn="just"/>
            <a:r>
              <a:rPr lang="en-US" dirty="0" smtClean="0"/>
              <a:t>The biggest fear and issue arising out of machine learning is related to privacy and the breach of it.</a:t>
            </a:r>
          </a:p>
          <a:p>
            <a:pPr algn="just"/>
            <a:r>
              <a:rPr lang="en-US" dirty="0" smtClean="0"/>
              <a:t>The primary focus of learning is on analyzing data, both past and current, and coming up with insight from the data.</a:t>
            </a:r>
          </a:p>
          <a:p>
            <a:pPr algn="just"/>
            <a:r>
              <a:rPr lang="en-US" dirty="0" smtClean="0"/>
              <a:t>This insight may be related to people and the facts revealed might be private enough to be kept confidential.</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SUMMARY</a:t>
            </a:r>
            <a:endParaRPr lang="en-US" dirty="0"/>
          </a:p>
        </p:txBody>
      </p:sp>
      <p:sp>
        <p:nvSpPr>
          <p:cNvPr id="3" name="Content Placeholder 2"/>
          <p:cNvSpPr>
            <a:spLocks noGrp="1"/>
          </p:cNvSpPr>
          <p:nvPr>
            <p:ph sz="quarter" idx="1"/>
          </p:nvPr>
        </p:nvSpPr>
        <p:spPr>
          <a:xfrm>
            <a:off x="457200" y="990600"/>
            <a:ext cx="7467600" cy="5483352"/>
          </a:xfrm>
        </p:spPr>
        <p:txBody>
          <a:bodyPr>
            <a:noAutofit/>
          </a:bodyPr>
          <a:lstStyle/>
          <a:p>
            <a:pPr algn="just"/>
            <a:r>
              <a:rPr lang="en-US" sz="1800" dirty="0" smtClean="0"/>
              <a:t>Machine learning imbibes the philosophy of human learning, i.e. learning from expert guidance and from experience.</a:t>
            </a:r>
          </a:p>
          <a:p>
            <a:pPr algn="just"/>
            <a:r>
              <a:rPr lang="en-US" sz="1800" dirty="0" smtClean="0"/>
              <a:t>The basic machine learning process can be divided into three parts.</a:t>
            </a:r>
          </a:p>
          <a:p>
            <a:pPr lvl="1" algn="just"/>
            <a:r>
              <a:rPr lang="en-US" sz="1600" dirty="0" smtClean="0"/>
              <a:t> Data Input</a:t>
            </a:r>
          </a:p>
          <a:p>
            <a:pPr lvl="1" algn="just"/>
            <a:r>
              <a:rPr lang="en-US" sz="1600" dirty="0" smtClean="0"/>
              <a:t>Abstraction</a:t>
            </a:r>
          </a:p>
          <a:p>
            <a:pPr lvl="1" algn="just"/>
            <a:r>
              <a:rPr lang="en-US" sz="1600" dirty="0" smtClean="0"/>
              <a:t> Generalization.</a:t>
            </a:r>
          </a:p>
          <a:p>
            <a:pPr algn="just"/>
            <a:r>
              <a:rPr lang="en-US" sz="1800" dirty="0" smtClean="0"/>
              <a:t>Machine learning can be classified into three broad categories:</a:t>
            </a:r>
          </a:p>
          <a:p>
            <a:pPr lvl="1" algn="just"/>
            <a:r>
              <a:rPr lang="en-US" sz="1600" dirty="0" smtClean="0"/>
              <a:t>Supervised learning</a:t>
            </a:r>
          </a:p>
          <a:p>
            <a:pPr lvl="1" algn="just"/>
            <a:r>
              <a:rPr lang="en-US" sz="1600" dirty="0" smtClean="0"/>
              <a:t>Unsupervised learning</a:t>
            </a:r>
          </a:p>
          <a:p>
            <a:pPr lvl="1" algn="just"/>
            <a:r>
              <a:rPr lang="en-US" sz="1600" dirty="0" smtClean="0"/>
              <a:t>Reinforcement learning</a:t>
            </a:r>
          </a:p>
          <a:p>
            <a:pPr algn="just"/>
            <a:r>
              <a:rPr lang="en-US" sz="1800" dirty="0" smtClean="0"/>
              <a:t>Machine learning has been adopted by various industry domains such as Banking and Financial Services, Insurance, Healthcare, etc. to solve problems.</a:t>
            </a:r>
          </a:p>
          <a:p>
            <a:pPr algn="just"/>
            <a:r>
              <a:rPr lang="en-US" sz="1800" dirty="0" smtClean="0"/>
              <a:t>Some of the most adopted platforms to implement machine learning include Python, R, MATLAB, SAS, etc.</a:t>
            </a:r>
          </a:p>
          <a:p>
            <a:pPr algn="just"/>
            <a:r>
              <a:rPr lang="en-US" sz="1800" dirty="0" smtClean="0"/>
              <a:t>To avoid ethical issues, the critical consideration is required before applying machine learning and using any outcome from machine learning.</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HUMAN LEARNING</a:t>
            </a:r>
            <a:endParaRPr lang="en-US" dirty="0"/>
          </a:p>
        </p:txBody>
      </p:sp>
      <p:sp>
        <p:nvSpPr>
          <p:cNvPr id="3" name="Content Placeholder 2"/>
          <p:cNvSpPr>
            <a:spLocks noGrp="1"/>
          </p:cNvSpPr>
          <p:nvPr>
            <p:ph sz="quarter" idx="1"/>
          </p:nvPr>
        </p:nvSpPr>
        <p:spPr/>
        <p:txBody>
          <a:bodyPr>
            <a:normAutofit/>
          </a:bodyPr>
          <a:lstStyle/>
          <a:p>
            <a:r>
              <a:rPr lang="en-US" dirty="0" smtClean="0"/>
              <a:t>Learning is typically referred to as the process of gaining information through observation.</a:t>
            </a:r>
          </a:p>
          <a:p>
            <a:r>
              <a:rPr lang="en-US" dirty="0" smtClean="0"/>
              <a:t>With more learning, tasks can be performed more efficiently. Ex. More homework –less mistakes.</a:t>
            </a:r>
          </a:p>
          <a:p>
            <a:r>
              <a:rPr lang="en-US" dirty="0" smtClean="0"/>
              <a:t>Types of human learning</a:t>
            </a:r>
          </a:p>
          <a:p>
            <a:pPr lvl="1"/>
            <a:r>
              <a:rPr lang="en-US" dirty="0" smtClean="0"/>
              <a:t>Learning under expert guidance</a:t>
            </a:r>
          </a:p>
          <a:p>
            <a:pPr lvl="1"/>
            <a:r>
              <a:rPr lang="en-US" dirty="0" smtClean="0"/>
              <a:t>Learning guided by knowledge gained from experts</a:t>
            </a:r>
          </a:p>
          <a:p>
            <a:pPr lvl="1"/>
            <a:r>
              <a:rPr lang="en-US" dirty="0" smtClean="0"/>
              <a:t>Learning by self</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dirty="0" smtClean="0"/>
              <a:t>Learning under expert guidance</a:t>
            </a:r>
            <a:endParaRPr lang="en-US" dirty="0"/>
          </a:p>
        </p:txBody>
      </p:sp>
      <p:sp>
        <p:nvSpPr>
          <p:cNvPr id="3" name="Content Placeholder 2"/>
          <p:cNvSpPr>
            <a:spLocks noGrp="1"/>
          </p:cNvSpPr>
          <p:nvPr>
            <p:ph sz="quarter" idx="1"/>
          </p:nvPr>
        </p:nvSpPr>
        <p:spPr/>
        <p:txBody>
          <a:bodyPr>
            <a:normAutofit fontScale="92500"/>
          </a:bodyPr>
          <a:lstStyle/>
          <a:p>
            <a:pPr marL="342900" lvl="1" indent="-342900" algn="just">
              <a:buFont typeface="Arial" pitchFamily="34" charset="0"/>
              <a:buChar char="•"/>
            </a:pPr>
            <a:r>
              <a:rPr lang="en-US" sz="2400" dirty="0" smtClean="0"/>
              <a:t>Somebody who is an expert in the subject directly teaches us</a:t>
            </a:r>
          </a:p>
          <a:p>
            <a:pPr marL="342900" lvl="1" indent="-342900" algn="just">
              <a:buFont typeface="Arial" pitchFamily="34" charset="0"/>
              <a:buChar char="•"/>
            </a:pPr>
            <a:r>
              <a:rPr lang="en-US" sz="2400" dirty="0" smtClean="0"/>
              <a:t>Example</a:t>
            </a:r>
          </a:p>
          <a:p>
            <a:pPr lvl="1" algn="just"/>
            <a:r>
              <a:rPr lang="en-US" dirty="0" smtClean="0"/>
              <a:t>The baby ‘learns’ things from his parents.</a:t>
            </a:r>
          </a:p>
          <a:p>
            <a:pPr lvl="1" algn="just"/>
            <a:r>
              <a:rPr lang="en-US" dirty="0" smtClean="0"/>
              <a:t>He calls his hand, a ‘hand’, because that is the information he gets from his parents.</a:t>
            </a:r>
          </a:p>
          <a:p>
            <a:pPr lvl="1" algn="just"/>
            <a:r>
              <a:rPr lang="en-US" dirty="0" smtClean="0"/>
              <a:t>Learns how to form words from the alphabets and numbers from the digits</a:t>
            </a:r>
          </a:p>
          <a:p>
            <a:pPr lvl="1" algn="just"/>
            <a:r>
              <a:rPr lang="en-US" dirty="0" smtClean="0"/>
              <a:t>The professional mentors, by virtue of the knowledge that they have gained through years of hands-on experience, help all new comers in the field to learn on-job.</a:t>
            </a:r>
          </a:p>
          <a:p>
            <a:pPr algn="just"/>
            <a:r>
              <a:rPr lang="en-US" dirty="0" smtClean="0"/>
              <a:t>So guided learning is the process of gaining information from a person having sufficient knowledge due to the past experience.</a:t>
            </a: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dirty="0" smtClean="0"/>
              <a:t>Learning guided by knowledge gained from experts</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We build our own notion indirectly based on what we have learnt from the expert in the past</a:t>
            </a:r>
          </a:p>
          <a:p>
            <a:pPr algn="just"/>
            <a:r>
              <a:rPr lang="en-US" dirty="0" smtClean="0"/>
              <a:t>Learning also happens with the knowledge which has been imparted by teacher or mentor at some point of time in some other form/context</a:t>
            </a:r>
          </a:p>
          <a:p>
            <a:pPr algn="just"/>
            <a:r>
              <a:rPr lang="en-US" dirty="0" smtClean="0"/>
              <a:t>For example</a:t>
            </a:r>
          </a:p>
          <a:p>
            <a:pPr lvl="1" algn="just"/>
            <a:r>
              <a:rPr lang="en-US" dirty="0" smtClean="0"/>
              <a:t>A baby can group together all objects of same </a:t>
            </a:r>
            <a:r>
              <a:rPr lang="en-US" dirty="0" err="1" smtClean="0"/>
              <a:t>colour</a:t>
            </a:r>
            <a:r>
              <a:rPr lang="en-US" dirty="0" smtClean="0"/>
              <a:t> even if his parents have not specifically taught him to do so. </a:t>
            </a:r>
          </a:p>
          <a:p>
            <a:pPr lvl="1" algn="just"/>
            <a:r>
              <a:rPr lang="en-US" dirty="0" smtClean="0"/>
              <a:t>Kid can select one odd word from a set of words.</a:t>
            </a:r>
          </a:p>
          <a:p>
            <a:pPr algn="just"/>
            <a:r>
              <a:rPr lang="en-US" dirty="0" smtClean="0"/>
              <a:t>There is no direct learning. It is some past information shared on some different context, which is used as a learning to make decisions.</a:t>
            </a:r>
          </a:p>
          <a:p>
            <a:pPr lvl="1" algn="just"/>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by self</a:t>
            </a:r>
            <a:endParaRPr lang="en-US" dirty="0"/>
          </a:p>
        </p:txBody>
      </p:sp>
      <p:sp>
        <p:nvSpPr>
          <p:cNvPr id="3" name="Content Placeholder 2"/>
          <p:cNvSpPr>
            <a:spLocks noGrp="1"/>
          </p:cNvSpPr>
          <p:nvPr>
            <p:ph sz="quarter" idx="1"/>
          </p:nvPr>
        </p:nvSpPr>
        <p:spPr/>
        <p:txBody>
          <a:bodyPr>
            <a:normAutofit/>
          </a:bodyPr>
          <a:lstStyle/>
          <a:p>
            <a:pPr algn="just"/>
            <a:r>
              <a:rPr lang="en-US" dirty="0" smtClean="0"/>
              <a:t>We do it ourselves, may be after multiple attempts, some being unsuccessful.</a:t>
            </a:r>
          </a:p>
          <a:p>
            <a:pPr algn="just"/>
            <a:r>
              <a:rPr lang="en-US" dirty="0" smtClean="0"/>
              <a:t>For example,</a:t>
            </a:r>
          </a:p>
          <a:p>
            <a:pPr lvl="1" algn="just"/>
            <a:r>
              <a:rPr lang="en-US" dirty="0" smtClean="0"/>
              <a:t>A baby learning to walk through obstacles. He bumps on to obstacles and falls down multiple times till he learns that whenever there is an obstacle, he needs to cross over it.</a:t>
            </a:r>
          </a:p>
          <a:p>
            <a:pPr lvl="1" algn="just"/>
            <a:r>
              <a:rPr lang="en-US" dirty="0" smtClean="0"/>
              <a:t>Learning to ride a cycle as a kid or drive a car as an adult.</a:t>
            </a:r>
          </a:p>
          <a:p>
            <a:pPr algn="just"/>
            <a:r>
              <a:rPr lang="en-US" dirty="0" smtClean="0"/>
              <a:t>A lot of things need to be learnt only from mistakes made in the past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950</TotalTime>
  <Words>2867</Words>
  <Application>Microsoft Office PowerPoint</Application>
  <PresentationFormat>On-screen Show (4:3)</PresentationFormat>
  <Paragraphs>218</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Oriel</vt:lpstr>
      <vt:lpstr>  Applied Machine Learning  (3171617 )</vt:lpstr>
      <vt:lpstr>Slide 2</vt:lpstr>
      <vt:lpstr>Slide 3</vt:lpstr>
      <vt:lpstr>Introduction to Machine Learning</vt:lpstr>
      <vt:lpstr>content</vt:lpstr>
      <vt:lpstr>WHAT IS HUMAN LEARNING</vt:lpstr>
      <vt:lpstr>Learning under expert guidance</vt:lpstr>
      <vt:lpstr>Learning guided by knowledge gained from experts</vt:lpstr>
      <vt:lpstr>Learning by self</vt:lpstr>
      <vt:lpstr>WHAT IS MACHINE LEARNING?</vt:lpstr>
      <vt:lpstr>Slide 11</vt:lpstr>
      <vt:lpstr>How do machines learn?</vt:lpstr>
      <vt:lpstr>Slide 13</vt:lpstr>
      <vt:lpstr>Slide 14</vt:lpstr>
      <vt:lpstr>Abstraction</vt:lpstr>
      <vt:lpstr>Slide 16</vt:lpstr>
      <vt:lpstr>Generalization</vt:lpstr>
      <vt:lpstr>Defining a new problem</vt:lpstr>
      <vt:lpstr>Slide 19</vt:lpstr>
      <vt:lpstr>Slide 20</vt:lpstr>
      <vt:lpstr>TYPES OF MACHINE LEARNING</vt:lpstr>
      <vt:lpstr>Slide 22</vt:lpstr>
      <vt:lpstr>Slide 23</vt:lpstr>
      <vt:lpstr>Supervised learning</vt:lpstr>
      <vt:lpstr>What is cat</vt:lpstr>
      <vt:lpstr>Slide 26</vt:lpstr>
      <vt:lpstr>Supervised learning</vt:lpstr>
      <vt:lpstr>Slide 28</vt:lpstr>
      <vt:lpstr>Slide 29</vt:lpstr>
      <vt:lpstr>Classification</vt:lpstr>
      <vt:lpstr>Slide 31</vt:lpstr>
      <vt:lpstr>Classification: Applications</vt:lpstr>
      <vt:lpstr>Face Recognition</vt:lpstr>
      <vt:lpstr>Regression</vt:lpstr>
      <vt:lpstr>Slide 35</vt:lpstr>
      <vt:lpstr>Slide 36</vt:lpstr>
      <vt:lpstr>Slide 37</vt:lpstr>
      <vt:lpstr>Unsupervised learning</vt:lpstr>
      <vt:lpstr>Clustering</vt:lpstr>
      <vt:lpstr>Slide 40</vt:lpstr>
      <vt:lpstr>Slide 41</vt:lpstr>
      <vt:lpstr>Slide 42</vt:lpstr>
      <vt:lpstr>association analysis.</vt:lpstr>
      <vt:lpstr>Slide 44</vt:lpstr>
      <vt:lpstr>Slide 45</vt:lpstr>
      <vt:lpstr>Reinforcement learning</vt:lpstr>
      <vt:lpstr>Slide 47</vt:lpstr>
      <vt:lpstr>Slide 48</vt:lpstr>
      <vt:lpstr>Slide 49</vt:lpstr>
      <vt:lpstr>PROBLES NOT TO BE SOLVED USING MACHINE LEARNING</vt:lpstr>
      <vt:lpstr>APPLICATIONS OF MACHINE LEARNING</vt:lpstr>
      <vt:lpstr>Slide 52</vt:lpstr>
      <vt:lpstr>Slide 53</vt:lpstr>
      <vt:lpstr>TOOLS IN MACHINE LEARNING</vt:lpstr>
      <vt:lpstr>Slide 55</vt:lpstr>
      <vt:lpstr>Slide 56</vt:lpstr>
      <vt:lpstr>ISSUE IN MACHINE LEARNING</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Applied Machine Learning  (3171617 )</dc:title>
  <dc:creator>admin</dc:creator>
  <cp:lastModifiedBy>admin</cp:lastModifiedBy>
  <cp:revision>53</cp:revision>
  <dcterms:created xsi:type="dcterms:W3CDTF">2006-08-16T00:00:00Z</dcterms:created>
  <dcterms:modified xsi:type="dcterms:W3CDTF">2021-07-05T06:21:40Z</dcterms:modified>
</cp:coreProperties>
</file>