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ms-office.activeX"/>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activeX/activeX1.xml" ContentType="application/vnd.ms-office.activeX+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embeddings/oleObject1.bin" ContentType="application/vnd.openxmlformats-officedocument.oleObjec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2" r:id="rId6"/>
    <p:sldId id="265" r:id="rId7"/>
    <p:sldId id="263" r:id="rId8"/>
    <p:sldId id="264" r:id="rId9"/>
    <p:sldId id="266" r:id="rId10"/>
    <p:sldId id="267" r:id="rId11"/>
    <p:sldId id="268"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0" autoAdjust="0"/>
    <p:restoredTop sz="94624" autoAdjust="0"/>
  </p:normalViewPr>
  <p:slideViewPr>
    <p:cSldViewPr>
      <p:cViewPr>
        <p:scale>
          <a:sx n="66" d="100"/>
          <a:sy n="66" d="100"/>
        </p:scale>
        <p:origin x="-1422" y="-84"/>
      </p:cViewPr>
      <p:guideLst>
        <p:guide orient="horz" pos="2160"/>
        <p:guide pos="2880"/>
      </p:guideLst>
    </p:cSldViewPr>
  </p:slideViewPr>
  <p:outlineViewPr>
    <p:cViewPr>
      <p:scale>
        <a:sx n="33" d="100"/>
        <a:sy n="33" d="100"/>
      </p:scale>
      <p:origin x="48" y="254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1.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p:cNvSpPr>
          <p:nvPr/>
        </p:nvSpPr>
        <p:spPr bwMode="auto">
          <a:xfrm>
            <a:off x="914400" y="274638"/>
            <a:ext cx="7772400" cy="1143000"/>
          </a:xfrm>
          <a:prstGeom prst="rect">
            <a:avLst/>
          </a:prstGeom>
          <a:noFill/>
          <a:ln w="9525">
            <a:noFill/>
            <a:miter lim="800000"/>
            <a:headEnd/>
            <a:tailEnd/>
          </a:ln>
        </p:spPr>
        <p:txBody>
          <a:bodyPr anchor="ctr"/>
          <a:lstStyle/>
          <a:p>
            <a:pPr algn="ctr"/>
            <a:r>
              <a:rPr lang="en-US" sz="2800" dirty="0" smtClean="0">
                <a:solidFill>
                  <a:srgbClr val="FF0000"/>
                </a:solidFill>
                <a:latin typeface="Arial Black" pitchFamily="34" charset="0"/>
              </a:rPr>
              <a:t>FLUID MECHANICS and HEAT TRANSFER (FMHT)</a:t>
            </a:r>
            <a:r>
              <a:rPr lang="en-US" sz="2800" dirty="0">
                <a:solidFill>
                  <a:schemeClr val="folHlink"/>
                </a:solidFill>
                <a:latin typeface="Arial Black" pitchFamily="34" charset="0"/>
              </a:rPr>
              <a:t/>
            </a:r>
            <a:br>
              <a:rPr lang="en-US" sz="2800" dirty="0">
                <a:solidFill>
                  <a:schemeClr val="folHlink"/>
                </a:solidFill>
                <a:latin typeface="Arial Black" pitchFamily="34" charset="0"/>
              </a:rPr>
            </a:br>
            <a:endParaRPr lang="en-US" sz="2800" dirty="0"/>
          </a:p>
        </p:txBody>
      </p:sp>
      <p:pic>
        <p:nvPicPr>
          <p:cNvPr id="3075" name="Picture 2" descr="http://www.unidelve.com/uploads/university/1adfcbc33303a7310b22b11cb1dd9905.jpg"/>
          <p:cNvPicPr>
            <a:picLocks noChangeAspect="1" noChangeArrowheads="1"/>
          </p:cNvPicPr>
          <p:nvPr/>
        </p:nvPicPr>
        <p:blipFill>
          <a:blip r:embed="rId2" cstate="print"/>
          <a:srcRect/>
          <a:stretch>
            <a:fillRect/>
          </a:stretch>
        </p:blipFill>
        <p:spPr bwMode="auto">
          <a:xfrm>
            <a:off x="3886200" y="1385888"/>
            <a:ext cx="1590675" cy="1828800"/>
          </a:xfrm>
          <a:prstGeom prst="rect">
            <a:avLst/>
          </a:prstGeom>
          <a:noFill/>
          <a:ln w="9525">
            <a:noFill/>
            <a:miter lim="800000"/>
            <a:headEnd/>
            <a:tailEnd/>
          </a:ln>
        </p:spPr>
      </p:pic>
      <p:sp>
        <p:nvSpPr>
          <p:cNvPr id="6" name="Text Box 5"/>
          <p:cNvSpPr txBox="1">
            <a:spLocks noChangeArrowheads="1"/>
          </p:cNvSpPr>
          <p:nvPr/>
        </p:nvSpPr>
        <p:spPr>
          <a:xfrm>
            <a:off x="1062038" y="3449638"/>
            <a:ext cx="7239000" cy="2071687"/>
          </a:xfrm>
          <a:prstGeom prst="rect">
            <a:avLst/>
          </a:prstGeom>
          <a:extLst/>
        </p:spPr>
        <p:txBody>
          <a:bodyPr>
            <a:spAutoFit/>
          </a:bodyPr>
          <a:lstStyle>
            <a:lvl1pPr marL="0" indent="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1pPr>
            <a:lvl2pPr marL="742950" indent="-28575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2pPr>
            <a:lvl3pPr marL="11430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3pPr>
            <a:lvl4pPr marL="16002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4pPr>
            <a:lvl5pPr marL="20574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5pPr>
            <a:lvl6pPr marL="25146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6pPr>
            <a:lvl7pPr marL="29718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7pPr>
            <a:lvl8pPr marL="34290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8pPr>
            <a:lvl9pPr marL="38862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9pPr>
          </a:lstStyle>
          <a:p>
            <a:pPr eaLnBrk="1" hangingPunct="1">
              <a:spcBef>
                <a:spcPts val="580"/>
              </a:spcBef>
              <a:buFont typeface="Wingdings 2"/>
              <a:buNone/>
              <a:defRPr/>
            </a:pPr>
            <a:r>
              <a:rPr lang="en-US" sz="3200" u="none" dirty="0" smtClean="0">
                <a:latin typeface="Arial Black" pitchFamily="34" charset="0"/>
              </a:rPr>
              <a:t>L. E. College, Morbi-2</a:t>
            </a:r>
          </a:p>
          <a:p>
            <a:pPr eaLnBrk="1" hangingPunct="1">
              <a:spcBef>
                <a:spcPts val="580"/>
              </a:spcBef>
              <a:buFont typeface="Wingdings 2"/>
              <a:buNone/>
              <a:defRPr/>
            </a:pPr>
            <a:r>
              <a:rPr lang="en-US" b="1" u="none" dirty="0" smtClean="0">
                <a:latin typeface="Arial" charset="0"/>
              </a:rPr>
              <a:t>Industrial Engineering Department</a:t>
            </a:r>
          </a:p>
          <a:p>
            <a:pPr marL="274320" indent="-274320" rtl="1" eaLnBrk="1" hangingPunct="1">
              <a:spcBef>
                <a:spcPts val="580"/>
              </a:spcBef>
              <a:buFont typeface="Wingdings 2"/>
              <a:buChar char=""/>
              <a:defRPr/>
            </a:pPr>
            <a:endParaRPr lang="ar-SA" sz="1800" b="1" i="1" u="none" dirty="0" smtClean="0">
              <a:latin typeface="Arial" charset="0"/>
            </a:endParaRPr>
          </a:p>
          <a:p>
            <a:pPr>
              <a:defRPr/>
            </a:pPr>
            <a:r>
              <a:rPr lang="en-US" sz="1800" b="1" i="1" u="none" dirty="0" smtClean="0">
                <a:latin typeface="Arial" charset="0"/>
              </a:rPr>
              <a:t>Chapter-07– Conduction</a:t>
            </a:r>
            <a:endParaRPr lang="en-US" sz="1800" dirty="0" smtClean="0"/>
          </a:p>
          <a:p>
            <a:pPr marL="274320" indent="-274320" rtl="1" eaLnBrk="1" hangingPunct="1">
              <a:spcBef>
                <a:spcPts val="580"/>
              </a:spcBef>
              <a:buFont typeface="Wingdings 2"/>
              <a:buChar char=""/>
              <a:defRPr/>
            </a:pPr>
            <a:endParaRPr lang="en-US" sz="1800" b="1" i="1" u="none" dirty="0">
              <a:latin typeface="Arial" charset="0"/>
            </a:endParaRPr>
          </a:p>
        </p:txBody>
      </p:sp>
      <p:sp>
        <p:nvSpPr>
          <p:cNvPr id="5" name="TextBox 4"/>
          <p:cNvSpPr txBox="1">
            <a:spLocks noChangeArrowheads="1"/>
          </p:cNvSpPr>
          <p:nvPr/>
        </p:nvSpPr>
        <p:spPr bwMode="auto">
          <a:xfrm>
            <a:off x="3429000" y="5334000"/>
            <a:ext cx="2667000" cy="1016000"/>
          </a:xfrm>
          <a:prstGeom prst="rect">
            <a:avLst/>
          </a:prstGeom>
          <a:noFill/>
          <a:ln w="9525">
            <a:noFill/>
            <a:miter lim="800000"/>
            <a:headEnd/>
            <a:tailEnd/>
          </a:ln>
        </p:spPr>
        <p:txBody>
          <a:bodyPr>
            <a:spAutoFit/>
          </a:bodyPr>
          <a:lstStyle/>
          <a:p>
            <a:pPr algn="ctr"/>
            <a:r>
              <a:rPr lang="en-US" sz="1200" dirty="0">
                <a:latin typeface="Times New Roman" pitchFamily="18" charset="0"/>
                <a:cs typeface="Times New Roman" pitchFamily="18" charset="0"/>
              </a:rPr>
              <a:t>Prepared by Prof. Divyesh B. Patel</a:t>
            </a:r>
          </a:p>
          <a:p>
            <a:pPr algn="ctr"/>
            <a:r>
              <a:rPr lang="en-US" sz="1200" dirty="0">
                <a:latin typeface="Times New Roman" pitchFamily="18" charset="0"/>
                <a:cs typeface="Times New Roman" pitchFamily="18" charset="0"/>
              </a:rPr>
              <a:t>Mechanical Engg. Dept</a:t>
            </a:r>
          </a:p>
          <a:p>
            <a:pPr algn="ctr"/>
            <a:r>
              <a:rPr lang="en-US" sz="1200" dirty="0">
                <a:latin typeface="Times New Roman" pitchFamily="18" charset="0"/>
                <a:cs typeface="Times New Roman" pitchFamily="18" charset="0"/>
              </a:rPr>
              <a:t>LE. College, Morbi</a:t>
            </a:r>
          </a:p>
          <a:p>
            <a:pPr algn="ctr"/>
            <a:r>
              <a:rPr lang="en-US" sz="1200" dirty="0">
                <a:latin typeface="Times New Roman" pitchFamily="18" charset="0"/>
                <a:cs typeface="Times New Roman" pitchFamily="18" charset="0"/>
              </a:rPr>
              <a:t>+919925282644</a:t>
            </a:r>
          </a:p>
          <a:p>
            <a:pPr algn="ctr"/>
            <a:r>
              <a:rPr lang="en-US" sz="1200" dirty="0">
                <a:latin typeface="Times New Roman" pitchFamily="18" charset="0"/>
                <a:cs typeface="Times New Roman" pitchFamily="18" charset="0"/>
              </a:rPr>
              <a:t>divyesh21dragon@gmail.com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libri" pitchFamily="34" charset="0"/>
                <a:ea typeface="ＭＳ Ｐゴシック" pitchFamily="34" charset="-128"/>
              </a:rPr>
              <a:t>RADIATION</a:t>
            </a:r>
            <a:endParaRPr lang="en-US" dirty="0"/>
          </a:p>
        </p:txBody>
      </p:sp>
      <p:sp>
        <p:nvSpPr>
          <p:cNvPr id="3" name="Content Placeholder 2"/>
          <p:cNvSpPr>
            <a:spLocks noGrp="1"/>
          </p:cNvSpPr>
          <p:nvPr>
            <p:ph idx="1"/>
          </p:nvPr>
        </p:nvSpPr>
        <p:spPr/>
        <p:txBody>
          <a:bodyPr/>
          <a:lstStyle/>
          <a:p>
            <a:pPr algn="just"/>
            <a:r>
              <a:rPr lang="en-US" dirty="0" smtClean="0">
                <a:solidFill>
                  <a:srgbClr val="0070C0"/>
                </a:solidFill>
                <a:latin typeface="Times New Roman" pitchFamily="18" charset="0"/>
                <a:ea typeface="ＭＳ Ｐゴシック" pitchFamily="34" charset="-128"/>
                <a:cs typeface="Times New Roman" pitchFamily="18" charset="0"/>
              </a:rPr>
              <a:t>Radiation is the transfer of energy by electromagnetic waves</a:t>
            </a:r>
          </a:p>
          <a:p>
            <a:pPr algn="just"/>
            <a:r>
              <a:rPr lang="en-US" dirty="0" smtClean="0">
                <a:solidFill>
                  <a:srgbClr val="0070C0"/>
                </a:solidFill>
                <a:latin typeface="Times New Roman" pitchFamily="18" charset="0"/>
                <a:ea typeface="ＭＳ Ｐゴシック" pitchFamily="34" charset="-128"/>
                <a:cs typeface="Times New Roman" pitchFamily="18" charset="0"/>
              </a:rPr>
              <a:t>Radiation does NOT require matter to transfer thermal energy</a:t>
            </a:r>
          </a:p>
          <a:p>
            <a:pPr algn="just"/>
            <a:r>
              <a:rPr lang="en-US" dirty="0" smtClean="0">
                <a:solidFill>
                  <a:srgbClr val="FF0000"/>
                </a:solidFill>
                <a:latin typeface="Times New Roman" pitchFamily="18" charset="0"/>
                <a:ea typeface="ＭＳ Ｐゴシック" pitchFamily="34" charset="-128"/>
                <a:cs typeface="Times New Roman" pitchFamily="18" charset="0"/>
              </a:rPr>
              <a:t>Radiation = Radiates </a:t>
            </a:r>
            <a:r>
              <a:rPr lang="en-US" dirty="0" smtClean="0">
                <a:solidFill>
                  <a:srgbClr val="0070C0"/>
                </a:solidFill>
                <a:latin typeface="Times New Roman" pitchFamily="18" charset="0"/>
                <a:ea typeface="ＭＳ Ｐゴシック" pitchFamily="34" charset="-128"/>
                <a:cs typeface="Times New Roman" pitchFamily="18" charset="0"/>
              </a:rPr>
              <a:t>(heat escaping the sun)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Calibri" pitchFamily="34" charset="0"/>
                <a:ea typeface="ＭＳ Ｐゴシック" pitchFamily="34" charset="-128"/>
              </a:rPr>
              <a:t>Radiation May Come From Other Sources</a:t>
            </a:r>
            <a:r>
              <a:rPr lang="en-US" dirty="0" smtClean="0">
                <a:latin typeface="Calibri" pitchFamily="34" charset="0"/>
                <a:ea typeface="ＭＳ Ｐゴシック" pitchFamily="34" charset="-128"/>
              </a:rPr>
              <a:t> </a:t>
            </a:r>
            <a:endParaRPr lang="en-US" dirty="0"/>
          </a:p>
        </p:txBody>
      </p:sp>
      <p:sp>
        <p:nvSpPr>
          <p:cNvPr id="3" name="Content Placeholder 2"/>
          <p:cNvSpPr>
            <a:spLocks noGrp="1"/>
          </p:cNvSpPr>
          <p:nvPr>
            <p:ph idx="1"/>
          </p:nvPr>
        </p:nvSpPr>
        <p:spPr/>
        <p:txBody>
          <a:bodyPr/>
          <a:lstStyle/>
          <a:p>
            <a:pPr algn="just"/>
            <a:r>
              <a:rPr lang="en-US" dirty="0" smtClean="0">
                <a:latin typeface="Times New Roman" pitchFamily="18" charset="0"/>
                <a:ea typeface="ＭＳ Ｐゴシック" pitchFamily="34" charset="-128"/>
                <a:cs typeface="Times New Roman" pitchFamily="18" charset="0"/>
              </a:rPr>
              <a:t>Have you ever sat too close to a campfire while cooking marshmallows?  You</a:t>
            </a:r>
            <a:r>
              <a:rPr lang="ja-JP" altLang="en-US" smtClean="0">
                <a:latin typeface="Times New Roman" pitchFamily="18" charset="0"/>
                <a:ea typeface="ＭＳ Ｐゴシック" pitchFamily="34" charset="-128"/>
                <a:cs typeface="Times New Roman" pitchFamily="18" charset="0"/>
              </a:rPr>
              <a:t>’</a:t>
            </a:r>
            <a:r>
              <a:rPr lang="en-US" altLang="ja-JP" dirty="0" smtClean="0">
                <a:latin typeface="Times New Roman" pitchFamily="18" charset="0"/>
                <a:ea typeface="ＭＳ Ｐゴシック" pitchFamily="34" charset="-128"/>
                <a:cs typeface="Times New Roman" pitchFamily="18" charset="0"/>
              </a:rPr>
              <a:t>re enjoying the warmth ….. only to notice that your skin is really warm? </a:t>
            </a:r>
            <a:endParaRPr lang="en-US" dirty="0" smtClean="0">
              <a:latin typeface="Times New Roman" pitchFamily="18" charset="0"/>
              <a:ea typeface="ＭＳ Ｐゴシック" pitchFamily="34" charset="-128"/>
              <a:cs typeface="Times New Roman" pitchFamily="18" charset="0"/>
            </a:endParaRPr>
          </a:p>
          <a:p>
            <a:pPr>
              <a:buNone/>
            </a:pPr>
            <a:endParaRPr lang="en-US" dirty="0"/>
          </a:p>
        </p:txBody>
      </p:sp>
      <p:pic>
        <p:nvPicPr>
          <p:cNvPr id="4" name="Picture 5" descr="http://farm3.static.flickr.com/2676/3784074266_dbf1f1a059_z.jpg"/>
          <p:cNvPicPr>
            <a:picLocks noChangeAspect="1" noChangeArrowheads="1"/>
          </p:cNvPicPr>
          <p:nvPr/>
        </p:nvPicPr>
        <p:blipFill>
          <a:blip r:embed="rId2" cstate="print"/>
          <a:srcRect/>
          <a:stretch>
            <a:fillRect/>
          </a:stretch>
        </p:blipFill>
        <p:spPr bwMode="auto">
          <a:xfrm>
            <a:off x="2286000" y="3657600"/>
            <a:ext cx="4724400" cy="31522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eaLnBrk="1" fontAlgn="auto" hangingPunct="1">
              <a:spcAft>
                <a:spcPts val="0"/>
              </a:spcAft>
              <a:defRPr/>
            </a:pPr>
            <a:r>
              <a:rPr lang="en-US" dirty="0">
                <a:latin typeface="Calibri" charset="0"/>
                <a:ea typeface="+mj-ea"/>
                <a:cs typeface="+mj-cs"/>
              </a:rPr>
              <a:t>Examples of RADIATION</a:t>
            </a:r>
          </a:p>
        </p:txBody>
      </p:sp>
      <p:sp>
        <p:nvSpPr>
          <p:cNvPr id="5" name="Content Placeholder 2"/>
          <p:cNvSpPr>
            <a:spLocks noGrp="1"/>
          </p:cNvSpPr>
          <p:nvPr>
            <p:ph idx="1"/>
          </p:nvPr>
        </p:nvSpPr>
        <p:spPr/>
        <p:txBody>
          <a:bodyPr>
            <a:normAutofit/>
          </a:bodyPr>
          <a:lstStyle/>
          <a:p>
            <a:pPr marL="514350" indent="-514350" eaLnBrk="1" hangingPunct="1">
              <a:lnSpc>
                <a:spcPct val="80000"/>
              </a:lnSpc>
              <a:buFont typeface="Arial" pitchFamily="34" charset="0"/>
              <a:buAutoNum type="arabicPeriod"/>
            </a:pPr>
            <a:r>
              <a:rPr lang="en-US" sz="2700" dirty="0" smtClean="0">
                <a:latin typeface="Calibri" pitchFamily="34" charset="0"/>
                <a:ea typeface="ＭＳ Ｐゴシック" pitchFamily="34" charset="-128"/>
              </a:rPr>
              <a:t>Fire</a:t>
            </a:r>
          </a:p>
          <a:p>
            <a:pPr marL="514350" indent="-514350" eaLnBrk="1" hangingPunct="1">
              <a:lnSpc>
                <a:spcPct val="80000"/>
              </a:lnSpc>
              <a:buFont typeface="Arial" pitchFamily="34" charset="0"/>
              <a:buAutoNum type="arabicPeriod"/>
            </a:pPr>
            <a:r>
              <a:rPr lang="en-US" sz="2700" dirty="0" smtClean="0">
                <a:latin typeface="Calibri" pitchFamily="34" charset="0"/>
                <a:ea typeface="ＭＳ Ｐゴシック" pitchFamily="34" charset="-128"/>
              </a:rPr>
              <a:t>Heat Lamps</a:t>
            </a:r>
          </a:p>
          <a:p>
            <a:pPr marL="514350" indent="-514350" eaLnBrk="1" hangingPunct="1">
              <a:lnSpc>
                <a:spcPct val="80000"/>
              </a:lnSpc>
              <a:buFont typeface="Arial" pitchFamily="34" charset="0"/>
              <a:buAutoNum type="arabicPeriod"/>
            </a:pPr>
            <a:r>
              <a:rPr lang="en-US" sz="2700" dirty="0" smtClean="0">
                <a:latin typeface="Calibri" pitchFamily="34" charset="0"/>
                <a:ea typeface="ＭＳ Ｐゴシック" pitchFamily="34" charset="-128"/>
              </a:rPr>
              <a:t>Sun</a:t>
            </a:r>
          </a:p>
          <a:p>
            <a:pPr marL="514350" indent="-514350" eaLnBrk="1" hangingPunct="1">
              <a:lnSpc>
                <a:spcPct val="80000"/>
              </a:lnSpc>
              <a:buFont typeface="Arial" pitchFamily="34" charset="0"/>
              <a:buAutoNum type="arabicPeriod"/>
            </a:pPr>
            <a:endParaRPr lang="en-US" sz="2700" dirty="0" smtClean="0">
              <a:latin typeface="Calibri" pitchFamily="34" charset="0"/>
              <a:ea typeface="ＭＳ Ｐゴシック" pitchFamily="34" charset="-128"/>
            </a:endParaRPr>
          </a:p>
          <a:p>
            <a:pPr marL="514350" indent="-514350" eaLnBrk="1" hangingPunct="1">
              <a:lnSpc>
                <a:spcPct val="80000"/>
              </a:lnSpc>
              <a:buFont typeface="Arial" pitchFamily="34" charset="0"/>
              <a:buAutoNum type="arabicPeriod"/>
            </a:pPr>
            <a:endParaRPr lang="en-US" sz="2700" dirty="0" smtClean="0">
              <a:latin typeface="Calibri" pitchFamily="34" charset="0"/>
              <a:ea typeface="ＭＳ Ｐゴシック" pitchFamily="34" charset="-128"/>
            </a:endParaRPr>
          </a:p>
        </p:txBody>
      </p:sp>
      <p:pic>
        <p:nvPicPr>
          <p:cNvPr id="6" name="Picture 5" descr="http://1.bp.blogspot.com/_6S7yWMp_6uI/SwS3QpEwBGI/AAAAAAAAAuw/iCGeCWj8AmM/s400/bonfire_big.jpg"/>
          <p:cNvPicPr>
            <a:picLocks noChangeAspect="1" noChangeArrowheads="1"/>
          </p:cNvPicPr>
          <p:nvPr/>
        </p:nvPicPr>
        <p:blipFill>
          <a:blip r:embed="rId2" cstate="print"/>
          <a:srcRect/>
          <a:stretch>
            <a:fillRect/>
          </a:stretch>
        </p:blipFill>
        <p:spPr bwMode="auto">
          <a:xfrm>
            <a:off x="381000" y="3352800"/>
            <a:ext cx="2212975" cy="2819400"/>
          </a:xfrm>
          <a:prstGeom prst="rect">
            <a:avLst/>
          </a:prstGeom>
          <a:noFill/>
          <a:ln w="9525">
            <a:noFill/>
            <a:miter lim="800000"/>
            <a:headEnd/>
            <a:tailEnd/>
          </a:ln>
        </p:spPr>
      </p:pic>
      <p:pic>
        <p:nvPicPr>
          <p:cNvPr id="7" name="Picture 6" descr="http://www.thequalityequipment.com/catalog/images/Heat%20Lamp.jpg"/>
          <p:cNvPicPr>
            <a:picLocks noChangeAspect="1" noChangeArrowheads="1"/>
          </p:cNvPicPr>
          <p:nvPr/>
        </p:nvPicPr>
        <p:blipFill>
          <a:blip r:embed="rId3" cstate="print"/>
          <a:srcRect/>
          <a:stretch>
            <a:fillRect/>
          </a:stretch>
        </p:blipFill>
        <p:spPr bwMode="auto">
          <a:xfrm>
            <a:off x="2819400" y="3341688"/>
            <a:ext cx="2514600" cy="2830512"/>
          </a:xfrm>
          <a:prstGeom prst="rect">
            <a:avLst/>
          </a:prstGeom>
          <a:noFill/>
          <a:ln w="9525">
            <a:noFill/>
            <a:miter lim="800000"/>
            <a:headEnd/>
            <a:tailEnd/>
          </a:ln>
        </p:spPr>
      </p:pic>
      <p:pic>
        <p:nvPicPr>
          <p:cNvPr id="8" name="Picture 6" descr="http://www.mamontoff.org/science-radiation-2.jpg"/>
          <p:cNvPicPr>
            <a:picLocks noChangeAspect="1" noChangeArrowheads="1"/>
          </p:cNvPicPr>
          <p:nvPr/>
        </p:nvPicPr>
        <p:blipFill>
          <a:blip r:embed="rId4" cstate="print"/>
          <a:srcRect/>
          <a:stretch>
            <a:fillRect/>
          </a:stretch>
        </p:blipFill>
        <p:spPr bwMode="auto">
          <a:xfrm>
            <a:off x="5410200" y="3352800"/>
            <a:ext cx="3587750" cy="236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5001" y="2967334"/>
            <a:ext cx="6172200" cy="1107996"/>
          </a:xfrm>
          <a:prstGeom prst="rect">
            <a:avLst/>
          </a:prstGeom>
          <a:noFill/>
        </p:spPr>
        <p:txBody>
          <a:bodyPr wrap="square" lIns="91440" tIns="45720" rIns="91440" bIns="45720">
            <a:spAutoFit/>
          </a:bodyPr>
          <a:lstStyle/>
          <a:p>
            <a:pPr algn="ctr"/>
            <a:r>
              <a:rPr lang="en-US" sz="6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Thank you</a:t>
            </a:r>
            <a:endParaRPr lang="en-US" sz="6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Calibri" pitchFamily="34" charset="0"/>
                <a:ea typeface="ＭＳ Ｐゴシック" pitchFamily="34" charset="-128"/>
              </a:rPr>
              <a:t>Heat Transfer</a:t>
            </a:r>
            <a:endParaRPr lang="en-US" b="1" dirty="0" smtClean="0">
              <a:latin typeface="Calibri" pitchFamily="34" charset="0"/>
              <a:ea typeface="ＭＳ Ｐゴシック" pitchFamily="34" charset="-128"/>
            </a:endParaRPr>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Heat always moves from a hot (warmer) place to a cold (cooler) place.</a:t>
            </a:r>
          </a:p>
          <a:p>
            <a:r>
              <a:rPr lang="en-GB" dirty="0" smtClean="0">
                <a:latin typeface="Times New Roman" pitchFamily="18" charset="0"/>
                <a:cs typeface="Times New Roman" pitchFamily="18" charset="0"/>
              </a:rPr>
              <a:t>Hot objects in a cooler room will cool to room temperature.</a:t>
            </a:r>
          </a:p>
          <a:p>
            <a:r>
              <a:rPr lang="en-GB" dirty="0" smtClean="0">
                <a:latin typeface="Times New Roman" pitchFamily="18" charset="0"/>
                <a:cs typeface="Times New Roman" pitchFamily="18" charset="0"/>
              </a:rPr>
              <a:t>Cold objects in a warmer room will heat up to room temperature.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Calibri" pitchFamily="34" charset="0"/>
                <a:ea typeface="ＭＳ Ｐゴシック" pitchFamily="34" charset="-128"/>
              </a:rPr>
              <a:t>Question</a:t>
            </a:r>
            <a:endParaRPr lang="en-US" b="1" dirty="0" smtClean="0">
              <a:latin typeface="Calibri" pitchFamily="34" charset="0"/>
              <a:ea typeface="ＭＳ Ｐゴシック" pitchFamily="34" charset="-128"/>
            </a:endParaRPr>
          </a:p>
        </p:txBody>
      </p:sp>
      <p:sp>
        <p:nvSpPr>
          <p:cNvPr id="3" name="Content Placeholder 2"/>
          <p:cNvSpPr>
            <a:spLocks noGrp="1"/>
          </p:cNvSpPr>
          <p:nvPr>
            <p:ph idx="1"/>
          </p:nvPr>
        </p:nvSpPr>
        <p:spPr/>
        <p:txBody>
          <a:bodyPr/>
          <a:lstStyle/>
          <a:p>
            <a:pPr algn="just"/>
            <a:r>
              <a:rPr lang="en-GB" dirty="0" smtClean="0">
                <a:latin typeface="Times New Roman" pitchFamily="18" charset="0"/>
                <a:cs typeface="Times New Roman" pitchFamily="18" charset="0"/>
              </a:rPr>
              <a:t>If a cup of coffee and a ice were left on the table in the room what would happen to them? Why?</a:t>
            </a:r>
          </a:p>
          <a:p>
            <a:pPr algn="just"/>
            <a:r>
              <a:rPr lang="en-GB" dirty="0" smtClean="0">
                <a:latin typeface="Times New Roman" pitchFamily="18" charset="0"/>
                <a:cs typeface="Times New Roman" pitchFamily="18" charset="0"/>
              </a:rPr>
              <a:t>The cup of coffee will cool until it reaches room temperature. The ice will melt and then the water will warm to room temperature.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libri" pitchFamily="34" charset="0"/>
                <a:ea typeface="ＭＳ Ｐゴシック" pitchFamily="34" charset="-128"/>
              </a:rPr>
              <a:t>How is Heat Transferred?</a:t>
            </a:r>
            <a:endParaRPr lang="en-US" dirty="0"/>
          </a:p>
        </p:txBody>
      </p:sp>
      <p:sp>
        <p:nvSpPr>
          <p:cNvPr id="4" name="Content Placeholder 2"/>
          <p:cNvSpPr>
            <a:spLocks noGrp="1"/>
          </p:cNvSpPr>
          <p:nvPr>
            <p:ph idx="1"/>
          </p:nvPr>
        </p:nvSpPr>
        <p:spPr>
          <a:xfrm>
            <a:off x="304800" y="1600200"/>
            <a:ext cx="8229600" cy="4525963"/>
          </a:xfrm>
        </p:spPr>
        <p:txBody>
          <a:bodyPr>
            <a:normAutofit/>
          </a:bodyPr>
          <a:lstStyle/>
          <a:p>
            <a:pPr eaLnBrk="1" hangingPunct="1">
              <a:buFont typeface="Arial" pitchFamily="34" charset="0"/>
              <a:buNone/>
            </a:pPr>
            <a:r>
              <a:rPr lang="en-US" dirty="0" smtClean="0">
                <a:latin typeface="Times New Roman" pitchFamily="18" charset="0"/>
                <a:ea typeface="ＭＳ Ｐゴシック" pitchFamily="34" charset="-128"/>
                <a:cs typeface="Times New Roman" pitchFamily="18" charset="0"/>
              </a:rPr>
              <a:t>There are THREE ways heat can move.</a:t>
            </a:r>
          </a:p>
          <a:p>
            <a:pPr eaLnBrk="1" hangingPunct="1">
              <a:buFont typeface="Arial" pitchFamily="34" charset="0"/>
              <a:buNone/>
            </a:pPr>
            <a:endParaRPr lang="en-US" dirty="0" smtClean="0">
              <a:latin typeface="Times New Roman" pitchFamily="18" charset="0"/>
              <a:ea typeface="ＭＳ Ｐゴシック" pitchFamily="34" charset="-128"/>
              <a:cs typeface="Times New Roman" pitchFamily="18" charset="0"/>
            </a:endParaRPr>
          </a:p>
          <a:p>
            <a:pPr lvl="1" eaLnBrk="1" hangingPunct="1"/>
            <a:r>
              <a:rPr lang="en-US" b="1" dirty="0" smtClean="0">
                <a:solidFill>
                  <a:srgbClr val="3A5750"/>
                </a:solidFill>
                <a:latin typeface="Times New Roman" pitchFamily="18" charset="0"/>
                <a:ea typeface="ＭＳ Ｐゴシック" pitchFamily="34" charset="-128"/>
                <a:cs typeface="Times New Roman" pitchFamily="18" charset="0"/>
              </a:rPr>
              <a:t>Conduction</a:t>
            </a:r>
          </a:p>
          <a:p>
            <a:pPr lvl="1" eaLnBrk="1" hangingPunct="1">
              <a:buFont typeface="Arial" pitchFamily="34" charset="0"/>
              <a:buNone/>
            </a:pPr>
            <a:endParaRPr lang="en-US" dirty="0" smtClean="0">
              <a:latin typeface="Times New Roman" pitchFamily="18" charset="0"/>
              <a:ea typeface="ＭＳ Ｐゴシック" pitchFamily="34" charset="-128"/>
              <a:cs typeface="Times New Roman" pitchFamily="18" charset="0"/>
            </a:endParaRPr>
          </a:p>
          <a:p>
            <a:pPr lvl="1" eaLnBrk="1" hangingPunct="1"/>
            <a:r>
              <a:rPr lang="en-US" b="1" dirty="0" smtClean="0">
                <a:solidFill>
                  <a:srgbClr val="3A5750"/>
                </a:solidFill>
                <a:latin typeface="Times New Roman" pitchFamily="18" charset="0"/>
                <a:ea typeface="ＭＳ Ｐゴシック" pitchFamily="34" charset="-128"/>
                <a:cs typeface="Times New Roman" pitchFamily="18" charset="0"/>
              </a:rPr>
              <a:t>Convection</a:t>
            </a:r>
          </a:p>
          <a:p>
            <a:pPr lvl="1" eaLnBrk="1" hangingPunct="1"/>
            <a:endParaRPr lang="en-US" dirty="0" smtClean="0">
              <a:latin typeface="Times New Roman" pitchFamily="18" charset="0"/>
              <a:ea typeface="ＭＳ Ｐゴシック" pitchFamily="34" charset="-128"/>
              <a:cs typeface="Times New Roman" pitchFamily="18" charset="0"/>
            </a:endParaRPr>
          </a:p>
          <a:p>
            <a:pPr lvl="1" eaLnBrk="1" hangingPunct="1"/>
            <a:r>
              <a:rPr lang="en-US" b="1" dirty="0" smtClean="0">
                <a:solidFill>
                  <a:srgbClr val="3A5750"/>
                </a:solidFill>
                <a:latin typeface="Times New Roman" pitchFamily="18" charset="0"/>
                <a:ea typeface="ＭＳ Ｐゴシック" pitchFamily="34" charset="-128"/>
                <a:cs typeface="Times New Roman" pitchFamily="18" charset="0"/>
              </a:rPr>
              <a:t>Radiation</a:t>
            </a:r>
          </a:p>
        </p:txBody>
      </p:sp>
      <p:pic>
        <p:nvPicPr>
          <p:cNvPr id="5" name="Picture 5" descr="http://www.beodom.com/assets/images/education/principles-thermal-insulation/heat-transmittance-means.jpg"/>
          <p:cNvPicPr>
            <a:picLocks noChangeAspect="1" noChangeArrowheads="1"/>
          </p:cNvPicPr>
          <p:nvPr/>
        </p:nvPicPr>
        <p:blipFill>
          <a:blip r:embed="rId2" cstate="print"/>
          <a:srcRect/>
          <a:stretch>
            <a:fillRect/>
          </a:stretch>
        </p:blipFill>
        <p:spPr bwMode="auto">
          <a:xfrm>
            <a:off x="2968625" y="2514600"/>
            <a:ext cx="6175375" cy="3581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latin typeface="Calibri" pitchFamily="34" charset="0"/>
                <a:ea typeface="ＭＳ Ｐゴシック" pitchFamily="34" charset="-128"/>
              </a:rPr>
              <a:t>Conduction</a:t>
            </a:r>
          </a:p>
        </p:txBody>
      </p:sp>
      <p:sp>
        <p:nvSpPr>
          <p:cNvPr id="8" name="Content Placeholder 2"/>
          <p:cNvSpPr>
            <a:spLocks noGrp="1"/>
          </p:cNvSpPr>
          <p:nvPr>
            <p:ph sz="quarter" idx="1"/>
          </p:nvPr>
        </p:nvSpPr>
        <p:spPr>
          <a:xfrm>
            <a:off x="457200" y="1447800"/>
            <a:ext cx="8229600" cy="4525963"/>
          </a:xfrm>
        </p:spPr>
        <p:txBody>
          <a:bodyPr/>
          <a:lstStyle/>
          <a:p>
            <a:pPr algn="just" eaLnBrk="1" hangingPunct="1"/>
            <a:r>
              <a:rPr lang="en-US" dirty="0" smtClean="0">
                <a:solidFill>
                  <a:srgbClr val="0070C0"/>
                </a:solidFill>
                <a:latin typeface="Times New Roman" pitchFamily="18" charset="0"/>
                <a:ea typeface="ＭＳ Ｐゴシック" pitchFamily="34" charset="-128"/>
                <a:cs typeface="Times New Roman" pitchFamily="18" charset="0"/>
              </a:rPr>
              <a:t>Heat is transferred from one particle of matter to another in an object without the movement of the object.</a:t>
            </a:r>
          </a:p>
          <a:p>
            <a:pPr eaLnBrk="1" hangingPunct="1"/>
            <a:endParaRPr lang="en-US" dirty="0" smtClean="0">
              <a:solidFill>
                <a:srgbClr val="FF0000"/>
              </a:solidFill>
              <a:latin typeface="Calibri" pitchFamily="34" charset="0"/>
              <a:ea typeface="ＭＳ Ｐゴシック" pitchFamily="34" charset="-128"/>
            </a:endParaRPr>
          </a:p>
          <a:p>
            <a:pPr eaLnBrk="1" hangingPunct="1"/>
            <a:r>
              <a:rPr lang="en-US" sz="2800" dirty="0" smtClean="0">
                <a:solidFill>
                  <a:srgbClr val="FF0000"/>
                </a:solidFill>
                <a:latin typeface="Times New Roman" pitchFamily="18" charset="0"/>
                <a:ea typeface="ＭＳ Ｐゴシック" pitchFamily="34" charset="-128"/>
                <a:cs typeface="Times New Roman" pitchFamily="18" charset="0"/>
              </a:rPr>
              <a:t>Conduction = CONTACT</a:t>
            </a:r>
          </a:p>
        </p:txBody>
      </p:sp>
      <p:pic>
        <p:nvPicPr>
          <p:cNvPr id="9" name="Picture 6" descr="http://www.robinsonlibrary.com/science/physics/heat/graphics/conduction.gif"/>
          <p:cNvPicPr>
            <a:picLocks noChangeAspect="1" noChangeArrowheads="1"/>
          </p:cNvPicPr>
          <p:nvPr/>
        </p:nvPicPr>
        <p:blipFill>
          <a:blip r:embed="rId2" cstate="print"/>
          <a:srcRect/>
          <a:stretch>
            <a:fillRect/>
          </a:stretch>
        </p:blipFill>
        <p:spPr bwMode="auto">
          <a:xfrm>
            <a:off x="4572000" y="3200400"/>
            <a:ext cx="4176713" cy="2743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1"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770" decel="100000"/>
                                        <p:tgtEl>
                                          <p:spTgt spid="8">
                                            <p:txEl>
                                              <p:pRg st="2" end="2"/>
                                            </p:txEl>
                                          </p:spTgt>
                                        </p:tgtEl>
                                      </p:cBhvr>
                                    </p:animEffect>
                                    <p:animScale>
                                      <p:cBhvr>
                                        <p:cTn id="18" dur="770" decel="100000"/>
                                        <p:tgtEl>
                                          <p:spTgt spid="8">
                                            <p:txEl>
                                              <p:pRg st="2" end="2"/>
                                            </p:txEl>
                                          </p:spTgt>
                                        </p:tgtEl>
                                      </p:cBhvr>
                                      <p:from x="10000" y="10000"/>
                                      <p:to x="200000" y="450000"/>
                                    </p:animScale>
                                    <p:animScale>
                                      <p:cBhvr>
                                        <p:cTn id="19" dur="1230" accel="100000" fill="hold">
                                          <p:stCondLst>
                                            <p:cond delay="770"/>
                                          </p:stCondLst>
                                        </p:cTn>
                                        <p:tgtEl>
                                          <p:spTgt spid="8">
                                            <p:txEl>
                                              <p:pRg st="2" end="2"/>
                                            </p:txEl>
                                          </p:spTgt>
                                        </p:tgtEl>
                                      </p:cBhvr>
                                      <p:from x="200000" y="450000"/>
                                      <p:to x="100000" y="100000"/>
                                    </p:animScale>
                                    <p:set>
                                      <p:cBhvr>
                                        <p:cTn id="20" dur="770" fill="hold"/>
                                        <p:tgtEl>
                                          <p:spTgt spid="8">
                                            <p:txEl>
                                              <p:pRg st="2" end="2"/>
                                            </p:txEl>
                                          </p:spTgt>
                                        </p:tgtEl>
                                        <p:attrNameLst>
                                          <p:attrName>ppt_x</p:attrName>
                                        </p:attrNameLst>
                                      </p:cBhvr>
                                      <p:to>
                                        <p:strVal val="(0.5)"/>
                                      </p:to>
                                    </p:set>
                                    <p:anim from="(0.5)" to="(#ppt_x)" calcmode="lin" valueType="num">
                                      <p:cBhvr>
                                        <p:cTn id="21" dur="1230" accel="100000" fill="hold">
                                          <p:stCondLst>
                                            <p:cond delay="770"/>
                                          </p:stCondLst>
                                        </p:cTn>
                                        <p:tgtEl>
                                          <p:spTgt spid="8">
                                            <p:txEl>
                                              <p:pRg st="2" end="2"/>
                                            </p:txEl>
                                          </p:spTgt>
                                        </p:tgtEl>
                                        <p:attrNameLst>
                                          <p:attrName>ppt_x</p:attrName>
                                        </p:attrNameLst>
                                      </p:cBhvr>
                                    </p:anim>
                                    <p:set>
                                      <p:cBhvr>
                                        <p:cTn id="22" dur="770" fill="hold"/>
                                        <p:tgtEl>
                                          <p:spTgt spid="8">
                                            <p:txEl>
                                              <p:pRg st="2" end="2"/>
                                            </p:txEl>
                                          </p:spTgt>
                                        </p:tgtEl>
                                        <p:attrNameLst>
                                          <p:attrName>ppt_y</p:attrName>
                                        </p:attrNameLst>
                                      </p:cBhvr>
                                      <p:to>
                                        <p:strVal val="(#ppt_y+0.4)"/>
                                      </p:to>
                                    </p:set>
                                    <p:anim from="(#ppt_y+0.4)" to="(#ppt_y)" calcmode="lin" valueType="num">
                                      <p:cBhvr>
                                        <p:cTn id="23" dur="1230" accel="100000" fill="hold">
                                          <p:stCondLst>
                                            <p:cond delay="770"/>
                                          </p:stCondLst>
                                        </p:cTn>
                                        <p:tgtEl>
                                          <p:spTgt spid="8">
                                            <p:txEl>
                                              <p:pRg st="2" end="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latin typeface="Calibri" pitchFamily="34" charset="0"/>
                <a:ea typeface="ＭＳ Ｐゴシック" pitchFamily="34" charset="-128"/>
              </a:rPr>
              <a:t>Conduction</a:t>
            </a:r>
          </a:p>
        </p:txBody>
      </p:sp>
      <p:sp>
        <p:nvSpPr>
          <p:cNvPr id="4" name="Text Box 3"/>
          <p:cNvSpPr txBox="1">
            <a:spLocks noGrp="1" noChangeArrowheads="1"/>
          </p:cNvSpPr>
          <p:nvPr>
            <p:ph idx="1"/>
          </p:nvPr>
        </p:nvSpPr>
        <p:spPr bwMode="auto">
          <a:xfrm>
            <a:off x="457200" y="1219200"/>
            <a:ext cx="8229600" cy="369332"/>
          </a:xfrm>
          <a:prstGeom prst="rect">
            <a:avLst/>
          </a:prstGeom>
          <a:noFill/>
          <a:ln w="9525">
            <a:noFill/>
            <a:miter lim="800000"/>
            <a:headEnd/>
            <a:tailEnd/>
          </a:ln>
        </p:spPr>
        <p:txBody>
          <a:bodyPr>
            <a:spAutoFit/>
          </a:bodyPr>
          <a:lstStyle/>
          <a:p>
            <a:pPr marL="0" eaLnBrk="0" hangingPunct="0">
              <a:spcBef>
                <a:spcPct val="50000"/>
              </a:spcBef>
            </a:pPr>
            <a:r>
              <a:rPr lang="en-GB" sz="1800" dirty="0">
                <a:latin typeface="Times New Roman" pitchFamily="18" charset="0"/>
                <a:cs typeface="Times New Roman" pitchFamily="18" charset="0"/>
              </a:rPr>
              <a:t>When you heat a metal strip at one end, the heat travels to the other end.</a:t>
            </a:r>
          </a:p>
        </p:txBody>
      </p:sp>
      <p:sp>
        <p:nvSpPr>
          <p:cNvPr id="5" name="Text Box 4"/>
          <p:cNvSpPr txBox="1">
            <a:spLocks noChangeArrowheads="1"/>
          </p:cNvSpPr>
          <p:nvPr/>
        </p:nvSpPr>
        <p:spPr bwMode="auto">
          <a:xfrm>
            <a:off x="533400" y="5305425"/>
            <a:ext cx="8147050" cy="923330"/>
          </a:xfrm>
          <a:prstGeom prst="rect">
            <a:avLst/>
          </a:prstGeom>
          <a:noFill/>
          <a:ln w="9525">
            <a:noFill/>
            <a:miter lim="800000"/>
            <a:headEnd/>
            <a:tailEnd/>
          </a:ln>
        </p:spPr>
        <p:txBody>
          <a:bodyPr>
            <a:spAutoFit/>
          </a:bodyPr>
          <a:lstStyle/>
          <a:p>
            <a:pPr marL="342900" indent="-342900" algn="just" eaLnBrk="0" hangingPunct="0">
              <a:spcBef>
                <a:spcPct val="50000"/>
              </a:spcBef>
              <a:buFont typeface="Arial" pitchFamily="34" charset="0"/>
              <a:buChar char="•"/>
            </a:pPr>
            <a:r>
              <a:rPr lang="en-GB" dirty="0">
                <a:latin typeface="Times New Roman" pitchFamily="18" charset="0"/>
                <a:cs typeface="Times New Roman" pitchFamily="18" charset="0"/>
              </a:rPr>
              <a:t>As you heat the metal, the particles vibrate, these vibrations make the adjacent particles vibrate, and so on and so on, the vibrations are passed along the metal and so is the heat. We call this?</a:t>
            </a:r>
          </a:p>
        </p:txBody>
      </p:sp>
      <p:sp>
        <p:nvSpPr>
          <p:cNvPr id="6" name="Text Box 5"/>
          <p:cNvSpPr txBox="1">
            <a:spLocks noChangeArrowheads="1"/>
          </p:cNvSpPr>
          <p:nvPr/>
        </p:nvSpPr>
        <p:spPr bwMode="auto">
          <a:xfrm>
            <a:off x="5334000" y="6172200"/>
            <a:ext cx="1981200" cy="457200"/>
          </a:xfrm>
          <a:prstGeom prst="rect">
            <a:avLst/>
          </a:prstGeom>
          <a:solidFill>
            <a:srgbClr val="0000FF"/>
          </a:solidFill>
          <a:ln w="9525">
            <a:noFill/>
            <a:miter lim="800000"/>
            <a:headEnd/>
            <a:tailEnd/>
          </a:ln>
        </p:spPr>
        <p:txBody>
          <a:bodyPr>
            <a:spAutoFit/>
          </a:bodyPr>
          <a:lstStyle/>
          <a:p>
            <a:pPr algn="ctr" eaLnBrk="0" hangingPunct="0">
              <a:spcBef>
                <a:spcPct val="50000"/>
              </a:spcBef>
            </a:pPr>
            <a:r>
              <a:rPr lang="en-GB" dirty="0">
                <a:solidFill>
                  <a:schemeClr val="bg1"/>
                </a:solidFill>
                <a:latin typeface="Arial" charset="0"/>
              </a:rPr>
              <a:t>Conduction</a:t>
            </a:r>
          </a:p>
        </p:txBody>
      </p:sp>
    </p:spTree>
    <p:controls>
      <p:control spid="3074" name="ShockwaveFlash1" r:id="rId2" imgW="5638095" imgH="3428571"/>
    </p:controls>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
                                            <p:txEl>
                                              <p:charRg st="4294967295" end="429496729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GB" sz="2400" dirty="0" smtClean="0">
                <a:latin typeface="Times New Roman" pitchFamily="18" charset="0"/>
                <a:cs typeface="Times New Roman" pitchFamily="18" charset="0"/>
              </a:rPr>
              <a:t>Metal is a conductor, wood is an insulator. Metal conducts the heat away from your hands. Wood does not conduct the heat away from your hands as well as the metal, so the wood feels warmer than the metal</a:t>
            </a:r>
            <a:r>
              <a:rPr lang="en-GB" sz="2400" dirty="0" smtClean="0">
                <a:latin typeface="Arial" charset="0"/>
              </a:rPr>
              <a:t>.</a:t>
            </a:r>
          </a:p>
          <a:p>
            <a:endParaRPr lang="en-US" dirty="0"/>
          </a:p>
        </p:txBody>
      </p:sp>
      <p:sp>
        <p:nvSpPr>
          <p:cNvPr id="4" name="Rectangle 2"/>
          <p:cNvSpPr>
            <a:spLocks noGrp="1" noChangeArrowheads="1"/>
          </p:cNvSpPr>
          <p:nvPr>
            <p:ph type="title"/>
          </p:nvPr>
        </p:nvSpPr>
        <p:spPr>
          <a:solidFill>
            <a:srgbClr val="0000FF"/>
          </a:solidFill>
          <a:ln>
            <a:solidFill>
              <a:srgbClr val="000066"/>
            </a:solidFill>
          </a:ln>
        </p:spPr>
        <p:txBody>
          <a:bodyPr/>
          <a:lstStyle/>
          <a:p>
            <a:pPr algn="l" eaLnBrk="1" hangingPunct="1"/>
            <a:r>
              <a:rPr lang="en-GB" sz="2800" dirty="0" smtClean="0">
                <a:solidFill>
                  <a:schemeClr val="bg1"/>
                </a:solidFill>
                <a:latin typeface="Arial" charset="0"/>
              </a:rPr>
              <a:t>Why does metal feel colder than wood, if they are both at the same temperature?</a:t>
            </a:r>
          </a:p>
        </p:txBody>
      </p:sp>
      <p:graphicFrame>
        <p:nvGraphicFramePr>
          <p:cNvPr id="5" name="Object 4"/>
          <p:cNvGraphicFramePr>
            <a:graphicFrameLocks noChangeAspect="1"/>
          </p:cNvGraphicFramePr>
          <p:nvPr/>
        </p:nvGraphicFramePr>
        <p:xfrm>
          <a:off x="609600" y="3810000"/>
          <a:ext cx="4076700" cy="1876425"/>
        </p:xfrm>
        <a:graphic>
          <a:graphicData uri="http://schemas.openxmlformats.org/presentationml/2006/ole">
            <p:oleObj spid="_x0000_s2050" name="Clip" r:id="rId3" imgW="4076640" imgH="1876320" progId="">
              <p:embed/>
            </p:oleObj>
          </a:graphicData>
        </a:graphic>
      </p:graphicFrame>
      <p:sp>
        <p:nvSpPr>
          <p:cNvPr id="6" name="Rectangle 5"/>
          <p:cNvSpPr>
            <a:spLocks noChangeArrowheads="1"/>
          </p:cNvSpPr>
          <p:nvPr/>
        </p:nvSpPr>
        <p:spPr bwMode="auto">
          <a:xfrm>
            <a:off x="3581400" y="4191000"/>
            <a:ext cx="3581400" cy="609600"/>
          </a:xfrm>
          <a:prstGeom prst="rect">
            <a:avLst/>
          </a:prstGeom>
          <a:gradFill rotWithShape="0">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FFFF"/>
            </a:extrusionClr>
          </a:sp3d>
        </p:spPr>
        <p:txBody>
          <a:bodyPr wrap="none" anchor="ctr">
            <a:flatTx/>
          </a:bodyPr>
          <a:lstStyle/>
          <a:p>
            <a:endParaRPr lang="en-US"/>
          </a:p>
        </p:txBody>
      </p:sp>
      <p:sp>
        <p:nvSpPr>
          <p:cNvPr id="7" name="Rectangle 6" descr="Papyrus"/>
          <p:cNvSpPr>
            <a:spLocks noChangeArrowheads="1"/>
          </p:cNvSpPr>
          <p:nvPr/>
        </p:nvSpPr>
        <p:spPr bwMode="auto">
          <a:xfrm>
            <a:off x="1828800" y="4648200"/>
            <a:ext cx="3581400" cy="762000"/>
          </a:xfrm>
          <a:prstGeom prst="rect">
            <a:avLst/>
          </a:prstGeom>
          <a:blipFill dpi="0" rotWithShape="1">
            <a:blip r:embed="rId4" cstate="print"/>
            <a:srcRect/>
            <a:tile tx="0" ty="0" sx="100000" sy="100000" flip="none" algn="tl"/>
          </a:blipFill>
          <a:ln w="9525">
            <a:miter lim="800000"/>
            <a:headEnd/>
            <a:tailEnd/>
          </a:ln>
          <a:scene3d>
            <a:camera prst="legacyObliqueTopRight"/>
            <a:lightRig rig="legacyFlat3" dir="b"/>
          </a:scene3d>
          <a:sp3d extrusionH="430200" prstMaterial="legacyMatte">
            <a:bevelT w="13500" h="13500" prst="angle"/>
            <a:bevelB w="13500" h="13500" prst="angle"/>
            <a:extrusionClr>
              <a:srgbClr val="FFCC99"/>
            </a:extrusionClr>
          </a:sp3d>
        </p:spPr>
        <p:txBody>
          <a:bodyPr wrap="none" anchor="ctr">
            <a:flatTx/>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Calibri" pitchFamily="34" charset="0"/>
                <a:ea typeface="ＭＳ Ｐゴシック" pitchFamily="34" charset="-128"/>
              </a:rPr>
              <a:t>Convection</a:t>
            </a:r>
          </a:p>
        </p:txBody>
      </p:sp>
      <p:sp>
        <p:nvSpPr>
          <p:cNvPr id="32" name="Rectangle 31"/>
          <p:cNvSpPr/>
          <p:nvPr/>
        </p:nvSpPr>
        <p:spPr>
          <a:xfrm>
            <a:off x="533400" y="1676400"/>
            <a:ext cx="8610600" cy="2843855"/>
          </a:xfrm>
          <a:prstGeom prst="rect">
            <a:avLst/>
          </a:prstGeom>
        </p:spPr>
        <p:txBody>
          <a:bodyPr wrap="square">
            <a:spAutoFit/>
          </a:bodyPr>
          <a:lstStyle/>
          <a:p>
            <a:pPr marL="342900" indent="-342900" algn="just">
              <a:lnSpc>
                <a:spcPct val="90000"/>
              </a:lnSpc>
              <a:spcBef>
                <a:spcPct val="20000"/>
              </a:spcBef>
              <a:buFont typeface="Arial" pitchFamily="34" charset="0"/>
              <a:buChar char="•"/>
            </a:pPr>
            <a:r>
              <a:rPr lang="en-US" sz="3200" dirty="0" smtClean="0">
                <a:solidFill>
                  <a:srgbClr val="0070C0"/>
                </a:solidFill>
                <a:latin typeface="Times New Roman" pitchFamily="18" charset="0"/>
                <a:ea typeface="ＭＳ Ｐゴシック" pitchFamily="34" charset="-128"/>
                <a:cs typeface="Times New Roman" pitchFamily="18" charset="0"/>
              </a:rPr>
              <a:t>Convection is the movement that transfers heat within fluids and air (gas) Heat is transferred by currents within the fluid or gas</a:t>
            </a:r>
          </a:p>
          <a:p>
            <a:pPr indent="404813">
              <a:lnSpc>
                <a:spcPct val="90000"/>
              </a:lnSpc>
              <a:buFont typeface="Arial" pitchFamily="34" charset="0"/>
              <a:buChar char="•"/>
            </a:pPr>
            <a:endParaRPr lang="en-US" sz="2400" dirty="0" smtClean="0">
              <a:latin typeface="Times New Roman" pitchFamily="18" charset="0"/>
              <a:cs typeface="Times New Roman" pitchFamily="18" charset="0"/>
            </a:endParaRPr>
          </a:p>
          <a:p>
            <a:pPr indent="404813">
              <a:lnSpc>
                <a:spcPct val="90000"/>
              </a:lnSpc>
              <a:buFont typeface="Arial" pitchFamily="34" charset="0"/>
              <a:buChar char="•"/>
            </a:pPr>
            <a:r>
              <a:rPr lang="en-US" sz="2800" dirty="0" smtClean="0">
                <a:solidFill>
                  <a:srgbClr val="FF0000"/>
                </a:solidFill>
                <a:latin typeface="Times New Roman" pitchFamily="18" charset="0"/>
                <a:ea typeface="ＭＳ Ｐゴシック" pitchFamily="34" charset="-128"/>
                <a:cs typeface="Times New Roman" pitchFamily="18" charset="0"/>
              </a:rPr>
              <a:t>Convection = VENTS </a:t>
            </a:r>
            <a:r>
              <a:rPr lang="en-US" sz="2400" dirty="0" smtClean="0">
                <a:latin typeface="Times New Roman" pitchFamily="18" charset="0"/>
                <a:cs typeface="Times New Roman" pitchFamily="18" charset="0"/>
              </a:rPr>
              <a:t>  (through air and liquid particles)</a:t>
            </a:r>
          </a:p>
          <a:p>
            <a:pPr indent="404813">
              <a:lnSpc>
                <a:spcPct val="90000"/>
              </a:lnSpc>
              <a:buFont typeface="Arial" pitchFamily="34" charset="0"/>
              <a:buChar char="•"/>
            </a:pPr>
            <a:endParaRPr lang="en-US" sz="2400" dirty="0" smtClean="0">
              <a:latin typeface="Times New Roman" pitchFamily="18" charset="0"/>
              <a:cs typeface="Times New Roman" pitchFamily="18" charset="0"/>
            </a:endParaRPr>
          </a:p>
          <a:p>
            <a:pPr indent="404813">
              <a:spcBef>
                <a:spcPct val="0"/>
              </a:spcBef>
              <a:buFont typeface="Arial" pitchFamily="34" charset="0"/>
              <a:buChar char="•"/>
            </a:pPr>
            <a:r>
              <a:rPr lang="en-US" sz="2400" dirty="0" smtClean="0">
                <a:latin typeface="Times New Roman" pitchFamily="18" charset="0"/>
                <a:cs typeface="Times New Roman" pitchFamily="18" charset="0"/>
              </a:rPr>
              <a:t>Convection moves in a circular pattern</a:t>
            </a:r>
          </a:p>
        </p:txBody>
      </p:sp>
      <p:pic>
        <p:nvPicPr>
          <p:cNvPr id="33" name="Picture 7" descr="http://2.bp.blogspot.com/_m85wbGoACjg/Sk-dZ3-tZyI/AAAAAAAAAA8/YOahJUP-etY/s320/convection.gif"/>
          <p:cNvPicPr>
            <a:picLocks noChangeAspect="1" noChangeArrowheads="1"/>
          </p:cNvPicPr>
          <p:nvPr/>
        </p:nvPicPr>
        <p:blipFill>
          <a:blip r:embed="rId2" cstate="print"/>
          <a:srcRect/>
          <a:stretch>
            <a:fillRect/>
          </a:stretch>
        </p:blipFill>
        <p:spPr bwMode="auto">
          <a:xfrm>
            <a:off x="6096000" y="4267200"/>
            <a:ext cx="2725854" cy="2362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Calibri" pitchFamily="34" charset="0"/>
                <a:ea typeface="ＭＳ Ｐゴシック" pitchFamily="34" charset="-128"/>
              </a:rPr>
              <a:t>Convection</a:t>
            </a:r>
          </a:p>
        </p:txBody>
      </p:sp>
      <p:sp>
        <p:nvSpPr>
          <p:cNvPr id="4" name="Text Box 3"/>
          <p:cNvSpPr txBox="1">
            <a:spLocks noChangeArrowheads="1"/>
          </p:cNvSpPr>
          <p:nvPr/>
        </p:nvSpPr>
        <p:spPr bwMode="auto">
          <a:xfrm>
            <a:off x="609600" y="1752600"/>
            <a:ext cx="6629400" cy="830997"/>
          </a:xfrm>
          <a:prstGeom prst="rect">
            <a:avLst/>
          </a:prstGeom>
          <a:noFill/>
          <a:ln w="9525">
            <a:noFill/>
            <a:miter lim="800000"/>
            <a:headEnd/>
            <a:tailEnd/>
          </a:ln>
        </p:spPr>
        <p:txBody>
          <a:bodyPr>
            <a:spAutoFit/>
          </a:bodyPr>
          <a:lstStyle/>
          <a:p>
            <a:pPr eaLnBrk="0" hangingPunct="0">
              <a:spcBef>
                <a:spcPct val="50000"/>
              </a:spcBef>
            </a:pPr>
            <a:r>
              <a:rPr lang="en-US" sz="2400" dirty="0">
                <a:latin typeface="Times New Roman" pitchFamily="18" charset="0"/>
                <a:cs typeface="Times New Roman" pitchFamily="18" charset="0"/>
              </a:rPr>
              <a:t>What happens to the particles in a liquid or a gas when you heat them?</a:t>
            </a:r>
          </a:p>
        </p:txBody>
      </p:sp>
      <p:sp>
        <p:nvSpPr>
          <p:cNvPr id="6" name="Line 5"/>
          <p:cNvSpPr>
            <a:spLocks noChangeShapeType="1"/>
          </p:cNvSpPr>
          <p:nvPr/>
        </p:nvSpPr>
        <p:spPr bwMode="auto">
          <a:xfrm>
            <a:off x="3505200" y="4343400"/>
            <a:ext cx="838200" cy="0"/>
          </a:xfrm>
          <a:prstGeom prst="line">
            <a:avLst/>
          </a:prstGeom>
          <a:noFill/>
          <a:ln w="76200">
            <a:solidFill>
              <a:schemeClr val="tx1"/>
            </a:solidFill>
            <a:round/>
            <a:headEnd/>
            <a:tailEnd type="triangle" w="med" len="med"/>
          </a:ln>
        </p:spPr>
        <p:txBody>
          <a:bodyPr wrap="none" anchor="ctr"/>
          <a:lstStyle/>
          <a:p>
            <a:endParaRPr lang="en-US"/>
          </a:p>
        </p:txBody>
      </p:sp>
      <p:sp>
        <p:nvSpPr>
          <p:cNvPr id="7" name="Text Box 6"/>
          <p:cNvSpPr txBox="1">
            <a:spLocks noChangeArrowheads="1"/>
          </p:cNvSpPr>
          <p:nvPr/>
        </p:nvSpPr>
        <p:spPr bwMode="auto">
          <a:xfrm>
            <a:off x="3276600" y="2590800"/>
            <a:ext cx="4343400" cy="707886"/>
          </a:xfrm>
          <a:prstGeom prst="rect">
            <a:avLst/>
          </a:prstGeom>
          <a:noFill/>
          <a:ln w="9525">
            <a:noFill/>
            <a:miter lim="800000"/>
            <a:headEnd/>
            <a:tailEnd/>
          </a:ln>
        </p:spPr>
        <p:txBody>
          <a:bodyPr>
            <a:spAutoFit/>
          </a:bodyPr>
          <a:lstStyle/>
          <a:p>
            <a:pPr algn="ctr" eaLnBrk="0" hangingPunct="0">
              <a:spcBef>
                <a:spcPct val="50000"/>
              </a:spcBef>
            </a:pPr>
            <a:r>
              <a:rPr lang="en-US" sz="2000" dirty="0">
                <a:latin typeface="Times New Roman" pitchFamily="18" charset="0"/>
                <a:cs typeface="Times New Roman" pitchFamily="18" charset="0"/>
              </a:rPr>
              <a:t>The particles spread out and become less dense.</a:t>
            </a:r>
          </a:p>
        </p:txBody>
      </p:sp>
      <p:sp>
        <p:nvSpPr>
          <p:cNvPr id="8" name="Text Box 7"/>
          <p:cNvSpPr txBox="1">
            <a:spLocks noChangeArrowheads="1"/>
          </p:cNvSpPr>
          <p:nvPr/>
        </p:nvSpPr>
        <p:spPr bwMode="auto">
          <a:xfrm>
            <a:off x="3962400" y="6096000"/>
            <a:ext cx="4572000" cy="784830"/>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cs typeface="Times New Roman" pitchFamily="18" charset="0"/>
              </a:rPr>
              <a:t>This effects fluid movement.</a:t>
            </a:r>
          </a:p>
          <a:p>
            <a:pPr eaLnBrk="0" hangingPunct="0">
              <a:spcBef>
                <a:spcPct val="50000"/>
              </a:spcBef>
            </a:pPr>
            <a:endParaRPr lang="en-US">
              <a:latin typeface="Times New Roman" pitchFamily="18" charset="0"/>
              <a:cs typeface="Times New Roman" pitchFamily="18" charset="0"/>
            </a:endParaRPr>
          </a:p>
        </p:txBody>
      </p:sp>
      <p:sp>
        <p:nvSpPr>
          <p:cNvPr id="9" name="Rectangle 8"/>
          <p:cNvSpPr>
            <a:spLocks noChangeArrowheads="1"/>
          </p:cNvSpPr>
          <p:nvPr/>
        </p:nvSpPr>
        <p:spPr bwMode="auto">
          <a:xfrm>
            <a:off x="4876800" y="6096000"/>
            <a:ext cx="1653017" cy="369332"/>
          </a:xfrm>
          <a:prstGeom prst="rect">
            <a:avLst/>
          </a:prstGeom>
          <a:noFill/>
          <a:ln w="9525">
            <a:noFill/>
            <a:miter lim="800000"/>
            <a:headEnd/>
            <a:tailEnd/>
          </a:ln>
        </p:spPr>
        <p:txBody>
          <a:bodyPr wrap="none">
            <a:spAutoFit/>
          </a:bodyPr>
          <a:lstStyle/>
          <a:p>
            <a:pPr eaLnBrk="0" hangingPunct="0">
              <a:spcBef>
                <a:spcPct val="50000"/>
              </a:spcBef>
            </a:pPr>
            <a:r>
              <a:rPr lang="en-US" dirty="0">
                <a:latin typeface="Times New Roman" pitchFamily="18" charset="0"/>
                <a:cs typeface="Times New Roman" pitchFamily="18" charset="0"/>
              </a:rPr>
              <a:t>What is a fluid?</a:t>
            </a:r>
          </a:p>
        </p:txBody>
      </p:sp>
      <p:sp>
        <p:nvSpPr>
          <p:cNvPr id="10" name="Rectangle 9"/>
          <p:cNvSpPr>
            <a:spLocks noChangeArrowheads="1"/>
          </p:cNvSpPr>
          <p:nvPr/>
        </p:nvSpPr>
        <p:spPr bwMode="auto">
          <a:xfrm>
            <a:off x="4953000" y="6096000"/>
            <a:ext cx="1608197" cy="369332"/>
          </a:xfrm>
          <a:prstGeom prst="rect">
            <a:avLst/>
          </a:prstGeom>
          <a:noFill/>
          <a:ln w="9525">
            <a:noFill/>
            <a:miter lim="800000"/>
            <a:headEnd/>
            <a:tailEnd/>
          </a:ln>
        </p:spPr>
        <p:txBody>
          <a:bodyPr wrap="none">
            <a:spAutoFit/>
          </a:bodyPr>
          <a:lstStyle/>
          <a:p>
            <a:pPr eaLnBrk="0" hangingPunct="0">
              <a:spcBef>
                <a:spcPct val="50000"/>
              </a:spcBef>
            </a:pPr>
            <a:r>
              <a:rPr lang="en-US" dirty="0">
                <a:latin typeface="Times New Roman" pitchFamily="18" charset="0"/>
                <a:cs typeface="Times New Roman" pitchFamily="18" charset="0"/>
              </a:rPr>
              <a:t>A liquid or gas.</a:t>
            </a:r>
          </a:p>
        </p:txBody>
      </p:sp>
      <p:sp>
        <p:nvSpPr>
          <p:cNvPr id="11" name="Rectangle 10"/>
          <p:cNvSpPr>
            <a:spLocks noChangeArrowheads="1"/>
          </p:cNvSpPr>
          <p:nvPr/>
        </p:nvSpPr>
        <p:spPr bwMode="auto">
          <a:xfrm>
            <a:off x="1447800" y="3733800"/>
            <a:ext cx="19050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2" name="Oval 11"/>
          <p:cNvSpPr>
            <a:spLocks noChangeArrowheads="1"/>
          </p:cNvSpPr>
          <p:nvPr/>
        </p:nvSpPr>
        <p:spPr bwMode="auto">
          <a:xfrm rot="5013274">
            <a:off x="1524000" y="37338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3" name="Oval 12"/>
          <p:cNvSpPr>
            <a:spLocks noChangeArrowheads="1"/>
          </p:cNvSpPr>
          <p:nvPr/>
        </p:nvSpPr>
        <p:spPr bwMode="auto">
          <a:xfrm rot="5013274">
            <a:off x="1524000" y="41148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4" name="Oval 13"/>
          <p:cNvSpPr>
            <a:spLocks noChangeArrowheads="1"/>
          </p:cNvSpPr>
          <p:nvPr/>
        </p:nvSpPr>
        <p:spPr bwMode="auto">
          <a:xfrm rot="5013274">
            <a:off x="1524000" y="44958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5" name="Oval 14"/>
          <p:cNvSpPr>
            <a:spLocks noChangeArrowheads="1"/>
          </p:cNvSpPr>
          <p:nvPr/>
        </p:nvSpPr>
        <p:spPr bwMode="auto">
          <a:xfrm>
            <a:off x="1905000" y="38100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6" name="Oval 15"/>
          <p:cNvSpPr>
            <a:spLocks noChangeArrowheads="1"/>
          </p:cNvSpPr>
          <p:nvPr/>
        </p:nvSpPr>
        <p:spPr bwMode="auto">
          <a:xfrm>
            <a:off x="2286000" y="38100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7" name="Oval 16"/>
          <p:cNvSpPr>
            <a:spLocks noChangeArrowheads="1"/>
          </p:cNvSpPr>
          <p:nvPr/>
        </p:nvSpPr>
        <p:spPr bwMode="auto">
          <a:xfrm>
            <a:off x="2209800" y="43434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8" name="Oval 17"/>
          <p:cNvSpPr>
            <a:spLocks noChangeArrowheads="1"/>
          </p:cNvSpPr>
          <p:nvPr/>
        </p:nvSpPr>
        <p:spPr bwMode="auto">
          <a:xfrm>
            <a:off x="2590800" y="44196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9" name="Oval 18"/>
          <p:cNvSpPr>
            <a:spLocks noChangeArrowheads="1"/>
          </p:cNvSpPr>
          <p:nvPr/>
        </p:nvSpPr>
        <p:spPr bwMode="auto">
          <a:xfrm>
            <a:off x="2971800" y="44958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20" name="Oval 19"/>
          <p:cNvSpPr>
            <a:spLocks noChangeArrowheads="1"/>
          </p:cNvSpPr>
          <p:nvPr/>
        </p:nvSpPr>
        <p:spPr bwMode="auto">
          <a:xfrm>
            <a:off x="2971800" y="40386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21" name="Rectangle 20"/>
          <p:cNvSpPr>
            <a:spLocks noChangeArrowheads="1"/>
          </p:cNvSpPr>
          <p:nvPr/>
        </p:nvSpPr>
        <p:spPr bwMode="auto">
          <a:xfrm>
            <a:off x="4724400" y="3505200"/>
            <a:ext cx="2590800" cy="1828800"/>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22" name="Oval 21"/>
          <p:cNvSpPr>
            <a:spLocks noChangeArrowheads="1"/>
          </p:cNvSpPr>
          <p:nvPr/>
        </p:nvSpPr>
        <p:spPr bwMode="auto">
          <a:xfrm rot="5013274">
            <a:off x="4799013" y="3984075"/>
            <a:ext cx="382588" cy="379413"/>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23" name="Oval 22"/>
          <p:cNvSpPr>
            <a:spLocks noChangeArrowheads="1"/>
          </p:cNvSpPr>
          <p:nvPr/>
        </p:nvSpPr>
        <p:spPr bwMode="auto">
          <a:xfrm rot="5013274">
            <a:off x="5008924" y="4441275"/>
            <a:ext cx="382588" cy="379413"/>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24" name="Oval 23"/>
          <p:cNvSpPr>
            <a:spLocks noChangeArrowheads="1"/>
          </p:cNvSpPr>
          <p:nvPr/>
        </p:nvSpPr>
        <p:spPr bwMode="auto">
          <a:xfrm rot="5013274">
            <a:off x="5161324" y="4898475"/>
            <a:ext cx="382588" cy="379413"/>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25" name="Oval 24"/>
          <p:cNvSpPr>
            <a:spLocks noChangeArrowheads="1"/>
          </p:cNvSpPr>
          <p:nvPr/>
        </p:nvSpPr>
        <p:spPr bwMode="auto">
          <a:xfrm>
            <a:off x="5181600" y="35814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26" name="Oval 25"/>
          <p:cNvSpPr>
            <a:spLocks noChangeArrowheads="1"/>
          </p:cNvSpPr>
          <p:nvPr/>
        </p:nvSpPr>
        <p:spPr bwMode="auto">
          <a:xfrm>
            <a:off x="5715000" y="36576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27" name="Oval 26"/>
          <p:cNvSpPr>
            <a:spLocks noChangeArrowheads="1"/>
          </p:cNvSpPr>
          <p:nvPr/>
        </p:nvSpPr>
        <p:spPr bwMode="auto">
          <a:xfrm>
            <a:off x="5715000" y="44196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28" name="Oval 27"/>
          <p:cNvSpPr>
            <a:spLocks noChangeArrowheads="1"/>
          </p:cNvSpPr>
          <p:nvPr/>
        </p:nvSpPr>
        <p:spPr bwMode="auto">
          <a:xfrm>
            <a:off x="6096000" y="48768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29" name="Oval 28"/>
          <p:cNvSpPr>
            <a:spLocks noChangeArrowheads="1"/>
          </p:cNvSpPr>
          <p:nvPr/>
        </p:nvSpPr>
        <p:spPr bwMode="auto">
          <a:xfrm>
            <a:off x="6781800" y="47244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30" name="Oval 29"/>
          <p:cNvSpPr>
            <a:spLocks noChangeArrowheads="1"/>
          </p:cNvSpPr>
          <p:nvPr/>
        </p:nvSpPr>
        <p:spPr bwMode="auto">
          <a:xfrm>
            <a:off x="6477000" y="38100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pic>
        <p:nvPicPr>
          <p:cNvPr id="31" name="Picture 6" descr="http://www.robinsonlibrary.com/science/physics/heat/graphics/conduction.gif"/>
          <p:cNvPicPr>
            <a:picLocks noChangeAspect="1" noChangeArrowheads="1"/>
          </p:cNvPicPr>
          <p:nvPr/>
        </p:nvPicPr>
        <p:blipFill>
          <a:blip r:embed="rId2" cstate="print"/>
          <a:srcRect l="25542" t="44444" r="17902"/>
          <a:stretch>
            <a:fillRect/>
          </a:stretch>
        </p:blipFill>
        <p:spPr bwMode="auto">
          <a:xfrm>
            <a:off x="1219200" y="4953000"/>
            <a:ext cx="2362200" cy="152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dissolve">
                                      <p:cBhvr>
                                        <p:cTn id="7" dur="500"/>
                                        <p:tgtEl>
                                          <p:spTgt spid="31"/>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6"/>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1"/>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22"/>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23"/>
                                        </p:tgtEl>
                                        <p:attrNameLst>
                                          <p:attrName>style.visibility</p:attrName>
                                        </p:attrNameLst>
                                      </p:cBhvr>
                                      <p:to>
                                        <p:strVal val="visible"/>
                                      </p:to>
                                    </p:set>
                                  </p:childTnLst>
                                </p:cTn>
                              </p:par>
                            </p:childTnLst>
                          </p:cTn>
                        </p:par>
                        <p:par>
                          <p:cTn id="20" fill="hold">
                            <p:stCondLst>
                              <p:cond delay="2500"/>
                            </p:stCondLst>
                            <p:childTnLst>
                              <p:par>
                                <p:cTn id="21" presetID="1" presetClass="entr" presetSubtype="0" fill="hold" grpId="0" nodeType="afterEffect">
                                  <p:stCondLst>
                                    <p:cond delay="0"/>
                                  </p:stCondLst>
                                  <p:childTnLst>
                                    <p:set>
                                      <p:cBhvr>
                                        <p:cTn id="22" dur="1" fill="hold">
                                          <p:stCondLst>
                                            <p:cond delay="499"/>
                                          </p:stCondLst>
                                        </p:cTn>
                                        <p:tgtEl>
                                          <p:spTgt spid="24"/>
                                        </p:tgtEl>
                                        <p:attrNameLst>
                                          <p:attrName>style.visibility</p:attrName>
                                        </p:attrNameLst>
                                      </p:cBhvr>
                                      <p:to>
                                        <p:strVal val="visible"/>
                                      </p:to>
                                    </p:set>
                                  </p:childTnLst>
                                </p:cTn>
                              </p:par>
                            </p:childTnLst>
                          </p:cTn>
                        </p:par>
                        <p:par>
                          <p:cTn id="23" fill="hold">
                            <p:stCondLst>
                              <p:cond delay="3000"/>
                            </p:stCondLst>
                            <p:childTnLst>
                              <p:par>
                                <p:cTn id="24" presetID="1" presetClass="entr" presetSubtype="0" fill="hold" grpId="0" nodeType="afterEffect">
                                  <p:stCondLst>
                                    <p:cond delay="0"/>
                                  </p:stCondLst>
                                  <p:childTnLst>
                                    <p:set>
                                      <p:cBhvr>
                                        <p:cTn id="25" dur="1" fill="hold">
                                          <p:stCondLst>
                                            <p:cond delay="499"/>
                                          </p:stCondLst>
                                        </p:cTn>
                                        <p:tgtEl>
                                          <p:spTgt spid="25"/>
                                        </p:tgtEl>
                                        <p:attrNameLst>
                                          <p:attrName>style.visibility</p:attrName>
                                        </p:attrNameLst>
                                      </p:cBhvr>
                                      <p:to>
                                        <p:strVal val="visible"/>
                                      </p:to>
                                    </p:set>
                                  </p:childTnLst>
                                </p:cTn>
                              </p:par>
                            </p:childTnLst>
                          </p:cTn>
                        </p:par>
                        <p:par>
                          <p:cTn id="26" fill="hold">
                            <p:stCondLst>
                              <p:cond delay="3500"/>
                            </p:stCondLst>
                            <p:childTnLst>
                              <p:par>
                                <p:cTn id="27" presetID="1" presetClass="entr" presetSubtype="0" fill="hold" grpId="0" nodeType="afterEffect">
                                  <p:stCondLst>
                                    <p:cond delay="0"/>
                                  </p:stCondLst>
                                  <p:childTnLst>
                                    <p:set>
                                      <p:cBhvr>
                                        <p:cTn id="28" dur="1" fill="hold">
                                          <p:stCondLst>
                                            <p:cond delay="499"/>
                                          </p:stCondLst>
                                        </p:cTn>
                                        <p:tgtEl>
                                          <p:spTgt spid="26"/>
                                        </p:tgtEl>
                                        <p:attrNameLst>
                                          <p:attrName>style.visibility</p:attrName>
                                        </p:attrNameLst>
                                      </p:cBhvr>
                                      <p:to>
                                        <p:strVal val="visible"/>
                                      </p:to>
                                    </p:set>
                                  </p:childTnLst>
                                </p:cTn>
                              </p:par>
                            </p:childTnLst>
                          </p:cTn>
                        </p:par>
                        <p:par>
                          <p:cTn id="29" fill="hold">
                            <p:stCondLst>
                              <p:cond delay="4000"/>
                            </p:stCondLst>
                            <p:childTnLst>
                              <p:par>
                                <p:cTn id="30" presetID="1" presetClass="entr" presetSubtype="0" fill="hold" grpId="0" nodeType="afterEffect">
                                  <p:stCondLst>
                                    <p:cond delay="0"/>
                                  </p:stCondLst>
                                  <p:childTnLst>
                                    <p:set>
                                      <p:cBhvr>
                                        <p:cTn id="31" dur="1" fill="hold">
                                          <p:stCondLst>
                                            <p:cond delay="499"/>
                                          </p:stCondLst>
                                        </p:cTn>
                                        <p:tgtEl>
                                          <p:spTgt spid="27"/>
                                        </p:tgtEl>
                                        <p:attrNameLst>
                                          <p:attrName>style.visibility</p:attrName>
                                        </p:attrNameLst>
                                      </p:cBhvr>
                                      <p:to>
                                        <p:strVal val="visible"/>
                                      </p:to>
                                    </p:set>
                                  </p:childTnLst>
                                </p:cTn>
                              </p:par>
                            </p:childTnLst>
                          </p:cTn>
                        </p:par>
                        <p:par>
                          <p:cTn id="32" fill="hold">
                            <p:stCondLst>
                              <p:cond delay="4500"/>
                            </p:stCondLst>
                            <p:childTnLst>
                              <p:par>
                                <p:cTn id="33" presetID="1" presetClass="entr" presetSubtype="0" fill="hold" grpId="0" nodeType="afterEffect">
                                  <p:stCondLst>
                                    <p:cond delay="0"/>
                                  </p:stCondLst>
                                  <p:childTnLst>
                                    <p:set>
                                      <p:cBhvr>
                                        <p:cTn id="34" dur="1" fill="hold">
                                          <p:stCondLst>
                                            <p:cond delay="499"/>
                                          </p:stCondLst>
                                        </p:cTn>
                                        <p:tgtEl>
                                          <p:spTgt spid="28"/>
                                        </p:tgtEl>
                                        <p:attrNameLst>
                                          <p:attrName>style.visibility</p:attrName>
                                        </p:attrNameLst>
                                      </p:cBhvr>
                                      <p:to>
                                        <p:strVal val="visible"/>
                                      </p:to>
                                    </p:set>
                                  </p:childTnLst>
                                </p:cTn>
                              </p:par>
                            </p:childTnLst>
                          </p:cTn>
                        </p:par>
                        <p:par>
                          <p:cTn id="35" fill="hold">
                            <p:stCondLst>
                              <p:cond delay="5000"/>
                            </p:stCondLst>
                            <p:childTnLst>
                              <p:par>
                                <p:cTn id="36" presetID="1" presetClass="entr" presetSubtype="0" fill="hold" grpId="0" nodeType="afterEffect">
                                  <p:stCondLst>
                                    <p:cond delay="0"/>
                                  </p:stCondLst>
                                  <p:childTnLst>
                                    <p:set>
                                      <p:cBhvr>
                                        <p:cTn id="37" dur="1" fill="hold">
                                          <p:stCondLst>
                                            <p:cond delay="499"/>
                                          </p:stCondLst>
                                        </p:cTn>
                                        <p:tgtEl>
                                          <p:spTgt spid="29"/>
                                        </p:tgtEl>
                                        <p:attrNameLst>
                                          <p:attrName>style.visibility</p:attrName>
                                        </p:attrNameLst>
                                      </p:cBhvr>
                                      <p:to>
                                        <p:strVal val="visible"/>
                                      </p:to>
                                    </p:set>
                                  </p:childTnLst>
                                </p:cTn>
                              </p:par>
                            </p:childTnLst>
                          </p:cTn>
                        </p:par>
                        <p:par>
                          <p:cTn id="38" fill="hold">
                            <p:stCondLst>
                              <p:cond delay="5500"/>
                            </p:stCondLst>
                            <p:childTnLst>
                              <p:par>
                                <p:cTn id="39" presetID="1" presetClass="entr" presetSubtype="0" fill="hold" grpId="0" nodeType="afterEffect">
                                  <p:stCondLst>
                                    <p:cond delay="0"/>
                                  </p:stCondLst>
                                  <p:childTnLst>
                                    <p:set>
                                      <p:cBhvr>
                                        <p:cTn id="40" dur="1" fill="hold">
                                          <p:stCondLst>
                                            <p:cond delay="499"/>
                                          </p:stCondLst>
                                        </p:cTn>
                                        <p:tgtEl>
                                          <p:spTgt spid="3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499"/>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utoUpdateAnimBg="0"/>
      <p:bldP spid="8" grpId="0" autoUpdateAnimBg="0"/>
      <p:bldP spid="9" grpId="0" autoUpdateAnimBg="0"/>
      <p:bldP spid="10" grpId="0" autoUpdateAnimBg="0"/>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TotalTime>
  <Words>455</Words>
  <Application>Microsoft Office PowerPoint</Application>
  <PresentationFormat>On-screen Show (4:3)</PresentationFormat>
  <Paragraphs>58</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Clip</vt:lpstr>
      <vt:lpstr>Slide 1</vt:lpstr>
      <vt:lpstr>Heat Transfer</vt:lpstr>
      <vt:lpstr>Question</vt:lpstr>
      <vt:lpstr>How is Heat Transferred?</vt:lpstr>
      <vt:lpstr>Conduction</vt:lpstr>
      <vt:lpstr>Conduction</vt:lpstr>
      <vt:lpstr>Why does metal feel colder than wood, if they are both at the same temperature?</vt:lpstr>
      <vt:lpstr>Convection</vt:lpstr>
      <vt:lpstr>Convection</vt:lpstr>
      <vt:lpstr>RADIATION</vt:lpstr>
      <vt:lpstr>Radiation May Come From Other Sources </vt:lpstr>
      <vt:lpstr>Examples of RADIATION</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32</cp:revision>
  <dcterms:created xsi:type="dcterms:W3CDTF">2006-08-16T00:00:00Z</dcterms:created>
  <dcterms:modified xsi:type="dcterms:W3CDTF">2022-04-01T10:10:56Z</dcterms:modified>
</cp:coreProperties>
</file>