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8" r:id="rId2"/>
    <p:sldId id="339" r:id="rId3"/>
    <p:sldId id="355" r:id="rId4"/>
    <p:sldId id="357" r:id="rId5"/>
    <p:sldId id="356" r:id="rId6"/>
    <p:sldId id="358" r:id="rId7"/>
    <p:sldId id="359" r:id="rId8"/>
    <p:sldId id="362" r:id="rId9"/>
    <p:sldId id="361" r:id="rId10"/>
    <p:sldId id="363" r:id="rId11"/>
    <p:sldId id="35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BFA571"/>
    <a:srgbClr val="FFCC66"/>
    <a:srgbClr val="FF3399"/>
    <a:srgbClr val="FD130D"/>
    <a:srgbClr val="00FF99"/>
    <a:srgbClr val="FFFF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9821" autoAdjust="0"/>
  </p:normalViewPr>
  <p:slideViewPr>
    <p:cSldViewPr>
      <p:cViewPr varScale="1">
        <p:scale>
          <a:sx n="71" d="100"/>
          <a:sy n="71" d="100"/>
        </p:scale>
        <p:origin x="13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Gear Train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2C818-6B76-4FD6-804C-F396BEDBB6DF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FC074-63CD-440A-95E4-A2256AF5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Gear Train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7C49B9-BEE1-416E-895E-BADAD898F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9187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3738663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992402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2973413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119195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3913738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2617560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70863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C49B9-BEE1-416E-895E-BADAD898FB2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Gear Train</a:t>
            </a:r>
          </a:p>
        </p:txBody>
      </p:sp>
    </p:spTree>
    <p:extLst>
      <p:ext uri="{BB962C8B-B14F-4D97-AF65-F5344CB8AC3E}">
        <p14:creationId xmlns:p14="http://schemas.microsoft.com/office/powerpoint/2010/main" val="957911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A801-61C0-4981-92A7-443991D36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E684E-EFAA-48C2-94A8-656C4CBE8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21F6A-621F-4731-A5A9-C9F18DDF5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F61BB-2F5C-4D24-8B1D-3E3618285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D7B49-1487-4B72-8D4C-C52F767A4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C3C34-15D3-4EA7-9C2E-74BAEB31C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38EC4-1A02-4DDE-855D-265781A71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731F5-6CC2-4E93-82DB-AC3CA018F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6547-2B1B-4933-9410-927966664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3BC7B-9607-47B5-AE99-EC67700BA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F9F9-BD43-420E-8E46-96DAB0D75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D42CB4F-E73F-449E-9A43-105C0AF0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 Black" pitchFamily="34" charset="0"/>
              </a:rPr>
              <a:t>KINEMATICS &amp; DYNAMICS OF MACHINES (KDM)</a:t>
            </a:r>
            <a:r>
              <a:rPr lang="en-US" sz="280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sz="2800">
                <a:solidFill>
                  <a:schemeClr val="folHlink"/>
                </a:solidFill>
                <a:latin typeface="Arial Black" pitchFamily="34" charset="0"/>
              </a:rPr>
            </a:br>
            <a:endParaRPr lang="en-US" sz="2800"/>
          </a:p>
        </p:txBody>
      </p:sp>
      <p:pic>
        <p:nvPicPr>
          <p:cNvPr id="2051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07168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ts val="580"/>
              </a:spcBef>
              <a:buFont typeface="Wingdings 2"/>
              <a:buNone/>
              <a:defRPr/>
            </a:pPr>
            <a:r>
              <a:rPr lang="en-US" sz="3200" u="none" dirty="0">
                <a:latin typeface="Arial Black" pitchFamily="34" charset="0"/>
              </a:rPr>
              <a:t>L. E. College, Morbi-2</a:t>
            </a:r>
          </a:p>
          <a:p>
            <a:pPr eaLnBrk="1" hangingPunct="1">
              <a:spcBef>
                <a:spcPts val="580"/>
              </a:spcBef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Mechanical </a:t>
            </a:r>
            <a:r>
              <a:rPr lang="en-US" b="1" u="none" dirty="0">
                <a:latin typeface="Arial" charset="0"/>
              </a:rPr>
              <a:t>Engineering Department</a:t>
            </a:r>
          </a:p>
          <a:p>
            <a:pPr marL="274320" indent="-274320" rtl="1" eaLnBrk="1" hangingPunct="1">
              <a:spcBef>
                <a:spcPts val="580"/>
              </a:spcBef>
              <a:buFont typeface="Wingdings 2"/>
              <a:buChar char=""/>
              <a:defRPr/>
            </a:pPr>
            <a:endParaRPr lang="ar-SA" sz="1800" b="1" i="1" u="none" dirty="0">
              <a:latin typeface="Arial" charset="0"/>
            </a:endParaRPr>
          </a:p>
          <a:p>
            <a:pPr>
              <a:defRPr/>
            </a:pPr>
            <a:r>
              <a:rPr lang="en-US" sz="1800" b="1" i="1" u="none" dirty="0" smtClean="0">
                <a:latin typeface="Arial" charset="0"/>
              </a:rPr>
              <a:t>Chapter– </a:t>
            </a:r>
            <a:r>
              <a:rPr lang="en-US" sz="1800" b="1" i="1" u="none" dirty="0">
                <a:latin typeface="Arial" charset="0"/>
              </a:rPr>
              <a:t>Gear trains</a:t>
            </a:r>
            <a:endParaRPr lang="en-US" sz="1800" dirty="0"/>
          </a:p>
          <a:p>
            <a:pPr marL="274320" indent="-274320" rtl="1" eaLnBrk="1" hangingPunct="1">
              <a:spcBef>
                <a:spcPts val="580"/>
              </a:spcBef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276600" y="5308937"/>
            <a:ext cx="2667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Divyesh B. Patel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divyesh21dragon@gmail.com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Divyesh B Patel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speed ratio of the reverted gear train, as shown in Fig., is to be 12. The module pitch of gears A and B is 3.125 mm and of gears C and D is 2.5 mm. Calculate the suitable numbers of teeth for the gears. No gear is to have less than 24 teeth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5" name="TextBox 86"/>
          <p:cNvSpPr txBox="1">
            <a:spLocks noChangeArrowheads="1"/>
          </p:cNvSpPr>
          <p:nvPr/>
        </p:nvSpPr>
        <p:spPr bwMode="auto">
          <a:xfrm>
            <a:off x="3200400" y="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Example-1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981200"/>
            <a:ext cx="35718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8585" y="2967335"/>
            <a:ext cx="3166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Divyesh B Patel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9" name="Footer Placeholder 8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Prof. Divyesh B Patel</a:t>
            </a:r>
          </a:p>
        </p:txBody>
      </p:sp>
      <p:sp>
        <p:nvSpPr>
          <p:cNvPr id="90" name="Rectangle 89"/>
          <p:cNvSpPr/>
          <p:nvPr/>
        </p:nvSpPr>
        <p:spPr>
          <a:xfrm>
            <a:off x="838200" y="685800"/>
            <a:ext cx="27318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Introduction</a:t>
            </a:r>
          </a:p>
        </p:txBody>
      </p:sp>
      <p:sp>
        <p:nvSpPr>
          <p:cNvPr id="92" name="Rectangle 91"/>
          <p:cNvSpPr/>
          <p:nvPr/>
        </p:nvSpPr>
        <p:spPr>
          <a:xfrm>
            <a:off x="838200" y="1524000"/>
            <a:ext cx="8305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Sometimes, two or more gears are made to mesh with each other to transmit power from one shaft to another. Such a combination is called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gear train or train of toothed wheels.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9" name="Footer Placeholder 8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Prof. Divyesh B Patel</a:t>
            </a:r>
          </a:p>
        </p:txBody>
      </p:sp>
      <p:sp>
        <p:nvSpPr>
          <p:cNvPr id="90" name="Rectangle 89"/>
          <p:cNvSpPr/>
          <p:nvPr/>
        </p:nvSpPr>
        <p:spPr>
          <a:xfrm>
            <a:off x="722841" y="685800"/>
            <a:ext cx="4152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>
              <a:buFont typeface="+mj-lt"/>
              <a:buAutoNum type="arabicPeriod" startAt="2"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Types of Gear Trains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838200" y="1524000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Simple gear train,</a:t>
            </a:r>
          </a:p>
          <a:p>
            <a:pPr marL="457200" indent="-457200">
              <a:buFont typeface="+mj-lt"/>
              <a:buAutoNum type="alphaLcParenR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Compound gear train,</a:t>
            </a:r>
          </a:p>
          <a:p>
            <a:pPr marL="457200" indent="-457200">
              <a:buFont typeface="+mj-lt"/>
              <a:buAutoNum type="alphaLcParenR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Reverted gear train,</a:t>
            </a:r>
          </a:p>
          <a:p>
            <a:pPr marL="457200" indent="-457200">
              <a:buFont typeface="+mj-lt"/>
              <a:buAutoNum type="alphaLcParenR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Epicyclic gear train.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2133600"/>
            <a:ext cx="502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axes of the shafts over which the gears are mounted are fixed relative to each  other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114800" y="3276600"/>
            <a:ext cx="502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axes of the shafts on which the gears are mounted may move relative to a fixed axis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3657600" y="1676400"/>
            <a:ext cx="381000" cy="1371600"/>
          </a:xfrm>
          <a:prstGeom prst="rightBrace">
            <a:avLst>
              <a:gd name="adj1" fmla="val 62878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3657600" y="3200400"/>
            <a:ext cx="304800" cy="762000"/>
          </a:xfrm>
          <a:prstGeom prst="rightBrace">
            <a:avLst>
              <a:gd name="adj1" fmla="val 48333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78055" y="685800"/>
            <a:ext cx="4242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2.1.   Simple Gear Train</a:t>
            </a:r>
          </a:p>
        </p:txBody>
      </p:sp>
      <p:sp>
        <p:nvSpPr>
          <p:cNvPr id="2050" name="AutoShape 2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What is the gear train? - Quora"/>
          <p:cNvPicPr>
            <a:picLocks noChangeAspect="1" noChangeArrowheads="1"/>
          </p:cNvPicPr>
          <p:nvPr/>
        </p:nvPicPr>
        <p:blipFill>
          <a:blip r:embed="rId3" cstate="print">
            <a:lum contrast="31000"/>
          </a:blip>
          <a:srcRect l="37209" t="31858" b="13274"/>
          <a:stretch>
            <a:fillRect/>
          </a:stretch>
        </p:blipFill>
        <p:spPr bwMode="auto">
          <a:xfrm>
            <a:off x="3657600" y="1792069"/>
            <a:ext cx="3600450" cy="23622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057400" y="378493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Driver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3886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Driven or Follower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5400" y="118246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24600" y="156346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0" name="Straight Arrow Connector 19"/>
          <p:cNvCxnSpPr>
            <a:stCxn id="14" idx="2"/>
          </p:cNvCxnSpPr>
          <p:nvPr/>
        </p:nvCxnSpPr>
        <p:spPr>
          <a:xfrm flipH="1">
            <a:off x="4953000" y="1551801"/>
            <a:ext cx="457200" cy="468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</p:cNvCxnSpPr>
          <p:nvPr/>
        </p:nvCxnSpPr>
        <p:spPr>
          <a:xfrm flipH="1">
            <a:off x="6019800" y="1932801"/>
            <a:ext cx="609600" cy="621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0"/>
          </p:cNvCxnSpPr>
          <p:nvPr/>
        </p:nvCxnSpPr>
        <p:spPr>
          <a:xfrm flipV="1">
            <a:off x="2895600" y="3480137"/>
            <a:ext cx="8382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1"/>
          </p:cNvCxnSpPr>
          <p:nvPr/>
        </p:nvCxnSpPr>
        <p:spPr>
          <a:xfrm flipH="1" flipV="1">
            <a:off x="6172200" y="3810000"/>
            <a:ext cx="685800" cy="399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04800" y="4648200"/>
            <a:ext cx="525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Speed of gear 1(or driver)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r.p.m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Speed of gear 2 (or driven or follower)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r.p.m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Number of teeth on gear 1, and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Number of teeth on gear 2.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800600"/>
            <a:ext cx="25717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5638800"/>
            <a:ext cx="26003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SPUR-GR">
            <a:extLst>
              <a:ext uri="{FF2B5EF4-FFF2-40B4-BE49-F238E27FC236}">
                <a16:creationId xmlns="" xmlns:a16="http://schemas.microsoft.com/office/drawing/2014/main" id="{1BD8BF15-0BD4-2ED5-D04B-4C9EE3EF15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" y="1984156"/>
            <a:ext cx="22367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8915400" y="6381750"/>
            <a:ext cx="228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78055" y="685800"/>
            <a:ext cx="4242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2.1.   Simple Gear Train</a:t>
            </a:r>
          </a:p>
        </p:txBody>
      </p:sp>
      <p:sp>
        <p:nvSpPr>
          <p:cNvPr id="2050" name="AutoShape 2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What is the gear train? - Quora"/>
          <p:cNvPicPr>
            <a:picLocks noChangeAspect="1" noChangeArrowheads="1"/>
          </p:cNvPicPr>
          <p:nvPr/>
        </p:nvPicPr>
        <p:blipFill>
          <a:blip r:embed="rId3" cstate="print">
            <a:lum contrast="31000"/>
          </a:blip>
          <a:srcRect t="14159" b="13274"/>
          <a:stretch>
            <a:fillRect/>
          </a:stretch>
        </p:blipFill>
        <p:spPr bwMode="auto">
          <a:xfrm>
            <a:off x="1524000" y="1447800"/>
            <a:ext cx="5734050" cy="31242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81000" y="3429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Driver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800" y="3886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Follower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90800" y="121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81600" y="144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38600" y="1295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53200" y="1981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0" name="Straight Arrow Connector 19"/>
          <p:cNvCxnSpPr>
            <a:stCxn id="14" idx="2"/>
          </p:cNvCxnSpPr>
          <p:nvPr/>
        </p:nvCxnSpPr>
        <p:spPr>
          <a:xfrm flipH="1">
            <a:off x="2667000" y="1588532"/>
            <a:ext cx="228600" cy="240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</p:cNvCxnSpPr>
          <p:nvPr/>
        </p:nvCxnSpPr>
        <p:spPr>
          <a:xfrm flipH="1">
            <a:off x="3733800" y="1664732"/>
            <a:ext cx="609600" cy="621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2"/>
          </p:cNvCxnSpPr>
          <p:nvPr/>
        </p:nvCxnSpPr>
        <p:spPr>
          <a:xfrm flipH="1">
            <a:off x="4876800" y="1817132"/>
            <a:ext cx="609600" cy="632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</p:cNvCxnSpPr>
          <p:nvPr/>
        </p:nvCxnSpPr>
        <p:spPr>
          <a:xfrm flipH="1">
            <a:off x="6096000" y="2350532"/>
            <a:ext cx="762000" cy="697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0"/>
          </p:cNvCxnSpPr>
          <p:nvPr/>
        </p:nvCxnSpPr>
        <p:spPr>
          <a:xfrm flipV="1">
            <a:off x="1219200" y="3124200"/>
            <a:ext cx="8382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1"/>
          </p:cNvCxnSpPr>
          <p:nvPr/>
        </p:nvCxnSpPr>
        <p:spPr>
          <a:xfrm flipH="1" flipV="1">
            <a:off x="6324600" y="4114800"/>
            <a:ext cx="457200" cy="94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981200" y="4038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Intermediate gears</a:t>
            </a:r>
          </a:p>
        </p:txBody>
      </p:sp>
      <p:cxnSp>
        <p:nvCxnSpPr>
          <p:cNvPr id="41" name="Straight Arrow Connector 40"/>
          <p:cNvCxnSpPr>
            <a:stCxn id="40" idx="0"/>
          </p:cNvCxnSpPr>
          <p:nvPr/>
        </p:nvCxnSpPr>
        <p:spPr>
          <a:xfrm flipV="1">
            <a:off x="3009900" y="3505200"/>
            <a:ext cx="1143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0"/>
          </p:cNvCxnSpPr>
          <p:nvPr/>
        </p:nvCxnSpPr>
        <p:spPr>
          <a:xfrm>
            <a:off x="3009900" y="4038600"/>
            <a:ext cx="11049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4495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…..(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0" y="4495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…..(ii)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24400" y="4495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…..(iii)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295400" y="4876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Multiplying the equations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,(ii) and (iii).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524000" y="53340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676400" y="5715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5934670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From above, we see that the speed ratio and the train value, in a simple train of gears, is independent of the size and number of intermediate gears. These intermediate gears are called idle gears,</a:t>
            </a:r>
          </a:p>
        </p:txBody>
      </p:sp>
      <p:pic>
        <p:nvPicPr>
          <p:cNvPr id="2" name="Picture 1" descr="gr5a2">
            <a:extLst>
              <a:ext uri="{FF2B5EF4-FFF2-40B4-BE49-F238E27FC236}">
                <a16:creationId xmlns="" xmlns:a16="http://schemas.microsoft.com/office/drawing/2014/main" id="{B40861F8-C316-1FA6-3D06-ABE52B86ED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456" y="564721"/>
            <a:ext cx="2173684" cy="147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40" grpId="0"/>
      <p:bldP spid="47" grpId="0"/>
      <p:bldP spid="48" grpId="0"/>
      <p:bldP spid="49" grpId="0"/>
      <p:bldP spid="52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8915400" y="6381750"/>
            <a:ext cx="228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500923" y="685800"/>
            <a:ext cx="459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2.2. Compound Gear Train</a:t>
            </a:r>
          </a:p>
        </p:txBody>
      </p:sp>
      <p:sp>
        <p:nvSpPr>
          <p:cNvPr id="2050" name="AutoShape 2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" y="33528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Driver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4200" y="2057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Follower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167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7000" y="68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0" y="121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1524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0" name="Straight Arrow Connector 19"/>
          <p:cNvCxnSpPr>
            <a:stCxn id="14" idx="2"/>
          </p:cNvCxnSpPr>
          <p:nvPr/>
        </p:nvCxnSpPr>
        <p:spPr>
          <a:xfrm>
            <a:off x="2133600" y="2045732"/>
            <a:ext cx="685800" cy="621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</p:cNvCxnSpPr>
          <p:nvPr/>
        </p:nvCxnSpPr>
        <p:spPr>
          <a:xfrm flipH="1">
            <a:off x="4876800" y="1588532"/>
            <a:ext cx="762000" cy="773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2"/>
          </p:cNvCxnSpPr>
          <p:nvPr/>
        </p:nvCxnSpPr>
        <p:spPr>
          <a:xfrm flipH="1">
            <a:off x="6172200" y="1055132"/>
            <a:ext cx="609600" cy="632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</p:cNvCxnSpPr>
          <p:nvPr/>
        </p:nvCxnSpPr>
        <p:spPr>
          <a:xfrm>
            <a:off x="2819400" y="1893332"/>
            <a:ext cx="609600" cy="545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3"/>
          </p:cNvCxnSpPr>
          <p:nvPr/>
        </p:nvCxnSpPr>
        <p:spPr>
          <a:xfrm>
            <a:off x="1676400" y="3543300"/>
            <a:ext cx="7620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1"/>
          </p:cNvCxnSpPr>
          <p:nvPr/>
        </p:nvCxnSpPr>
        <p:spPr>
          <a:xfrm flipH="1" flipV="1">
            <a:off x="6477000" y="2286000"/>
            <a:ext cx="457200" cy="94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91000" y="3962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Compound gears</a:t>
            </a:r>
          </a:p>
        </p:txBody>
      </p:sp>
      <p:cxnSp>
        <p:nvCxnSpPr>
          <p:cNvPr id="41" name="Straight Arrow Connector 40"/>
          <p:cNvCxnSpPr>
            <a:stCxn id="40" idx="0"/>
          </p:cNvCxnSpPr>
          <p:nvPr/>
        </p:nvCxnSpPr>
        <p:spPr>
          <a:xfrm flipH="1" flipV="1">
            <a:off x="3733800" y="3429000"/>
            <a:ext cx="14859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0"/>
          </p:cNvCxnSpPr>
          <p:nvPr/>
        </p:nvCxnSpPr>
        <p:spPr>
          <a:xfrm flipH="1" flipV="1">
            <a:off x="5029200" y="3657600"/>
            <a:ext cx="1905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4495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…..(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0" y="4495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…..(ii)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295400" y="4876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Multiplying the equations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and (ii).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524000" y="53340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676400" y="5715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×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304800" y="62484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Since gears 2 and 3 are mounted on one shaft B, therefore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5606" name="Picture 6" descr="Multibody Dynamics Module - COMSOL® 5.2a Release Highlights"/>
          <p:cNvPicPr>
            <a:picLocks noChangeAspect="1" noChangeArrowheads="1"/>
          </p:cNvPicPr>
          <p:nvPr/>
        </p:nvPicPr>
        <p:blipFill>
          <a:blip r:embed="rId3" cstate="print"/>
          <a:srcRect t="4444" b="4444"/>
          <a:stretch>
            <a:fillRect/>
          </a:stretch>
        </p:blipFill>
        <p:spPr bwMode="auto">
          <a:xfrm>
            <a:off x="2133600" y="1295400"/>
            <a:ext cx="4572000" cy="3124200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4800600" y="434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65" name="Straight Arrow Connector 64"/>
          <p:cNvCxnSpPr>
            <a:stCxn id="64" idx="1"/>
          </p:cNvCxnSpPr>
          <p:nvPr/>
        </p:nvCxnSpPr>
        <p:spPr>
          <a:xfrm flipH="1" flipV="1">
            <a:off x="4267200" y="4267200"/>
            <a:ext cx="533400" cy="260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324600" y="3505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67" name="Straight Arrow Connector 66"/>
          <p:cNvCxnSpPr>
            <a:stCxn id="66" idx="1"/>
          </p:cNvCxnSpPr>
          <p:nvPr/>
        </p:nvCxnSpPr>
        <p:spPr>
          <a:xfrm flipH="1" flipV="1">
            <a:off x="5334000" y="3581400"/>
            <a:ext cx="990600" cy="108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1628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69" name="Straight Arrow Connector 68"/>
          <p:cNvCxnSpPr>
            <a:stCxn id="68" idx="1"/>
          </p:cNvCxnSpPr>
          <p:nvPr/>
        </p:nvCxnSpPr>
        <p:spPr>
          <a:xfrm flipH="1" flipV="1">
            <a:off x="6477000" y="2971800"/>
            <a:ext cx="685800" cy="337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gr6a1">
            <a:extLst>
              <a:ext uri="{FF2B5EF4-FFF2-40B4-BE49-F238E27FC236}">
                <a16:creationId xmlns="" xmlns:a16="http://schemas.microsoft.com/office/drawing/2014/main" id="{4218F644-B972-1239-B856-CE1F9EF2DB4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78" y="4380816"/>
            <a:ext cx="3297422" cy="172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40" grpId="0"/>
      <p:bldP spid="47" grpId="0"/>
      <p:bldP spid="48" grpId="0"/>
      <p:bldP spid="52" grpId="0"/>
      <p:bldP spid="55" grpId="0"/>
      <p:bldP spid="56" grpId="0"/>
      <p:bldP spid="57" grpId="0"/>
      <p:bldP spid="64" grpId="0"/>
      <p:bldP spid="66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8915400" y="6381750"/>
            <a:ext cx="228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71640" y="685800"/>
            <a:ext cx="4255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2.3. Reverted Gear Train</a:t>
            </a:r>
          </a:p>
        </p:txBody>
      </p:sp>
      <p:sp>
        <p:nvSpPr>
          <p:cNvPr id="2050" name="AutoShape 2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95600" y="16002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Driver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4200" y="2057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Follower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0" y="175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91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2590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2667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0" name="Straight Arrow Connector 19"/>
          <p:cNvCxnSpPr>
            <a:stCxn id="14" idx="2"/>
          </p:cNvCxnSpPr>
          <p:nvPr/>
        </p:nvCxnSpPr>
        <p:spPr>
          <a:xfrm>
            <a:off x="2514600" y="2121932"/>
            <a:ext cx="685800" cy="621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</p:cNvCxnSpPr>
          <p:nvPr/>
        </p:nvCxnSpPr>
        <p:spPr>
          <a:xfrm flipH="1">
            <a:off x="5334000" y="2960132"/>
            <a:ext cx="990600" cy="392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2"/>
          </p:cNvCxnSpPr>
          <p:nvPr/>
        </p:nvCxnSpPr>
        <p:spPr>
          <a:xfrm flipH="1">
            <a:off x="5181600" y="1283732"/>
            <a:ext cx="609600" cy="632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</p:cNvCxnSpPr>
          <p:nvPr/>
        </p:nvCxnSpPr>
        <p:spPr>
          <a:xfrm>
            <a:off x="2362200" y="3036332"/>
            <a:ext cx="609600" cy="545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2"/>
          </p:cNvCxnSpPr>
          <p:nvPr/>
        </p:nvCxnSpPr>
        <p:spPr>
          <a:xfrm flipH="1">
            <a:off x="3276600" y="1981200"/>
            <a:ext cx="266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1"/>
          </p:cNvCxnSpPr>
          <p:nvPr/>
        </p:nvCxnSpPr>
        <p:spPr>
          <a:xfrm flipH="1" flipV="1">
            <a:off x="5410200" y="2286000"/>
            <a:ext cx="1524000" cy="94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752600" y="2286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65" name="Straight Arrow Connector 64"/>
          <p:cNvCxnSpPr>
            <a:stCxn id="64" idx="3"/>
          </p:cNvCxnSpPr>
          <p:nvPr/>
        </p:nvCxnSpPr>
        <p:spPr>
          <a:xfrm>
            <a:off x="2362200" y="2470666"/>
            <a:ext cx="762000" cy="653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715000" y="3657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67" name="Straight Arrow Connector 66"/>
          <p:cNvCxnSpPr>
            <a:stCxn id="66" idx="1"/>
          </p:cNvCxnSpPr>
          <p:nvPr/>
        </p:nvCxnSpPr>
        <p:spPr>
          <a:xfrm flipH="1" flipV="1">
            <a:off x="4724400" y="3733800"/>
            <a:ext cx="990600" cy="108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172200" y="1600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69" name="Straight Arrow Connector 68"/>
          <p:cNvCxnSpPr>
            <a:stCxn id="68" idx="1"/>
          </p:cNvCxnSpPr>
          <p:nvPr/>
        </p:nvCxnSpPr>
        <p:spPr>
          <a:xfrm flipH="1">
            <a:off x="5410200" y="1784866"/>
            <a:ext cx="762000" cy="272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4" name="Picture 2" descr="reverted gear train | 3D CAD Model Library | GrabCAD"/>
          <p:cNvPicPr>
            <a:picLocks noChangeAspect="1" noChangeArrowheads="1"/>
          </p:cNvPicPr>
          <p:nvPr/>
        </p:nvPicPr>
        <p:blipFill>
          <a:blip r:embed="rId3" cstate="print"/>
          <a:srcRect l="15000" r="18750"/>
          <a:stretch>
            <a:fillRect/>
          </a:stretch>
        </p:blipFill>
        <p:spPr bwMode="auto">
          <a:xfrm>
            <a:off x="2819400" y="1524000"/>
            <a:ext cx="2667000" cy="3019246"/>
          </a:xfrm>
          <a:prstGeom prst="rect">
            <a:avLst/>
          </a:prstGeom>
          <a:noFill/>
        </p:spPr>
      </p:pic>
      <p:cxnSp>
        <p:nvCxnSpPr>
          <p:cNvPr id="54" name="Straight Connector 53"/>
          <p:cNvCxnSpPr/>
          <p:nvPr/>
        </p:nvCxnSpPr>
        <p:spPr>
          <a:xfrm flipH="1">
            <a:off x="1752600" y="914400"/>
            <a:ext cx="5334000" cy="3048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029200" y="3886200"/>
            <a:ext cx="411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Speed of gear 1(or driver)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r.p.m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Number of teeth on gear 1, and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Pitch circle radius of gear 1.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352800" y="5257800"/>
            <a:ext cx="579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= Number of teeth on respective gears,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Pitch circle radii of respective gears, and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Speed of respective gears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r.p.m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64" grpId="0"/>
      <p:bldP spid="66" grpId="0"/>
      <p:bldP spid="68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8915400" y="6381750"/>
            <a:ext cx="228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71640" y="685800"/>
            <a:ext cx="4255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2.3. Reverted Gear Train</a:t>
            </a:r>
          </a:p>
        </p:txBody>
      </p:sp>
      <p:sp>
        <p:nvSpPr>
          <p:cNvPr id="2050" name="AutoShape 2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95600" y="16002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Driver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4200" y="2057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Driven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Follower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0" y="175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91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2590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2667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0" name="Straight Arrow Connector 19"/>
          <p:cNvCxnSpPr>
            <a:stCxn id="14" idx="2"/>
          </p:cNvCxnSpPr>
          <p:nvPr/>
        </p:nvCxnSpPr>
        <p:spPr>
          <a:xfrm>
            <a:off x="2514600" y="2121932"/>
            <a:ext cx="685800" cy="6212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</p:cNvCxnSpPr>
          <p:nvPr/>
        </p:nvCxnSpPr>
        <p:spPr>
          <a:xfrm flipH="1">
            <a:off x="5334000" y="2960132"/>
            <a:ext cx="990600" cy="392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2"/>
          </p:cNvCxnSpPr>
          <p:nvPr/>
        </p:nvCxnSpPr>
        <p:spPr>
          <a:xfrm flipH="1">
            <a:off x="5181600" y="1283732"/>
            <a:ext cx="609600" cy="632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</p:cNvCxnSpPr>
          <p:nvPr/>
        </p:nvCxnSpPr>
        <p:spPr>
          <a:xfrm>
            <a:off x="2362200" y="3036332"/>
            <a:ext cx="609600" cy="5450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2"/>
          </p:cNvCxnSpPr>
          <p:nvPr/>
        </p:nvCxnSpPr>
        <p:spPr>
          <a:xfrm flipH="1">
            <a:off x="3276600" y="1981200"/>
            <a:ext cx="266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1"/>
          </p:cNvCxnSpPr>
          <p:nvPr/>
        </p:nvCxnSpPr>
        <p:spPr>
          <a:xfrm flipH="1" flipV="1">
            <a:off x="5410200" y="2286000"/>
            <a:ext cx="1524000" cy="94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514600" y="5257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752600" y="2286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65" name="Straight Arrow Connector 64"/>
          <p:cNvCxnSpPr>
            <a:stCxn id="64" idx="3"/>
          </p:cNvCxnSpPr>
          <p:nvPr/>
        </p:nvCxnSpPr>
        <p:spPr>
          <a:xfrm>
            <a:off x="2362200" y="2470666"/>
            <a:ext cx="762000" cy="653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715000" y="3657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67" name="Straight Arrow Connector 66"/>
          <p:cNvCxnSpPr>
            <a:stCxn id="66" idx="1"/>
          </p:cNvCxnSpPr>
          <p:nvPr/>
        </p:nvCxnSpPr>
        <p:spPr>
          <a:xfrm flipH="1" flipV="1">
            <a:off x="4724400" y="3733800"/>
            <a:ext cx="990600" cy="108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172200" y="1600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69" name="Straight Arrow Connector 68"/>
          <p:cNvCxnSpPr>
            <a:stCxn id="68" idx="1"/>
          </p:cNvCxnSpPr>
          <p:nvPr/>
        </p:nvCxnSpPr>
        <p:spPr>
          <a:xfrm flipH="1">
            <a:off x="5410200" y="1784866"/>
            <a:ext cx="762000" cy="272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4" name="Picture 2" descr="reverted gear train | 3D CAD Model Library | GrabCAD"/>
          <p:cNvPicPr>
            <a:picLocks noChangeAspect="1" noChangeArrowheads="1"/>
          </p:cNvPicPr>
          <p:nvPr/>
        </p:nvPicPr>
        <p:blipFill>
          <a:blip r:embed="rId3" cstate="print"/>
          <a:srcRect l="15000" r="18750"/>
          <a:stretch>
            <a:fillRect/>
          </a:stretch>
        </p:blipFill>
        <p:spPr bwMode="auto">
          <a:xfrm>
            <a:off x="2819400" y="1524000"/>
            <a:ext cx="2667000" cy="3019246"/>
          </a:xfrm>
          <a:prstGeom prst="rect">
            <a:avLst/>
          </a:prstGeom>
          <a:noFill/>
        </p:spPr>
      </p:pic>
      <p:cxnSp>
        <p:nvCxnSpPr>
          <p:cNvPr id="54" name="Straight Connector 53"/>
          <p:cNvCxnSpPr/>
          <p:nvPr/>
        </p:nvCxnSpPr>
        <p:spPr>
          <a:xfrm flipH="1">
            <a:off x="1752600" y="914400"/>
            <a:ext cx="5334000" cy="3048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1000" y="4572000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Since the distance between the centers of the shafts of gears 1 and 2 as well as gears 3 and 4 is same, therefore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4800" y="56388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Also, the circular pitch or module of all the gears is assumed to be same, therefore number of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teeth on each gear is directly proportional to its circumference or radius.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38400" y="6324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8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TextBox 161"/>
          <p:cNvSpPr txBox="1">
            <a:spLocks noChangeArrowheads="1"/>
          </p:cNvSpPr>
          <p:nvPr/>
        </p:nvSpPr>
        <p:spPr bwMode="auto">
          <a:xfrm>
            <a:off x="2133600" y="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Gear Trains</a:t>
            </a:r>
          </a:p>
        </p:txBody>
      </p:sp>
      <p:sp>
        <p:nvSpPr>
          <p:cNvPr id="3151" name="TextBox 79"/>
          <p:cNvSpPr txBox="1">
            <a:spLocks noChangeArrowheads="1"/>
          </p:cNvSpPr>
          <p:nvPr/>
        </p:nvSpPr>
        <p:spPr bwMode="auto">
          <a:xfrm>
            <a:off x="7467600" y="0"/>
            <a:ext cx="1676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Prepared by Prof. D.B.Patel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>
          <a:xfrm>
            <a:off x="8915400" y="6381750"/>
            <a:ext cx="228600" cy="476250"/>
          </a:xfrm>
        </p:spPr>
        <p:txBody>
          <a:bodyPr/>
          <a:lstStyle/>
          <a:p>
            <a:pPr>
              <a:defRPr/>
            </a:pPr>
            <a:fld id="{E5E76547-2B1B-4933-9410-927966664A3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71640" y="685800"/>
            <a:ext cx="4255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2.3. Reverted Gear Train</a:t>
            </a:r>
          </a:p>
        </p:txBody>
      </p:sp>
      <p:sp>
        <p:nvSpPr>
          <p:cNvPr id="2050" name="AutoShape 2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What is the gear train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819400" y="5791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/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724400"/>
            <a:ext cx="62198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09600" y="1371600"/>
            <a:ext cx="279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know that circular pitch,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24000" y="1828800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( 2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r)/T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 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 r =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T)/2 , where m is the module.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0" y="2514600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;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00200" y="312420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 +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=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+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;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8400" y="3886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00400" y="2514600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76800" y="2514600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;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53200" y="2514600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=(m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)/2 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5807</TotalTime>
  <Words>948</Words>
  <Application>Microsoft Office PowerPoint</Application>
  <PresentationFormat>On-screen Show (4:3)</PresentationFormat>
  <Paragraphs>170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Symbol</vt:lpstr>
      <vt:lpstr>Tahoma</vt:lpstr>
      <vt:lpstr>Times New Roman</vt:lpstr>
      <vt:lpstr>Wingdings 2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Mechanical</cp:lastModifiedBy>
  <cp:revision>546</cp:revision>
  <dcterms:created xsi:type="dcterms:W3CDTF">2006-08-25T02:38:01Z</dcterms:created>
  <dcterms:modified xsi:type="dcterms:W3CDTF">2023-10-09T07:15:51Z</dcterms:modified>
</cp:coreProperties>
</file>