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73" r:id="rId3"/>
    <p:sldId id="274" r:id="rId4"/>
    <p:sldId id="311" r:id="rId5"/>
    <p:sldId id="257" r:id="rId6"/>
    <p:sldId id="272" r:id="rId7"/>
    <p:sldId id="312" r:id="rId8"/>
    <p:sldId id="301" r:id="rId9"/>
    <p:sldId id="302" r:id="rId10"/>
    <p:sldId id="303" r:id="rId11"/>
    <p:sldId id="284" r:id="rId12"/>
    <p:sldId id="285" r:id="rId13"/>
    <p:sldId id="286" r:id="rId14"/>
    <p:sldId id="268" r:id="rId1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FF99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121" autoAdjust="0"/>
    <p:restoredTop sz="94660"/>
  </p:normalViewPr>
  <p:slideViewPr>
    <p:cSldViewPr>
      <p:cViewPr varScale="1">
        <p:scale>
          <a:sx n="64" d="100"/>
          <a:sy n="64" d="100"/>
        </p:scale>
        <p:origin x="-166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FA038E6A-4A66-4E14-9933-31595D25213F}" type="datetimeFigureOut">
              <a:rPr lang="en-US"/>
              <a:pPr>
                <a:defRPr/>
              </a:pPr>
              <a:t>10/14/2020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A9AA27C-7DC5-4D3C-B8FC-177F34A0A725}" type="slidenum">
              <a:rPr lang="en-US" altLang="en-US"/>
              <a:pPr>
                <a:defRPr/>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493547C-C395-443A-AD4C-51922954A529}" type="datetimeFigureOut">
              <a:rPr lang="en-US"/>
              <a:pPr>
                <a:defRPr/>
              </a:pPr>
              <a:t>10/14/2020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67D6E92-00D2-4680-91C2-5744F3D3A6CF}" type="slidenum">
              <a:rPr lang="en-US" altLang="en-US"/>
              <a:pPr>
                <a:defRPr/>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5955F2B-F3E2-4B1F-8AC8-54963EEF53BC}" type="datetimeFigureOut">
              <a:rPr lang="en-US"/>
              <a:pPr>
                <a:defRPr/>
              </a:pPr>
              <a:t>10/14/2020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4CEF67A-0E0F-496D-8722-F524AAEA53B2}" type="slidenum">
              <a:rPr lang="en-US" altLang="en-US"/>
              <a:pPr>
                <a:defRPr/>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281142F-4265-4B63-80AF-9013747961DA}" type="datetimeFigureOut">
              <a:rPr lang="en-US"/>
              <a:pPr>
                <a:defRPr/>
              </a:pPr>
              <a:t>10/14/2020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102F67F-4F42-4A4D-AF91-BA15DD8864B4}" type="slidenum">
              <a:rPr lang="en-US" altLang="en-US"/>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4DA32E1-E9A1-4D61-9B1E-5B8604C11810}" type="datetimeFigureOut">
              <a:rPr lang="en-US"/>
              <a:pPr>
                <a:defRPr/>
              </a:pPr>
              <a:t>10/14/2020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55D0070-9183-4B48-8034-D1E2FBE7583F}" type="slidenum">
              <a:rPr lang="en-US" altLang="en-US"/>
              <a:pPr>
                <a:defRPr/>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456EC2D8-2F9D-4588-9CF8-DE2F193DBBFE}" type="datetimeFigureOut">
              <a:rPr lang="en-US"/>
              <a:pPr>
                <a:defRPr/>
              </a:pPr>
              <a:t>10/14/2020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F452E69-8F09-4406-B54C-A063F3B2C2E3}" type="slidenum">
              <a:rPr lang="en-US" altLang="en-US"/>
              <a:pPr>
                <a:defRPr/>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849D10E-1FC3-4FE8-A952-8C25FDCE2D70}" type="datetimeFigureOut">
              <a:rPr lang="en-US"/>
              <a:pPr>
                <a:defRPr/>
              </a:pPr>
              <a:t>10/14/2020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A32F8F2D-F8B5-44A5-9782-A66E13F90ACF}" type="slidenum">
              <a:rPr lang="en-US" altLang="en-US"/>
              <a:pPr>
                <a:defRPr/>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796FEB0C-6F49-467C-A8C4-FE4C9473FB4F}" type="datetimeFigureOut">
              <a:rPr lang="en-US"/>
              <a:pPr>
                <a:defRPr/>
              </a:pPr>
              <a:t>10/14/2020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7ABBEA2F-F23F-46C5-AC69-591978027C35}" type="slidenum">
              <a:rPr lang="en-US" altLang="en-US"/>
              <a:pPr>
                <a:defRPr/>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AB11E2D-F720-4DE5-8710-8351EE000804}" type="datetimeFigureOut">
              <a:rPr lang="en-US"/>
              <a:pPr>
                <a:defRPr/>
              </a:pPr>
              <a:t>10/14/2020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8B2CCA16-F29A-461C-9639-62CC96F661BF}" type="slidenum">
              <a:rPr lang="en-US" altLang="en-US"/>
              <a:pPr>
                <a:defRPr/>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B81ABE4-D2F2-4E06-879D-7379B60ED508}" type="datetimeFigureOut">
              <a:rPr lang="en-US"/>
              <a:pPr>
                <a:defRPr/>
              </a:pPr>
              <a:t>10/14/2020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1F946D9-141E-48CB-8158-A67F48CBB7BF}" type="slidenum">
              <a:rPr lang="en-US" altLang="en-US"/>
              <a:pPr>
                <a:defRPr/>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666456C-8368-49E4-9D25-90BD3BFE6151}" type="datetimeFigureOut">
              <a:rPr lang="en-US"/>
              <a:pPr>
                <a:defRPr/>
              </a:pPr>
              <a:t>10/14/2020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69F6A14-9521-4EEC-8F94-50F35233CC3A}" type="slidenum">
              <a:rPr lang="en-US" altLang="en-US"/>
              <a:pPr>
                <a:defRPr/>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644DC926-5772-403C-8E78-BAE7829A0BB5}" type="datetimeFigureOut">
              <a:rPr lang="en-US"/>
              <a:pPr>
                <a:defRPr/>
              </a:pPr>
              <a:t>10/14/2020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itchFamily="34" charset="0"/>
              </a:defRPr>
            </a:lvl1pPr>
          </a:lstStyle>
          <a:p>
            <a:pPr>
              <a:defRPr/>
            </a:pPr>
            <a:fld id="{4AD3085C-90FE-48E7-A719-861B51A8186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txBox="1">
            <a:spLocks/>
          </p:cNvSpPr>
          <p:nvPr/>
        </p:nvSpPr>
        <p:spPr bwMode="auto">
          <a:xfrm>
            <a:off x="914400" y="274638"/>
            <a:ext cx="7772400" cy="1143000"/>
          </a:xfrm>
          <a:prstGeom prst="rect">
            <a:avLst/>
          </a:prstGeom>
          <a:noFill/>
          <a:ln w="9525">
            <a:noFill/>
            <a:miter lim="800000"/>
            <a:headEnd/>
            <a:tailEnd/>
          </a:ln>
        </p:spPr>
        <p:txBody>
          <a:bodyPr anchor="ctr"/>
          <a:lstStyle/>
          <a:p>
            <a:pPr algn="ctr" eaLnBrk="1" hangingPunct="1"/>
            <a:r>
              <a:rPr lang="en-US" altLang="en-US" sz="2800">
                <a:solidFill>
                  <a:srgbClr val="FF0000"/>
                </a:solidFill>
                <a:latin typeface="Arial Black" pitchFamily="34" charset="0"/>
              </a:rPr>
              <a:t>KINEMATICS &amp; DYNAMICS OF MACHINES (KDM)</a:t>
            </a:r>
            <a:r>
              <a:rPr lang="en-US" altLang="en-US" sz="2800">
                <a:solidFill>
                  <a:schemeClr val="folHlink"/>
                </a:solidFill>
                <a:latin typeface="Arial Black" pitchFamily="34" charset="0"/>
              </a:rPr>
              <a:t/>
            </a:r>
            <a:br>
              <a:rPr lang="en-US" altLang="en-US" sz="2800">
                <a:solidFill>
                  <a:schemeClr val="folHlink"/>
                </a:solidFill>
                <a:latin typeface="Arial Black" pitchFamily="34" charset="0"/>
              </a:rPr>
            </a:br>
            <a:endParaRPr lang="en-US" altLang="en-US" sz="2800">
              <a:latin typeface="Calibri" pitchFamily="34" charset="0"/>
            </a:endParaRPr>
          </a:p>
        </p:txBody>
      </p:sp>
      <p:pic>
        <p:nvPicPr>
          <p:cNvPr id="2051" name="Picture 2" descr="http://www.unidelve.com/uploads/university/1adfcbc33303a7310b22b11cb1dd9905.jpg"/>
          <p:cNvPicPr>
            <a:picLocks noChangeAspect="1" noChangeArrowheads="1"/>
          </p:cNvPicPr>
          <p:nvPr/>
        </p:nvPicPr>
        <p:blipFill>
          <a:blip r:embed="rId2" cstate="print"/>
          <a:srcRect/>
          <a:stretch>
            <a:fillRect/>
          </a:stretch>
        </p:blipFill>
        <p:spPr bwMode="auto">
          <a:xfrm>
            <a:off x="3886200" y="1385888"/>
            <a:ext cx="1590675" cy="1828800"/>
          </a:xfrm>
          <a:prstGeom prst="rect">
            <a:avLst/>
          </a:prstGeom>
          <a:noFill/>
          <a:ln w="9525">
            <a:noFill/>
            <a:miter lim="800000"/>
            <a:headEnd/>
            <a:tailEnd/>
          </a:ln>
        </p:spPr>
      </p:pic>
      <p:sp>
        <p:nvSpPr>
          <p:cNvPr id="6" name="Text Box 5"/>
          <p:cNvSpPr txBox="1">
            <a:spLocks noChangeArrowheads="1"/>
          </p:cNvSpPr>
          <p:nvPr/>
        </p:nvSpPr>
        <p:spPr>
          <a:xfrm>
            <a:off x="1062038" y="3449638"/>
            <a:ext cx="7239000" cy="2071687"/>
          </a:xfrm>
          <a:prstGeom prst="rect">
            <a:avLst/>
          </a:prstGeom>
          <a:extLst/>
        </p:spPr>
        <p:txBody>
          <a:bodyPr>
            <a:spAutoFit/>
          </a:bodyPr>
          <a:lstStyle>
            <a:lvl1pPr marL="0" indent="0" algn="ctr" defTabSz="914400" rtl="0" eaLnBrk="0" latinLnBrk="0" hangingPunct="0">
              <a:spcBef>
                <a:spcPct val="20000"/>
              </a:spcBef>
              <a:buFont typeface="Arial" pitchFamily="34" charset="0"/>
              <a:buNone/>
              <a:defRPr sz="2400" u="sng" kern="1200">
                <a:solidFill>
                  <a:schemeClr val="tx1"/>
                </a:solidFill>
                <a:latin typeface="Tahoma" pitchFamily="34" charset="0"/>
                <a:ea typeface="+mn-ea"/>
                <a:cs typeface="Arial" charset="0"/>
              </a:defRPr>
            </a:lvl1pPr>
            <a:lvl2pPr marL="742950" indent="-285750" algn="ctr" defTabSz="914400" rtl="0" eaLnBrk="0" latinLnBrk="0" hangingPunct="0">
              <a:spcBef>
                <a:spcPct val="20000"/>
              </a:spcBef>
              <a:buFont typeface="Arial" pitchFamily="34" charset="0"/>
              <a:buNone/>
              <a:defRPr sz="2400" u="sng" kern="1200">
                <a:solidFill>
                  <a:schemeClr val="tx1"/>
                </a:solidFill>
                <a:latin typeface="Tahoma" pitchFamily="34" charset="0"/>
                <a:ea typeface="+mn-ea"/>
                <a:cs typeface="Arial" charset="0"/>
              </a:defRPr>
            </a:lvl2pPr>
            <a:lvl3pPr marL="1143000" indent="-228600" algn="ctr" defTabSz="914400" rtl="0" eaLnBrk="0" latinLnBrk="0" hangingPunct="0">
              <a:spcBef>
                <a:spcPct val="20000"/>
              </a:spcBef>
              <a:buFont typeface="Arial" pitchFamily="34" charset="0"/>
              <a:buNone/>
              <a:defRPr sz="2400" u="sng" kern="1200">
                <a:solidFill>
                  <a:schemeClr val="tx1"/>
                </a:solidFill>
                <a:latin typeface="Tahoma" pitchFamily="34" charset="0"/>
                <a:ea typeface="+mn-ea"/>
                <a:cs typeface="Arial" charset="0"/>
              </a:defRPr>
            </a:lvl3pPr>
            <a:lvl4pPr marL="1600200" indent="-228600" algn="ctr" defTabSz="914400" rtl="0" eaLnBrk="0" latinLnBrk="0" hangingPunct="0">
              <a:spcBef>
                <a:spcPct val="20000"/>
              </a:spcBef>
              <a:buFont typeface="Arial" pitchFamily="34" charset="0"/>
              <a:buNone/>
              <a:defRPr sz="2400" u="sng" kern="1200">
                <a:solidFill>
                  <a:schemeClr val="tx1"/>
                </a:solidFill>
                <a:latin typeface="Tahoma" pitchFamily="34" charset="0"/>
                <a:ea typeface="+mn-ea"/>
                <a:cs typeface="Arial" charset="0"/>
              </a:defRPr>
            </a:lvl4pPr>
            <a:lvl5pPr marL="2057400" indent="-228600" algn="ctr" defTabSz="914400" rtl="0" eaLnBrk="0" latinLnBrk="0" hangingPunct="0">
              <a:spcBef>
                <a:spcPct val="20000"/>
              </a:spcBef>
              <a:buFont typeface="Arial" pitchFamily="34" charset="0"/>
              <a:buNone/>
              <a:defRPr sz="2400" u="sng" kern="1200">
                <a:solidFill>
                  <a:schemeClr val="tx1"/>
                </a:solidFill>
                <a:latin typeface="Tahoma" pitchFamily="34" charset="0"/>
                <a:ea typeface="+mn-ea"/>
                <a:cs typeface="Arial" charset="0"/>
              </a:defRPr>
            </a:lvl5pPr>
            <a:lvl6pPr marL="2514600" indent="-228600" algn="ctr" defTabSz="914400" rtl="0" eaLnBrk="0" fontAlgn="base" latinLnBrk="0" hangingPunct="0">
              <a:spcBef>
                <a:spcPct val="50000"/>
              </a:spcBef>
              <a:spcAft>
                <a:spcPct val="0"/>
              </a:spcAft>
              <a:buFont typeface="Arial" pitchFamily="34" charset="0"/>
              <a:buNone/>
              <a:defRPr sz="2400" u="sng" kern="1200">
                <a:solidFill>
                  <a:schemeClr val="tx1"/>
                </a:solidFill>
                <a:latin typeface="Tahoma" pitchFamily="34" charset="0"/>
                <a:ea typeface="+mn-ea"/>
                <a:cs typeface="Arial" charset="0"/>
              </a:defRPr>
            </a:lvl6pPr>
            <a:lvl7pPr marL="2971800" indent="-228600" algn="ctr" defTabSz="914400" rtl="0" eaLnBrk="0" fontAlgn="base" latinLnBrk="0" hangingPunct="0">
              <a:spcBef>
                <a:spcPct val="50000"/>
              </a:spcBef>
              <a:spcAft>
                <a:spcPct val="0"/>
              </a:spcAft>
              <a:buFont typeface="Arial" pitchFamily="34" charset="0"/>
              <a:buNone/>
              <a:defRPr sz="2400" u="sng" kern="1200">
                <a:solidFill>
                  <a:schemeClr val="tx1"/>
                </a:solidFill>
                <a:latin typeface="Tahoma" pitchFamily="34" charset="0"/>
                <a:ea typeface="+mn-ea"/>
                <a:cs typeface="Arial" charset="0"/>
              </a:defRPr>
            </a:lvl7pPr>
            <a:lvl8pPr marL="3429000" indent="-228600" algn="ctr" defTabSz="914400" rtl="0" eaLnBrk="0" fontAlgn="base" latinLnBrk="0" hangingPunct="0">
              <a:spcBef>
                <a:spcPct val="50000"/>
              </a:spcBef>
              <a:spcAft>
                <a:spcPct val="0"/>
              </a:spcAft>
              <a:buFont typeface="Arial" pitchFamily="34" charset="0"/>
              <a:buNone/>
              <a:defRPr sz="2400" u="sng" kern="1200">
                <a:solidFill>
                  <a:schemeClr val="tx1"/>
                </a:solidFill>
                <a:latin typeface="Tahoma" pitchFamily="34" charset="0"/>
                <a:ea typeface="+mn-ea"/>
                <a:cs typeface="Arial" charset="0"/>
              </a:defRPr>
            </a:lvl8pPr>
            <a:lvl9pPr marL="3886200" indent="-228600" algn="ctr" defTabSz="914400" rtl="0" eaLnBrk="0" fontAlgn="base" latinLnBrk="0" hangingPunct="0">
              <a:spcBef>
                <a:spcPct val="50000"/>
              </a:spcBef>
              <a:spcAft>
                <a:spcPct val="0"/>
              </a:spcAft>
              <a:buFont typeface="Arial" pitchFamily="34" charset="0"/>
              <a:buNone/>
              <a:defRPr sz="2400" u="sng" kern="1200">
                <a:solidFill>
                  <a:schemeClr val="tx1"/>
                </a:solidFill>
                <a:latin typeface="Tahoma" pitchFamily="34" charset="0"/>
                <a:ea typeface="+mn-ea"/>
                <a:cs typeface="Arial" charset="0"/>
              </a:defRPr>
            </a:lvl9pPr>
          </a:lstStyle>
          <a:p>
            <a:pPr eaLnBrk="1" fontAlgn="auto" hangingPunct="1">
              <a:spcBef>
                <a:spcPts val="580"/>
              </a:spcBef>
              <a:spcAft>
                <a:spcPts val="0"/>
              </a:spcAft>
              <a:buFont typeface="Wingdings 2"/>
              <a:buNone/>
              <a:defRPr/>
            </a:pPr>
            <a:r>
              <a:rPr lang="en-US" sz="3200" u="none" dirty="0" smtClean="0">
                <a:latin typeface="Arial Black" pitchFamily="34" charset="0"/>
              </a:rPr>
              <a:t>L. E. College, Morbi-2</a:t>
            </a:r>
          </a:p>
          <a:p>
            <a:pPr eaLnBrk="1" fontAlgn="auto" hangingPunct="1">
              <a:spcBef>
                <a:spcPts val="580"/>
              </a:spcBef>
              <a:spcAft>
                <a:spcPts val="0"/>
              </a:spcAft>
              <a:buFont typeface="Wingdings 2"/>
              <a:buNone/>
              <a:defRPr/>
            </a:pPr>
            <a:r>
              <a:rPr lang="en-US" b="1" u="none" dirty="0" smtClean="0">
                <a:latin typeface="Arial" charset="0"/>
              </a:rPr>
              <a:t>Industrial Engineering Department</a:t>
            </a:r>
          </a:p>
          <a:p>
            <a:pPr marL="274320" indent="-274320" rtl="1" eaLnBrk="1" fontAlgn="auto" hangingPunct="1">
              <a:spcBef>
                <a:spcPts val="580"/>
              </a:spcBef>
              <a:spcAft>
                <a:spcPts val="0"/>
              </a:spcAft>
              <a:buFont typeface="Wingdings 2"/>
              <a:buChar char=""/>
              <a:defRPr/>
            </a:pPr>
            <a:endParaRPr lang="ar-SA" sz="1800" b="1" i="1" u="none" dirty="0" smtClean="0">
              <a:latin typeface="Arial" charset="0"/>
            </a:endParaRPr>
          </a:p>
          <a:p>
            <a:pPr fontAlgn="auto">
              <a:spcAft>
                <a:spcPts val="0"/>
              </a:spcAft>
              <a:defRPr/>
            </a:pPr>
            <a:r>
              <a:rPr lang="en-US" sz="1800" b="1" i="1" u="none" dirty="0" smtClean="0">
                <a:latin typeface="Arial" charset="0"/>
              </a:rPr>
              <a:t>Chapter-01– Introduction of Mechanisms and Machines </a:t>
            </a:r>
            <a:endParaRPr lang="en-US" sz="1800" dirty="0" smtClean="0"/>
          </a:p>
          <a:p>
            <a:pPr marL="274320" indent="-274320" rtl="1" eaLnBrk="1" fontAlgn="auto" hangingPunct="1">
              <a:spcBef>
                <a:spcPts val="580"/>
              </a:spcBef>
              <a:spcAft>
                <a:spcPts val="0"/>
              </a:spcAft>
              <a:buFont typeface="Wingdings 2"/>
              <a:buChar char=""/>
              <a:defRPr/>
            </a:pPr>
            <a:endParaRPr lang="en-US" sz="1800" b="1" i="1" u="none" dirty="0">
              <a:latin typeface="Arial" charset="0"/>
            </a:endParaRPr>
          </a:p>
        </p:txBody>
      </p:sp>
      <p:sp>
        <p:nvSpPr>
          <p:cNvPr id="5" name="TextBox 4"/>
          <p:cNvSpPr txBox="1">
            <a:spLocks noChangeArrowheads="1"/>
          </p:cNvSpPr>
          <p:nvPr/>
        </p:nvSpPr>
        <p:spPr bwMode="auto">
          <a:xfrm>
            <a:off x="3200400" y="5257800"/>
            <a:ext cx="2667000" cy="1015663"/>
          </a:xfrm>
          <a:prstGeom prst="rect">
            <a:avLst/>
          </a:prstGeom>
          <a:noFill/>
          <a:ln w="9525">
            <a:noFill/>
            <a:miter lim="800000"/>
            <a:headEnd/>
            <a:tailEnd/>
          </a:ln>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r>
              <a:rPr lang="en-US" sz="1200" dirty="0">
                <a:latin typeface="Times New Roman" pitchFamily="18" charset="0"/>
                <a:cs typeface="Times New Roman" pitchFamily="18" charset="0"/>
              </a:rPr>
              <a:t>Prepared by Prof. </a:t>
            </a:r>
            <a:r>
              <a:rPr lang="en-US" sz="1200" dirty="0" smtClean="0">
                <a:latin typeface="Times New Roman" pitchFamily="18" charset="0"/>
                <a:cs typeface="Times New Roman" pitchFamily="18" charset="0"/>
              </a:rPr>
              <a:t>Divyesh B. Patel</a:t>
            </a:r>
            <a:endParaRPr lang="en-US" sz="1200" dirty="0">
              <a:latin typeface="Times New Roman" pitchFamily="18" charset="0"/>
              <a:cs typeface="Times New Roman" pitchFamily="18" charset="0"/>
            </a:endParaRPr>
          </a:p>
          <a:p>
            <a:pPr algn="ctr"/>
            <a:r>
              <a:rPr lang="en-US" sz="1200" dirty="0">
                <a:latin typeface="Times New Roman" pitchFamily="18" charset="0"/>
                <a:cs typeface="Times New Roman" pitchFamily="18" charset="0"/>
              </a:rPr>
              <a:t>Mechanical Engg. Dept</a:t>
            </a:r>
          </a:p>
          <a:p>
            <a:pPr algn="ctr"/>
            <a:r>
              <a:rPr lang="en-US" sz="1200" dirty="0">
                <a:latin typeface="Times New Roman" pitchFamily="18" charset="0"/>
                <a:cs typeface="Times New Roman" pitchFamily="18" charset="0"/>
              </a:rPr>
              <a:t>LE. College, </a:t>
            </a:r>
            <a:r>
              <a:rPr lang="en-US" sz="1200" dirty="0" smtClean="0">
                <a:latin typeface="Times New Roman" pitchFamily="18" charset="0"/>
                <a:cs typeface="Times New Roman" pitchFamily="18" charset="0"/>
              </a:rPr>
              <a:t>Morbi</a:t>
            </a:r>
          </a:p>
          <a:p>
            <a:pPr algn="ctr"/>
            <a:r>
              <a:rPr lang="en-US" sz="1200" dirty="0" smtClean="0">
                <a:latin typeface="Times New Roman" pitchFamily="18" charset="0"/>
                <a:cs typeface="Times New Roman" pitchFamily="18" charset="0"/>
              </a:rPr>
              <a:t>+919925282644</a:t>
            </a:r>
          </a:p>
          <a:p>
            <a:pPr algn="ctr"/>
            <a:r>
              <a:rPr lang="en-US" sz="1200" dirty="0" smtClean="0">
                <a:latin typeface="Times New Roman" pitchFamily="18" charset="0"/>
                <a:cs typeface="Times New Roman" pitchFamily="18" charset="0"/>
              </a:rPr>
              <a:t>divyesh21dragon@gmail.com</a:t>
            </a:r>
            <a:endParaRPr lang="en-US" sz="1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525963"/>
          </a:xfrm>
        </p:spPr>
        <p:txBody>
          <a:bodyPr rtlCol="0">
            <a:normAutofit/>
          </a:bodyPr>
          <a:lstStyle/>
          <a:p>
            <a:pPr marL="347663" indent="-347663" algn="just" eaLnBrk="1" fontAlgn="auto" hangingPunct="1">
              <a:spcAft>
                <a:spcPts val="0"/>
              </a:spcAft>
              <a:buFont typeface="Arial" panose="020B0604020202020204" pitchFamily="34" charset="0"/>
              <a:buChar char="•"/>
              <a:defRPr/>
            </a:pPr>
            <a:r>
              <a:rPr lang="en-US" sz="2400" dirty="0" smtClean="0">
                <a:latin typeface="Times New Roman" pitchFamily="18" charset="0"/>
                <a:cs typeface="Times New Roman" pitchFamily="18" charset="0"/>
              </a:rPr>
              <a:t>The links of mechanism must be connected together in some manner in order to transmit motion from the input link to output  link. These connection, joints between the links are called </a:t>
            </a:r>
            <a:r>
              <a:rPr lang="en-US" sz="2400" i="1" dirty="0" smtClean="0">
                <a:latin typeface="Times New Roman" pitchFamily="18" charset="0"/>
                <a:cs typeface="Times New Roman" pitchFamily="18" charset="0"/>
              </a:rPr>
              <a:t>kinematic pairs. </a:t>
            </a:r>
          </a:p>
          <a:p>
            <a:pPr algn="ctr" eaLnBrk="1" fontAlgn="auto" hangingPunct="1">
              <a:spcAft>
                <a:spcPts val="0"/>
              </a:spcAft>
              <a:buFont typeface="Arial" panose="020B0604020202020204" pitchFamily="34" charset="0"/>
              <a:buNone/>
              <a:defRPr/>
            </a:pPr>
            <a:r>
              <a:rPr lang="en-US" sz="2400" i="1" dirty="0" smtClean="0">
                <a:latin typeface="Times New Roman" pitchFamily="18" charset="0"/>
                <a:cs typeface="Times New Roman" pitchFamily="18" charset="0"/>
              </a:rPr>
              <a:t>OR</a:t>
            </a:r>
          </a:p>
          <a:p>
            <a:pPr algn="just" eaLnBrk="1" fontAlgn="auto" hangingPunct="1">
              <a:spcAft>
                <a:spcPts val="0"/>
              </a:spcAft>
              <a:buFont typeface="Arial" panose="020B0604020202020204" pitchFamily="34" charset="0"/>
              <a:buChar char="•"/>
              <a:defRPr/>
            </a:pPr>
            <a:r>
              <a:rPr lang="en-US" sz="2400" dirty="0" smtClean="0">
                <a:latin typeface="Times New Roman" pitchFamily="18" charset="0"/>
                <a:cs typeface="Times New Roman" pitchFamily="18" charset="0"/>
              </a:rPr>
              <a:t>The two link or element of a machine, </a:t>
            </a:r>
            <a:r>
              <a:rPr lang="en-US" sz="2400" i="1" dirty="0" smtClean="0">
                <a:latin typeface="Times New Roman" pitchFamily="18" charset="0"/>
                <a:cs typeface="Times New Roman" pitchFamily="18" charset="0"/>
              </a:rPr>
              <a:t>When in contact with each other, are said to form pair</a:t>
            </a:r>
            <a:r>
              <a:rPr lang="en-US" sz="2400" dirty="0" smtClean="0">
                <a:latin typeface="Times New Roman" pitchFamily="18" charset="0"/>
                <a:cs typeface="Times New Roman" pitchFamily="18" charset="0"/>
              </a:rPr>
              <a:t>. If the relative motion between them is completely or successfully constrained the pair is know as  kinematic pair</a:t>
            </a:r>
          </a:p>
          <a:p>
            <a:pPr eaLnBrk="1" fontAlgn="auto" hangingPunct="1">
              <a:spcAft>
                <a:spcPts val="0"/>
              </a:spcAft>
              <a:buFont typeface="Arial" panose="020B0604020202020204" pitchFamily="34" charset="0"/>
              <a:buChar char="•"/>
              <a:defRPr/>
            </a:pPr>
            <a:endParaRPr lang="en-US" dirty="0"/>
          </a:p>
        </p:txBody>
      </p:sp>
      <p:sp>
        <p:nvSpPr>
          <p:cNvPr id="4" name="Rectangle 3"/>
          <p:cNvSpPr/>
          <p:nvPr/>
        </p:nvSpPr>
        <p:spPr>
          <a:xfrm>
            <a:off x="2819400" y="457200"/>
            <a:ext cx="3429000" cy="523875"/>
          </a:xfrm>
          <a:prstGeom prst="rect">
            <a:avLst/>
          </a:prstGeom>
        </p:spPr>
        <p:txBody>
          <a:bodyPr>
            <a:spAutoFit/>
          </a:bodyPr>
          <a:lstStyle/>
          <a:p>
            <a:pPr algn="ctr" eaLnBrk="1" fontAlgn="auto" hangingPunct="1">
              <a:spcAft>
                <a:spcPts val="0"/>
              </a:spcAft>
              <a:defRPr/>
            </a:pPr>
            <a:r>
              <a:rPr lang="en-US" sz="2800" b="1" dirty="0">
                <a:solidFill>
                  <a:schemeClr val="tx2"/>
                </a:solidFill>
                <a:latin typeface="Times New Roman" pitchFamily="18" charset="0"/>
                <a:ea typeface="+mj-ea"/>
                <a:cs typeface="Times New Roman" pitchFamily="18" charset="0"/>
              </a:rPr>
              <a:t>Kinematic pairs: </a:t>
            </a:r>
          </a:p>
        </p:txBody>
      </p:sp>
      <p:pic>
        <p:nvPicPr>
          <p:cNvPr id="63490" name="Picture 2" descr="Related image"/>
          <p:cNvPicPr>
            <a:picLocks noChangeAspect="1" noChangeArrowheads="1"/>
          </p:cNvPicPr>
          <p:nvPr/>
        </p:nvPicPr>
        <p:blipFill>
          <a:blip r:embed="rId2" cstate="print"/>
          <a:srcRect/>
          <a:stretch>
            <a:fillRect/>
          </a:stretch>
        </p:blipFill>
        <p:spPr bwMode="auto">
          <a:xfrm>
            <a:off x="3048000" y="4648200"/>
            <a:ext cx="4054475" cy="2209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42" presetClass="entr" presetSubtype="0" fill="hold" nodeType="clickEffect">
                                  <p:stCondLst>
                                    <p:cond delay="0"/>
                                  </p:stCondLst>
                                  <p:childTnLst>
                                    <p:set>
                                      <p:cBhvr>
                                        <p:cTn id="14" dur="1" fill="hold">
                                          <p:stCondLst>
                                            <p:cond delay="0"/>
                                          </p:stCondLst>
                                        </p:cTn>
                                        <p:tgtEl>
                                          <p:spTgt spid="63490"/>
                                        </p:tgtEl>
                                        <p:attrNameLst>
                                          <p:attrName>style.visibility</p:attrName>
                                        </p:attrNameLst>
                                      </p:cBhvr>
                                      <p:to>
                                        <p:strVal val="visible"/>
                                      </p:to>
                                    </p:set>
                                    <p:animEffect transition="in" filter="fade">
                                      <p:cBhvr>
                                        <p:cTn id="15" dur="1000"/>
                                        <p:tgtEl>
                                          <p:spTgt spid="63490"/>
                                        </p:tgtEl>
                                      </p:cBhvr>
                                    </p:animEffect>
                                    <p:anim calcmode="lin" valueType="num">
                                      <p:cBhvr>
                                        <p:cTn id="16" dur="1000" fill="hold"/>
                                        <p:tgtEl>
                                          <p:spTgt spid="63490"/>
                                        </p:tgtEl>
                                        <p:attrNameLst>
                                          <p:attrName>ppt_x</p:attrName>
                                        </p:attrNameLst>
                                      </p:cBhvr>
                                      <p:tavLst>
                                        <p:tav tm="0">
                                          <p:val>
                                            <p:strVal val="#ppt_x"/>
                                          </p:val>
                                        </p:tav>
                                        <p:tav tm="100000">
                                          <p:val>
                                            <p:strVal val="#ppt_x"/>
                                          </p:val>
                                        </p:tav>
                                      </p:tavLst>
                                    </p:anim>
                                    <p:anim calcmode="lin" valueType="num">
                                      <p:cBhvr>
                                        <p:cTn id="17" dur="1000" fill="hold"/>
                                        <p:tgtEl>
                                          <p:spTgt spid="63490"/>
                                        </p:tgtEl>
                                        <p:attrNameLst>
                                          <p:attrName>ppt_y</p:attrName>
                                        </p:attrNameLst>
                                      </p:cBhvr>
                                      <p:tavLst>
                                        <p:tav tm="0">
                                          <p:val>
                                            <p:strVal val="#ppt_y+.1"/>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1143000"/>
          </a:xfrm>
        </p:spPr>
        <p:txBody>
          <a:bodyPr/>
          <a:lstStyle/>
          <a:p>
            <a:pPr eaLnBrk="1" hangingPunct="1"/>
            <a:r>
              <a:rPr lang="en-US" altLang="en-US" sz="3200" b="1" smtClean="0">
                <a:solidFill>
                  <a:schemeClr val="tx2"/>
                </a:solidFill>
                <a:latin typeface="Times New Roman" pitchFamily="18" charset="0"/>
                <a:cs typeface="Times New Roman" pitchFamily="18" charset="0"/>
              </a:rPr>
              <a:t>Types of constrained motion:</a:t>
            </a:r>
          </a:p>
        </p:txBody>
      </p:sp>
      <p:sp>
        <p:nvSpPr>
          <p:cNvPr id="3" name="Content Placeholder 2"/>
          <p:cNvSpPr>
            <a:spLocks noGrp="1"/>
          </p:cNvSpPr>
          <p:nvPr>
            <p:ph idx="1"/>
          </p:nvPr>
        </p:nvSpPr>
        <p:spPr>
          <a:xfrm>
            <a:off x="457200" y="1600200"/>
            <a:ext cx="8229600" cy="2057400"/>
          </a:xfrm>
        </p:spPr>
        <p:txBody>
          <a:bodyPr rtlCol="0">
            <a:noAutofit/>
          </a:bodyPr>
          <a:lstStyle/>
          <a:p>
            <a:pPr marL="514350" indent="-514350" eaLnBrk="1" fontAlgn="auto" hangingPunct="1">
              <a:spcAft>
                <a:spcPts val="0"/>
              </a:spcAft>
              <a:buFont typeface="+mj-lt"/>
              <a:buAutoNum type="arabicParenR"/>
              <a:defRPr/>
            </a:pPr>
            <a:r>
              <a:rPr lang="en-US" sz="2400" b="1" dirty="0" smtClean="0">
                <a:solidFill>
                  <a:srgbClr val="FF0000"/>
                </a:solidFill>
                <a:latin typeface="Times New Roman" pitchFamily="18" charset="0"/>
                <a:cs typeface="Times New Roman" pitchFamily="18" charset="0"/>
              </a:rPr>
              <a:t>Completely constrained motion:</a:t>
            </a:r>
          </a:p>
          <a:p>
            <a:pPr algn="just" eaLnBrk="1" fontAlgn="auto" hangingPunct="1">
              <a:spcAft>
                <a:spcPts val="0"/>
              </a:spcAft>
              <a:buFont typeface="Arial" panose="020B0604020202020204" pitchFamily="34" charset="0"/>
              <a:buChar char="•"/>
              <a:defRPr/>
            </a:pPr>
            <a:r>
              <a:rPr lang="en-US" sz="2400" dirty="0" smtClean="0">
                <a:latin typeface="Times New Roman" pitchFamily="18" charset="0"/>
                <a:cs typeface="Times New Roman" pitchFamily="18" charset="0"/>
              </a:rPr>
              <a:t>When the motion between a pair is </a:t>
            </a:r>
            <a:r>
              <a:rPr lang="en-US" sz="2400" b="1" i="1" dirty="0" smtClean="0">
                <a:latin typeface="Times New Roman" pitchFamily="18" charset="0"/>
                <a:cs typeface="Times New Roman" pitchFamily="18" charset="0"/>
              </a:rPr>
              <a:t>limited to a definite direction</a:t>
            </a:r>
            <a:r>
              <a:rPr lang="en-US" sz="2400" dirty="0" smtClean="0">
                <a:latin typeface="Times New Roman" pitchFamily="18" charset="0"/>
                <a:cs typeface="Times New Roman" pitchFamily="18" charset="0"/>
              </a:rPr>
              <a:t> irrespective of the direction of force applied, then the motion is said to be a completely constrained motion.</a:t>
            </a:r>
          </a:p>
        </p:txBody>
      </p:sp>
      <p:pic>
        <p:nvPicPr>
          <p:cNvPr id="23554" name="Picture 2" descr="Image result for completely constrained motion"/>
          <p:cNvPicPr>
            <a:picLocks noChangeAspect="1" noChangeArrowheads="1"/>
          </p:cNvPicPr>
          <p:nvPr/>
        </p:nvPicPr>
        <p:blipFill>
          <a:blip r:embed="rId2" cstate="print"/>
          <a:srcRect/>
          <a:stretch>
            <a:fillRect/>
          </a:stretch>
        </p:blipFill>
        <p:spPr bwMode="auto">
          <a:xfrm>
            <a:off x="1828800" y="4267200"/>
            <a:ext cx="5943600" cy="187166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4" presetClass="entr" presetSubtype="16" fill="hold" nodeType="clickEffect">
                                  <p:stCondLst>
                                    <p:cond delay="0"/>
                                  </p:stCondLst>
                                  <p:childTnLst>
                                    <p:set>
                                      <p:cBhvr>
                                        <p:cTn id="18" dur="1" fill="hold">
                                          <p:stCondLst>
                                            <p:cond delay="0"/>
                                          </p:stCondLst>
                                        </p:cTn>
                                        <p:tgtEl>
                                          <p:spTgt spid="23554"/>
                                        </p:tgtEl>
                                        <p:attrNameLst>
                                          <p:attrName>style.visibility</p:attrName>
                                        </p:attrNameLst>
                                      </p:cBhvr>
                                      <p:to>
                                        <p:strVal val="visible"/>
                                      </p:to>
                                    </p:set>
                                    <p:animEffect transition="in" filter="box(in)">
                                      <p:cBhvr>
                                        <p:cTn id="19" dur="500"/>
                                        <p:tgtEl>
                                          <p:spTgt spid="235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3657600"/>
          </a:xfrm>
        </p:spPr>
        <p:txBody>
          <a:bodyPr/>
          <a:lstStyle/>
          <a:p>
            <a:pPr algn="just" eaLnBrk="1" hangingPunct="1">
              <a:buFont typeface="Arial" charset="0"/>
              <a:buNone/>
            </a:pPr>
            <a:r>
              <a:rPr lang="en-US" altLang="en-US" sz="2400" smtClean="0">
                <a:latin typeface="Times New Roman" pitchFamily="18" charset="0"/>
                <a:cs typeface="Times New Roman" pitchFamily="18" charset="0"/>
              </a:rPr>
              <a:t>    When the motion between a pair can take place in more than one direction, then the motion is called an incompletely constrained motion. A circular bar or shaft in a circular hole, as shown in Fig., is an example of an incompletely constrained motion as it may either rotate or slide in a hole. These both motions have no relationship with the other.</a:t>
            </a:r>
          </a:p>
          <a:p>
            <a:pPr algn="just" eaLnBrk="1" hangingPunct="1"/>
            <a:endParaRPr lang="en-US" altLang="en-US" smtClean="0">
              <a:latin typeface="Times New Roman" pitchFamily="18" charset="0"/>
              <a:cs typeface="Times New Roman" pitchFamily="18" charset="0"/>
            </a:endParaRPr>
          </a:p>
          <a:p>
            <a:pPr algn="just" eaLnBrk="1" hangingPunct="1"/>
            <a:endParaRPr lang="en-US" altLang="en-US" smtClean="0">
              <a:latin typeface="Times New Roman" pitchFamily="18" charset="0"/>
              <a:cs typeface="Times New Roman" pitchFamily="18" charset="0"/>
            </a:endParaRPr>
          </a:p>
          <a:p>
            <a:pPr algn="just" eaLnBrk="1" hangingPunct="1"/>
            <a:endParaRPr lang="en-US" altLang="en-US" smtClean="0">
              <a:latin typeface="Times New Roman" pitchFamily="18" charset="0"/>
              <a:cs typeface="Times New Roman" pitchFamily="18" charset="0"/>
            </a:endParaRPr>
          </a:p>
          <a:p>
            <a:pPr algn="just" eaLnBrk="1" hangingPunct="1"/>
            <a:endParaRPr lang="en-US" altLang="en-US" smtClean="0">
              <a:latin typeface="Times New Roman" pitchFamily="18" charset="0"/>
              <a:cs typeface="Times New Roman" pitchFamily="18" charset="0"/>
            </a:endParaRPr>
          </a:p>
          <a:p>
            <a:pPr algn="just" eaLnBrk="1" hangingPunct="1"/>
            <a:endParaRPr lang="en-US" altLang="en-US" smtClean="0">
              <a:latin typeface="Times New Roman" pitchFamily="18" charset="0"/>
              <a:cs typeface="Times New Roman" pitchFamily="18" charset="0"/>
            </a:endParaRPr>
          </a:p>
          <a:p>
            <a:pPr eaLnBrk="1" hangingPunct="1"/>
            <a:endParaRPr lang="en-US" altLang="en-US" smtClean="0">
              <a:latin typeface="Times New Roman" pitchFamily="18" charset="0"/>
              <a:cs typeface="Times New Roman" pitchFamily="18" charset="0"/>
            </a:endParaRPr>
          </a:p>
        </p:txBody>
      </p:sp>
      <p:pic>
        <p:nvPicPr>
          <p:cNvPr id="31746" name="Picture 2" descr="Image result for types of constrained motion"/>
          <p:cNvPicPr>
            <a:picLocks noChangeAspect="1" noChangeArrowheads="1"/>
          </p:cNvPicPr>
          <p:nvPr/>
        </p:nvPicPr>
        <p:blipFill>
          <a:blip r:embed="rId2" cstate="print"/>
          <a:srcRect/>
          <a:stretch>
            <a:fillRect/>
          </a:stretch>
        </p:blipFill>
        <p:spPr bwMode="auto">
          <a:xfrm>
            <a:off x="2362200" y="4038600"/>
            <a:ext cx="4800600" cy="2406650"/>
          </a:xfrm>
          <a:prstGeom prst="rect">
            <a:avLst/>
          </a:prstGeom>
          <a:noFill/>
          <a:ln w="9525">
            <a:noFill/>
            <a:miter lim="800000"/>
            <a:headEnd/>
            <a:tailEnd/>
          </a:ln>
        </p:spPr>
      </p:pic>
      <p:sp>
        <p:nvSpPr>
          <p:cNvPr id="4" name="Rectangle 3"/>
          <p:cNvSpPr>
            <a:spLocks noChangeArrowheads="1"/>
          </p:cNvSpPr>
          <p:nvPr/>
        </p:nvSpPr>
        <p:spPr bwMode="auto">
          <a:xfrm>
            <a:off x="533400" y="990600"/>
            <a:ext cx="5410200" cy="461963"/>
          </a:xfrm>
          <a:prstGeom prst="rect">
            <a:avLst/>
          </a:prstGeom>
          <a:noFill/>
          <a:ln w="9525">
            <a:noFill/>
            <a:miter lim="800000"/>
            <a:headEnd/>
            <a:tailEnd/>
          </a:ln>
        </p:spPr>
        <p:txBody>
          <a:bodyPr>
            <a:spAutoFit/>
          </a:bodyPr>
          <a:lstStyle/>
          <a:p>
            <a:pPr marL="514350" indent="-514350" eaLnBrk="1" hangingPunct="1">
              <a:buFont typeface="Calibri" pitchFamily="34" charset="0"/>
              <a:buAutoNum type="arabicParenR" startAt="2"/>
            </a:pPr>
            <a:r>
              <a:rPr lang="en-US" altLang="en-US" sz="2400" b="1">
                <a:solidFill>
                  <a:srgbClr val="FF0000"/>
                </a:solidFill>
                <a:latin typeface="Times New Roman" pitchFamily="18" charset="0"/>
                <a:cs typeface="Times New Roman" pitchFamily="18" charset="0"/>
              </a:rPr>
              <a:t>Incompletely constrained motion</a:t>
            </a:r>
            <a:r>
              <a:rPr lang="en-US" altLang="en-US" b="1">
                <a:solidFill>
                  <a:srgbClr val="FF0000"/>
                </a:solidFill>
                <a:latin typeface="Times New Roman" pitchFamily="18" charset="0"/>
                <a:cs typeface="Times New Roman" pitchFamily="18" charset="0"/>
              </a:rPr>
              <a:t>:</a:t>
            </a:r>
          </a:p>
        </p:txBody>
      </p:sp>
      <p:sp>
        <p:nvSpPr>
          <p:cNvPr id="13317" name="Title 1"/>
          <p:cNvSpPr>
            <a:spLocks noGrp="1"/>
          </p:cNvSpPr>
          <p:nvPr>
            <p:ph type="title"/>
          </p:nvPr>
        </p:nvSpPr>
        <p:spPr>
          <a:xfrm>
            <a:off x="533400" y="0"/>
            <a:ext cx="8229600" cy="1143000"/>
          </a:xfrm>
        </p:spPr>
        <p:txBody>
          <a:bodyPr/>
          <a:lstStyle/>
          <a:p>
            <a:pPr eaLnBrk="1" hangingPunct="1"/>
            <a:r>
              <a:rPr lang="en-US" altLang="en-US" sz="3200" b="1" smtClean="0">
                <a:solidFill>
                  <a:schemeClr val="tx2"/>
                </a:solidFill>
                <a:latin typeface="Times New Roman" pitchFamily="18" charset="0"/>
                <a:cs typeface="Times New Roman" pitchFamily="18" charset="0"/>
              </a:rPr>
              <a:t>Types of constrained motion: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16" fill="hold" nodeType="clickEffect">
                                  <p:stCondLst>
                                    <p:cond delay="0"/>
                                  </p:stCondLst>
                                  <p:childTnLst>
                                    <p:set>
                                      <p:cBhvr>
                                        <p:cTn id="14" dur="1" fill="hold">
                                          <p:stCondLst>
                                            <p:cond delay="0"/>
                                          </p:stCondLst>
                                        </p:cTn>
                                        <p:tgtEl>
                                          <p:spTgt spid="31746"/>
                                        </p:tgtEl>
                                        <p:attrNameLst>
                                          <p:attrName>style.visibility</p:attrName>
                                        </p:attrNameLst>
                                      </p:cBhvr>
                                      <p:to>
                                        <p:strVal val="visible"/>
                                      </p:to>
                                    </p:set>
                                    <p:animEffect transition="in" filter="box(in)">
                                      <p:cBhvr>
                                        <p:cTn id="15" dur="500"/>
                                        <p:tgtEl>
                                          <p:spTgt spid="317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905000"/>
            <a:ext cx="8229600" cy="2209800"/>
          </a:xfrm>
        </p:spPr>
        <p:txBody>
          <a:bodyPr/>
          <a:lstStyle/>
          <a:p>
            <a:pPr algn="just" eaLnBrk="1" hangingPunct="1"/>
            <a:r>
              <a:rPr lang="en-US" altLang="en-US" sz="2400" smtClean="0">
                <a:latin typeface="Times New Roman" pitchFamily="18" charset="0"/>
                <a:cs typeface="Times New Roman" pitchFamily="18" charset="0"/>
              </a:rPr>
              <a:t>When the motion between the elements, forming a pair, is such that the constrained motion is not completed by itself, but by some other means, then the motion is said to be successfully constrained motion. Consider a shaft in a foot-step bearing as shown in Fig..</a:t>
            </a:r>
          </a:p>
        </p:txBody>
      </p:sp>
      <p:pic>
        <p:nvPicPr>
          <p:cNvPr id="30722" name="Picture 2" descr="Related image"/>
          <p:cNvPicPr>
            <a:picLocks noChangeAspect="1" noChangeArrowheads="1"/>
          </p:cNvPicPr>
          <p:nvPr/>
        </p:nvPicPr>
        <p:blipFill>
          <a:blip r:embed="rId2" cstate="print"/>
          <a:srcRect/>
          <a:stretch>
            <a:fillRect/>
          </a:stretch>
        </p:blipFill>
        <p:spPr bwMode="auto">
          <a:xfrm>
            <a:off x="2819400" y="3657600"/>
            <a:ext cx="3279775" cy="2617788"/>
          </a:xfrm>
          <a:prstGeom prst="rect">
            <a:avLst/>
          </a:prstGeom>
          <a:noFill/>
          <a:ln w="9525">
            <a:noFill/>
            <a:miter lim="800000"/>
            <a:headEnd/>
            <a:tailEnd/>
          </a:ln>
        </p:spPr>
      </p:pic>
      <p:sp>
        <p:nvSpPr>
          <p:cNvPr id="4" name="Rectangle 3"/>
          <p:cNvSpPr>
            <a:spLocks noChangeArrowheads="1"/>
          </p:cNvSpPr>
          <p:nvPr/>
        </p:nvSpPr>
        <p:spPr bwMode="auto">
          <a:xfrm>
            <a:off x="457200" y="1295400"/>
            <a:ext cx="5562600" cy="461963"/>
          </a:xfrm>
          <a:prstGeom prst="rect">
            <a:avLst/>
          </a:prstGeom>
          <a:noFill/>
          <a:ln w="9525">
            <a:noFill/>
            <a:miter lim="800000"/>
            <a:headEnd/>
            <a:tailEnd/>
          </a:ln>
        </p:spPr>
        <p:txBody>
          <a:bodyPr>
            <a:spAutoFit/>
          </a:bodyPr>
          <a:lstStyle/>
          <a:p>
            <a:pPr marL="514350" indent="-514350" algn="just" eaLnBrk="1" hangingPunct="1">
              <a:buFont typeface="Calibri" pitchFamily="34" charset="0"/>
              <a:buAutoNum type="arabicParenR" startAt="3"/>
            </a:pPr>
            <a:r>
              <a:rPr lang="en-US" altLang="en-US" sz="2400" b="1">
                <a:solidFill>
                  <a:srgbClr val="FF0000"/>
                </a:solidFill>
                <a:latin typeface="Times New Roman" pitchFamily="18" charset="0"/>
                <a:cs typeface="Times New Roman" pitchFamily="18" charset="0"/>
              </a:rPr>
              <a:t>Successfully constrained motion:</a:t>
            </a:r>
          </a:p>
        </p:txBody>
      </p:sp>
      <p:sp>
        <p:nvSpPr>
          <p:cNvPr id="14341" name="Title 1"/>
          <p:cNvSpPr>
            <a:spLocks noGrp="1"/>
          </p:cNvSpPr>
          <p:nvPr>
            <p:ph type="title"/>
          </p:nvPr>
        </p:nvSpPr>
        <p:spPr>
          <a:xfrm>
            <a:off x="533400" y="0"/>
            <a:ext cx="8229600" cy="1143000"/>
          </a:xfrm>
        </p:spPr>
        <p:txBody>
          <a:bodyPr/>
          <a:lstStyle/>
          <a:p>
            <a:pPr eaLnBrk="1" hangingPunct="1"/>
            <a:r>
              <a:rPr lang="en-US" altLang="en-US" sz="3200" b="1" smtClean="0">
                <a:solidFill>
                  <a:schemeClr val="tx2"/>
                </a:solidFill>
                <a:latin typeface="Times New Roman" pitchFamily="18" charset="0"/>
                <a:cs typeface="Times New Roman" pitchFamily="18" charset="0"/>
              </a:rPr>
              <a:t>Types of constrained motion: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16" fill="hold" nodeType="clickEffect">
                                  <p:stCondLst>
                                    <p:cond delay="0"/>
                                  </p:stCondLst>
                                  <p:childTnLst>
                                    <p:set>
                                      <p:cBhvr>
                                        <p:cTn id="14" dur="1" fill="hold">
                                          <p:stCondLst>
                                            <p:cond delay="0"/>
                                          </p:stCondLst>
                                        </p:cTn>
                                        <p:tgtEl>
                                          <p:spTgt spid="30722"/>
                                        </p:tgtEl>
                                        <p:attrNameLst>
                                          <p:attrName>style.visibility</p:attrName>
                                        </p:attrNameLst>
                                      </p:cBhvr>
                                      <p:to>
                                        <p:strVal val="visible"/>
                                      </p:to>
                                    </p:set>
                                    <p:animEffect transition="in" filter="box(in)">
                                      <p:cBhvr>
                                        <p:cTn id="15" dur="500"/>
                                        <p:tgtEl>
                                          <p:spTgt spid="307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988585" y="2967335"/>
            <a:ext cx="3166829" cy="923330"/>
          </a:xfrm>
          <a:prstGeom prst="rect">
            <a:avLst/>
          </a:prstGeom>
          <a:noFill/>
        </p:spPr>
        <p:txBody>
          <a:bodyPr wrap="none">
            <a:spAutoFit/>
          </a:bodyPr>
          <a:lstStyle/>
          <a:p>
            <a:pPr algn="ctr" eaLnBrk="1" fontAlgn="auto" hangingPunct="1">
              <a:spcBef>
                <a:spcPts val="0"/>
              </a:spcBef>
              <a:spcAft>
                <a:spcPts val="0"/>
              </a:spcAft>
              <a:defRPr/>
            </a:pPr>
            <a:r>
              <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n-lt"/>
                <a:cs typeface="+mn-cs"/>
              </a:rPr>
              <a:t>Thank you</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295400"/>
            <a:ext cx="8229600" cy="4525963"/>
          </a:xfrm>
        </p:spPr>
        <p:txBody>
          <a:bodyPr/>
          <a:lstStyle/>
          <a:p>
            <a:pPr marL="514350" indent="-514350" eaLnBrk="1" hangingPunct="1"/>
            <a:r>
              <a:rPr lang="en-US" altLang="en-US" smtClean="0">
                <a:latin typeface="Times New Roman" pitchFamily="18" charset="0"/>
                <a:cs typeface="Times New Roman" pitchFamily="18" charset="0"/>
              </a:rPr>
              <a:t>This branch of scientific analysis which deal with motion , time and forces is called mechanics</a:t>
            </a:r>
          </a:p>
          <a:p>
            <a:pPr marL="514350" indent="-514350" eaLnBrk="1" hangingPunct="1"/>
            <a:endParaRPr lang="en-US" altLang="en-US" smtClean="0"/>
          </a:p>
        </p:txBody>
      </p:sp>
      <p:sp>
        <p:nvSpPr>
          <p:cNvPr id="4" name="Rectangle 3"/>
          <p:cNvSpPr/>
          <p:nvPr/>
        </p:nvSpPr>
        <p:spPr>
          <a:xfrm>
            <a:off x="2119313" y="457200"/>
            <a:ext cx="4703762" cy="523875"/>
          </a:xfrm>
          <a:prstGeom prst="rect">
            <a:avLst/>
          </a:prstGeom>
        </p:spPr>
        <p:txBody>
          <a:bodyPr wrap="none">
            <a:spAutoFit/>
          </a:bodyPr>
          <a:lstStyle/>
          <a:p>
            <a:pPr indent="-514350" algn="ctr" eaLnBrk="1" fontAlgn="auto" hangingPunct="1">
              <a:spcBef>
                <a:spcPts val="0"/>
              </a:spcBef>
              <a:spcAft>
                <a:spcPts val="0"/>
              </a:spcAft>
              <a:defRPr/>
            </a:pPr>
            <a:r>
              <a:rPr lang="en-US" sz="2800" b="1" dirty="0">
                <a:solidFill>
                  <a:schemeClr val="tx2"/>
                </a:solidFill>
                <a:latin typeface="Times New Roman" pitchFamily="18" charset="0"/>
                <a:ea typeface="+mj-ea"/>
                <a:cs typeface="Times New Roman" pitchFamily="18" charset="0"/>
              </a:rPr>
              <a:t>THEORY OF MECHANICS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5029200"/>
          </a:xfrm>
        </p:spPr>
        <p:txBody>
          <a:bodyPr rtlCol="0">
            <a:normAutofit fontScale="92500" lnSpcReduction="20000"/>
          </a:bodyPr>
          <a:lstStyle/>
          <a:p>
            <a:pPr algn="just" eaLnBrk="1" fontAlgn="auto" hangingPunct="1">
              <a:spcAft>
                <a:spcPts val="0"/>
              </a:spcAft>
              <a:buFont typeface="Arial" panose="020B0604020202020204" pitchFamily="34" charset="0"/>
              <a:buChar char="•"/>
              <a:defRPr/>
            </a:pPr>
            <a:r>
              <a:rPr lang="en-US" sz="2200" b="1" i="1" dirty="0" smtClean="0">
                <a:solidFill>
                  <a:srgbClr val="FF0000"/>
                </a:solidFill>
                <a:latin typeface="Times New Roman" pitchFamily="18" charset="0"/>
                <a:cs typeface="Times New Roman" pitchFamily="18" charset="0"/>
              </a:rPr>
              <a:t>Kinematics</a:t>
            </a:r>
            <a:r>
              <a:rPr lang="en-US" sz="2200" b="1" i="1"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of machines is concerned with the motion of the parts without considering how the influencing factors (force and mass) affect the motion. Therefore, kinematics deals with the fundamental concepts of space and time and the quantities velocity and acceleration derived there from.</a:t>
            </a:r>
          </a:p>
          <a:p>
            <a:pPr algn="just" eaLnBrk="1" fontAlgn="auto" hangingPunct="1">
              <a:spcAft>
                <a:spcPts val="0"/>
              </a:spcAft>
              <a:buFont typeface="Arial" panose="020B0604020202020204" pitchFamily="34" charset="0"/>
              <a:buChar char="•"/>
              <a:defRPr/>
            </a:pPr>
            <a:endParaRPr lang="en-US" sz="2200" dirty="0" smtClean="0">
              <a:latin typeface="Times New Roman" pitchFamily="18" charset="0"/>
              <a:cs typeface="Times New Roman" pitchFamily="18" charset="0"/>
            </a:endParaRPr>
          </a:p>
          <a:p>
            <a:pPr algn="just" eaLnBrk="1" fontAlgn="auto" hangingPunct="1">
              <a:spcAft>
                <a:spcPts val="0"/>
              </a:spcAft>
              <a:buFont typeface="Arial" panose="020B0604020202020204" pitchFamily="34" charset="0"/>
              <a:buNone/>
              <a:defRPr/>
            </a:pPr>
            <a:endParaRPr lang="en-US" sz="2200" dirty="0" smtClean="0">
              <a:latin typeface="Times New Roman" pitchFamily="18" charset="0"/>
              <a:cs typeface="Times New Roman" pitchFamily="18" charset="0"/>
            </a:endParaRPr>
          </a:p>
          <a:p>
            <a:pPr algn="just" eaLnBrk="1" fontAlgn="auto" hangingPunct="1">
              <a:spcAft>
                <a:spcPts val="0"/>
              </a:spcAft>
              <a:buFont typeface="Arial" panose="020B0604020202020204" pitchFamily="34" charset="0"/>
              <a:buChar char="•"/>
              <a:defRPr/>
            </a:pPr>
            <a:r>
              <a:rPr lang="en-US" sz="2200" b="1" i="1" dirty="0" smtClean="0">
                <a:solidFill>
                  <a:srgbClr val="FF0000"/>
                </a:solidFill>
                <a:latin typeface="Times New Roman" pitchFamily="18" charset="0"/>
                <a:cs typeface="Times New Roman" pitchFamily="18" charset="0"/>
              </a:rPr>
              <a:t>Kinetics</a:t>
            </a:r>
            <a:r>
              <a:rPr lang="en-US" sz="2200" dirty="0" smtClean="0">
                <a:latin typeface="Times New Roman" pitchFamily="18" charset="0"/>
                <a:cs typeface="Times New Roman" pitchFamily="18" charset="0"/>
              </a:rPr>
              <a:t> It is that branch of Theory of Machines which deals with the  inertia forces which arise from the combined effect of the mass and motion of the machine parts.</a:t>
            </a:r>
          </a:p>
          <a:p>
            <a:pPr eaLnBrk="1" fontAlgn="auto" hangingPunct="1">
              <a:spcAft>
                <a:spcPts val="0"/>
              </a:spcAft>
              <a:buFont typeface="Arial" panose="020B0604020202020204" pitchFamily="34" charset="0"/>
              <a:buChar char="•"/>
              <a:defRPr/>
            </a:pPr>
            <a:endParaRPr lang="en-US" sz="2200" dirty="0" smtClean="0">
              <a:latin typeface="Times New Roman" pitchFamily="18" charset="0"/>
              <a:cs typeface="Times New Roman" pitchFamily="18" charset="0"/>
            </a:endParaRPr>
          </a:p>
          <a:p>
            <a:pPr eaLnBrk="1" fontAlgn="auto" hangingPunct="1">
              <a:spcAft>
                <a:spcPts val="0"/>
              </a:spcAft>
              <a:buFont typeface="Arial" panose="020B0604020202020204" pitchFamily="34" charset="0"/>
              <a:buNone/>
              <a:defRPr/>
            </a:pPr>
            <a:endParaRPr lang="en-US" sz="2200" dirty="0" smtClean="0">
              <a:latin typeface="Times New Roman" pitchFamily="18" charset="0"/>
              <a:cs typeface="Times New Roman" pitchFamily="18" charset="0"/>
            </a:endParaRPr>
          </a:p>
          <a:p>
            <a:pPr eaLnBrk="1" fontAlgn="auto" hangingPunct="1">
              <a:spcAft>
                <a:spcPts val="0"/>
              </a:spcAft>
              <a:buFont typeface="Arial" panose="020B0604020202020204" pitchFamily="34" charset="0"/>
              <a:buChar char="•"/>
              <a:defRPr/>
            </a:pPr>
            <a:endParaRPr lang="en-US" sz="2200" dirty="0" smtClean="0">
              <a:latin typeface="Times New Roman" pitchFamily="18" charset="0"/>
              <a:cs typeface="Times New Roman" pitchFamily="18" charset="0"/>
            </a:endParaRPr>
          </a:p>
          <a:p>
            <a:pPr eaLnBrk="1" fontAlgn="auto" hangingPunct="1">
              <a:spcAft>
                <a:spcPts val="0"/>
              </a:spcAft>
              <a:buFont typeface="Arial" panose="020B0604020202020204" pitchFamily="34" charset="0"/>
              <a:buChar char="•"/>
              <a:defRPr/>
            </a:pPr>
            <a:endParaRPr lang="en-US" sz="2200" dirty="0" smtClean="0">
              <a:latin typeface="Times New Roman" pitchFamily="18" charset="0"/>
              <a:cs typeface="Times New Roman" pitchFamily="18" charset="0"/>
            </a:endParaRPr>
          </a:p>
          <a:p>
            <a:pPr eaLnBrk="1" fontAlgn="auto" hangingPunct="1">
              <a:spcAft>
                <a:spcPts val="0"/>
              </a:spcAft>
              <a:buFont typeface="Arial" panose="020B0604020202020204" pitchFamily="34" charset="0"/>
              <a:buChar char="•"/>
              <a:defRPr/>
            </a:pPr>
            <a:r>
              <a:rPr lang="en-US" sz="2200" b="1" i="1" dirty="0" smtClean="0">
                <a:solidFill>
                  <a:srgbClr val="FF0000"/>
                </a:solidFill>
                <a:latin typeface="Times New Roman" pitchFamily="18" charset="0"/>
                <a:cs typeface="Times New Roman" pitchFamily="18" charset="0"/>
              </a:rPr>
              <a:t>Dynamics</a:t>
            </a:r>
            <a:r>
              <a:rPr lang="en-US" sz="2200" dirty="0" smtClean="0">
                <a:latin typeface="Times New Roman" pitchFamily="18" charset="0"/>
                <a:cs typeface="Times New Roman" pitchFamily="18" charset="0"/>
              </a:rPr>
              <a:t> is the combination of </a:t>
            </a:r>
            <a:r>
              <a:rPr lang="en-US" sz="2200" i="1" dirty="0" smtClean="0">
                <a:latin typeface="Times New Roman" pitchFamily="18" charset="0"/>
                <a:cs typeface="Times New Roman" pitchFamily="18" charset="0"/>
              </a:rPr>
              <a:t>kinematics</a:t>
            </a:r>
            <a:r>
              <a:rPr lang="en-US" sz="2200" dirty="0" smtClean="0">
                <a:latin typeface="Times New Roman" pitchFamily="18" charset="0"/>
                <a:cs typeface="Times New Roman" pitchFamily="18" charset="0"/>
              </a:rPr>
              <a:t> and </a:t>
            </a:r>
            <a:r>
              <a:rPr lang="en-US" sz="2200" i="1" dirty="0" smtClean="0">
                <a:latin typeface="Times New Roman" pitchFamily="18" charset="0"/>
                <a:cs typeface="Times New Roman" pitchFamily="18" charset="0"/>
              </a:rPr>
              <a:t>kinetics</a:t>
            </a:r>
            <a:r>
              <a:rPr lang="en-US" sz="2200" dirty="0" smtClean="0">
                <a:latin typeface="Times New Roman" pitchFamily="18" charset="0"/>
                <a:cs typeface="Times New Roman" pitchFamily="18" charset="0"/>
              </a:rPr>
              <a:t>.</a:t>
            </a:r>
            <a:br>
              <a:rPr lang="en-US" sz="2200" dirty="0" smtClean="0">
                <a:latin typeface="Times New Roman" pitchFamily="18" charset="0"/>
                <a:cs typeface="Times New Roman" pitchFamily="18" charset="0"/>
              </a:rPr>
            </a:br>
            <a:r>
              <a:rPr lang="en-US" dirty="0" smtClean="0"/>
              <a:t/>
            </a:r>
            <a:br>
              <a:rPr lang="en-US" dirty="0" smtClean="0"/>
            </a:br>
            <a:endParaRPr lang="en-US" dirty="0"/>
          </a:p>
        </p:txBody>
      </p:sp>
      <p:sp>
        <p:nvSpPr>
          <p:cNvPr id="4" name="Rectangle 3"/>
          <p:cNvSpPr/>
          <p:nvPr/>
        </p:nvSpPr>
        <p:spPr>
          <a:xfrm>
            <a:off x="1712913" y="685800"/>
            <a:ext cx="5786437" cy="523875"/>
          </a:xfrm>
          <a:prstGeom prst="rect">
            <a:avLst/>
          </a:prstGeom>
        </p:spPr>
        <p:txBody>
          <a:bodyPr wrap="none">
            <a:spAutoFit/>
          </a:bodyPr>
          <a:lstStyle/>
          <a:p>
            <a:pPr indent="-514350" algn="ctr" eaLnBrk="1" fontAlgn="auto" hangingPunct="1">
              <a:spcBef>
                <a:spcPts val="0"/>
              </a:spcBef>
              <a:spcAft>
                <a:spcPts val="0"/>
              </a:spcAft>
              <a:defRPr/>
            </a:pPr>
            <a:r>
              <a:rPr lang="en-US" sz="2800" b="1" dirty="0">
                <a:solidFill>
                  <a:schemeClr val="tx2"/>
                </a:solidFill>
                <a:latin typeface="Times New Roman" pitchFamily="18" charset="0"/>
                <a:ea typeface="+mj-ea"/>
                <a:cs typeface="Times New Roman" pitchFamily="18" charset="0"/>
              </a:rPr>
              <a:t>Sub-divisions of Theory of Machines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85800"/>
          </a:xfrm>
        </p:spPr>
        <p:txBody>
          <a:bodyPr/>
          <a:lstStyle/>
          <a:p>
            <a:pPr marL="508000" indent="-276225" eaLnBrk="1" hangingPunct="1">
              <a:buFont typeface="Arial" charset="0"/>
              <a:buNone/>
            </a:pPr>
            <a:r>
              <a:rPr lang="en-US" altLang="en-US" sz="2000" smtClean="0">
                <a:solidFill>
                  <a:schemeClr val="accent1"/>
                </a:solidFill>
              </a:rPr>
              <a:t>1. Which of the following disciplines provides study of inertia forces arising from the combined effect of the mass and the motion of the parts</a:t>
            </a:r>
          </a:p>
        </p:txBody>
      </p:sp>
      <p:sp>
        <p:nvSpPr>
          <p:cNvPr id="4" name="Rectangle 3"/>
          <p:cNvSpPr/>
          <p:nvPr/>
        </p:nvSpPr>
        <p:spPr>
          <a:xfrm>
            <a:off x="762000" y="838200"/>
            <a:ext cx="4572000" cy="1477963"/>
          </a:xfrm>
          <a:prstGeom prst="rect">
            <a:avLst/>
          </a:prstGeom>
        </p:spPr>
        <p:txBody>
          <a:bodyPr>
            <a:spAutoFit/>
          </a:bodyPr>
          <a:lstStyle/>
          <a:p>
            <a:pPr eaLnBrk="1" fontAlgn="auto" hangingPunct="1">
              <a:spcBef>
                <a:spcPts val="0"/>
              </a:spcBef>
              <a:spcAft>
                <a:spcPts val="0"/>
              </a:spcAft>
              <a:defRPr/>
            </a:pPr>
            <a:r>
              <a:rPr lang="en-US" dirty="0">
                <a:solidFill>
                  <a:schemeClr val="accent6"/>
                </a:solidFill>
                <a:latin typeface="+mn-lt"/>
                <a:cs typeface="+mn-cs"/>
              </a:rPr>
              <a:t>(a) theory of machines</a:t>
            </a:r>
          </a:p>
          <a:p>
            <a:pPr eaLnBrk="1" fontAlgn="auto" hangingPunct="1">
              <a:spcBef>
                <a:spcPts val="0"/>
              </a:spcBef>
              <a:spcAft>
                <a:spcPts val="0"/>
              </a:spcAft>
              <a:defRPr/>
            </a:pPr>
            <a:r>
              <a:rPr lang="en-US" dirty="0">
                <a:solidFill>
                  <a:schemeClr val="accent6"/>
                </a:solidFill>
                <a:latin typeface="+mn-lt"/>
                <a:cs typeface="+mn-cs"/>
              </a:rPr>
              <a:t>(b) applied mechanics</a:t>
            </a:r>
          </a:p>
          <a:p>
            <a:pPr eaLnBrk="1" fontAlgn="auto" hangingPunct="1">
              <a:spcBef>
                <a:spcPts val="0"/>
              </a:spcBef>
              <a:spcAft>
                <a:spcPts val="0"/>
              </a:spcAft>
              <a:defRPr/>
            </a:pPr>
            <a:r>
              <a:rPr lang="en-US" dirty="0">
                <a:solidFill>
                  <a:schemeClr val="accent6"/>
                </a:solidFill>
                <a:latin typeface="+mn-lt"/>
                <a:cs typeface="+mn-cs"/>
              </a:rPr>
              <a:t>(c) mechanisms</a:t>
            </a:r>
          </a:p>
          <a:p>
            <a:pPr eaLnBrk="1" fontAlgn="auto" hangingPunct="1">
              <a:spcBef>
                <a:spcPts val="0"/>
              </a:spcBef>
              <a:spcAft>
                <a:spcPts val="0"/>
              </a:spcAft>
              <a:defRPr/>
            </a:pPr>
            <a:r>
              <a:rPr lang="en-US" dirty="0">
                <a:solidFill>
                  <a:schemeClr val="accent6"/>
                </a:solidFill>
                <a:latin typeface="+mn-lt"/>
                <a:cs typeface="+mn-cs"/>
              </a:rPr>
              <a:t>(d) kinetics</a:t>
            </a:r>
          </a:p>
          <a:p>
            <a:pPr eaLnBrk="1" fontAlgn="auto" hangingPunct="1">
              <a:spcBef>
                <a:spcPts val="0"/>
              </a:spcBef>
              <a:spcAft>
                <a:spcPts val="0"/>
              </a:spcAft>
              <a:defRPr/>
            </a:pPr>
            <a:r>
              <a:rPr lang="en-US" dirty="0">
                <a:solidFill>
                  <a:schemeClr val="accent6"/>
                </a:solidFill>
                <a:latin typeface="+mn-lt"/>
                <a:cs typeface="+mn-cs"/>
              </a:rPr>
              <a:t>(e) kinematics.</a:t>
            </a:r>
          </a:p>
        </p:txBody>
      </p:sp>
      <p:sp>
        <p:nvSpPr>
          <p:cNvPr id="5" name="Rectangle 4"/>
          <p:cNvSpPr>
            <a:spLocks noChangeArrowheads="1"/>
          </p:cNvSpPr>
          <p:nvPr/>
        </p:nvSpPr>
        <p:spPr bwMode="auto">
          <a:xfrm>
            <a:off x="0" y="2438400"/>
            <a:ext cx="9144000" cy="708025"/>
          </a:xfrm>
          <a:prstGeom prst="rect">
            <a:avLst/>
          </a:prstGeom>
          <a:noFill/>
          <a:ln w="9525">
            <a:noFill/>
            <a:miter lim="800000"/>
            <a:headEnd/>
            <a:tailEnd/>
          </a:ln>
        </p:spPr>
        <p:txBody>
          <a:bodyPr>
            <a:spAutoFit/>
          </a:bodyPr>
          <a:lstStyle/>
          <a:p>
            <a:pPr marL="465138" indent="-233363" eaLnBrk="1" hangingPunct="1"/>
            <a:r>
              <a:rPr lang="en-US" altLang="en-US" sz="2000">
                <a:solidFill>
                  <a:schemeClr val="accent1"/>
                </a:solidFill>
                <a:latin typeface="Calibri" pitchFamily="34" charset="0"/>
              </a:rPr>
              <a:t>2. Which of the following disciplines provides study of relative motion between the parts of a machine</a:t>
            </a:r>
          </a:p>
        </p:txBody>
      </p:sp>
      <p:sp>
        <p:nvSpPr>
          <p:cNvPr id="6" name="Rectangle 5"/>
          <p:cNvSpPr/>
          <p:nvPr/>
        </p:nvSpPr>
        <p:spPr>
          <a:xfrm>
            <a:off x="762000" y="3124200"/>
            <a:ext cx="4572000" cy="1477963"/>
          </a:xfrm>
          <a:prstGeom prst="rect">
            <a:avLst/>
          </a:prstGeom>
        </p:spPr>
        <p:txBody>
          <a:bodyPr>
            <a:spAutoFit/>
          </a:bodyPr>
          <a:lstStyle/>
          <a:p>
            <a:pPr eaLnBrk="1" fontAlgn="auto" hangingPunct="1">
              <a:spcBef>
                <a:spcPts val="0"/>
              </a:spcBef>
              <a:spcAft>
                <a:spcPts val="0"/>
              </a:spcAft>
              <a:defRPr/>
            </a:pPr>
            <a:r>
              <a:rPr lang="en-US" dirty="0">
                <a:solidFill>
                  <a:schemeClr val="accent6"/>
                </a:solidFill>
                <a:latin typeface="+mn-lt"/>
                <a:cs typeface="+mn-cs"/>
              </a:rPr>
              <a:t>(a) theory of machines</a:t>
            </a:r>
          </a:p>
          <a:p>
            <a:pPr eaLnBrk="1" fontAlgn="auto" hangingPunct="1">
              <a:spcBef>
                <a:spcPts val="0"/>
              </a:spcBef>
              <a:spcAft>
                <a:spcPts val="0"/>
              </a:spcAft>
              <a:defRPr/>
            </a:pPr>
            <a:r>
              <a:rPr lang="en-US" dirty="0">
                <a:solidFill>
                  <a:schemeClr val="accent6"/>
                </a:solidFill>
                <a:latin typeface="+mn-lt"/>
                <a:cs typeface="+mn-cs"/>
              </a:rPr>
              <a:t>(b) applied mechanics</a:t>
            </a:r>
          </a:p>
          <a:p>
            <a:pPr eaLnBrk="1" fontAlgn="auto" hangingPunct="1">
              <a:spcBef>
                <a:spcPts val="0"/>
              </a:spcBef>
              <a:spcAft>
                <a:spcPts val="0"/>
              </a:spcAft>
              <a:defRPr/>
            </a:pPr>
            <a:r>
              <a:rPr lang="en-US" dirty="0">
                <a:solidFill>
                  <a:schemeClr val="accent6"/>
                </a:solidFill>
                <a:latin typeface="+mn-lt"/>
                <a:cs typeface="+mn-cs"/>
              </a:rPr>
              <a:t>(c) mechanisms</a:t>
            </a:r>
          </a:p>
          <a:p>
            <a:pPr eaLnBrk="1" fontAlgn="auto" hangingPunct="1">
              <a:spcBef>
                <a:spcPts val="0"/>
              </a:spcBef>
              <a:spcAft>
                <a:spcPts val="0"/>
              </a:spcAft>
              <a:defRPr/>
            </a:pPr>
            <a:r>
              <a:rPr lang="en-US" dirty="0">
                <a:solidFill>
                  <a:schemeClr val="accent6"/>
                </a:solidFill>
                <a:latin typeface="+mn-lt"/>
                <a:cs typeface="+mn-cs"/>
              </a:rPr>
              <a:t>(d) kinetics</a:t>
            </a:r>
          </a:p>
          <a:p>
            <a:pPr eaLnBrk="1" fontAlgn="auto" hangingPunct="1">
              <a:spcBef>
                <a:spcPts val="0"/>
              </a:spcBef>
              <a:spcAft>
                <a:spcPts val="0"/>
              </a:spcAft>
              <a:defRPr/>
            </a:pPr>
            <a:r>
              <a:rPr lang="en-US" dirty="0">
                <a:solidFill>
                  <a:schemeClr val="accent6"/>
                </a:solidFill>
                <a:latin typeface="+mn-lt"/>
                <a:cs typeface="+mn-cs"/>
              </a:rPr>
              <a:t>(e) kinematics.</a:t>
            </a:r>
          </a:p>
        </p:txBody>
      </p:sp>
      <p:sp>
        <p:nvSpPr>
          <p:cNvPr id="7" name="Rectangle 6"/>
          <p:cNvSpPr>
            <a:spLocks noChangeArrowheads="1"/>
          </p:cNvSpPr>
          <p:nvPr/>
        </p:nvSpPr>
        <p:spPr bwMode="auto">
          <a:xfrm>
            <a:off x="0" y="4572000"/>
            <a:ext cx="9144000" cy="708025"/>
          </a:xfrm>
          <a:prstGeom prst="rect">
            <a:avLst/>
          </a:prstGeom>
          <a:noFill/>
          <a:ln w="9525">
            <a:noFill/>
            <a:miter lim="800000"/>
            <a:headEnd/>
            <a:tailEnd/>
          </a:ln>
        </p:spPr>
        <p:txBody>
          <a:bodyPr>
            <a:spAutoFit/>
          </a:bodyPr>
          <a:lstStyle/>
          <a:p>
            <a:pPr marL="465138" indent="-233363" eaLnBrk="1" hangingPunct="1"/>
            <a:r>
              <a:rPr lang="en-US" altLang="en-US" sz="2000">
                <a:solidFill>
                  <a:schemeClr val="accent1"/>
                </a:solidFill>
                <a:latin typeface="Calibri" pitchFamily="34" charset="0"/>
              </a:rPr>
              <a:t>3. Which of the following disciplines provides study of the relative motion between the parts of a machine and the forces acting on the parts</a:t>
            </a:r>
          </a:p>
        </p:txBody>
      </p:sp>
      <p:sp>
        <p:nvSpPr>
          <p:cNvPr id="8" name="Rectangle 7"/>
          <p:cNvSpPr/>
          <p:nvPr/>
        </p:nvSpPr>
        <p:spPr>
          <a:xfrm>
            <a:off x="762000" y="5334000"/>
            <a:ext cx="4572000" cy="1477963"/>
          </a:xfrm>
          <a:prstGeom prst="rect">
            <a:avLst/>
          </a:prstGeom>
        </p:spPr>
        <p:txBody>
          <a:bodyPr>
            <a:spAutoFit/>
          </a:bodyPr>
          <a:lstStyle/>
          <a:p>
            <a:pPr eaLnBrk="1" fontAlgn="auto" hangingPunct="1">
              <a:spcBef>
                <a:spcPts val="0"/>
              </a:spcBef>
              <a:spcAft>
                <a:spcPts val="0"/>
              </a:spcAft>
              <a:defRPr/>
            </a:pPr>
            <a:r>
              <a:rPr lang="en-US" dirty="0">
                <a:solidFill>
                  <a:schemeClr val="accent6"/>
                </a:solidFill>
                <a:latin typeface="+mn-lt"/>
                <a:cs typeface="+mn-cs"/>
              </a:rPr>
              <a:t>(a) theory of machines</a:t>
            </a:r>
          </a:p>
          <a:p>
            <a:pPr eaLnBrk="1" fontAlgn="auto" hangingPunct="1">
              <a:spcBef>
                <a:spcPts val="0"/>
              </a:spcBef>
              <a:spcAft>
                <a:spcPts val="0"/>
              </a:spcAft>
              <a:defRPr/>
            </a:pPr>
            <a:r>
              <a:rPr lang="en-US" dirty="0">
                <a:solidFill>
                  <a:schemeClr val="accent6"/>
                </a:solidFill>
                <a:latin typeface="+mn-lt"/>
                <a:cs typeface="+mn-cs"/>
              </a:rPr>
              <a:t>(b) applied mechanics</a:t>
            </a:r>
          </a:p>
          <a:p>
            <a:pPr eaLnBrk="1" fontAlgn="auto" hangingPunct="1">
              <a:spcBef>
                <a:spcPts val="0"/>
              </a:spcBef>
              <a:spcAft>
                <a:spcPts val="0"/>
              </a:spcAft>
              <a:defRPr/>
            </a:pPr>
            <a:r>
              <a:rPr lang="en-US" dirty="0">
                <a:solidFill>
                  <a:schemeClr val="accent6"/>
                </a:solidFill>
                <a:latin typeface="+mn-lt"/>
                <a:cs typeface="+mn-cs"/>
              </a:rPr>
              <a:t>(c) mechanisms</a:t>
            </a:r>
          </a:p>
          <a:p>
            <a:pPr eaLnBrk="1" fontAlgn="auto" hangingPunct="1">
              <a:spcBef>
                <a:spcPts val="0"/>
              </a:spcBef>
              <a:spcAft>
                <a:spcPts val="0"/>
              </a:spcAft>
              <a:defRPr/>
            </a:pPr>
            <a:r>
              <a:rPr lang="en-US" dirty="0">
                <a:solidFill>
                  <a:schemeClr val="accent6"/>
                </a:solidFill>
                <a:latin typeface="+mn-lt"/>
                <a:cs typeface="+mn-cs"/>
              </a:rPr>
              <a:t>(d) kinetics</a:t>
            </a:r>
          </a:p>
          <a:p>
            <a:pPr eaLnBrk="1" fontAlgn="auto" hangingPunct="1">
              <a:spcBef>
                <a:spcPts val="0"/>
              </a:spcBef>
              <a:spcAft>
                <a:spcPts val="0"/>
              </a:spcAft>
              <a:defRPr/>
            </a:pPr>
            <a:r>
              <a:rPr lang="en-US" dirty="0">
                <a:solidFill>
                  <a:schemeClr val="accent6"/>
                </a:solidFill>
                <a:latin typeface="+mn-lt"/>
                <a:cs typeface="+mn-cs"/>
              </a:rPr>
              <a:t>(e) kinematics.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P spid="6" grpId="0"/>
      <p:bldP spid="7"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943600"/>
          </a:xfrm>
        </p:spPr>
        <p:txBody>
          <a:bodyPr rtlCol="0">
            <a:normAutofit/>
          </a:bodyPr>
          <a:lstStyle/>
          <a:p>
            <a:pPr marL="514350" indent="-514350" eaLnBrk="1" fontAlgn="auto" hangingPunct="1">
              <a:spcAft>
                <a:spcPts val="0"/>
              </a:spcAft>
              <a:buFont typeface="Arial" panose="020B0604020202020204" pitchFamily="34" charset="0"/>
              <a:buNone/>
              <a:defRPr/>
            </a:pPr>
            <a:endParaRPr lang="en-US" sz="2800" b="1" dirty="0" smtClean="0">
              <a:latin typeface="Times New Roman" pitchFamily="18" charset="0"/>
              <a:cs typeface="Times New Roman" pitchFamily="18" charset="0"/>
            </a:endParaRPr>
          </a:p>
          <a:p>
            <a:pPr algn="just" eaLnBrk="1" fontAlgn="auto" hangingPunct="1">
              <a:spcAft>
                <a:spcPts val="0"/>
              </a:spcAft>
              <a:buFont typeface="Arial" panose="020B0604020202020204" pitchFamily="34" charset="0"/>
              <a:buChar char="•"/>
              <a:defRPr/>
            </a:pPr>
            <a:r>
              <a:rPr lang="en-US" sz="2800" dirty="0" smtClean="0">
                <a:solidFill>
                  <a:srgbClr val="FF0000"/>
                </a:solidFill>
                <a:latin typeface="Times New Roman" pitchFamily="18" charset="0"/>
                <a:cs typeface="Times New Roman" pitchFamily="18" charset="0"/>
              </a:rPr>
              <a:t>MECHANISMS:</a:t>
            </a:r>
            <a:r>
              <a:rPr lang="en-US" sz="2800" dirty="0" smtClean="0">
                <a:latin typeface="Times New Roman" pitchFamily="18" charset="0"/>
                <a:cs typeface="Times New Roman" pitchFamily="18" charset="0"/>
              </a:rPr>
              <a:t> If a number of bodies are assembled in such a way that the motion of one causes constrained and predictable motion to the others, it is known as a </a:t>
            </a:r>
            <a:r>
              <a:rPr lang="en-US" sz="2800" i="1" dirty="0" smtClean="0">
                <a:latin typeface="Times New Roman" pitchFamily="18" charset="0"/>
                <a:cs typeface="Times New Roman" pitchFamily="18" charset="0"/>
              </a:rPr>
              <a:t>mechanism.</a:t>
            </a:r>
            <a:endParaRPr lang="en-US" sz="2800" dirty="0">
              <a:latin typeface="Times New Roman" pitchFamily="18" charset="0"/>
              <a:cs typeface="Times New Roman" pitchFamily="18" charset="0"/>
            </a:endParaRPr>
          </a:p>
          <a:p>
            <a:pPr marL="457200" lvl="1" indent="0" algn="just" eaLnBrk="1" fontAlgn="auto">
              <a:spcAft>
                <a:spcPts val="0"/>
              </a:spcAft>
              <a:buFont typeface="Arial" panose="020B0604020202020204" pitchFamily="34" charset="0"/>
              <a:buNone/>
              <a:defRPr/>
            </a:pPr>
            <a:r>
              <a:rPr lang="en-US" sz="2200" b="1" dirty="0" smtClean="0">
                <a:latin typeface="Times New Roman" pitchFamily="18" charset="0"/>
                <a:cs typeface="Times New Roman" pitchFamily="18" charset="0"/>
              </a:rPr>
              <a:t> </a:t>
            </a:r>
          </a:p>
          <a:p>
            <a:pPr marL="457200" lvl="1" indent="0" algn="just" eaLnBrk="1" fontAlgn="auto">
              <a:spcAft>
                <a:spcPts val="0"/>
              </a:spcAft>
              <a:buFont typeface="Arial" panose="020B0604020202020204" pitchFamily="34" charset="0"/>
              <a:buNone/>
              <a:defRPr/>
            </a:pPr>
            <a:endParaRPr lang="en-US" sz="2200" b="1" dirty="0" smtClean="0">
              <a:latin typeface="Times New Roman" pitchFamily="18" charset="0"/>
              <a:cs typeface="Times New Roman" pitchFamily="18" charset="0"/>
            </a:endParaRPr>
          </a:p>
          <a:p>
            <a:pPr marL="457200" lvl="1" indent="0" algn="just" eaLnBrk="1" fontAlgn="auto">
              <a:spcAft>
                <a:spcPts val="0"/>
              </a:spcAft>
              <a:buFont typeface="Arial" panose="020B0604020202020204" pitchFamily="34" charset="0"/>
              <a:buNone/>
              <a:defRPr/>
            </a:pPr>
            <a:endParaRPr lang="en-US" sz="2200" b="1" dirty="0" smtClean="0">
              <a:latin typeface="Times New Roman" pitchFamily="18" charset="0"/>
              <a:cs typeface="Times New Roman" pitchFamily="18" charset="0"/>
            </a:endParaRPr>
          </a:p>
          <a:p>
            <a:pPr algn="just" eaLnBrk="1" fontAlgn="auto" hangingPunct="1">
              <a:spcAft>
                <a:spcPts val="0"/>
              </a:spcAft>
              <a:buFont typeface="Arial" panose="020B0604020202020204" pitchFamily="34" charset="0"/>
              <a:buChar char="•"/>
              <a:defRPr/>
            </a:pPr>
            <a:r>
              <a:rPr lang="en-US" sz="2800" dirty="0" smtClean="0">
                <a:solidFill>
                  <a:srgbClr val="FF0000"/>
                </a:solidFill>
                <a:latin typeface="Times New Roman" pitchFamily="18" charset="0"/>
                <a:cs typeface="Times New Roman" pitchFamily="18" charset="0"/>
              </a:rPr>
              <a:t>MACHINES:</a:t>
            </a:r>
            <a:r>
              <a:rPr lang="en-US" sz="2800" i="1" dirty="0" smtClean="0"/>
              <a:t> </a:t>
            </a:r>
            <a:r>
              <a:rPr lang="en-US" sz="2800" dirty="0" smtClean="0">
                <a:latin typeface="Times New Roman" pitchFamily="18" charset="0"/>
                <a:cs typeface="Times New Roman" pitchFamily="18" charset="0"/>
              </a:rPr>
              <a:t>A machine is a mechanism or a combination of mechanisms which, apart from imparting definite motions to the parts, also transmits and modifies the available mechanical energy into some kind of desired work.</a:t>
            </a:r>
            <a:endParaRPr lang="en-US" sz="2800" dirty="0">
              <a:latin typeface="Times New Roman" pitchFamily="18" charset="0"/>
              <a:cs typeface="Times New Roman" pitchFamily="18" charset="0"/>
            </a:endParaRPr>
          </a:p>
        </p:txBody>
      </p:sp>
      <p:sp>
        <p:nvSpPr>
          <p:cNvPr id="4" name="Rectangle 3"/>
          <p:cNvSpPr/>
          <p:nvPr/>
        </p:nvSpPr>
        <p:spPr>
          <a:xfrm>
            <a:off x="3003550" y="228600"/>
            <a:ext cx="2135188" cy="523875"/>
          </a:xfrm>
          <a:prstGeom prst="rect">
            <a:avLst/>
          </a:prstGeom>
        </p:spPr>
        <p:txBody>
          <a:bodyPr wrap="none">
            <a:spAutoFit/>
          </a:bodyPr>
          <a:lstStyle/>
          <a:p>
            <a:pPr indent="-514350" algn="ctr" eaLnBrk="1" fontAlgn="auto" hangingPunct="1">
              <a:spcBef>
                <a:spcPts val="0"/>
              </a:spcBef>
              <a:spcAft>
                <a:spcPts val="0"/>
              </a:spcAft>
              <a:defRPr/>
            </a:pPr>
            <a:r>
              <a:rPr lang="en-US" sz="2800" b="1" dirty="0">
                <a:solidFill>
                  <a:schemeClr val="tx2"/>
                </a:solidFill>
                <a:latin typeface="Times New Roman" pitchFamily="18" charset="0"/>
                <a:ea typeface="+mj-ea"/>
                <a:cs typeface="Times New Roman" pitchFamily="18" charset="0"/>
              </a:rPr>
              <a:t>Introduction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par>
                          <p:cTn id="11" fill="hold" nodeType="afterGroup">
                            <p:stCondLst>
                              <p:cond delay="0"/>
                            </p:stCondLst>
                            <p:childTnLst>
                              <p:par>
                                <p:cTn id="12" presetID="1" presetClass="entr" presetSubtype="0" fill="hold" nodeType="after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ntr" presetSubtype="0" fill="hold"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1524000"/>
          </a:xfrm>
        </p:spPr>
        <p:txBody>
          <a:bodyPr rtlCol="0">
            <a:normAutofit/>
          </a:bodyPr>
          <a:lstStyle/>
          <a:p>
            <a:pPr marL="682625" indent="-334963" algn="just" eaLnBrk="1" fontAlgn="auto" hangingPunct="1">
              <a:spcAft>
                <a:spcPts val="0"/>
              </a:spcAft>
              <a:buFont typeface="Wingdings" pitchFamily="2" charset="2"/>
              <a:buChar char="v"/>
              <a:defRPr/>
            </a:pPr>
            <a:r>
              <a:rPr lang="en-US" sz="2400" dirty="0" smtClean="0">
                <a:latin typeface="Times New Roman" pitchFamily="18" charset="0"/>
                <a:cs typeface="Times New Roman" pitchFamily="18" charset="0"/>
              </a:rPr>
              <a:t>Link</a:t>
            </a:r>
            <a:r>
              <a:rPr lang="en-US" sz="2400" dirty="0" smtClean="0">
                <a:solidFill>
                  <a:srgbClr val="FF0000"/>
                </a:solidFill>
                <a:latin typeface="Times New Roman" pitchFamily="18" charset="0"/>
                <a:cs typeface="Times New Roman" pitchFamily="18" charset="0"/>
              </a:rPr>
              <a:t> </a:t>
            </a:r>
            <a:r>
              <a:rPr lang="en-US" sz="2400" dirty="0" smtClean="0">
                <a:latin typeface="Times New Roman" pitchFamily="18" charset="0"/>
                <a:cs typeface="Times New Roman" pitchFamily="18" charset="0"/>
              </a:rPr>
              <a:t>is defined as a rigid body having two or more pairing elements which connect it to other bodies for the purpose of transmitting force or motion</a:t>
            </a:r>
          </a:p>
          <a:p>
            <a:pPr algn="just" eaLnBrk="1" fontAlgn="auto" hangingPunct="1">
              <a:spcAft>
                <a:spcPts val="0"/>
              </a:spcAft>
              <a:buFont typeface="Arial" panose="020B0604020202020204" pitchFamily="34" charset="0"/>
              <a:buChar char="•"/>
              <a:defRPr/>
            </a:pPr>
            <a:endParaRPr lang="en-US" sz="2800" dirty="0" smtClean="0">
              <a:latin typeface="Times New Roman" pitchFamily="18" charset="0"/>
              <a:cs typeface="Times New Roman" pitchFamily="18" charset="0"/>
            </a:endParaRPr>
          </a:p>
          <a:p>
            <a:pPr algn="just" eaLnBrk="1" fontAlgn="auto" hangingPunct="1">
              <a:spcAft>
                <a:spcPts val="0"/>
              </a:spcAft>
              <a:buFont typeface="Arial" panose="020B0604020202020204" pitchFamily="34" charset="0"/>
              <a:buChar char="•"/>
              <a:defRPr/>
            </a:pPr>
            <a:endParaRPr lang="en-US" sz="2800" dirty="0" smtClean="0">
              <a:latin typeface="Times New Roman" pitchFamily="18" charset="0"/>
              <a:cs typeface="Times New Roman" pitchFamily="18" charset="0"/>
            </a:endParaRPr>
          </a:p>
          <a:p>
            <a:pPr algn="just" eaLnBrk="1" fontAlgn="auto" hangingPunct="1">
              <a:spcAft>
                <a:spcPts val="0"/>
              </a:spcAft>
              <a:buFont typeface="Arial" panose="020B0604020202020204" pitchFamily="34" charset="0"/>
              <a:buChar char="•"/>
              <a:defRPr/>
            </a:pPr>
            <a:endParaRPr lang="en-US" sz="2800" dirty="0" smtClean="0">
              <a:latin typeface="Times New Roman" pitchFamily="18" charset="0"/>
              <a:cs typeface="Times New Roman" pitchFamily="18" charset="0"/>
            </a:endParaRPr>
          </a:p>
          <a:p>
            <a:pPr algn="just" eaLnBrk="1" fontAlgn="auto" hangingPunct="1">
              <a:spcAft>
                <a:spcPts val="0"/>
              </a:spcAft>
              <a:buFont typeface="Arial" panose="020B0604020202020204" pitchFamily="34" charset="0"/>
              <a:buChar char="•"/>
              <a:defRPr/>
            </a:pPr>
            <a:endParaRPr lang="en-US" sz="2800" dirty="0" smtClean="0">
              <a:latin typeface="Times New Roman" pitchFamily="18" charset="0"/>
              <a:cs typeface="Times New Roman" pitchFamily="18" charset="0"/>
            </a:endParaRPr>
          </a:p>
          <a:p>
            <a:pPr eaLnBrk="1" fontAlgn="auto" hangingPunct="1">
              <a:spcAft>
                <a:spcPts val="0"/>
              </a:spcAft>
              <a:buFont typeface="Arial" panose="020B0604020202020204" pitchFamily="34" charset="0"/>
              <a:buChar char="•"/>
              <a:defRPr/>
            </a:pPr>
            <a:endParaRPr lang="en-US" dirty="0"/>
          </a:p>
        </p:txBody>
      </p:sp>
      <p:sp>
        <p:nvSpPr>
          <p:cNvPr id="4" name="Rectangle 3"/>
          <p:cNvSpPr/>
          <p:nvPr/>
        </p:nvSpPr>
        <p:spPr>
          <a:xfrm>
            <a:off x="2209800" y="762000"/>
            <a:ext cx="4648200" cy="523875"/>
          </a:xfrm>
          <a:prstGeom prst="rect">
            <a:avLst/>
          </a:prstGeom>
        </p:spPr>
        <p:txBody>
          <a:bodyPr>
            <a:spAutoFit/>
          </a:bodyPr>
          <a:lstStyle/>
          <a:p>
            <a:pPr algn="ctr" eaLnBrk="1" fontAlgn="auto" hangingPunct="1">
              <a:spcBef>
                <a:spcPts val="0"/>
              </a:spcBef>
              <a:spcAft>
                <a:spcPts val="0"/>
              </a:spcAft>
              <a:defRPr/>
            </a:pPr>
            <a:r>
              <a:rPr lang="en-US" sz="2800" b="1" dirty="0">
                <a:solidFill>
                  <a:schemeClr val="tx2"/>
                </a:solidFill>
                <a:latin typeface="Times New Roman" pitchFamily="18" charset="0"/>
                <a:ea typeface="+mj-ea"/>
                <a:cs typeface="Times New Roman" pitchFamily="18" charset="0"/>
              </a:rPr>
              <a:t>Kinematic Link or Element</a:t>
            </a:r>
          </a:p>
        </p:txBody>
      </p:sp>
      <p:sp>
        <p:nvSpPr>
          <p:cNvPr id="5" name="Rectangle 4"/>
          <p:cNvSpPr>
            <a:spLocks noChangeArrowheads="1"/>
          </p:cNvSpPr>
          <p:nvPr/>
        </p:nvSpPr>
        <p:spPr bwMode="auto">
          <a:xfrm>
            <a:off x="457200" y="3505200"/>
            <a:ext cx="8229600" cy="1200150"/>
          </a:xfrm>
          <a:prstGeom prst="rect">
            <a:avLst/>
          </a:prstGeom>
          <a:noFill/>
          <a:ln w="9525">
            <a:noFill/>
            <a:miter lim="800000"/>
            <a:headEnd/>
            <a:tailEnd/>
          </a:ln>
        </p:spPr>
        <p:txBody>
          <a:bodyPr>
            <a:spAutoFit/>
          </a:bodyPr>
          <a:lstStyle/>
          <a:p>
            <a:pPr marL="682625" indent="-334963" algn="just" eaLnBrk="1" hangingPunct="1">
              <a:buFont typeface="Wingdings" pitchFamily="2" charset="2"/>
              <a:buChar char="v"/>
            </a:pPr>
            <a:r>
              <a:rPr lang="en-US" altLang="en-US" sz="2400">
                <a:latin typeface="Times New Roman" pitchFamily="18" charset="0"/>
                <a:cs typeface="Times New Roman" pitchFamily="18" charset="0"/>
              </a:rPr>
              <a:t>Each part of a machine, which moves relative to some other part, is known as a kinematic link (or simply link) or element.</a:t>
            </a:r>
          </a:p>
        </p:txBody>
      </p:sp>
      <p:sp>
        <p:nvSpPr>
          <p:cNvPr id="7173" name="AutoShape 2" descr="Image result for kinematic link or element"/>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pPr eaLnBrk="1" hangingPunct="1"/>
            <a:endParaRPr lang="en-US" altLang="en-US">
              <a:latin typeface="Calibri" pitchFamily="34" charset="0"/>
            </a:endParaRPr>
          </a:p>
        </p:txBody>
      </p:sp>
      <p:sp>
        <p:nvSpPr>
          <p:cNvPr id="7174" name="AutoShape 4" descr="Image result for kinematic link or element"/>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pPr eaLnBrk="1" hangingPunct="1"/>
            <a:endParaRPr lang="en-US" altLang="en-US">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762000"/>
          </a:xfrm>
        </p:spPr>
        <p:txBody>
          <a:bodyPr/>
          <a:lstStyle/>
          <a:p>
            <a:pPr eaLnBrk="1" hangingPunct="1"/>
            <a:r>
              <a:rPr lang="en-US" altLang="en-US" sz="2800" b="1" smtClean="0">
                <a:solidFill>
                  <a:schemeClr val="tx2"/>
                </a:solidFill>
                <a:latin typeface="Times New Roman" pitchFamily="18" charset="0"/>
                <a:cs typeface="Times New Roman" pitchFamily="18" charset="0"/>
              </a:rPr>
              <a:t>Type of Link or Element</a:t>
            </a:r>
          </a:p>
        </p:txBody>
      </p:sp>
      <p:sp>
        <p:nvSpPr>
          <p:cNvPr id="3" name="Content Placeholder 2"/>
          <p:cNvSpPr>
            <a:spLocks noGrp="1"/>
          </p:cNvSpPr>
          <p:nvPr>
            <p:ph idx="1"/>
          </p:nvPr>
        </p:nvSpPr>
        <p:spPr>
          <a:xfrm>
            <a:off x="457200" y="685800"/>
            <a:ext cx="8229600" cy="6172200"/>
          </a:xfrm>
        </p:spPr>
        <p:txBody>
          <a:bodyPr rtlCol="0">
            <a:normAutofit/>
          </a:bodyPr>
          <a:lstStyle/>
          <a:p>
            <a:pPr marL="465138" indent="-465138" algn="just" eaLnBrk="1" fontAlgn="auto" hangingPunct="1">
              <a:spcAft>
                <a:spcPts val="0"/>
              </a:spcAft>
              <a:buFont typeface="Wingdings" pitchFamily="2" charset="2"/>
              <a:buChar char="v"/>
              <a:defRPr/>
            </a:pPr>
            <a:r>
              <a:rPr lang="en-US" sz="2400" dirty="0" smtClean="0">
                <a:latin typeface="Times New Roman" pitchFamily="18" charset="0"/>
                <a:cs typeface="Times New Roman" pitchFamily="18" charset="0"/>
              </a:rPr>
              <a:t>When a link is connected to two other links, it is known as </a:t>
            </a:r>
            <a:r>
              <a:rPr lang="en-US" sz="2400" i="1" dirty="0" smtClean="0">
                <a:latin typeface="Times New Roman" pitchFamily="18" charset="0"/>
                <a:cs typeface="Times New Roman" pitchFamily="18" charset="0"/>
              </a:rPr>
              <a:t>binary</a:t>
            </a:r>
            <a:r>
              <a:rPr lang="en-US" sz="2400" dirty="0" smtClean="0">
                <a:latin typeface="Times New Roman" pitchFamily="18" charset="0"/>
                <a:cs typeface="Times New Roman" pitchFamily="18" charset="0"/>
              </a:rPr>
              <a:t> links.</a:t>
            </a:r>
          </a:p>
          <a:p>
            <a:pPr marL="465138" indent="-465138" algn="just" eaLnBrk="1" fontAlgn="auto" hangingPunct="1">
              <a:spcAft>
                <a:spcPts val="0"/>
              </a:spcAft>
              <a:buFont typeface="Wingdings" pitchFamily="2" charset="2"/>
              <a:buChar char="v"/>
              <a:defRPr/>
            </a:pPr>
            <a:endParaRPr lang="en-US" sz="2400" dirty="0" smtClean="0">
              <a:latin typeface="Times New Roman" pitchFamily="18" charset="0"/>
              <a:cs typeface="Times New Roman" pitchFamily="18" charset="0"/>
            </a:endParaRPr>
          </a:p>
          <a:p>
            <a:pPr marL="465138" indent="-465138" algn="just" eaLnBrk="1" fontAlgn="auto" hangingPunct="1">
              <a:spcAft>
                <a:spcPts val="0"/>
              </a:spcAft>
              <a:buFont typeface="Wingdings" pitchFamily="2" charset="2"/>
              <a:buChar char="v"/>
              <a:defRPr/>
            </a:pPr>
            <a:endParaRPr lang="en-US" sz="2400" dirty="0" smtClean="0">
              <a:latin typeface="Times New Roman" pitchFamily="18" charset="0"/>
              <a:cs typeface="Times New Roman" pitchFamily="18" charset="0"/>
            </a:endParaRPr>
          </a:p>
          <a:p>
            <a:pPr marL="465138" indent="-465138" algn="just" eaLnBrk="1" fontAlgn="auto" hangingPunct="1">
              <a:spcAft>
                <a:spcPts val="0"/>
              </a:spcAft>
              <a:buFont typeface="Wingdings" pitchFamily="2" charset="2"/>
              <a:buChar char="v"/>
              <a:defRPr/>
            </a:pPr>
            <a:endParaRPr lang="en-US" sz="2400" dirty="0" smtClean="0">
              <a:latin typeface="Times New Roman" pitchFamily="18" charset="0"/>
              <a:cs typeface="Times New Roman" pitchFamily="18" charset="0"/>
            </a:endParaRPr>
          </a:p>
          <a:p>
            <a:pPr marL="465138" indent="-465138" algn="just" eaLnBrk="1" fontAlgn="auto" hangingPunct="1">
              <a:spcAft>
                <a:spcPts val="0"/>
              </a:spcAft>
              <a:buFont typeface="Wingdings" pitchFamily="2" charset="2"/>
              <a:buChar char="v"/>
              <a:defRPr/>
            </a:pPr>
            <a:r>
              <a:rPr lang="en-US" sz="2400" dirty="0" smtClean="0">
                <a:latin typeface="Times New Roman" pitchFamily="18" charset="0"/>
                <a:cs typeface="Times New Roman" pitchFamily="18" charset="0"/>
              </a:rPr>
              <a:t>When a link is connected to three other links it is known as </a:t>
            </a:r>
            <a:r>
              <a:rPr lang="en-US" sz="2400" i="1" dirty="0" smtClean="0">
                <a:latin typeface="Times New Roman" pitchFamily="18" charset="0"/>
                <a:cs typeface="Times New Roman" pitchFamily="18" charset="0"/>
              </a:rPr>
              <a:t>ternary</a:t>
            </a:r>
            <a:r>
              <a:rPr lang="en-US" sz="2400" dirty="0" smtClean="0">
                <a:latin typeface="Times New Roman" pitchFamily="18" charset="0"/>
                <a:cs typeface="Times New Roman" pitchFamily="18" charset="0"/>
              </a:rPr>
              <a:t> links.</a:t>
            </a:r>
          </a:p>
          <a:p>
            <a:pPr marL="465138" indent="-465138" algn="just" eaLnBrk="1" fontAlgn="auto" hangingPunct="1">
              <a:spcAft>
                <a:spcPts val="0"/>
              </a:spcAft>
              <a:buFont typeface="Wingdings" pitchFamily="2" charset="2"/>
              <a:buChar char="v"/>
              <a:defRPr/>
            </a:pPr>
            <a:endParaRPr lang="en-US" sz="2400" dirty="0" smtClean="0">
              <a:latin typeface="Times New Roman" pitchFamily="18" charset="0"/>
              <a:cs typeface="Times New Roman" pitchFamily="18" charset="0"/>
            </a:endParaRPr>
          </a:p>
          <a:p>
            <a:pPr marL="465138" indent="-465138" algn="just" eaLnBrk="1" fontAlgn="auto" hangingPunct="1">
              <a:spcAft>
                <a:spcPts val="0"/>
              </a:spcAft>
              <a:buFont typeface="Wingdings" pitchFamily="2" charset="2"/>
              <a:buChar char="v"/>
              <a:defRPr/>
            </a:pPr>
            <a:endParaRPr lang="en-US" sz="2400" dirty="0" smtClean="0">
              <a:latin typeface="Times New Roman" pitchFamily="18" charset="0"/>
              <a:cs typeface="Times New Roman" pitchFamily="18" charset="0"/>
            </a:endParaRPr>
          </a:p>
          <a:p>
            <a:pPr marL="465138" indent="-465138" algn="just" eaLnBrk="1" fontAlgn="auto" hangingPunct="1">
              <a:spcAft>
                <a:spcPts val="0"/>
              </a:spcAft>
              <a:buFont typeface="Wingdings" pitchFamily="2" charset="2"/>
              <a:buChar char="v"/>
              <a:defRPr/>
            </a:pPr>
            <a:endParaRPr lang="en-US" sz="2400" dirty="0" smtClean="0">
              <a:latin typeface="Times New Roman" pitchFamily="18" charset="0"/>
              <a:cs typeface="Times New Roman" pitchFamily="18" charset="0"/>
            </a:endParaRPr>
          </a:p>
          <a:p>
            <a:pPr marL="465138" indent="-465138" algn="just" eaLnBrk="1" fontAlgn="auto" hangingPunct="1">
              <a:spcAft>
                <a:spcPts val="0"/>
              </a:spcAft>
              <a:buFont typeface="Wingdings" pitchFamily="2" charset="2"/>
              <a:buChar char="v"/>
              <a:defRPr/>
            </a:pPr>
            <a:r>
              <a:rPr lang="en-US" sz="2400" dirty="0" smtClean="0">
                <a:latin typeface="Times New Roman" pitchFamily="18" charset="0"/>
                <a:cs typeface="Times New Roman" pitchFamily="18" charset="0"/>
              </a:rPr>
              <a:t>When a link is connected to four other links it is known as </a:t>
            </a:r>
            <a:r>
              <a:rPr lang="en-US" sz="2400" i="1" dirty="0" smtClean="0">
                <a:latin typeface="Times New Roman" pitchFamily="18" charset="0"/>
                <a:cs typeface="Times New Roman" pitchFamily="18" charset="0"/>
              </a:rPr>
              <a:t>quaternary</a:t>
            </a:r>
            <a:r>
              <a:rPr lang="en-US" sz="2400" dirty="0" smtClean="0">
                <a:latin typeface="Times New Roman" pitchFamily="18" charset="0"/>
                <a:cs typeface="Times New Roman" pitchFamily="18" charset="0"/>
              </a:rPr>
              <a:t> links.</a:t>
            </a:r>
          </a:p>
          <a:p>
            <a:pPr eaLnBrk="1" fontAlgn="auto" hangingPunct="1">
              <a:spcAft>
                <a:spcPts val="0"/>
              </a:spcAft>
              <a:buFont typeface="Arial" panose="020B0604020202020204" pitchFamily="34" charset="0"/>
              <a:buChar char="•"/>
              <a:defRPr/>
            </a:pPr>
            <a:endParaRPr lang="en-US" dirty="0"/>
          </a:p>
        </p:txBody>
      </p:sp>
      <p:pic>
        <p:nvPicPr>
          <p:cNvPr id="94212" name="Picture 4" descr="Image result for kinematics link"/>
          <p:cNvPicPr>
            <a:picLocks noChangeAspect="1" noChangeArrowheads="1"/>
          </p:cNvPicPr>
          <p:nvPr/>
        </p:nvPicPr>
        <p:blipFill>
          <a:blip r:embed="rId2" cstate="print"/>
          <a:srcRect r="6306" b="6569"/>
          <a:stretch>
            <a:fillRect/>
          </a:stretch>
        </p:blipFill>
        <p:spPr bwMode="auto">
          <a:xfrm>
            <a:off x="2514600" y="1219200"/>
            <a:ext cx="1981200" cy="1219200"/>
          </a:xfrm>
          <a:prstGeom prst="rect">
            <a:avLst/>
          </a:prstGeom>
          <a:noFill/>
          <a:ln w="9525">
            <a:noFill/>
            <a:miter lim="800000"/>
            <a:headEnd/>
            <a:tailEnd/>
          </a:ln>
        </p:spPr>
      </p:pic>
      <p:sp>
        <p:nvSpPr>
          <p:cNvPr id="8197" name="AutoShape 10" descr="Image result for ternary link"/>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pPr eaLnBrk="1" hangingPunct="1"/>
            <a:endParaRPr lang="en-US" altLang="en-US">
              <a:latin typeface="Calibri" pitchFamily="34" charset="0"/>
            </a:endParaRPr>
          </a:p>
        </p:txBody>
      </p:sp>
      <p:sp>
        <p:nvSpPr>
          <p:cNvPr id="8198" name="AutoShape 12" descr="Image result for ternary link"/>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pPr eaLnBrk="1" hangingPunct="1"/>
            <a:endParaRPr lang="en-US" altLang="en-US">
              <a:latin typeface="Calibri" pitchFamily="34" charset="0"/>
            </a:endParaRPr>
          </a:p>
        </p:txBody>
      </p:sp>
      <p:sp>
        <p:nvSpPr>
          <p:cNvPr id="8199" name="AutoShape 14" descr="Image result for ternary link"/>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pPr eaLnBrk="1" hangingPunct="1"/>
            <a:endParaRPr lang="en-US" altLang="en-US">
              <a:latin typeface="Calibri" pitchFamily="34" charset="0"/>
            </a:endParaRPr>
          </a:p>
        </p:txBody>
      </p:sp>
      <p:sp>
        <p:nvSpPr>
          <p:cNvPr id="8200" name="AutoShape 16" descr="Image result for ternary link"/>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pPr eaLnBrk="1" hangingPunct="1"/>
            <a:endParaRPr lang="en-US" altLang="en-US">
              <a:latin typeface="Calibri" pitchFamily="34" charset="0"/>
            </a:endParaRPr>
          </a:p>
        </p:txBody>
      </p:sp>
      <p:sp>
        <p:nvSpPr>
          <p:cNvPr id="8201" name="AutoShape 18" descr="Image result for ternary link"/>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pPr eaLnBrk="1" hangingPunct="1"/>
            <a:endParaRPr lang="en-US" altLang="en-US">
              <a:latin typeface="Calibri" pitchFamily="34" charset="0"/>
            </a:endParaRPr>
          </a:p>
        </p:txBody>
      </p:sp>
      <p:sp>
        <p:nvSpPr>
          <p:cNvPr id="8202" name="AutoShape 20" descr="Image result for ternary link"/>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pPr eaLnBrk="1" hangingPunct="1"/>
            <a:endParaRPr lang="en-US" altLang="en-US">
              <a:latin typeface="Calibri" pitchFamily="34" charset="0"/>
            </a:endParaRPr>
          </a:p>
        </p:txBody>
      </p:sp>
      <p:sp>
        <p:nvSpPr>
          <p:cNvPr id="8203" name="AutoShape 22" descr="Image result for ternary link"/>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pPr eaLnBrk="1" hangingPunct="1"/>
            <a:endParaRPr lang="en-US" altLang="en-US">
              <a:latin typeface="Calibri" pitchFamily="34" charset="0"/>
            </a:endParaRPr>
          </a:p>
        </p:txBody>
      </p:sp>
      <p:sp>
        <p:nvSpPr>
          <p:cNvPr id="8204" name="AutoShape 24" descr="Image result for ternary link"/>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pPr eaLnBrk="1" hangingPunct="1"/>
            <a:endParaRPr lang="en-US" altLang="en-US">
              <a:latin typeface="Calibri" pitchFamily="34" charset="0"/>
            </a:endParaRPr>
          </a:p>
        </p:txBody>
      </p:sp>
      <p:sp>
        <p:nvSpPr>
          <p:cNvPr id="8205" name="AutoShape 26" descr="Image result for ternary link"/>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pPr eaLnBrk="1" hangingPunct="1"/>
            <a:endParaRPr lang="en-US" altLang="en-US">
              <a:latin typeface="Calibri" pitchFamily="34" charset="0"/>
            </a:endParaRPr>
          </a:p>
        </p:txBody>
      </p:sp>
      <p:sp>
        <p:nvSpPr>
          <p:cNvPr id="8206" name="AutoShape 28" descr="Image result for ternary link"/>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pPr eaLnBrk="1" hangingPunct="1"/>
            <a:endParaRPr lang="en-US" altLang="en-US">
              <a:latin typeface="Calibri" pitchFamily="34" charset="0"/>
            </a:endParaRPr>
          </a:p>
        </p:txBody>
      </p:sp>
      <p:sp>
        <p:nvSpPr>
          <p:cNvPr id="8207" name="AutoShape 30" descr="Image result for ternary link"/>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pPr eaLnBrk="1" hangingPunct="1"/>
            <a:endParaRPr lang="en-US" altLang="en-US">
              <a:latin typeface="Calibri" pitchFamily="34" charset="0"/>
            </a:endParaRPr>
          </a:p>
        </p:txBody>
      </p:sp>
      <p:sp>
        <p:nvSpPr>
          <p:cNvPr id="8208" name="AutoShape 32" descr="Image result for ternary link"/>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pPr eaLnBrk="1" hangingPunct="1"/>
            <a:endParaRPr lang="en-US" altLang="en-US">
              <a:latin typeface="Calibri" pitchFamily="34" charset="0"/>
            </a:endParaRPr>
          </a:p>
        </p:txBody>
      </p:sp>
      <p:sp>
        <p:nvSpPr>
          <p:cNvPr id="8209" name="AutoShape 34" descr="Image result for ternary link"/>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pPr eaLnBrk="1" hangingPunct="1"/>
            <a:endParaRPr lang="en-US" altLang="en-US">
              <a:latin typeface="Calibri" pitchFamily="34" charset="0"/>
            </a:endParaRPr>
          </a:p>
        </p:txBody>
      </p:sp>
      <p:sp>
        <p:nvSpPr>
          <p:cNvPr id="8210" name="AutoShape 36" descr="Image result for ternary link"/>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pPr eaLnBrk="1" hangingPunct="1"/>
            <a:endParaRPr lang="en-US" altLang="en-US">
              <a:latin typeface="Calibri" pitchFamily="34" charset="0"/>
            </a:endParaRPr>
          </a:p>
        </p:txBody>
      </p:sp>
      <p:sp>
        <p:nvSpPr>
          <p:cNvPr id="8211" name="AutoShape 38" descr="Image result for ternary link"/>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pPr eaLnBrk="1" hangingPunct="1"/>
            <a:endParaRPr lang="en-US" altLang="en-US">
              <a:latin typeface="Calibri" pitchFamily="34" charset="0"/>
            </a:endParaRPr>
          </a:p>
        </p:txBody>
      </p:sp>
      <p:sp>
        <p:nvSpPr>
          <p:cNvPr id="8212" name="AutoShape 40" descr="Image result for ternary link"/>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pPr eaLnBrk="1" hangingPunct="1"/>
            <a:endParaRPr lang="en-US" altLang="en-US">
              <a:latin typeface="Calibri" pitchFamily="34" charset="0"/>
            </a:endParaRPr>
          </a:p>
        </p:txBody>
      </p:sp>
      <p:sp>
        <p:nvSpPr>
          <p:cNvPr id="8213" name="AutoShape 42" descr="Image result for ternary link"/>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pPr eaLnBrk="1" hangingPunct="1"/>
            <a:endParaRPr lang="en-US" altLang="en-US">
              <a:latin typeface="Calibri" pitchFamily="34" charset="0"/>
            </a:endParaRPr>
          </a:p>
        </p:txBody>
      </p:sp>
      <p:sp>
        <p:nvSpPr>
          <p:cNvPr id="8214" name="AutoShape 44" descr="Image result for ternary link"/>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pPr eaLnBrk="1" hangingPunct="1"/>
            <a:endParaRPr lang="en-US" altLang="en-US">
              <a:latin typeface="Calibri" pitchFamily="34" charset="0"/>
            </a:endParaRPr>
          </a:p>
        </p:txBody>
      </p:sp>
      <p:sp>
        <p:nvSpPr>
          <p:cNvPr id="8215" name="AutoShape 46" descr="Image result for ternary link"/>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pPr eaLnBrk="1" hangingPunct="1"/>
            <a:endParaRPr lang="en-US" altLang="en-US">
              <a:latin typeface="Calibri" pitchFamily="34" charset="0"/>
            </a:endParaRPr>
          </a:p>
        </p:txBody>
      </p:sp>
      <p:sp>
        <p:nvSpPr>
          <p:cNvPr id="8216" name="AutoShape 48" descr="Image result for ternary link"/>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pPr eaLnBrk="1" hangingPunct="1"/>
            <a:endParaRPr lang="en-US" altLang="en-US">
              <a:latin typeface="Calibri" pitchFamily="34" charset="0"/>
            </a:endParaRPr>
          </a:p>
        </p:txBody>
      </p:sp>
      <p:sp>
        <p:nvSpPr>
          <p:cNvPr id="8217" name="AutoShape 50" descr="Image result for ternary link"/>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pPr eaLnBrk="1" hangingPunct="1"/>
            <a:endParaRPr lang="en-US" altLang="en-US">
              <a:latin typeface="Calibri" pitchFamily="34" charset="0"/>
            </a:endParaRPr>
          </a:p>
        </p:txBody>
      </p:sp>
      <p:sp>
        <p:nvSpPr>
          <p:cNvPr id="8218" name="AutoShape 52" descr="Image result for ternary link"/>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pPr eaLnBrk="1" hangingPunct="1"/>
            <a:endParaRPr lang="en-US" altLang="en-US">
              <a:latin typeface="Calibri" pitchFamily="34" charset="0"/>
            </a:endParaRPr>
          </a:p>
        </p:txBody>
      </p:sp>
      <p:sp>
        <p:nvSpPr>
          <p:cNvPr id="8219" name="AutoShape 54" descr="Image result for ternary link"/>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pPr eaLnBrk="1" hangingPunct="1"/>
            <a:endParaRPr lang="en-US" altLang="en-US">
              <a:latin typeface="Calibri" pitchFamily="34" charset="0"/>
            </a:endParaRPr>
          </a:p>
        </p:txBody>
      </p:sp>
      <p:sp>
        <p:nvSpPr>
          <p:cNvPr id="8220" name="AutoShape 56" descr="Image result for ternary link"/>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pPr eaLnBrk="1" hangingPunct="1"/>
            <a:endParaRPr lang="en-US" altLang="en-US">
              <a:latin typeface="Calibri" pitchFamily="34" charset="0"/>
            </a:endParaRPr>
          </a:p>
        </p:txBody>
      </p:sp>
      <p:sp>
        <p:nvSpPr>
          <p:cNvPr id="8221" name="AutoShape 58" descr="Image result for ternary link"/>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pPr eaLnBrk="1" hangingPunct="1"/>
            <a:endParaRPr lang="en-US" altLang="en-US">
              <a:latin typeface="Calibri" pitchFamily="34" charset="0"/>
            </a:endParaRPr>
          </a:p>
        </p:txBody>
      </p:sp>
      <p:sp>
        <p:nvSpPr>
          <p:cNvPr id="8222" name="AutoShape 60" descr="Image result for ternary link"/>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pPr eaLnBrk="1" hangingPunct="1"/>
            <a:endParaRPr lang="en-US" altLang="en-US">
              <a:latin typeface="Calibri" pitchFamily="34" charset="0"/>
            </a:endParaRPr>
          </a:p>
        </p:txBody>
      </p:sp>
      <p:sp>
        <p:nvSpPr>
          <p:cNvPr id="8223" name="AutoShape 62" descr="Image result for ternary link"/>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pPr eaLnBrk="1" hangingPunct="1"/>
            <a:endParaRPr lang="en-US" altLang="en-US">
              <a:latin typeface="Calibri" pitchFamily="34" charset="0"/>
            </a:endParaRPr>
          </a:p>
        </p:txBody>
      </p:sp>
      <p:sp>
        <p:nvSpPr>
          <p:cNvPr id="8224" name="AutoShape 64" descr="Image result for ternary link"/>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pPr eaLnBrk="1" hangingPunct="1"/>
            <a:endParaRPr lang="en-US" altLang="en-US">
              <a:latin typeface="Calibri" pitchFamily="34" charset="0"/>
            </a:endParaRPr>
          </a:p>
        </p:txBody>
      </p:sp>
      <p:sp>
        <p:nvSpPr>
          <p:cNvPr id="8225" name="AutoShape 66" descr="Image result for ternary link"/>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pPr eaLnBrk="1" hangingPunct="1"/>
            <a:endParaRPr lang="en-US" altLang="en-US">
              <a:latin typeface="Calibri" pitchFamily="34" charset="0"/>
            </a:endParaRPr>
          </a:p>
        </p:txBody>
      </p:sp>
      <p:sp>
        <p:nvSpPr>
          <p:cNvPr id="8226" name="AutoShape 68" descr="Image result for ternary link"/>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pPr eaLnBrk="1" hangingPunct="1"/>
            <a:endParaRPr lang="en-US" altLang="en-US">
              <a:latin typeface="Calibri" pitchFamily="34" charset="0"/>
            </a:endParaRPr>
          </a:p>
        </p:txBody>
      </p:sp>
      <p:sp>
        <p:nvSpPr>
          <p:cNvPr id="8227" name="AutoShape 70" descr="Image result for ternary link"/>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pPr eaLnBrk="1" hangingPunct="1"/>
            <a:endParaRPr lang="en-US" altLang="en-US">
              <a:latin typeface="Calibri" pitchFamily="34" charset="0"/>
            </a:endParaRPr>
          </a:p>
        </p:txBody>
      </p:sp>
      <p:sp>
        <p:nvSpPr>
          <p:cNvPr id="8228" name="AutoShape 72" descr="Image result for ternary link"/>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pPr eaLnBrk="1" hangingPunct="1"/>
            <a:endParaRPr lang="en-US" altLang="en-US">
              <a:latin typeface="Calibri" pitchFamily="34" charset="0"/>
            </a:endParaRPr>
          </a:p>
        </p:txBody>
      </p:sp>
      <p:sp>
        <p:nvSpPr>
          <p:cNvPr id="8229" name="AutoShape 74" descr="Image result for ternary link"/>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pPr eaLnBrk="1" hangingPunct="1"/>
            <a:endParaRPr lang="en-US" altLang="en-US">
              <a:latin typeface="Calibri" pitchFamily="34" charset="0"/>
            </a:endParaRPr>
          </a:p>
        </p:txBody>
      </p:sp>
      <p:sp>
        <p:nvSpPr>
          <p:cNvPr id="8230" name="AutoShape 76" descr="Image result for ternary link"/>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pPr eaLnBrk="1" hangingPunct="1"/>
            <a:endParaRPr lang="en-US" altLang="en-US">
              <a:latin typeface="Calibri" pitchFamily="34" charset="0"/>
            </a:endParaRPr>
          </a:p>
        </p:txBody>
      </p:sp>
      <p:sp>
        <p:nvSpPr>
          <p:cNvPr id="8231" name="AutoShape 78" descr="Image result for ternary link"/>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pPr eaLnBrk="1" hangingPunct="1"/>
            <a:endParaRPr lang="en-US" altLang="en-US">
              <a:latin typeface="Calibri" pitchFamily="34" charset="0"/>
            </a:endParaRPr>
          </a:p>
        </p:txBody>
      </p:sp>
      <p:sp>
        <p:nvSpPr>
          <p:cNvPr id="8232" name="AutoShape 80" descr="Image result for ternary link"/>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pPr eaLnBrk="1" hangingPunct="1"/>
            <a:endParaRPr lang="en-US" altLang="en-US">
              <a:latin typeface="Calibri" pitchFamily="34" charset="0"/>
            </a:endParaRPr>
          </a:p>
        </p:txBody>
      </p:sp>
      <p:sp>
        <p:nvSpPr>
          <p:cNvPr id="8233" name="AutoShape 82" descr="Image result for ternary link"/>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pPr eaLnBrk="1" hangingPunct="1"/>
            <a:endParaRPr lang="en-US" altLang="en-US">
              <a:latin typeface="Calibri" pitchFamily="34" charset="0"/>
            </a:endParaRPr>
          </a:p>
        </p:txBody>
      </p:sp>
      <p:pic>
        <p:nvPicPr>
          <p:cNvPr id="94296" name="Picture 88" descr="Image result for ternary link"/>
          <p:cNvPicPr>
            <a:picLocks noChangeAspect="1" noChangeArrowheads="1"/>
          </p:cNvPicPr>
          <p:nvPr/>
        </p:nvPicPr>
        <p:blipFill>
          <a:blip r:embed="rId3" cstate="print"/>
          <a:srcRect l="64166" t="20000" r="6667" b="60001"/>
          <a:stretch>
            <a:fillRect/>
          </a:stretch>
        </p:blipFill>
        <p:spPr bwMode="auto">
          <a:xfrm>
            <a:off x="5486400" y="1066800"/>
            <a:ext cx="2667000" cy="1371600"/>
          </a:xfrm>
          <a:prstGeom prst="rect">
            <a:avLst/>
          </a:prstGeom>
          <a:noFill/>
          <a:ln w="9525">
            <a:noFill/>
            <a:miter lim="800000"/>
            <a:headEnd/>
            <a:tailEnd/>
          </a:ln>
        </p:spPr>
      </p:pic>
      <p:pic>
        <p:nvPicPr>
          <p:cNvPr id="94298" name="Picture 90" descr="Image result for ternary link"/>
          <p:cNvPicPr>
            <a:picLocks noChangeAspect="1" noChangeArrowheads="1"/>
          </p:cNvPicPr>
          <p:nvPr/>
        </p:nvPicPr>
        <p:blipFill>
          <a:blip r:embed="rId3" cstate="print"/>
          <a:srcRect l="68333" t="42223" r="7500" b="35555"/>
          <a:stretch>
            <a:fillRect/>
          </a:stretch>
        </p:blipFill>
        <p:spPr bwMode="auto">
          <a:xfrm>
            <a:off x="5181600" y="3276600"/>
            <a:ext cx="2209800" cy="1524000"/>
          </a:xfrm>
          <a:prstGeom prst="rect">
            <a:avLst/>
          </a:prstGeom>
          <a:noFill/>
          <a:ln w="9525">
            <a:noFill/>
            <a:miter lim="800000"/>
            <a:headEnd/>
            <a:tailEnd/>
          </a:ln>
        </p:spPr>
      </p:pic>
      <p:pic>
        <p:nvPicPr>
          <p:cNvPr id="94300" name="Picture 92" descr="Image result for ternary link"/>
          <p:cNvPicPr>
            <a:picLocks noChangeAspect="1" noChangeArrowheads="1"/>
          </p:cNvPicPr>
          <p:nvPr/>
        </p:nvPicPr>
        <p:blipFill>
          <a:blip r:embed="rId3" cstate="print"/>
          <a:srcRect l="58333" t="70000" r="3333" b="8888"/>
          <a:stretch>
            <a:fillRect/>
          </a:stretch>
        </p:blipFill>
        <p:spPr bwMode="auto">
          <a:xfrm>
            <a:off x="4724400" y="5410200"/>
            <a:ext cx="3505200" cy="1447800"/>
          </a:xfrm>
          <a:prstGeom prst="rect">
            <a:avLst/>
          </a:prstGeom>
          <a:noFill/>
          <a:ln w="9525">
            <a:noFill/>
            <a:miter lim="800000"/>
            <a:headEnd/>
            <a:tailEnd/>
          </a:ln>
        </p:spPr>
      </p:pic>
      <p:pic>
        <p:nvPicPr>
          <p:cNvPr id="73730" name="Picture 2" descr="Image result for ternary link"/>
          <p:cNvPicPr>
            <a:picLocks noChangeAspect="1" noChangeArrowheads="1"/>
          </p:cNvPicPr>
          <p:nvPr/>
        </p:nvPicPr>
        <p:blipFill>
          <a:blip r:embed="rId4" cstate="print"/>
          <a:srcRect t="6667" r="44484"/>
          <a:stretch>
            <a:fillRect/>
          </a:stretch>
        </p:blipFill>
        <p:spPr bwMode="auto">
          <a:xfrm>
            <a:off x="2743200" y="3200400"/>
            <a:ext cx="2674938" cy="19208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16" fill="hold" nodeType="clickEffect">
                                  <p:stCondLst>
                                    <p:cond delay="0"/>
                                  </p:stCondLst>
                                  <p:childTnLst>
                                    <p:set>
                                      <p:cBhvr>
                                        <p:cTn id="14" dur="1" fill="hold">
                                          <p:stCondLst>
                                            <p:cond delay="0"/>
                                          </p:stCondLst>
                                        </p:cTn>
                                        <p:tgtEl>
                                          <p:spTgt spid="94212"/>
                                        </p:tgtEl>
                                        <p:attrNameLst>
                                          <p:attrName>style.visibility</p:attrName>
                                        </p:attrNameLst>
                                      </p:cBhvr>
                                      <p:to>
                                        <p:strVal val="visible"/>
                                      </p:to>
                                    </p:set>
                                    <p:animEffect transition="in" filter="box(in)">
                                      <p:cBhvr>
                                        <p:cTn id="15" dur="500"/>
                                        <p:tgtEl>
                                          <p:spTgt spid="94212"/>
                                        </p:tgtEl>
                                      </p:cBhvr>
                                    </p:animEffect>
                                  </p:childTnLst>
                                </p:cTn>
                              </p:par>
                              <p:par>
                                <p:cTn id="16" presetID="4" presetClass="entr" presetSubtype="16" fill="hold" nodeType="withEffect">
                                  <p:stCondLst>
                                    <p:cond delay="0"/>
                                  </p:stCondLst>
                                  <p:childTnLst>
                                    <p:set>
                                      <p:cBhvr>
                                        <p:cTn id="17" dur="1" fill="hold">
                                          <p:stCondLst>
                                            <p:cond delay="0"/>
                                          </p:stCondLst>
                                        </p:cTn>
                                        <p:tgtEl>
                                          <p:spTgt spid="94296"/>
                                        </p:tgtEl>
                                        <p:attrNameLst>
                                          <p:attrName>style.visibility</p:attrName>
                                        </p:attrNameLst>
                                      </p:cBhvr>
                                      <p:to>
                                        <p:strVal val="visible"/>
                                      </p:to>
                                    </p:set>
                                    <p:animEffect transition="in" filter="box(in)">
                                      <p:cBhvr>
                                        <p:cTn id="18" dur="500"/>
                                        <p:tgtEl>
                                          <p:spTgt spid="94296"/>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73730"/>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94298"/>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16" fill="hold" nodeType="clickEffect">
                                  <p:stCondLst>
                                    <p:cond delay="0"/>
                                  </p:stCondLst>
                                  <p:childTnLst>
                                    <p:set>
                                      <p:cBhvr>
                                        <p:cTn id="36" dur="1" fill="hold">
                                          <p:stCondLst>
                                            <p:cond delay="0"/>
                                          </p:stCondLst>
                                        </p:cTn>
                                        <p:tgtEl>
                                          <p:spTgt spid="94300"/>
                                        </p:tgtEl>
                                        <p:attrNameLst>
                                          <p:attrName>style.visibility</p:attrName>
                                        </p:attrNameLst>
                                      </p:cBhvr>
                                      <p:to>
                                        <p:strVal val="visible"/>
                                      </p:to>
                                    </p:set>
                                    <p:animEffect transition="in" filter="box(in)">
                                      <p:cBhvr>
                                        <p:cTn id="37" dur="500"/>
                                        <p:tgtEl>
                                          <p:spTgt spid="943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pPr eaLnBrk="1" hangingPunct="1"/>
            <a:r>
              <a:rPr lang="en-US" altLang="en-US" sz="2800" b="1" smtClean="0">
                <a:solidFill>
                  <a:schemeClr val="tx2"/>
                </a:solidFill>
                <a:latin typeface="Times New Roman" pitchFamily="18" charset="0"/>
                <a:cs typeface="Times New Roman" pitchFamily="18" charset="0"/>
              </a:rPr>
              <a:t>Clssification of links:</a:t>
            </a:r>
            <a:endParaRPr lang="en-US" altLang="en-US" sz="2800" smtClean="0"/>
          </a:p>
        </p:txBody>
      </p:sp>
      <p:sp>
        <p:nvSpPr>
          <p:cNvPr id="3" name="Content Placeholder 2"/>
          <p:cNvSpPr>
            <a:spLocks noGrp="1"/>
          </p:cNvSpPr>
          <p:nvPr>
            <p:ph idx="1"/>
          </p:nvPr>
        </p:nvSpPr>
        <p:spPr>
          <a:xfrm>
            <a:off x="457200" y="762000"/>
            <a:ext cx="8229600" cy="990600"/>
          </a:xfrm>
        </p:spPr>
        <p:txBody>
          <a:bodyPr/>
          <a:lstStyle/>
          <a:p>
            <a:pPr marL="514350" indent="-514350" eaLnBrk="1" hangingPunct="1">
              <a:buFont typeface="Calibri" pitchFamily="34" charset="0"/>
              <a:buAutoNum type="arabicParenR"/>
            </a:pPr>
            <a:r>
              <a:rPr lang="en-US" altLang="en-US" sz="2400" b="1" smtClean="0">
                <a:solidFill>
                  <a:srgbClr val="FF0000"/>
                </a:solidFill>
                <a:latin typeface="Times New Roman" pitchFamily="18" charset="0"/>
                <a:cs typeface="Times New Roman" pitchFamily="18" charset="0"/>
              </a:rPr>
              <a:t>Rigid link. </a:t>
            </a:r>
            <a:r>
              <a:rPr lang="en-US" altLang="en-US" sz="2400" smtClean="0">
                <a:latin typeface="Times New Roman" pitchFamily="18" charset="0"/>
                <a:cs typeface="Times New Roman" pitchFamily="18" charset="0"/>
              </a:rPr>
              <a:t>A rigid link is one which does not undergo any deformation while transmitting motion.</a:t>
            </a:r>
          </a:p>
        </p:txBody>
      </p:sp>
      <p:sp>
        <p:nvSpPr>
          <p:cNvPr id="9220" name="AutoShape 2" descr="Image result for connecting rod"/>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pPr eaLnBrk="1" hangingPunct="1"/>
            <a:endParaRPr lang="en-US" altLang="en-US">
              <a:latin typeface="Calibri" pitchFamily="34" charset="0"/>
            </a:endParaRPr>
          </a:p>
        </p:txBody>
      </p:sp>
      <p:sp>
        <p:nvSpPr>
          <p:cNvPr id="9221" name="AutoShape 4" descr="Image result for connecting rod"/>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pPr eaLnBrk="1" hangingPunct="1"/>
            <a:endParaRPr lang="en-US" altLang="en-US">
              <a:latin typeface="Calibri" pitchFamily="34" charset="0"/>
            </a:endParaRPr>
          </a:p>
        </p:txBody>
      </p:sp>
      <p:sp>
        <p:nvSpPr>
          <p:cNvPr id="9222" name="AutoShape 6" descr="Image result for connecting rod"/>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pPr eaLnBrk="1" hangingPunct="1"/>
            <a:endParaRPr lang="en-US" altLang="en-US">
              <a:latin typeface="Calibri" pitchFamily="34" charset="0"/>
            </a:endParaRPr>
          </a:p>
        </p:txBody>
      </p:sp>
      <p:pic>
        <p:nvPicPr>
          <p:cNvPr id="43016" name="Picture 8" descr="Image result for connecting rod"/>
          <p:cNvPicPr>
            <a:picLocks noChangeAspect="1" noChangeArrowheads="1"/>
          </p:cNvPicPr>
          <p:nvPr/>
        </p:nvPicPr>
        <p:blipFill>
          <a:blip r:embed="rId2" cstate="print"/>
          <a:srcRect/>
          <a:stretch>
            <a:fillRect/>
          </a:stretch>
        </p:blipFill>
        <p:spPr bwMode="auto">
          <a:xfrm>
            <a:off x="2981325" y="1828800"/>
            <a:ext cx="2733675" cy="1676400"/>
          </a:xfrm>
          <a:prstGeom prst="rect">
            <a:avLst/>
          </a:prstGeom>
          <a:noFill/>
          <a:ln w="9525">
            <a:noFill/>
            <a:miter lim="800000"/>
            <a:headEnd/>
            <a:tailEnd/>
          </a:ln>
        </p:spPr>
      </p:pic>
      <p:sp>
        <p:nvSpPr>
          <p:cNvPr id="8" name="Content Placeholder 2"/>
          <p:cNvSpPr txBox="1">
            <a:spLocks/>
          </p:cNvSpPr>
          <p:nvPr/>
        </p:nvSpPr>
        <p:spPr bwMode="auto">
          <a:xfrm>
            <a:off x="457200" y="3733800"/>
            <a:ext cx="8382000" cy="990600"/>
          </a:xfrm>
          <a:prstGeom prst="rect">
            <a:avLst/>
          </a:prstGeom>
          <a:noFill/>
          <a:ln w="9525">
            <a:noFill/>
            <a:miter lim="800000"/>
            <a:headEnd/>
            <a:tailEnd/>
          </a:ln>
        </p:spPr>
        <p:txBody>
          <a:bodyPr/>
          <a:lstStyle/>
          <a:p>
            <a:pPr marL="457200" indent="-457200" eaLnBrk="1" hangingPunct="1">
              <a:buFont typeface="Calibri" pitchFamily="34" charset="0"/>
              <a:buAutoNum type="arabicParenR" startAt="2"/>
            </a:pPr>
            <a:r>
              <a:rPr lang="en-US" altLang="en-US" sz="2400" b="1">
                <a:solidFill>
                  <a:srgbClr val="FF0000"/>
                </a:solidFill>
                <a:latin typeface="Times New Roman" pitchFamily="18" charset="0"/>
                <a:cs typeface="Times New Roman" pitchFamily="18" charset="0"/>
              </a:rPr>
              <a:t>Flexible link.</a:t>
            </a:r>
            <a:r>
              <a:rPr lang="en-US" altLang="en-US" sz="2400" b="1">
                <a:latin typeface="Times New Roman" pitchFamily="18" charset="0"/>
                <a:cs typeface="Times New Roman" pitchFamily="18" charset="0"/>
              </a:rPr>
              <a:t> </a:t>
            </a:r>
            <a:r>
              <a:rPr lang="en-US" altLang="en-US" sz="2400">
                <a:latin typeface="Times New Roman" pitchFamily="18" charset="0"/>
                <a:cs typeface="Times New Roman" pitchFamily="18" charset="0"/>
              </a:rPr>
              <a:t>A flexible link is one which is partly deformed in a manner not to affect the transmission of motion.</a:t>
            </a:r>
          </a:p>
        </p:txBody>
      </p:sp>
      <p:pic>
        <p:nvPicPr>
          <p:cNvPr id="43018" name="Picture 10" descr="Related image"/>
          <p:cNvPicPr>
            <a:picLocks noChangeAspect="1" noChangeArrowheads="1"/>
          </p:cNvPicPr>
          <p:nvPr/>
        </p:nvPicPr>
        <p:blipFill>
          <a:blip r:embed="rId3" cstate="print"/>
          <a:srcRect/>
          <a:stretch>
            <a:fillRect/>
          </a:stretch>
        </p:blipFill>
        <p:spPr bwMode="auto">
          <a:xfrm>
            <a:off x="2865438" y="4664075"/>
            <a:ext cx="3078162" cy="20415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16" fill="hold" nodeType="clickEffect">
                                  <p:stCondLst>
                                    <p:cond delay="0"/>
                                  </p:stCondLst>
                                  <p:childTnLst>
                                    <p:set>
                                      <p:cBhvr>
                                        <p:cTn id="14" dur="1" fill="hold">
                                          <p:stCondLst>
                                            <p:cond delay="0"/>
                                          </p:stCondLst>
                                        </p:cTn>
                                        <p:tgtEl>
                                          <p:spTgt spid="43016"/>
                                        </p:tgtEl>
                                        <p:attrNameLst>
                                          <p:attrName>style.visibility</p:attrName>
                                        </p:attrNameLst>
                                      </p:cBhvr>
                                      <p:to>
                                        <p:strVal val="visible"/>
                                      </p:to>
                                    </p:set>
                                    <p:animEffect transition="in" filter="box(in)">
                                      <p:cBhvr>
                                        <p:cTn id="15" dur="500"/>
                                        <p:tgtEl>
                                          <p:spTgt spid="43016"/>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4" presetClass="entr" presetSubtype="16" fill="hold" nodeType="clickEffect">
                                  <p:stCondLst>
                                    <p:cond delay="0"/>
                                  </p:stCondLst>
                                  <p:childTnLst>
                                    <p:set>
                                      <p:cBhvr>
                                        <p:cTn id="23" dur="1" fill="hold">
                                          <p:stCondLst>
                                            <p:cond delay="0"/>
                                          </p:stCondLst>
                                        </p:cTn>
                                        <p:tgtEl>
                                          <p:spTgt spid="43018"/>
                                        </p:tgtEl>
                                        <p:attrNameLst>
                                          <p:attrName>style.visibility</p:attrName>
                                        </p:attrNameLst>
                                      </p:cBhvr>
                                      <p:to>
                                        <p:strVal val="visible"/>
                                      </p:to>
                                    </p:set>
                                    <p:animEffect transition="in" filter="box(in)">
                                      <p:cBhvr>
                                        <p:cTn id="24" dur="500"/>
                                        <p:tgtEl>
                                          <p:spTgt spid="430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bwMode="auto">
          <a:xfrm>
            <a:off x="457200" y="1295400"/>
            <a:ext cx="8229600" cy="1219200"/>
          </a:xfrm>
          <a:prstGeom prst="rect">
            <a:avLst/>
          </a:prstGeom>
          <a:noFill/>
          <a:ln w="9525">
            <a:noFill/>
            <a:miter lim="800000"/>
            <a:headEnd/>
            <a:tailEnd/>
          </a:ln>
        </p:spPr>
        <p:txBody>
          <a:bodyPr/>
          <a:lstStyle/>
          <a:p>
            <a:pPr marL="514350" indent="-514350" algn="just" eaLnBrk="1" hangingPunct="1">
              <a:spcBef>
                <a:spcPct val="20000"/>
              </a:spcBef>
              <a:buFont typeface="Calibri" pitchFamily="34" charset="0"/>
              <a:buAutoNum type="arabicParenR" startAt="3"/>
            </a:pPr>
            <a:r>
              <a:rPr lang="en-US" altLang="en-US" sz="2400" b="1">
                <a:solidFill>
                  <a:srgbClr val="FF0000"/>
                </a:solidFill>
                <a:latin typeface="Times New Roman" pitchFamily="18" charset="0"/>
                <a:cs typeface="Times New Roman" pitchFamily="18" charset="0"/>
              </a:rPr>
              <a:t>Fluid link. </a:t>
            </a:r>
            <a:r>
              <a:rPr lang="en-US" altLang="en-US" sz="2400">
                <a:latin typeface="Times New Roman" pitchFamily="18" charset="0"/>
                <a:cs typeface="Times New Roman" pitchFamily="18" charset="0"/>
              </a:rPr>
              <a:t>A fluid link is one which is formed by having a fluid in a receptacle ( container ) and the motion is transmitted through the fluid by pressure or compression only.</a:t>
            </a:r>
          </a:p>
        </p:txBody>
      </p:sp>
      <p:sp>
        <p:nvSpPr>
          <p:cNvPr id="10243" name="AutoShape 2" descr="Image result for hydrualic ram press"/>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pPr eaLnBrk="1" hangingPunct="1"/>
            <a:endParaRPr lang="en-US" altLang="en-US">
              <a:latin typeface="Calibri" pitchFamily="34" charset="0"/>
            </a:endParaRPr>
          </a:p>
        </p:txBody>
      </p:sp>
      <p:sp>
        <p:nvSpPr>
          <p:cNvPr id="10244" name="AutoShape 4" descr="Image result for hydrualic ram press"/>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pPr eaLnBrk="1" hangingPunct="1"/>
            <a:endParaRPr lang="en-US" altLang="en-US">
              <a:latin typeface="Calibri" pitchFamily="34" charset="0"/>
            </a:endParaRPr>
          </a:p>
        </p:txBody>
      </p:sp>
      <p:sp>
        <p:nvSpPr>
          <p:cNvPr id="10245" name="AutoShape 6" descr="Image result for hydrualic ram press"/>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pPr eaLnBrk="1" hangingPunct="1"/>
            <a:endParaRPr lang="en-US" altLang="en-US">
              <a:latin typeface="Calibri" pitchFamily="34" charset="0"/>
            </a:endParaRPr>
          </a:p>
        </p:txBody>
      </p:sp>
      <p:sp>
        <p:nvSpPr>
          <p:cNvPr id="10246" name="AutoShape 8" descr="Image result for hydrualic ram press"/>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pPr eaLnBrk="1" hangingPunct="1"/>
            <a:endParaRPr lang="en-US" altLang="en-US">
              <a:latin typeface="Calibri" pitchFamily="34" charset="0"/>
            </a:endParaRPr>
          </a:p>
        </p:txBody>
      </p:sp>
      <p:sp>
        <p:nvSpPr>
          <p:cNvPr id="10247" name="AutoShape 10" descr="Image result for hydrualic ram press"/>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pPr eaLnBrk="1" hangingPunct="1"/>
            <a:endParaRPr lang="en-US" altLang="en-US">
              <a:latin typeface="Calibri" pitchFamily="34" charset="0"/>
            </a:endParaRPr>
          </a:p>
        </p:txBody>
      </p:sp>
      <p:sp>
        <p:nvSpPr>
          <p:cNvPr id="10248" name="AutoShape 12" descr="Image result for hydrualic ram press"/>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pPr eaLnBrk="1" hangingPunct="1"/>
            <a:endParaRPr lang="en-US" altLang="en-US">
              <a:latin typeface="Calibri" pitchFamily="34" charset="0"/>
            </a:endParaRPr>
          </a:p>
        </p:txBody>
      </p:sp>
      <p:pic>
        <p:nvPicPr>
          <p:cNvPr id="45069" name="Picture 13" descr="C:\Users\acer\Desktop\download.jpg"/>
          <p:cNvPicPr>
            <a:picLocks noChangeAspect="1" noChangeArrowheads="1"/>
          </p:cNvPicPr>
          <p:nvPr/>
        </p:nvPicPr>
        <p:blipFill>
          <a:blip r:embed="rId2" cstate="print"/>
          <a:srcRect/>
          <a:stretch>
            <a:fillRect/>
          </a:stretch>
        </p:blipFill>
        <p:spPr bwMode="auto">
          <a:xfrm>
            <a:off x="3276600" y="3352800"/>
            <a:ext cx="3957638" cy="2600325"/>
          </a:xfrm>
          <a:prstGeom prst="rect">
            <a:avLst/>
          </a:prstGeom>
          <a:noFill/>
          <a:ln w="9525">
            <a:noFill/>
            <a:miter lim="800000"/>
            <a:headEnd/>
            <a:tailEnd/>
          </a:ln>
        </p:spPr>
      </p:pic>
      <p:sp>
        <p:nvSpPr>
          <p:cNvPr id="10" name="Title 1"/>
          <p:cNvSpPr>
            <a:spLocks noGrp="1"/>
          </p:cNvSpPr>
          <p:nvPr>
            <p:ph type="title"/>
          </p:nvPr>
        </p:nvSpPr>
        <p:spPr>
          <a:xfrm>
            <a:off x="457200" y="0"/>
            <a:ext cx="8229600" cy="838200"/>
          </a:xfrm>
        </p:spPr>
        <p:txBody>
          <a:bodyPr/>
          <a:lstStyle/>
          <a:p>
            <a:pPr eaLnBrk="1" hangingPunct="1"/>
            <a:r>
              <a:rPr lang="en-US" altLang="en-US" sz="2800" b="1" smtClean="0">
                <a:solidFill>
                  <a:schemeClr val="tx2"/>
                </a:solidFill>
                <a:latin typeface="Times New Roman" pitchFamily="18" charset="0"/>
                <a:cs typeface="Times New Roman" pitchFamily="18" charset="0"/>
              </a:rPr>
              <a:t>Types of links:</a:t>
            </a:r>
            <a:endParaRPr lang="en-US" altLang="en-US" sz="28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16" fill="hold" nodeType="clickEffect">
                                  <p:stCondLst>
                                    <p:cond delay="0"/>
                                  </p:stCondLst>
                                  <p:childTnLst>
                                    <p:set>
                                      <p:cBhvr>
                                        <p:cTn id="14" dur="1" fill="hold">
                                          <p:stCondLst>
                                            <p:cond delay="0"/>
                                          </p:stCondLst>
                                        </p:cTn>
                                        <p:tgtEl>
                                          <p:spTgt spid="45069"/>
                                        </p:tgtEl>
                                        <p:attrNameLst>
                                          <p:attrName>style.visibility</p:attrName>
                                        </p:attrNameLst>
                                      </p:cBhvr>
                                      <p:to>
                                        <p:strVal val="visible"/>
                                      </p:to>
                                    </p:set>
                                    <p:animEffect transition="in" filter="box(in)">
                                      <p:cBhvr>
                                        <p:cTn id="15" dur="500"/>
                                        <p:tgtEl>
                                          <p:spTgt spid="450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0"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7650862</TotalTime>
  <Words>794</Words>
  <Application>Microsoft Office PowerPoint</Application>
  <PresentationFormat>On-screen Show (4:3)</PresentationFormat>
  <Paragraphs>86</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Slide 1</vt:lpstr>
      <vt:lpstr>Slide 2</vt:lpstr>
      <vt:lpstr>Slide 3</vt:lpstr>
      <vt:lpstr>Slide 4</vt:lpstr>
      <vt:lpstr>Slide 5</vt:lpstr>
      <vt:lpstr>Slide 6</vt:lpstr>
      <vt:lpstr>Type of Link or Element</vt:lpstr>
      <vt:lpstr>Clssification of links:</vt:lpstr>
      <vt:lpstr>Types of links:</vt:lpstr>
      <vt:lpstr>Slide 10</vt:lpstr>
      <vt:lpstr>Types of constrained motion:</vt:lpstr>
      <vt:lpstr>Types of constrained motion:</vt:lpstr>
      <vt:lpstr>Types of constrained motion:</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MECHANICAL</dc:creator>
  <cp:lastModifiedBy>acer</cp:lastModifiedBy>
  <cp:revision>427</cp:revision>
  <dcterms:created xsi:type="dcterms:W3CDTF">2006-08-16T00:00:00Z</dcterms:created>
  <dcterms:modified xsi:type="dcterms:W3CDTF">2020-10-14T11:37:09Z</dcterms:modified>
</cp:coreProperties>
</file>