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37" r:id="rId2"/>
    <p:sldId id="472" r:id="rId3"/>
    <p:sldId id="473" r:id="rId4"/>
    <p:sldId id="480" r:id="rId5"/>
    <p:sldId id="479" r:id="rId6"/>
    <p:sldId id="474" r:id="rId7"/>
    <p:sldId id="481" r:id="rId8"/>
    <p:sldId id="478" r:id="rId9"/>
    <p:sldId id="4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242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611" autoAdjust="0"/>
    <p:restoredTop sz="86443" autoAdjust="0"/>
  </p:normalViewPr>
  <p:slideViewPr>
    <p:cSldViewPr>
      <p:cViewPr varScale="1">
        <p:scale>
          <a:sx n="87" d="100"/>
          <a:sy n="87" d="100"/>
        </p:scale>
        <p:origin x="77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134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71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C6B3D2-01EF-43C2-A7ED-7249F65F1933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76C545-9F3B-42A0-8623-425F44BBD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6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C6B3D2-01EF-43C2-A7ED-7249F65F1933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76C545-9F3B-42A0-8623-425F44BBD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32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C6B3D2-01EF-43C2-A7ED-7249F65F1933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76C545-9F3B-42A0-8623-425F44BBD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0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5896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C6B3D2-01EF-43C2-A7ED-7249F65F1933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76C545-9F3B-42A0-8623-425F44BBD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68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C6B3D2-01EF-43C2-A7ED-7249F65F1933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76C545-9F3B-42A0-8623-425F44BBD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2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C6B3D2-01EF-43C2-A7ED-7249F65F1933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76C545-9F3B-42A0-8623-425F44BBD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00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C6B3D2-01EF-43C2-A7ED-7249F65F1933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76C545-9F3B-42A0-8623-425F44BBD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63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C6B3D2-01EF-43C2-A7ED-7249F65F1933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76C545-9F3B-42A0-8623-425F44BBD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18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071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C6B3D2-01EF-43C2-A7ED-7249F65F1933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76C545-9F3B-42A0-8623-425F44BBD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79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52400"/>
            <a:ext cx="7696200" cy="381000"/>
          </a:xfrm>
          <a:prstGeom prst="rect">
            <a:avLst/>
          </a:prstGeom>
          <a:gradFill flip="none" rotWithShape="1">
            <a:gsLst>
              <a:gs pos="14000">
                <a:schemeClr val="accent1">
                  <a:lumMod val="0"/>
                  <a:lumOff val="100000"/>
                </a:schemeClr>
              </a:gs>
              <a:gs pos="43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 userDrawn="1"/>
        </p:nvSpPr>
        <p:spPr>
          <a:xfrm rot="10800000">
            <a:off x="1295400" y="6331039"/>
            <a:ext cx="7696200" cy="381000"/>
          </a:xfrm>
          <a:prstGeom prst="rect">
            <a:avLst/>
          </a:prstGeom>
          <a:gradFill flip="none" rotWithShape="1">
            <a:gsLst>
              <a:gs pos="14000">
                <a:schemeClr val="accent1">
                  <a:lumMod val="0"/>
                  <a:lumOff val="100000"/>
                </a:schemeClr>
              </a:gs>
              <a:gs pos="43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43042" name="Picture 2" descr="https://www.vgecg.ac.in/clogo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45" y="5711914"/>
            <a:ext cx="1000125" cy="100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01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8.pn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ptel.ac.in/content/storage2/courses/104106083/tutorial12forweek7/lec1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16200000" flipV="1">
            <a:off x="780179" y="1011891"/>
            <a:ext cx="1015663" cy="137618"/>
          </a:xfrm>
          <a:prstGeom prst="rect">
            <a:avLst/>
          </a:prstGeom>
          <a:gradFill flip="none" rotWithShape="1">
            <a:gsLst>
              <a:gs pos="41500">
                <a:srgbClr val="F68C8C"/>
              </a:gs>
              <a:gs pos="0">
                <a:srgbClr val="FF0000">
                  <a:lumMod val="70000"/>
                  <a:lumOff val="30000"/>
                </a:srgbClr>
              </a:gs>
              <a:gs pos="83000">
                <a:schemeClr val="tx2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1066800" y="1219200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​</a:t>
            </a:r>
            <a:endParaRPr lang="en-GB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16044" y="2743200"/>
            <a:ext cx="18473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chemeClr val="tx2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0200" y="757535"/>
            <a:ext cx="40733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Analytical Techniques</a:t>
            </a:r>
            <a:endParaRPr lang="en-IN" sz="2400" dirty="0"/>
          </a:p>
        </p:txBody>
      </p:sp>
      <p:sp>
        <p:nvSpPr>
          <p:cNvPr id="3" name="Rectangle 2"/>
          <p:cNvSpPr/>
          <p:nvPr/>
        </p:nvSpPr>
        <p:spPr>
          <a:xfrm>
            <a:off x="2108358" y="151607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Spectroscopic techniques: </a:t>
            </a:r>
            <a:endParaRPr lang="en-US" sz="24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Principles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 Spectroscopy and Selection rules.</a:t>
            </a:r>
            <a:endParaRPr lang="en-IN" sz="24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Image result for electromagnetic 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10" y="2819400"/>
            <a:ext cx="6438834" cy="285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39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16200000" flipV="1">
            <a:off x="780179" y="1011891"/>
            <a:ext cx="1015663" cy="137618"/>
          </a:xfrm>
          <a:prstGeom prst="rect">
            <a:avLst/>
          </a:prstGeom>
          <a:gradFill flip="none" rotWithShape="1">
            <a:gsLst>
              <a:gs pos="41500">
                <a:srgbClr val="F68C8C"/>
              </a:gs>
              <a:gs pos="0">
                <a:srgbClr val="FF0000">
                  <a:lumMod val="70000"/>
                  <a:lumOff val="30000"/>
                </a:srgbClr>
              </a:gs>
              <a:gs pos="83000">
                <a:schemeClr val="tx2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1066800" y="1219200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​</a:t>
            </a:r>
            <a:endParaRPr lang="en-GB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16044" y="2743200"/>
            <a:ext cx="18473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chemeClr val="tx2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0200" y="757535"/>
            <a:ext cx="40733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Analytical Techniques</a:t>
            </a:r>
            <a:endParaRPr lang="en-IN" sz="2400" dirty="0"/>
          </a:p>
        </p:txBody>
      </p:sp>
      <p:sp>
        <p:nvSpPr>
          <p:cNvPr id="4" name="Rectangle 3"/>
          <p:cNvSpPr/>
          <p:nvPr/>
        </p:nvSpPr>
        <p:spPr>
          <a:xfrm>
            <a:off x="1752600" y="1188422"/>
            <a:ext cx="2705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>
                <a:solidFill>
                  <a:srgbClr val="C00000"/>
                </a:solidFill>
              </a:rPr>
              <a:t>Electronic Spectroscopy</a:t>
            </a:r>
          </a:p>
        </p:txBody>
      </p:sp>
      <p:sp>
        <p:nvSpPr>
          <p:cNvPr id="5" name="Rectangle 4"/>
          <p:cNvSpPr/>
          <p:nvPr/>
        </p:nvSpPr>
        <p:spPr>
          <a:xfrm>
            <a:off x="1346151" y="1948803"/>
            <a:ext cx="3104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Types of electronic transitions: </a:t>
            </a:r>
          </a:p>
        </p:txBody>
      </p:sp>
      <p:sp>
        <p:nvSpPr>
          <p:cNvPr id="6" name="Rectangle 5"/>
          <p:cNvSpPr/>
          <p:nvPr/>
        </p:nvSpPr>
        <p:spPr>
          <a:xfrm>
            <a:off x="1315671" y="2493740"/>
            <a:ext cx="3857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Organics: Involving </a:t>
            </a:r>
            <a:r>
              <a:rPr lang="el-GR" dirty="0"/>
              <a:t>π, σ, </a:t>
            </a:r>
            <a:r>
              <a:rPr lang="en-IN" dirty="0"/>
              <a:t>n electrons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65" y="2981727"/>
            <a:ext cx="3460488" cy="2371523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253297"/>
              </p:ext>
            </p:extLst>
          </p:nvPr>
        </p:nvGraphicFramePr>
        <p:xfrm>
          <a:off x="4191000" y="3053218"/>
          <a:ext cx="4643374" cy="227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S ChemDraw Drawing" r:id="rId4" imgW="3902589" imgH="1915150" progId="ChemDraw.Document.6.0">
                  <p:embed/>
                </p:oleObj>
              </mc:Choice>
              <mc:Fallback>
                <p:oleObj name="CS ChemDraw Drawing" r:id="rId4" imgW="3902589" imgH="19151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91000" y="3053218"/>
                        <a:ext cx="4643374" cy="2278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538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16200000" flipV="1">
            <a:off x="780179" y="1011891"/>
            <a:ext cx="1015663" cy="137618"/>
          </a:xfrm>
          <a:prstGeom prst="rect">
            <a:avLst/>
          </a:prstGeom>
          <a:gradFill flip="none" rotWithShape="1">
            <a:gsLst>
              <a:gs pos="41500">
                <a:srgbClr val="F68C8C"/>
              </a:gs>
              <a:gs pos="0">
                <a:srgbClr val="FF0000">
                  <a:lumMod val="70000"/>
                  <a:lumOff val="30000"/>
                </a:srgbClr>
              </a:gs>
              <a:gs pos="83000">
                <a:schemeClr val="tx2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1066800" y="1219200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​</a:t>
            </a:r>
            <a:endParaRPr lang="en-GB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16044" y="2743200"/>
            <a:ext cx="18473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chemeClr val="tx2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0200" y="757535"/>
            <a:ext cx="40733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Analytical Techniques</a:t>
            </a:r>
            <a:endParaRPr lang="en-IN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00366"/>
            <a:ext cx="4972050" cy="1790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3996628"/>
            <a:ext cx="4593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solidFill>
                  <a:srgbClr val="C00000"/>
                </a:solidFill>
              </a:rPr>
              <a:t>Franck-Condon principle (vertical transitions):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770668"/>
              </p:ext>
            </p:extLst>
          </p:nvPr>
        </p:nvGraphicFramePr>
        <p:xfrm>
          <a:off x="4114800" y="4634511"/>
          <a:ext cx="594970" cy="1277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CS ChemDraw Drawing" r:id="rId4" imgW="443287" imgH="950599" progId="ChemDraw.Document.6.0">
                  <p:embed/>
                </p:oleObj>
              </mc:Choice>
              <mc:Fallback>
                <p:oleObj name="CS ChemDraw Drawing" r:id="rId4" imgW="443287" imgH="95059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4634511"/>
                        <a:ext cx="594970" cy="12773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475044"/>
              </p:ext>
            </p:extLst>
          </p:nvPr>
        </p:nvGraphicFramePr>
        <p:xfrm>
          <a:off x="6554694" y="2846160"/>
          <a:ext cx="1066800" cy="844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CS ChemDraw Drawing" r:id="rId6" imgW="793529" imgH="628956" progId="ChemDraw.Document.6.0">
                  <p:embed/>
                </p:oleObj>
              </mc:Choice>
              <mc:Fallback>
                <p:oleObj name="CS ChemDraw Drawing" r:id="rId6" imgW="793529" imgH="62895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54694" y="2846160"/>
                        <a:ext cx="1066800" cy="844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866840"/>
              </p:ext>
            </p:extLst>
          </p:nvPr>
        </p:nvGraphicFramePr>
        <p:xfrm>
          <a:off x="5984422" y="1254897"/>
          <a:ext cx="1947346" cy="129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CS ChemDraw Drawing" r:id="rId8" imgW="1695610" imgH="1124052" progId="ChemDraw.Document.6.0">
                  <p:embed/>
                </p:oleObj>
              </mc:Choice>
              <mc:Fallback>
                <p:oleObj name="CS ChemDraw Drawing" r:id="rId8" imgW="1695610" imgH="112405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84422" y="1254897"/>
                        <a:ext cx="1947346" cy="1290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492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16200000" flipV="1">
            <a:off x="780179" y="1011891"/>
            <a:ext cx="1015663" cy="137618"/>
          </a:xfrm>
          <a:prstGeom prst="rect">
            <a:avLst/>
          </a:prstGeom>
          <a:gradFill flip="none" rotWithShape="1">
            <a:gsLst>
              <a:gs pos="41500">
                <a:srgbClr val="F68C8C"/>
              </a:gs>
              <a:gs pos="0">
                <a:srgbClr val="FF0000">
                  <a:lumMod val="70000"/>
                  <a:lumOff val="30000"/>
                </a:srgbClr>
              </a:gs>
              <a:gs pos="83000">
                <a:schemeClr val="tx2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1066800" y="1219200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​</a:t>
            </a:r>
            <a:endParaRPr lang="en-GB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16044" y="2743200"/>
            <a:ext cx="18473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chemeClr val="tx2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0200" y="757535"/>
            <a:ext cx="40733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Analytical Techniques</a:t>
            </a:r>
            <a:endParaRPr lang="en-IN" sz="2400" dirty="0"/>
          </a:p>
        </p:txBody>
      </p:sp>
      <p:sp>
        <p:nvSpPr>
          <p:cNvPr id="4" name="Rectangle 3"/>
          <p:cNvSpPr/>
          <p:nvPr/>
        </p:nvSpPr>
        <p:spPr>
          <a:xfrm>
            <a:off x="1752600" y="1188422"/>
            <a:ext cx="2705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>
                <a:solidFill>
                  <a:srgbClr val="C00000"/>
                </a:solidFill>
              </a:rPr>
              <a:t>Electronic Spectroscopy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2057400"/>
            <a:ext cx="2788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Selection rules (Metal ions)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9700" y="2441972"/>
            <a:ext cx="64917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Electronic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energy levels of transition metal complexes 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ΔS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= 0 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The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Spin 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Rule 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Δl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 = +/- 1 The Orbital Rule (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Laporte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en-GB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3549785"/>
            <a:ext cx="2757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Selection rules </a:t>
            </a:r>
            <a:r>
              <a:rPr lang="en-US" b="1" dirty="0" smtClean="0">
                <a:solidFill>
                  <a:srgbClr val="002060"/>
                </a:solidFill>
              </a:rPr>
              <a:t>(Molecules)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75626" y="4196260"/>
            <a:ext cx="2613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ΔS = 0   The Spin 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Rule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Symmetry forbidden 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098" name="Picture 2" descr="Image result for copper sulphate solution col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6" r="25289"/>
          <a:stretch/>
        </p:blipFill>
        <p:spPr bwMode="auto">
          <a:xfrm>
            <a:off x="5386433" y="681409"/>
            <a:ext cx="1365699" cy="158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kmno4 solution col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1" t="16898" r="26736" b="14213"/>
          <a:stretch/>
        </p:blipFill>
        <p:spPr bwMode="auto">
          <a:xfrm>
            <a:off x="6842023" y="681409"/>
            <a:ext cx="1474398" cy="157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48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16200000" flipV="1">
            <a:off x="780179" y="1011891"/>
            <a:ext cx="1015663" cy="137618"/>
          </a:xfrm>
          <a:prstGeom prst="rect">
            <a:avLst/>
          </a:prstGeom>
          <a:gradFill flip="none" rotWithShape="1">
            <a:gsLst>
              <a:gs pos="41500">
                <a:srgbClr val="F68C8C"/>
              </a:gs>
              <a:gs pos="0">
                <a:srgbClr val="FF0000">
                  <a:lumMod val="70000"/>
                  <a:lumOff val="30000"/>
                </a:srgbClr>
              </a:gs>
              <a:gs pos="83000">
                <a:schemeClr val="tx2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1066800" y="1219200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​</a:t>
            </a:r>
            <a:endParaRPr lang="en-GB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16044" y="2743200"/>
            <a:ext cx="18473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chemeClr val="tx2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0200" y="757535"/>
            <a:ext cx="40733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Analytical Techniques</a:t>
            </a:r>
            <a:endParaRPr lang="en-IN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498181" y="1536882"/>
            <a:ext cx="2736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Origin of absorption bands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6890" y="1900975"/>
            <a:ext cx="2420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i="1" dirty="0" err="1"/>
              <a:t>franck</a:t>
            </a:r>
            <a:r>
              <a:rPr lang="en-IN" b="1" i="1" dirty="0"/>
              <a:t> </a:t>
            </a:r>
            <a:r>
              <a:rPr lang="en-IN" b="1" i="1" dirty="0" err="1"/>
              <a:t>condon</a:t>
            </a:r>
            <a:r>
              <a:rPr lang="en-IN" b="1" i="1" dirty="0"/>
              <a:t> principle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388" y="2392978"/>
            <a:ext cx="4201892" cy="35205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16044" y="60037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>
                <a:hlinkClick r:id="rId3"/>
              </a:rPr>
              <a:t>https://nptel.ac.in/content/storage2/courses/104106083/tutorial12forweek7/lec1.pdf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9062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16200000" flipV="1">
            <a:off x="780179" y="1011891"/>
            <a:ext cx="1015663" cy="137618"/>
          </a:xfrm>
          <a:prstGeom prst="rect">
            <a:avLst/>
          </a:prstGeom>
          <a:gradFill flip="none" rotWithShape="1">
            <a:gsLst>
              <a:gs pos="41500">
                <a:srgbClr val="F68C8C"/>
              </a:gs>
              <a:gs pos="0">
                <a:srgbClr val="FF0000">
                  <a:lumMod val="70000"/>
                  <a:lumOff val="30000"/>
                </a:srgbClr>
              </a:gs>
              <a:gs pos="83000">
                <a:schemeClr val="tx2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2116044" y="2743200"/>
            <a:ext cx="18473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chemeClr val="tx2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0200" y="757535"/>
            <a:ext cx="40733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Analytical Techniques</a:t>
            </a:r>
            <a:endParaRPr lang="en-IN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314" y="2057400"/>
            <a:ext cx="6157288" cy="374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5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16200000" flipV="1">
            <a:off x="780179" y="1011891"/>
            <a:ext cx="1015663" cy="137618"/>
          </a:xfrm>
          <a:prstGeom prst="rect">
            <a:avLst/>
          </a:prstGeom>
          <a:gradFill flip="none" rotWithShape="1">
            <a:gsLst>
              <a:gs pos="41500">
                <a:srgbClr val="F68C8C"/>
              </a:gs>
              <a:gs pos="0">
                <a:srgbClr val="FF0000">
                  <a:lumMod val="70000"/>
                  <a:lumOff val="30000"/>
                </a:srgbClr>
              </a:gs>
              <a:gs pos="83000">
                <a:schemeClr val="tx2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1066800" y="1219200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​</a:t>
            </a:r>
            <a:endParaRPr lang="en-GB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16044" y="2743200"/>
            <a:ext cx="18473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chemeClr val="tx2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0200" y="757535"/>
            <a:ext cx="40733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Analytical Techniques</a:t>
            </a:r>
            <a:endParaRPr lang="en-IN" sz="2400" dirty="0"/>
          </a:p>
        </p:txBody>
      </p:sp>
      <p:sp>
        <p:nvSpPr>
          <p:cNvPr id="3" name="Rectangle 2"/>
          <p:cNvSpPr/>
          <p:nvPr/>
        </p:nvSpPr>
        <p:spPr>
          <a:xfrm>
            <a:off x="1600200" y="1865531"/>
            <a:ext cx="312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solidFill>
                  <a:srgbClr val="C00000"/>
                </a:solidFill>
              </a:rPr>
              <a:t>Relaxation of Electronic States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263166"/>
            <a:ext cx="6509192" cy="37365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62600" y="1219200"/>
            <a:ext cx="2913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dirty="0" smtClean="0">
                <a:solidFill>
                  <a:srgbClr val="C00000"/>
                </a:solidFill>
              </a:rPr>
              <a:t>Phosphorescence?</a:t>
            </a:r>
            <a:endParaRPr lang="en-IN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7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16200000" flipV="1">
            <a:off x="780179" y="1011891"/>
            <a:ext cx="1015663" cy="137618"/>
          </a:xfrm>
          <a:prstGeom prst="rect">
            <a:avLst/>
          </a:prstGeom>
          <a:gradFill flip="none" rotWithShape="1">
            <a:gsLst>
              <a:gs pos="41500">
                <a:srgbClr val="F68C8C"/>
              </a:gs>
              <a:gs pos="0">
                <a:srgbClr val="FF0000">
                  <a:lumMod val="70000"/>
                  <a:lumOff val="30000"/>
                </a:srgbClr>
              </a:gs>
              <a:gs pos="83000">
                <a:schemeClr val="tx2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1066800" y="1219200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​</a:t>
            </a:r>
            <a:endParaRPr lang="en-GB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16044" y="2743200"/>
            <a:ext cx="18473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chemeClr val="tx2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0200" y="757535"/>
            <a:ext cx="40733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Analytical Techniques</a:t>
            </a:r>
            <a:endParaRPr lang="en-I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19201" y="1796534"/>
            <a:ext cx="2383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Effect of conjugation </a:t>
            </a:r>
            <a:endParaRPr lang="en-IN" sz="2000" dirty="0">
              <a:solidFill>
                <a:srgbClr val="C00000"/>
              </a:solidFill>
            </a:endParaRPr>
          </a:p>
        </p:txBody>
      </p:sp>
      <p:pic>
        <p:nvPicPr>
          <p:cNvPr id="7170" name="Picture 2" descr="Image result for effect of conjugation in uv spectros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04646"/>
            <a:ext cx="595312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78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 flipH="1" flipV="1">
            <a:off x="2100920" y="3283727"/>
            <a:ext cx="704180" cy="79047"/>
          </a:xfrm>
          <a:prstGeom prst="rect">
            <a:avLst/>
          </a:prstGeom>
          <a:gradFill flip="none" rotWithShape="1">
            <a:gsLst>
              <a:gs pos="84000">
                <a:srgbClr val="FF0000"/>
              </a:gs>
              <a:gs pos="0">
                <a:srgbClr val="002060"/>
              </a:gs>
              <a:gs pos="42000">
                <a:srgbClr val="00B0F0"/>
              </a:gs>
            </a:gsLst>
            <a:lin ang="15000000" scaled="0"/>
            <a:tileRect/>
          </a:gradFill>
        </p:spPr>
        <p:txBody>
          <a:bodyPr wrap="square" rtlCol="0">
            <a:spAutoFit/>
          </a:bodyPr>
          <a:lstStyle/>
          <a:p>
            <a:endParaRPr lang="en-IN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5135" y="3323251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13924"/>
            <a:ext cx="3657600" cy="199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5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B8E8B11A-FE44-4EBA-92C5-6753E5F6A8DC}" vid="{798A0FBA-C45A-406E-95C5-62C6FEB89A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4384</TotalTime>
  <Words>121</Words>
  <Application>Microsoft Office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Theme2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Doctoral Progress Report</dc:title>
  <dc:creator>ANSHU</dc:creator>
  <cp:lastModifiedBy>Anshu Gurjar</cp:lastModifiedBy>
  <cp:revision>402</cp:revision>
  <dcterms:created xsi:type="dcterms:W3CDTF">2015-09-27T06:56:46Z</dcterms:created>
  <dcterms:modified xsi:type="dcterms:W3CDTF">2022-01-25T05:50:36Z</dcterms:modified>
</cp:coreProperties>
</file>