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4" r:id="rId3"/>
    <p:sldId id="329" r:id="rId4"/>
    <p:sldId id="307" r:id="rId5"/>
    <p:sldId id="308" r:id="rId6"/>
    <p:sldId id="288" r:id="rId7"/>
    <p:sldId id="280" r:id="rId8"/>
    <p:sldId id="314" r:id="rId9"/>
    <p:sldId id="315" r:id="rId10"/>
    <p:sldId id="313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1" autoAdjust="0"/>
    <p:restoredTop sz="94660"/>
  </p:normalViewPr>
  <p:slideViewPr>
    <p:cSldViewPr>
      <p:cViewPr varScale="1">
        <p:scale>
          <a:sx n="64" d="100"/>
          <a:sy n="64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1959-E5DD-40F3-AF5C-5C5E2DF28588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EDAC7-03F0-4BE3-97D3-92B27EA59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931D2-D4B1-426B-B195-588A447A2F17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70826-749E-4F53-A8C1-17E57E74BD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D191B-3BD1-4C42-A1F0-FB3CAFC84C8B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75E68-EFED-479F-81C9-0F634A11E9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9C52-7B1D-4AED-A37D-C9031598A8BE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55057-DA31-49A4-B832-5F36C231D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80A49-1D62-4520-A303-EB639CB886CD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861B-5922-4E06-978A-759E3A3D4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4AA31-9BEC-46EE-B5B0-19012BAB7F1E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23EF6-7CBB-44CC-9AF0-E72B56AD2E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F6234-D845-4E3E-90FC-AB50C8EFEEC8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E30E-25F4-424A-B1CD-A7A4B7A2E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3505-9087-4A40-ABEF-E48C902A5369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1679-DDBF-483F-8C5F-66FE29A761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45BAC-DB9A-4B12-A0BA-765B1A62D8B6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27B6A-7219-447E-A64F-C8F1652452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02E93-6F3E-4553-AE3C-CD1E97921C59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456C3-FDFF-489A-9726-F8288687E1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411B4-B2F5-4FB7-98A5-71EEF8B2192B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6EE1A-328D-45EA-A3DA-894D4DF8DD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E768AC-645E-46AD-859D-9E19F7A2B831}" type="datetimeFigureOut">
              <a:rPr lang="en-US"/>
              <a:pPr>
                <a:defRPr/>
              </a:pPr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E94FD2A-6118-4E98-AC56-1CD49E4031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 txBox="1">
            <a:spLocks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2800">
                <a:solidFill>
                  <a:srgbClr val="FF0000"/>
                </a:solidFill>
                <a:latin typeface="Arial Black" pitchFamily="34" charset="0"/>
              </a:rPr>
              <a:t>KINEMATICS &amp; DYNAMICS OF MACHINES (KDM)</a:t>
            </a:r>
            <a:r>
              <a:rPr lang="en-US" altLang="en-US" sz="280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en-US" altLang="en-US" sz="2800">
                <a:solidFill>
                  <a:schemeClr val="folHlink"/>
                </a:solidFill>
                <a:latin typeface="Arial Black" pitchFamily="34" charset="0"/>
              </a:rPr>
            </a:br>
            <a:endParaRPr lang="en-US" altLang="en-US" sz="2800">
              <a:latin typeface="Calibri" pitchFamily="34" charset="0"/>
            </a:endParaRPr>
          </a:p>
        </p:txBody>
      </p:sp>
      <p:pic>
        <p:nvPicPr>
          <p:cNvPr id="2051" name="Picture 2" descr="http://www.unidelve.com/uploads/university/1adfcbc33303a7310b22b11cb1dd9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385888"/>
            <a:ext cx="1590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>
          <a:xfrm>
            <a:off x="1062038" y="3449638"/>
            <a:ext cx="7239000" cy="2071687"/>
          </a:xfrm>
          <a:prstGeom prst="rect">
            <a:avLst/>
          </a:prstGeom>
          <a:extLst/>
        </p:spPr>
        <p:txBody>
          <a:bodyPr>
            <a:spAutoFit/>
          </a:bodyPr>
          <a:lstStyle>
            <a:lvl1pPr marL="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742950" indent="-28575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1143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600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20574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200" u="none" dirty="0" smtClean="0">
                <a:latin typeface="Arial Black" pitchFamily="34" charset="0"/>
              </a:rPr>
              <a:t>L. E. College, Morbi-2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u="none" dirty="0" smtClean="0">
                <a:latin typeface="Arial" charset="0"/>
              </a:rPr>
              <a:t>Industrial Engineering Department</a:t>
            </a:r>
          </a:p>
          <a:p>
            <a:pPr marL="274320" indent="-274320" rtl="1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ar-SA" sz="1800" b="1" i="1" u="none" dirty="0" smtClean="0">
              <a:latin typeface="Arial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800" b="1" i="1" u="none" dirty="0" smtClean="0">
                <a:latin typeface="Arial" charset="0"/>
              </a:rPr>
              <a:t>Chapter-01– Introduction of Mechanisms and Machines </a:t>
            </a:r>
            <a:endParaRPr lang="en-US" sz="1800" dirty="0" smtClean="0"/>
          </a:p>
          <a:p>
            <a:pPr marL="274320" indent="-274320" rtl="1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1800" b="1" i="1" u="none" dirty="0"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76600" y="5410200"/>
            <a:ext cx="2667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Prepared by Prof.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Divyesh B. Patel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LE. College,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Morbi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+919925282644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divyesh21dragon@gmail.com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1752600"/>
          </a:xfrm>
        </p:spPr>
        <p:txBody>
          <a:bodyPr rtlCol="0">
            <a:normAutofit/>
          </a:bodyPr>
          <a:lstStyle/>
          <a:p>
            <a:pPr indent="22383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(a) have line contact</a:t>
            </a:r>
          </a:p>
          <a:p>
            <a:pPr indent="22383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(b) have surface contact</a:t>
            </a:r>
          </a:p>
          <a:p>
            <a:pPr indent="22383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(c) permit relative motion</a:t>
            </a:r>
          </a:p>
          <a:p>
            <a:pPr indent="22383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(d) are held together</a:t>
            </a:r>
          </a:p>
          <a:p>
            <a:pPr indent="223838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dirty="0" smtClean="0">
                <a:solidFill>
                  <a:schemeClr val="accent6"/>
                </a:solidFill>
              </a:rPr>
              <a:t>(e) have dynamic forces</a:t>
            </a:r>
            <a:endParaRPr lang="en-US" sz="1800" dirty="0">
              <a:solidFill>
                <a:schemeClr val="accent6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4675" indent="-342900" eaLnBrk="1" hangingPunct="1">
              <a:buFont typeface="Calibri" pitchFamily="34" charset="0"/>
              <a:buAutoNum type="arabicParenR"/>
            </a:pPr>
            <a:r>
              <a:rPr lang="en-US" altLang="en-US">
                <a:solidFill>
                  <a:schemeClr val="accent1"/>
                </a:solidFill>
                <a:latin typeface="Calibri" pitchFamily="34" charset="0"/>
              </a:rPr>
              <a:t>Kinematic pairs are those which have two elements that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209800"/>
            <a:ext cx="4256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74675" indent="-342900" eaLnBrk="1" hangingPunct="1">
              <a:buFont typeface="Calibri" pitchFamily="34" charset="0"/>
              <a:buAutoNum type="arabicParenR" startAt="2"/>
            </a:pPr>
            <a:r>
              <a:rPr lang="en-US" altLang="en-US">
                <a:solidFill>
                  <a:schemeClr val="accent1"/>
                </a:solidFill>
                <a:latin typeface="Calibri" pitchFamily="34" charset="0"/>
              </a:rPr>
              <a:t>Which of the following is a lower pair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667000"/>
            <a:ext cx="4572000" cy="16986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(a) ball and socket </a:t>
            </a:r>
          </a:p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(b) piston and cylinder</a:t>
            </a:r>
          </a:p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(c) cam and follower</a:t>
            </a:r>
          </a:p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(d) (a) and (b) above</a:t>
            </a:r>
          </a:p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(e) belt drive.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267200"/>
            <a:ext cx="3346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74675" indent="-342900" eaLnBrk="1" hangingPunct="1">
              <a:buFont typeface="Calibri" pitchFamily="34" charset="0"/>
              <a:buAutoNum type="arabicParenR" startAt="3"/>
            </a:pPr>
            <a:r>
              <a:rPr lang="en-US" altLang="en-US">
                <a:solidFill>
                  <a:schemeClr val="accent1"/>
                </a:solidFill>
                <a:latin typeface="Calibri" pitchFamily="34" charset="0"/>
              </a:rPr>
              <a:t>Pulley in a belt drive acts as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876800"/>
            <a:ext cx="4572000" cy="16986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(a) cylindrical pair</a:t>
            </a:r>
          </a:p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(b) turning pair</a:t>
            </a:r>
          </a:p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(c) rolling pair</a:t>
            </a:r>
          </a:p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(d) sliding pair</a:t>
            </a:r>
          </a:p>
          <a:p>
            <a:pPr marL="342900" indent="223838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accent6"/>
                </a:solidFill>
                <a:latin typeface="+mn-lt"/>
                <a:cs typeface="+mn-cs"/>
              </a:rPr>
              <a:t>(e) surface pair</a:t>
            </a:r>
            <a:r>
              <a:rPr lang="en-US" dirty="0"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88585" y="2967335"/>
            <a:ext cx="316682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Kinematic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65138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kinematic pairs are coupled in such a way that the last link is joined to the first link to transmit </a:t>
            </a:r>
            <a:r>
              <a:rPr lang="en-US" sz="2400" i="1" u="sng" dirty="0" smtClean="0">
                <a:latin typeface="Times New Roman" pitchFamily="18" charset="0"/>
                <a:cs typeface="Times New Roman" pitchFamily="18" charset="0"/>
              </a:rPr>
              <a:t>definite motion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(i.e. completely or successfully constrained motion), it is called a kinematic chain.</a:t>
            </a:r>
          </a:p>
          <a:p>
            <a:pPr marL="465138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 determine the given assemblage for links from the kinematic chain or not:</a:t>
            </a:r>
          </a:p>
          <a:p>
            <a:pPr marL="865188" lvl="1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two equations are</a:t>
            </a:r>
          </a:p>
          <a:p>
            <a:pPr marL="865188" lvl="1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 = 2p – 4 …………………(1)</a:t>
            </a:r>
          </a:p>
          <a:p>
            <a:pPr marL="865188" lvl="1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j = (3/2)*1 – 2 …………….(2)</a:t>
            </a:r>
          </a:p>
          <a:p>
            <a:pPr marL="865188" lvl="1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65188" lvl="1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 , 	l = number  of  links</a:t>
            </a:r>
          </a:p>
          <a:p>
            <a:pPr marL="865188" lvl="1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p = number  of pairs</a:t>
            </a:r>
          </a:p>
          <a:p>
            <a:pPr marL="865188" lvl="1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j  = number  of  joints</a:t>
            </a:r>
          </a:p>
          <a:p>
            <a:pPr marL="465138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Pair v/s Joint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eaLnBrk="1" hangingPunct="1"/>
            <a:r>
              <a:rPr lang="en-US" altLang="en-US" sz="2400" b="1" i="1" smtClean="0">
                <a:latin typeface="Times New Roman" pitchFamily="18" charset="0"/>
                <a:cs typeface="Times New Roman" pitchFamily="18" charset="0"/>
              </a:rPr>
              <a:t>Pair: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 it generally refers to the two machine members which are coupled, together based on their relative motion.</a:t>
            </a:r>
            <a:br>
              <a:rPr lang="en-US" altLang="en-US" sz="240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the types are turning pair, sliding pair etc.</a:t>
            </a:r>
          </a:p>
          <a:p>
            <a:pPr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example of turning pair is the piston and connecting rod.</a:t>
            </a:r>
          </a:p>
          <a:p>
            <a:pPr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example of sliding pair is the piston and the internal surface of the cylinder walls.</a:t>
            </a:r>
          </a:p>
          <a:p>
            <a:pPr eaLnBrk="1" hangingPunct="1"/>
            <a:r>
              <a:rPr lang="en-US" altLang="en-US" sz="2400" b="1" i="1" smtClean="0">
                <a:latin typeface="Times New Roman" pitchFamily="18" charset="0"/>
                <a:cs typeface="Times New Roman" pitchFamily="18" charset="0"/>
              </a:rPr>
              <a:t>joint: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 it is the type of connection that exists between two machine members joined together, based on the relative motion existing between the members.</a:t>
            </a:r>
          </a:p>
          <a:p>
            <a:pPr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example: the joint between piston and connecting rod is pin-joint.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609600"/>
            <a:ext cx="2628900" cy="2114550"/>
          </a:xfrm>
        </p:spPr>
      </p:pic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533400"/>
            <a:ext cx="29718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743200"/>
            <a:ext cx="358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links, l = 3</a:t>
            </a:r>
          </a:p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pairs, p = 3</a:t>
            </a:r>
          </a:p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joints, j = 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4800" y="3810000"/>
            <a:ext cx="41910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 = 2p – 4</a:t>
            </a:r>
          </a:p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 = 2*3 – 4 = 2</a:t>
            </a: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L.H.S. &gt; R.H.S</a:t>
            </a:r>
            <a:r>
              <a:rPr lang="en-US" dirty="0">
                <a:latin typeface="+mn-lt"/>
                <a:cs typeface="+mn-cs"/>
              </a:rPr>
              <a:t>.</a:t>
            </a: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91440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j = (3/2)*1 – 2</a:t>
            </a:r>
          </a:p>
          <a:p>
            <a:pPr marL="91440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 = (3/2)*3 – 2 = 2.5</a:t>
            </a:r>
          </a:p>
          <a:p>
            <a:pPr marL="914400" lvl="1" indent="-347663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914400" lvl="1" indent="-347663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L.H.S. &gt; R.H.S</a:t>
            </a:r>
            <a:r>
              <a:rPr lang="en-US" dirty="0">
                <a:latin typeface="+mn-lt"/>
                <a:cs typeface="+mn-cs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3400" y="2819400"/>
            <a:ext cx="358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links, l = 4</a:t>
            </a:r>
          </a:p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pairs, p = 4</a:t>
            </a:r>
          </a:p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joints, j = 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00600" y="3810000"/>
            <a:ext cx="41910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 = 2p – 4</a:t>
            </a:r>
          </a:p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 = 2*3 – 4 = 4</a:t>
            </a: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914400" lvl="1" indent="-347663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L.H.S. = R.H.S.</a:t>
            </a: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91440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j = (3/2)*1 – 2</a:t>
            </a:r>
          </a:p>
          <a:p>
            <a:pPr marL="91440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 = (3/2)*4 – 2 = 4</a:t>
            </a:r>
          </a:p>
          <a:p>
            <a:pPr marL="914400" lvl="1" indent="-347663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914400" lvl="1" indent="-347663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L.H.S. =  R.H.S.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5188" lvl="1" indent="107950" algn="just" eaLnBrk="1" hangingPunct="1"/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No. -1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800600" y="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5188" lvl="1" indent="107950" algn="just" eaLnBrk="1" hangingPunct="1"/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No. -2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90600" y="6324600"/>
            <a:ext cx="1365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i="1">
                <a:solidFill>
                  <a:srgbClr val="FF00FF"/>
                </a:solidFill>
                <a:latin typeface="Calibri" pitchFamily="34" charset="0"/>
              </a:rPr>
              <a:t>locked chain</a:t>
            </a:r>
            <a:endParaRPr lang="en-US" altLang="en-US">
              <a:solidFill>
                <a:srgbClr val="FF00FF"/>
              </a:solidFill>
              <a:latin typeface="Calibri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029200" y="6324600"/>
            <a:ext cx="287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i="1">
                <a:solidFill>
                  <a:srgbClr val="FF00FF"/>
                </a:solidFill>
                <a:latin typeface="Calibri" pitchFamily="34" charset="0"/>
              </a:rPr>
              <a:t>constrained kinematic chain</a:t>
            </a:r>
            <a:endParaRPr lang="en-US" altLang="en-US">
              <a:solidFill>
                <a:srgbClr val="FF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6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533400"/>
            <a:ext cx="2781300" cy="2286000"/>
          </a:xfrm>
        </p:spPr>
      </p:pic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533400"/>
            <a:ext cx="32766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5188" lvl="1" indent="107950" algn="just" eaLnBrk="1" hangingPunct="1"/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No. -3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00600" y="-1905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5188" lvl="1" indent="107950" algn="just" eaLnBrk="1" hangingPunct="1"/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No. -4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2895600"/>
            <a:ext cx="358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links, l = 5</a:t>
            </a:r>
          </a:p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pairs, p = 5</a:t>
            </a:r>
          </a:p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joints, j = 5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3962400"/>
            <a:ext cx="41910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 = 2p – 4</a:t>
            </a:r>
          </a:p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 = 2*5 – 4 = 6</a:t>
            </a: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L.H.S. &lt; R.H.S.</a:t>
            </a: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91440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j = (3/2)*1 – 2</a:t>
            </a:r>
          </a:p>
          <a:p>
            <a:pPr marL="91440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 = (3/2)*5 – 2 = 5.5</a:t>
            </a:r>
          </a:p>
          <a:p>
            <a:pPr marL="914400" lvl="1" indent="-347663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L.H.S. &lt; R.H.S.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038600" y="2895600"/>
            <a:ext cx="3581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links, l = 6</a:t>
            </a:r>
          </a:p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pairs, p = 5</a:t>
            </a:r>
          </a:p>
          <a:p>
            <a:pPr marL="865188" lvl="1" indent="107950" algn="just" eaLnBrk="1" hangingPunct="1"/>
            <a:r>
              <a:rPr lang="en-US" altLang="en-US">
                <a:latin typeface="Times New Roman" pitchFamily="18" charset="0"/>
                <a:cs typeface="Times New Roman" pitchFamily="18" charset="0"/>
              </a:rPr>
              <a:t>Number of joints, j = 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95800" y="3962400"/>
            <a:ext cx="41910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 = 2p – 4</a:t>
            </a:r>
          </a:p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 = 2*5 – 4 = 6</a:t>
            </a: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L.H.S. =  R.H.S.</a:t>
            </a:r>
          </a:p>
          <a:p>
            <a:pPr marL="560388" lvl="1" indent="63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91440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j = (3/2)*1 – 2</a:t>
            </a:r>
          </a:p>
          <a:p>
            <a:pPr marL="914400"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7 = (3/2)*6 – 2 = 7</a:t>
            </a:r>
          </a:p>
          <a:p>
            <a:pPr marL="914400" lvl="1" indent="-347663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marL="865188" lvl="1" indent="10795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L.H.S. = R.H.S.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990600" y="6488113"/>
            <a:ext cx="2119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 i="1">
                <a:solidFill>
                  <a:srgbClr val="FF00FF"/>
                </a:solidFill>
                <a:latin typeface="Calibri" pitchFamily="34" charset="0"/>
              </a:rPr>
              <a:t>unconstrained chain</a:t>
            </a:r>
            <a:endParaRPr lang="en-US" altLang="en-US">
              <a:solidFill>
                <a:srgbClr val="FF00FF"/>
              </a:solidFill>
              <a:latin typeface="Calibri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105400" y="6488113"/>
            <a:ext cx="2824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b="1">
                <a:solidFill>
                  <a:srgbClr val="FF00FF"/>
                </a:solidFill>
                <a:latin typeface="Calibri" pitchFamily="34" charset="0"/>
              </a:rPr>
              <a:t>compound kinematic chain</a:t>
            </a:r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Kinematic chain</a:t>
            </a:r>
            <a:br>
              <a:rPr lang="en-US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algn="just"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Kinematic chain is defined as the combination of kinematic pairs in which each links forms a part of two kinematic pairs and the relative motion between the links is either completely constrained or successfully constrained.</a:t>
            </a:r>
          </a:p>
          <a:p>
            <a:pPr algn="just"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Examples: slider-crank mechanism</a:t>
            </a:r>
          </a:p>
          <a:p>
            <a:pPr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For a kinematic chain</a:t>
            </a:r>
          </a:p>
          <a:p>
            <a:pPr algn="ctr" eaLnBrk="1" hangingPunct="1">
              <a:buFont typeface="Arial" charset="0"/>
              <a:buNone/>
            </a:pPr>
            <a:r>
              <a:rPr lang="pt-BR" altLang="en-US" sz="2400" b="1" smtClean="0">
                <a:latin typeface="Times New Roman" pitchFamily="18" charset="0"/>
                <a:cs typeface="Times New Roman" pitchFamily="18" charset="0"/>
              </a:rPr>
              <a:t>l = 2 p – 4 = 2 (j + 2) / 3</a:t>
            </a:r>
          </a:p>
          <a:p>
            <a:pPr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Where l = no. of links, P = no. of Pairs and j = no. of joints</a:t>
            </a:r>
          </a:p>
          <a:p>
            <a:pPr eaLnBrk="1" hangingPunct="1"/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When,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2400" b="1" smtClean="0">
                <a:latin typeface="Times New Roman" pitchFamily="18" charset="0"/>
                <a:cs typeface="Times New Roman" pitchFamily="18" charset="0"/>
              </a:rPr>
              <a:t>	LHS &gt; RHS, then the chain is locked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2400" b="1" smtClean="0">
                <a:latin typeface="Times New Roman" pitchFamily="18" charset="0"/>
                <a:cs typeface="Times New Roman" pitchFamily="18" charset="0"/>
              </a:rPr>
              <a:t>	LHS = RHS, then the chain is constrained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2400" b="1" smtClean="0">
                <a:latin typeface="Times New Roman" pitchFamily="18" charset="0"/>
                <a:cs typeface="Times New Roman" pitchFamily="18" charset="0"/>
              </a:rPr>
              <a:t>	LHS &lt; RHS, then the chain is unconstrained</a:t>
            </a:r>
            <a:endParaRPr lang="en-US" altLang="en-US" sz="2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5867400"/>
          </a:xfrm>
        </p:spPr>
        <p:txBody>
          <a:bodyPr rtlCol="0">
            <a:normAutofit/>
          </a:bodyPr>
          <a:lstStyle/>
          <a:p>
            <a:pPr marL="465138" indent="-465138" algn="just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Binary Joint: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two links are joined at the same connection, the joint is known as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binary joint.</a:t>
            </a:r>
          </a:p>
          <a:p>
            <a:pPr marL="465138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 eaLnBrk="1" fontAlgn="auto" hangingPunct="1">
              <a:spcAft>
                <a:spcPts val="0"/>
              </a:spcAft>
              <a:buFont typeface="+mj-lt"/>
              <a:buAutoNum type="arabicParenR" startAt="2"/>
              <a:defRPr/>
            </a:pPr>
            <a:r>
              <a:rPr lang="en-US" sz="24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Ternary Joint: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three links are joined at the same connection, the joint is known as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ternary joint.</a:t>
            </a:r>
          </a:p>
          <a:p>
            <a:pPr marL="865188" lvl="1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ternary joint is equivalent to two binary joints</a:t>
            </a:r>
          </a:p>
          <a:p>
            <a:pPr marL="465138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Types of Joint:</a:t>
            </a:r>
          </a:p>
        </p:txBody>
      </p:sp>
      <p:pic>
        <p:nvPicPr>
          <p:cNvPr id="56322" name="Picture 2" descr="Image result for binary joint"/>
          <p:cNvPicPr>
            <a:picLocks noChangeAspect="1" noChangeArrowheads="1"/>
          </p:cNvPicPr>
          <p:nvPr/>
        </p:nvPicPr>
        <p:blipFill>
          <a:blip r:embed="rId2" cstate="print"/>
          <a:srcRect l="33856" t="58455" r="21004" b="18163"/>
          <a:stretch>
            <a:fillRect/>
          </a:stretch>
        </p:blipFill>
        <p:spPr bwMode="auto">
          <a:xfrm>
            <a:off x="2971800" y="1981200"/>
            <a:ext cx="274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 descr="Image result for binary joint"/>
          <p:cNvPicPr>
            <a:picLocks noChangeAspect="1" noChangeArrowheads="1"/>
          </p:cNvPicPr>
          <p:nvPr/>
        </p:nvPicPr>
        <p:blipFill>
          <a:blip r:embed="rId3" cstate="print"/>
          <a:srcRect l="15047" t="43423" r="33542" b="23174"/>
          <a:stretch>
            <a:fillRect/>
          </a:stretch>
        </p:blipFill>
        <p:spPr bwMode="auto">
          <a:xfrm>
            <a:off x="2819400" y="4724400"/>
            <a:ext cx="3124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 rtlCol="0">
            <a:normAutofit/>
          </a:bodyPr>
          <a:lstStyle/>
          <a:p>
            <a:pPr marL="465138" indent="-465138" algn="just" eaLnBrk="1" fontAlgn="auto" hangingPunct="1">
              <a:spcAft>
                <a:spcPts val="0"/>
              </a:spcAft>
              <a:buFont typeface="+mj-lt"/>
              <a:buAutoNum type="arabicParenR" startAt="3"/>
              <a:defRPr/>
            </a:pPr>
            <a:r>
              <a:rPr lang="en-US" sz="24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Quaternary Joint: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four links are joined at the same connection, the joint is called a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quaternary joint.</a:t>
            </a:r>
          </a:p>
          <a:p>
            <a:pPr marL="865188" lvl="1" indent="-465138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equivalent to three binary joints.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Types of Joint:</a:t>
            </a:r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971800"/>
            <a:ext cx="279082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048000"/>
            <a:ext cx="2438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one of the links of a kinematic chain is fixed, the chain is known as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mechanism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It may be used for transmitting or transforming motion e.g. engine indicators, typewriter etc.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simple mechanism,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compound mechanism</a:t>
            </a:r>
            <a:endParaRPr lang="en-US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7650860</TotalTime>
  <Words>715</Words>
  <Application>Microsoft Office PowerPoint</Application>
  <PresentationFormat>On-screen Show (4:3)</PresentationFormat>
  <Paragraphs>131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Kinematic Chain</vt:lpstr>
      <vt:lpstr>Pair v/s Joint</vt:lpstr>
      <vt:lpstr>Slide 4</vt:lpstr>
      <vt:lpstr>Slide 5</vt:lpstr>
      <vt:lpstr>Kinematic chain </vt:lpstr>
      <vt:lpstr>Types of Joint:</vt:lpstr>
      <vt:lpstr>Types of Joint:</vt:lpstr>
      <vt:lpstr>Mechanism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MECHANICAL</dc:creator>
  <cp:lastModifiedBy>acer</cp:lastModifiedBy>
  <cp:revision>427</cp:revision>
  <dcterms:created xsi:type="dcterms:W3CDTF">2006-08-16T00:00:00Z</dcterms:created>
  <dcterms:modified xsi:type="dcterms:W3CDTF">2020-10-14T11:37:44Z</dcterms:modified>
</cp:coreProperties>
</file>