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66" r:id="rId4"/>
    <p:sldId id="267" r:id="rId5"/>
    <p:sldId id="269" r:id="rId6"/>
    <p:sldId id="268" r:id="rId7"/>
    <p:sldId id="270" r:id="rId8"/>
    <p:sldId id="265"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75" autoAdjust="0"/>
    <p:restoredTop sz="94660"/>
  </p:normalViewPr>
  <p:slideViewPr>
    <p:cSldViewPr>
      <p:cViewPr varScale="1">
        <p:scale>
          <a:sx n="64" d="100"/>
          <a:sy n="64" d="100"/>
        </p:scale>
        <p:origin x="-1722" y="-102"/>
      </p:cViewPr>
      <p:guideLst>
        <p:guide orient="horz" pos="2160"/>
        <p:guide pos="2880"/>
      </p:guideLst>
    </p:cSldViewPr>
  </p:slideViewPr>
  <p:notesTextViewPr>
    <p:cViewPr>
      <p:scale>
        <a:sx n="33" d="100"/>
        <a:sy n="33"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1A508A-183C-4570-B53F-72296986B6D2}" type="datetimeFigureOut">
              <a:rPr lang="en-US" smtClean="0"/>
              <a:pPr/>
              <a:t>10/6/2021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19A626-4BF4-4D17-A6CD-9A89DA31CEA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017D8B4-F692-4FF0-9CAF-D32C5725F45C}" type="datetimeFigureOut">
              <a:rPr lang="en-US"/>
              <a:pPr>
                <a:defRPr/>
              </a:pPr>
              <a:t>10/6/2021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11CE4B-AD9A-47D2-A6EB-4AF73BC02E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90197D-ED8B-4FC2-B79F-0DAC982C8487}" type="datetimeFigureOut">
              <a:rPr lang="en-US"/>
              <a:pPr>
                <a:defRPr/>
              </a:pPr>
              <a:t>10/6/2021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B46551-F940-46F9-938C-1635116AECD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0D78E8-5984-4591-96C1-F6C557956BB4}" type="datetimeFigureOut">
              <a:rPr lang="en-US"/>
              <a:pPr>
                <a:defRPr/>
              </a:pPr>
              <a:t>10/6/2021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9EF6FB-4E71-44BE-8032-A8F8294F17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40848AD-6168-45A3-93FB-C3D31F7FFB73}" type="datetimeFigureOut">
              <a:rPr lang="en-US"/>
              <a:pPr>
                <a:defRPr/>
              </a:pPr>
              <a:t>10/6/2021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E840EB-AAE0-488B-A1B3-CA8E5F97FA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25A0ABA-3FA2-47BE-B587-E2C68294E39D}" type="datetimeFigureOut">
              <a:rPr lang="en-US"/>
              <a:pPr>
                <a:defRPr/>
              </a:pPr>
              <a:t>10/6/2021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658287-B931-48E4-AAC8-3D6C2FB7CA4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0C59B6F-860A-47AA-B834-AABCC0FE873E}" type="datetimeFigureOut">
              <a:rPr lang="en-US"/>
              <a:pPr>
                <a:defRPr/>
              </a:pPr>
              <a:t>10/6/2021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94089A-55FA-4708-8EF9-7B83955870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B7A3957-F3B0-4824-984B-24A2DA1A41AE}" type="datetimeFigureOut">
              <a:rPr lang="en-US"/>
              <a:pPr>
                <a:defRPr/>
              </a:pPr>
              <a:t>10/6/2021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0989B9B-008A-4CC7-9AAE-A1E8867768B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4951973-9F3D-46FA-B4D8-617A5C98F39D}" type="datetimeFigureOut">
              <a:rPr lang="en-US"/>
              <a:pPr>
                <a:defRPr/>
              </a:pPr>
              <a:t>10/6/2021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FD8B8F1-3D44-4E76-AEA7-600E7D53F68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6EC1254-8971-4215-A04D-63484C1F93F1}" type="datetimeFigureOut">
              <a:rPr lang="en-US"/>
              <a:pPr>
                <a:defRPr/>
              </a:pPr>
              <a:t>10/6/2021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9CF77CD-712F-4173-997B-8A9FBEDE241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38CD0BD-9F08-49A5-AC0C-7445E2F3463F}" type="datetimeFigureOut">
              <a:rPr lang="en-US"/>
              <a:pPr>
                <a:defRPr/>
              </a:pPr>
              <a:t>10/6/2021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91CEC7-7245-435E-B22B-1447076E1B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404DA00-23CE-4AAE-9169-36B37B351516}" type="datetimeFigureOut">
              <a:rPr lang="en-US"/>
              <a:pPr>
                <a:defRPr/>
              </a:pPr>
              <a:t>10/6/2021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48B801-1BFF-4AC8-B46A-ABCD1DA6162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E8782FF-1CC0-4CEE-AFC9-D0EEDAB5D70D}" type="datetimeFigureOut">
              <a:rPr lang="en-US"/>
              <a:pPr>
                <a:defRPr/>
              </a:pPr>
              <a:t>10/6/2021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368D6B5-7713-4CB1-B5B7-71EB63D25C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txBox="1">
            <a:spLocks/>
          </p:cNvSpPr>
          <p:nvPr/>
        </p:nvSpPr>
        <p:spPr bwMode="auto">
          <a:xfrm>
            <a:off x="914400" y="274638"/>
            <a:ext cx="7772400" cy="1143000"/>
          </a:xfrm>
          <a:prstGeom prst="rect">
            <a:avLst/>
          </a:prstGeom>
          <a:noFill/>
          <a:ln w="9525">
            <a:noFill/>
            <a:miter lim="800000"/>
            <a:headEnd/>
            <a:tailEnd/>
          </a:ln>
        </p:spPr>
        <p:txBody>
          <a:bodyPr anchor="ctr"/>
          <a:lstStyle/>
          <a:p>
            <a:pPr algn="ctr"/>
            <a:r>
              <a:rPr lang="en-US" sz="2800" dirty="0">
                <a:solidFill>
                  <a:srgbClr val="FF0000"/>
                </a:solidFill>
                <a:latin typeface="Arial Black" pitchFamily="34" charset="0"/>
              </a:rPr>
              <a:t>KINEMATICS OF MACHINES (KOM)</a:t>
            </a:r>
            <a:r>
              <a:rPr lang="en-US" sz="2800" dirty="0">
                <a:solidFill>
                  <a:schemeClr val="folHlink"/>
                </a:solidFill>
                <a:latin typeface="Arial Black" pitchFamily="34" charset="0"/>
              </a:rPr>
              <a:t/>
            </a:r>
            <a:br>
              <a:rPr lang="en-US" sz="2800" dirty="0">
                <a:solidFill>
                  <a:schemeClr val="folHlink"/>
                </a:solidFill>
                <a:latin typeface="Arial Black" pitchFamily="34" charset="0"/>
              </a:rPr>
            </a:br>
            <a:endParaRPr lang="en-US" sz="2800" dirty="0">
              <a:latin typeface="Calibri" pitchFamily="34" charset="0"/>
            </a:endParaRPr>
          </a:p>
        </p:txBody>
      </p:sp>
      <p:pic>
        <p:nvPicPr>
          <p:cNvPr id="2051" name="Picture 2" descr="http://www.unidelve.com/uploads/university/1adfcbc33303a7310b22b11cb1dd9905.jpg"/>
          <p:cNvPicPr>
            <a:picLocks noChangeAspect="1" noChangeArrowheads="1"/>
          </p:cNvPicPr>
          <p:nvPr/>
        </p:nvPicPr>
        <p:blipFill>
          <a:blip r:embed="rId2" cstate="print"/>
          <a:srcRect/>
          <a:stretch>
            <a:fillRect/>
          </a:stretch>
        </p:blipFill>
        <p:spPr bwMode="auto">
          <a:xfrm>
            <a:off x="3886200" y="1385888"/>
            <a:ext cx="1590675" cy="1828800"/>
          </a:xfrm>
          <a:prstGeom prst="rect">
            <a:avLst/>
          </a:prstGeom>
          <a:noFill/>
          <a:ln w="9525">
            <a:noFill/>
            <a:miter lim="800000"/>
            <a:headEnd/>
            <a:tailEnd/>
          </a:ln>
        </p:spPr>
      </p:pic>
      <p:sp>
        <p:nvSpPr>
          <p:cNvPr id="6" name="Text Box 5"/>
          <p:cNvSpPr txBox="1">
            <a:spLocks noChangeArrowheads="1"/>
          </p:cNvSpPr>
          <p:nvPr/>
        </p:nvSpPr>
        <p:spPr>
          <a:xfrm>
            <a:off x="1062038" y="3449638"/>
            <a:ext cx="7239000" cy="2403475"/>
          </a:xfrm>
          <a:prstGeom prst="rect">
            <a:avLst/>
          </a:prstGeom>
          <a:extLst/>
        </p:spPr>
        <p:txBody>
          <a:bodyPr>
            <a:spAutoFit/>
          </a:bodyPr>
          <a:lstStyle>
            <a:lvl1pPr marL="0" indent="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1pPr>
            <a:lvl2pPr marL="742950" indent="-28575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2pPr>
            <a:lvl3pPr marL="11430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3pPr>
            <a:lvl4pPr marL="16002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4pPr>
            <a:lvl5pPr marL="20574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5pPr>
            <a:lvl6pPr marL="25146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6pPr>
            <a:lvl7pPr marL="29718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7pPr>
            <a:lvl8pPr marL="34290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8pPr>
            <a:lvl9pPr marL="38862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9pPr>
          </a:lstStyle>
          <a:p>
            <a:pPr eaLnBrk="1" fontAlgn="auto" hangingPunct="1">
              <a:spcBef>
                <a:spcPts val="580"/>
              </a:spcBef>
              <a:spcAft>
                <a:spcPts val="0"/>
              </a:spcAft>
              <a:buFont typeface="Wingdings 2"/>
              <a:buNone/>
              <a:defRPr/>
            </a:pPr>
            <a:r>
              <a:rPr lang="en-US" sz="3200" u="none" dirty="0" smtClean="0">
                <a:latin typeface="Arial Black" pitchFamily="34" charset="0"/>
              </a:rPr>
              <a:t>L. E. College, Morbi-2</a:t>
            </a:r>
          </a:p>
          <a:p>
            <a:pPr eaLnBrk="1" fontAlgn="auto" hangingPunct="1">
              <a:spcBef>
                <a:spcPts val="580"/>
              </a:spcBef>
              <a:spcAft>
                <a:spcPts val="0"/>
              </a:spcAft>
              <a:buFont typeface="Wingdings 2"/>
              <a:buNone/>
              <a:defRPr/>
            </a:pPr>
            <a:r>
              <a:rPr lang="en-US" b="1" u="none" dirty="0" smtClean="0">
                <a:latin typeface="Arial" charset="0"/>
              </a:rPr>
              <a:t>Industrial Engineering Department</a:t>
            </a:r>
          </a:p>
          <a:p>
            <a:pPr marL="274320" indent="-274320" rtl="1" eaLnBrk="1" fontAlgn="auto" hangingPunct="1">
              <a:spcBef>
                <a:spcPts val="580"/>
              </a:spcBef>
              <a:spcAft>
                <a:spcPts val="0"/>
              </a:spcAft>
              <a:buFont typeface="Wingdings 2"/>
              <a:buChar char=""/>
              <a:defRPr/>
            </a:pPr>
            <a:endParaRPr lang="ar-SA" sz="1800" b="1" i="1" u="none" dirty="0" smtClean="0">
              <a:latin typeface="Arial" charset="0"/>
            </a:endParaRPr>
          </a:p>
          <a:p>
            <a:pPr fontAlgn="auto">
              <a:spcAft>
                <a:spcPts val="0"/>
              </a:spcAft>
              <a:defRPr/>
            </a:pPr>
            <a:r>
              <a:rPr lang="en-US" sz="1800" b="1" i="1" u="none" dirty="0" smtClean="0">
                <a:latin typeface="Arial" charset="0"/>
              </a:rPr>
              <a:t>Chapter-02–Velocity and Acceleration Analysis of Mechanisms:</a:t>
            </a:r>
          </a:p>
          <a:p>
            <a:pPr fontAlgn="auto">
              <a:spcAft>
                <a:spcPts val="0"/>
              </a:spcAft>
              <a:defRPr/>
            </a:pPr>
            <a:r>
              <a:rPr lang="en-US" sz="1800" b="1" i="1" u="none" dirty="0" smtClean="0">
                <a:latin typeface="Arial" charset="0"/>
              </a:rPr>
              <a:t> </a:t>
            </a:r>
            <a:endParaRPr lang="en-US" sz="1800" dirty="0" smtClean="0"/>
          </a:p>
          <a:p>
            <a:pPr marL="274320" indent="-274320" rtl="1" eaLnBrk="1" fontAlgn="auto" hangingPunct="1">
              <a:spcBef>
                <a:spcPts val="580"/>
              </a:spcBef>
              <a:spcAft>
                <a:spcPts val="0"/>
              </a:spcAft>
              <a:buFont typeface="Wingdings 2"/>
              <a:buChar char=""/>
              <a:defRPr/>
            </a:pPr>
            <a:endParaRPr lang="en-US" sz="1800" b="1" i="1" u="none" dirty="0">
              <a:latin typeface="Arial" charset="0"/>
            </a:endParaRPr>
          </a:p>
        </p:txBody>
      </p:sp>
      <p:sp>
        <p:nvSpPr>
          <p:cNvPr id="7" name="TextBox 4"/>
          <p:cNvSpPr txBox="1">
            <a:spLocks noChangeArrowheads="1"/>
          </p:cNvSpPr>
          <p:nvPr/>
        </p:nvSpPr>
        <p:spPr bwMode="auto">
          <a:xfrm>
            <a:off x="3276600" y="5257800"/>
            <a:ext cx="2667000" cy="1015663"/>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1200" dirty="0">
                <a:latin typeface="Times New Roman" pitchFamily="18" charset="0"/>
                <a:cs typeface="Times New Roman" pitchFamily="18" charset="0"/>
              </a:rPr>
              <a:t>Prepared by Prof. </a:t>
            </a:r>
            <a:r>
              <a:rPr lang="en-US" sz="1200" dirty="0" smtClean="0">
                <a:latin typeface="Times New Roman" pitchFamily="18" charset="0"/>
                <a:cs typeface="Times New Roman" pitchFamily="18" charset="0"/>
              </a:rPr>
              <a:t>Divyesh B. Patel</a:t>
            </a:r>
            <a:endParaRPr lang="en-US" sz="1200" dirty="0">
              <a:latin typeface="Times New Roman" pitchFamily="18" charset="0"/>
              <a:cs typeface="Times New Roman" pitchFamily="18" charset="0"/>
            </a:endParaRPr>
          </a:p>
          <a:p>
            <a:pPr algn="ctr"/>
            <a:r>
              <a:rPr lang="en-US" sz="1200" dirty="0">
                <a:latin typeface="Times New Roman" pitchFamily="18" charset="0"/>
                <a:cs typeface="Times New Roman" pitchFamily="18" charset="0"/>
              </a:rPr>
              <a:t>Mechanical Engg. Dept</a:t>
            </a:r>
          </a:p>
          <a:p>
            <a:pPr algn="ctr"/>
            <a:r>
              <a:rPr lang="en-US" sz="1200" dirty="0">
                <a:latin typeface="Times New Roman" pitchFamily="18" charset="0"/>
                <a:cs typeface="Times New Roman" pitchFamily="18" charset="0"/>
              </a:rPr>
              <a:t>LE. College, </a:t>
            </a:r>
            <a:r>
              <a:rPr lang="en-US" sz="1200" dirty="0" smtClean="0">
                <a:latin typeface="Times New Roman" pitchFamily="18" charset="0"/>
                <a:cs typeface="Times New Roman" pitchFamily="18" charset="0"/>
              </a:rPr>
              <a:t>Morbi</a:t>
            </a:r>
          </a:p>
          <a:p>
            <a:pPr algn="ctr"/>
            <a:r>
              <a:rPr lang="en-US" sz="1200" dirty="0" smtClean="0">
                <a:latin typeface="Times New Roman" pitchFamily="18" charset="0"/>
                <a:cs typeface="Times New Roman" pitchFamily="18" charset="0"/>
              </a:rPr>
              <a:t>+919925282644</a:t>
            </a:r>
          </a:p>
          <a:p>
            <a:pPr algn="ctr"/>
            <a:r>
              <a:rPr lang="en-US" sz="1200" dirty="0" smtClean="0">
                <a:latin typeface="Times New Roman" pitchFamily="18" charset="0"/>
                <a:cs typeface="Times New Roman" pitchFamily="18" charset="0"/>
              </a:rPr>
              <a:t>divyesh21dragon@gmail.com</a:t>
            </a:r>
            <a:endParaRPr lang="en-US"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304800"/>
            <a:ext cx="9144000" cy="1219200"/>
          </a:xfrm>
        </p:spPr>
        <p:txBody>
          <a:bodyPr/>
          <a:lstStyle/>
          <a:p>
            <a:pPr algn="just"/>
            <a:r>
              <a:rPr lang="en-US" sz="1800" dirty="0" smtClean="0">
                <a:latin typeface="Times New Roman" pitchFamily="18" charset="0"/>
                <a:cs typeface="Times New Roman" pitchFamily="18" charset="0"/>
              </a:rPr>
              <a:t>A mechanism of a crank and slotted lever quick return motion is shown in Fig. If the crank rotates counter clockwise at 120 </a:t>
            </a:r>
            <a:r>
              <a:rPr lang="en-US" sz="1800" dirty="0" err="1" smtClean="0">
                <a:latin typeface="Times New Roman" pitchFamily="18" charset="0"/>
                <a:cs typeface="Times New Roman" pitchFamily="18" charset="0"/>
              </a:rPr>
              <a:t>r.p.m</a:t>
            </a:r>
            <a:r>
              <a:rPr lang="en-US" sz="1800" dirty="0" smtClean="0">
                <a:latin typeface="Times New Roman" pitchFamily="18" charset="0"/>
                <a:cs typeface="Times New Roman" pitchFamily="18" charset="0"/>
              </a:rPr>
              <a:t>., determine for the configuration shown, the velocity and acceleration of the ram D. Also determine the angular acceleration of the slotted lever. Crank, AB = 150 mm ; Slotted arm, OC = 700 mm and link CD = 200 mm</a:t>
            </a:r>
          </a:p>
        </p:txBody>
      </p:sp>
      <p:cxnSp>
        <p:nvCxnSpPr>
          <p:cNvPr id="26" name="Straight Connector 25"/>
          <p:cNvCxnSpPr>
            <a:stCxn id="53" idx="0"/>
            <a:endCxn id="52" idx="0"/>
          </p:cNvCxnSpPr>
          <p:nvPr/>
        </p:nvCxnSpPr>
        <p:spPr>
          <a:xfrm>
            <a:off x="4518660" y="3550920"/>
            <a:ext cx="0" cy="1737361"/>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65" idx="2"/>
            <a:endCxn id="61" idx="6"/>
          </p:cNvCxnSpPr>
          <p:nvPr/>
        </p:nvCxnSpPr>
        <p:spPr>
          <a:xfrm flipH="1">
            <a:off x="3886200" y="2263140"/>
            <a:ext cx="990600" cy="1524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3581400" y="2263140"/>
            <a:ext cx="2362200" cy="2286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61" idx="7"/>
            <a:endCxn id="52" idx="0"/>
          </p:cNvCxnSpPr>
          <p:nvPr/>
        </p:nvCxnSpPr>
        <p:spPr>
          <a:xfrm>
            <a:off x="3879504" y="2431704"/>
            <a:ext cx="639156" cy="2856577"/>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3" idx="3"/>
            <a:endCxn id="51" idx="5"/>
          </p:cNvCxnSpPr>
          <p:nvPr/>
        </p:nvCxnSpPr>
        <p:spPr>
          <a:xfrm flipH="1" flipV="1">
            <a:off x="4031905" y="3041305"/>
            <a:ext cx="470591" cy="470591"/>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4648200" y="2133600"/>
            <a:ext cx="533400" cy="2286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1" name="Oval 50"/>
          <p:cNvSpPr/>
          <p:nvPr/>
        </p:nvSpPr>
        <p:spPr>
          <a:xfrm>
            <a:off x="3992881" y="3002281"/>
            <a:ext cx="45719" cy="4571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4495800" y="5288281"/>
            <a:ext cx="45719" cy="4571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flipV="1">
            <a:off x="4495800" y="3505200"/>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flipV="1">
            <a:off x="3840480" y="2392680"/>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flipV="1">
            <a:off x="4876800" y="2240280"/>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endCxn id="53" idx="4"/>
          </p:cNvCxnSpPr>
          <p:nvPr/>
        </p:nvCxnSpPr>
        <p:spPr>
          <a:xfrm>
            <a:off x="4495800" y="2895600"/>
            <a:ext cx="22860" cy="6096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84" name="Arc 83"/>
          <p:cNvSpPr/>
          <p:nvPr/>
        </p:nvSpPr>
        <p:spPr>
          <a:xfrm rot="17034203">
            <a:off x="4201728" y="3109397"/>
            <a:ext cx="472127" cy="391611"/>
          </a:xfrm>
          <a:prstGeom prst="arc">
            <a:avLst>
              <a:gd name="adj1" fmla="val 16152941"/>
              <a:gd name="adj2" fmla="val 197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5" name="TextBox 84"/>
          <p:cNvSpPr txBox="1">
            <a:spLocks noChangeArrowheads="1"/>
          </p:cNvSpPr>
          <p:nvPr/>
        </p:nvSpPr>
        <p:spPr bwMode="auto">
          <a:xfrm>
            <a:off x="4343400" y="5257800"/>
            <a:ext cx="533400" cy="381000"/>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O</a:t>
            </a:r>
          </a:p>
        </p:txBody>
      </p:sp>
      <p:sp>
        <p:nvSpPr>
          <p:cNvPr id="86" name="TextBox 85"/>
          <p:cNvSpPr txBox="1">
            <a:spLocks noChangeArrowheads="1"/>
          </p:cNvSpPr>
          <p:nvPr/>
        </p:nvSpPr>
        <p:spPr bwMode="auto">
          <a:xfrm>
            <a:off x="4572000" y="3124200"/>
            <a:ext cx="457200" cy="369888"/>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A</a:t>
            </a:r>
          </a:p>
        </p:txBody>
      </p:sp>
      <p:sp>
        <p:nvSpPr>
          <p:cNvPr id="87" name="TextBox 86"/>
          <p:cNvSpPr txBox="1">
            <a:spLocks noChangeArrowheads="1"/>
          </p:cNvSpPr>
          <p:nvPr/>
        </p:nvSpPr>
        <p:spPr bwMode="auto">
          <a:xfrm>
            <a:off x="3962400" y="23622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88" name="TextBox 87"/>
          <p:cNvSpPr txBox="1">
            <a:spLocks noChangeArrowheads="1"/>
          </p:cNvSpPr>
          <p:nvPr/>
        </p:nvSpPr>
        <p:spPr bwMode="auto">
          <a:xfrm>
            <a:off x="2895600" y="30480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89" name="TextBox 88"/>
          <p:cNvSpPr txBox="1">
            <a:spLocks noChangeArrowheads="1"/>
          </p:cNvSpPr>
          <p:nvPr/>
        </p:nvSpPr>
        <p:spPr bwMode="auto">
          <a:xfrm>
            <a:off x="3200400" y="22098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90" name="TextBox 89"/>
          <p:cNvSpPr txBox="1">
            <a:spLocks noChangeArrowheads="1"/>
          </p:cNvSpPr>
          <p:nvPr/>
        </p:nvSpPr>
        <p:spPr bwMode="auto">
          <a:xfrm>
            <a:off x="4648200" y="16002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91" name="TextBox 90"/>
          <p:cNvSpPr txBox="1">
            <a:spLocks noChangeArrowheads="1"/>
          </p:cNvSpPr>
          <p:nvPr/>
        </p:nvSpPr>
        <p:spPr bwMode="auto">
          <a:xfrm>
            <a:off x="4038600" y="2667000"/>
            <a:ext cx="533400" cy="369332"/>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45</a:t>
            </a:r>
            <a:r>
              <a:rPr lang="en-US" baseline="30000" dirty="0" smtClean="0">
                <a:latin typeface="Times New Roman" pitchFamily="18" charset="0"/>
                <a:cs typeface="Times New Roman" pitchFamily="18" charset="0"/>
              </a:rPr>
              <a:t>0</a:t>
            </a:r>
            <a:endParaRPr lang="en-US" baseline="30000" dirty="0">
              <a:latin typeface="Times New Roman" pitchFamily="18" charset="0"/>
              <a:cs typeface="Times New Roman" pitchFamily="18" charset="0"/>
            </a:endParaRPr>
          </a:p>
        </p:txBody>
      </p:sp>
      <p:sp>
        <p:nvSpPr>
          <p:cNvPr id="93" name="Rectangle 92"/>
          <p:cNvSpPr/>
          <p:nvPr/>
        </p:nvSpPr>
        <p:spPr>
          <a:xfrm rot="4557825">
            <a:off x="3733800" y="2915359"/>
            <a:ext cx="5334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cxnSp>
        <p:nvCxnSpPr>
          <p:cNvPr id="95" name="Straight Connector 94"/>
          <p:cNvCxnSpPr/>
          <p:nvPr/>
        </p:nvCxnSpPr>
        <p:spPr>
          <a:xfrm>
            <a:off x="4953000" y="35814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029200" y="53340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5410200" y="2286000"/>
            <a:ext cx="0" cy="12954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a:off x="5410200" y="3581400"/>
            <a:ext cx="0" cy="17526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4495800" y="35052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495800" y="35814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4495800" y="3657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495800" y="3733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495800" y="38100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4495800" y="38862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4495800" y="39624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4495800" y="4038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4495800" y="4114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4495800" y="41910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4495800" y="42672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4495800" y="43434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4495800" y="4419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4495800" y="4495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4495800" y="45720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4495800" y="46482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4495800" y="47244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4495800" y="4800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4495800" y="4876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4495800" y="49530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4495800" y="50292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4495800" y="51054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4495800" y="5181600"/>
            <a:ext cx="1524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TextBox 125"/>
          <p:cNvSpPr txBox="1">
            <a:spLocks noChangeArrowheads="1"/>
          </p:cNvSpPr>
          <p:nvPr/>
        </p:nvSpPr>
        <p:spPr bwMode="auto">
          <a:xfrm rot="16200000">
            <a:off x="4947444" y="2672556"/>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300</a:t>
            </a:r>
            <a:endParaRPr lang="en-US" baseline="-25000" dirty="0">
              <a:latin typeface="Times New Roman" pitchFamily="18" charset="0"/>
              <a:cs typeface="Times New Roman" pitchFamily="18" charset="0"/>
            </a:endParaRPr>
          </a:p>
        </p:txBody>
      </p:sp>
      <p:sp>
        <p:nvSpPr>
          <p:cNvPr id="131" name="TextBox 130"/>
          <p:cNvSpPr txBox="1">
            <a:spLocks noChangeArrowheads="1"/>
          </p:cNvSpPr>
          <p:nvPr/>
        </p:nvSpPr>
        <p:spPr bwMode="auto">
          <a:xfrm rot="16200000">
            <a:off x="4947444" y="4272757"/>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400</a:t>
            </a:r>
            <a:endParaRPr lang="en-US" baseline="-25000" dirty="0">
              <a:latin typeface="Times New Roman" pitchFamily="18" charset="0"/>
              <a:cs typeface="Times New Roman" pitchFamily="18" charset="0"/>
            </a:endParaRPr>
          </a:p>
        </p:txBody>
      </p:sp>
      <p:sp>
        <p:nvSpPr>
          <p:cNvPr id="132" name="Curved Right Arrow 131"/>
          <p:cNvSpPr/>
          <p:nvPr/>
        </p:nvSpPr>
        <p:spPr>
          <a:xfrm rot="1333404">
            <a:off x="4251844" y="3223411"/>
            <a:ext cx="386022" cy="533400"/>
          </a:xfrm>
          <a:prstGeom prst="curvedRightArrow">
            <a:avLst>
              <a:gd name="adj1" fmla="val 11943"/>
              <a:gd name="adj2" fmla="val 28082"/>
              <a:gd name="adj3" fmla="val 578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TextBox 79"/>
          <p:cNvSpPr txBox="1"/>
          <p:nvPr/>
        </p:nvSpPr>
        <p:spPr>
          <a:xfrm>
            <a:off x="746760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a:stCxn id="53" idx="0"/>
            <a:endCxn id="52" idx="0"/>
          </p:cNvCxnSpPr>
          <p:nvPr/>
        </p:nvCxnSpPr>
        <p:spPr>
          <a:xfrm>
            <a:off x="1623060" y="2560320"/>
            <a:ext cx="0" cy="1737361"/>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65" idx="2"/>
            <a:endCxn id="61" idx="6"/>
          </p:cNvCxnSpPr>
          <p:nvPr/>
        </p:nvCxnSpPr>
        <p:spPr>
          <a:xfrm flipH="1">
            <a:off x="990600" y="1272540"/>
            <a:ext cx="990600" cy="1524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685800" y="1272540"/>
            <a:ext cx="2362200" cy="2286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61" idx="7"/>
            <a:endCxn id="52" idx="0"/>
          </p:cNvCxnSpPr>
          <p:nvPr/>
        </p:nvCxnSpPr>
        <p:spPr>
          <a:xfrm>
            <a:off x="983904" y="1441104"/>
            <a:ext cx="639156" cy="2856577"/>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3" idx="3"/>
            <a:endCxn id="51" idx="5"/>
          </p:cNvCxnSpPr>
          <p:nvPr/>
        </p:nvCxnSpPr>
        <p:spPr>
          <a:xfrm flipH="1" flipV="1">
            <a:off x="1136305" y="2050705"/>
            <a:ext cx="470591" cy="470591"/>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1752600" y="1143000"/>
            <a:ext cx="533400" cy="2286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1" name="Oval 50"/>
          <p:cNvSpPr/>
          <p:nvPr/>
        </p:nvSpPr>
        <p:spPr>
          <a:xfrm>
            <a:off x="1097281" y="2011681"/>
            <a:ext cx="45719" cy="4571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600200" y="4297681"/>
            <a:ext cx="45719" cy="4571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flipV="1">
            <a:off x="1600200" y="2514600"/>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flipV="1">
            <a:off x="944880" y="1402080"/>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flipV="1">
            <a:off x="1981200" y="1249680"/>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endCxn id="53" idx="4"/>
          </p:cNvCxnSpPr>
          <p:nvPr/>
        </p:nvCxnSpPr>
        <p:spPr>
          <a:xfrm>
            <a:off x="1600200" y="1905000"/>
            <a:ext cx="22860" cy="6096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84" name="Arc 83"/>
          <p:cNvSpPr/>
          <p:nvPr/>
        </p:nvSpPr>
        <p:spPr>
          <a:xfrm rot="17034203">
            <a:off x="1306128" y="2118797"/>
            <a:ext cx="472127" cy="391611"/>
          </a:xfrm>
          <a:prstGeom prst="arc">
            <a:avLst>
              <a:gd name="adj1" fmla="val 16152941"/>
              <a:gd name="adj2" fmla="val 197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5" name="TextBox 84"/>
          <p:cNvSpPr txBox="1">
            <a:spLocks noChangeArrowheads="1"/>
          </p:cNvSpPr>
          <p:nvPr/>
        </p:nvSpPr>
        <p:spPr bwMode="auto">
          <a:xfrm>
            <a:off x="1447800" y="4267200"/>
            <a:ext cx="533400" cy="381000"/>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O</a:t>
            </a:r>
          </a:p>
        </p:txBody>
      </p:sp>
      <p:sp>
        <p:nvSpPr>
          <p:cNvPr id="86" name="TextBox 85"/>
          <p:cNvSpPr txBox="1">
            <a:spLocks noChangeArrowheads="1"/>
          </p:cNvSpPr>
          <p:nvPr/>
        </p:nvSpPr>
        <p:spPr bwMode="auto">
          <a:xfrm>
            <a:off x="1676400" y="2133600"/>
            <a:ext cx="457200" cy="369888"/>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A</a:t>
            </a:r>
          </a:p>
        </p:txBody>
      </p:sp>
      <p:sp>
        <p:nvSpPr>
          <p:cNvPr id="87" name="TextBox 86"/>
          <p:cNvSpPr txBox="1">
            <a:spLocks noChangeArrowheads="1"/>
          </p:cNvSpPr>
          <p:nvPr/>
        </p:nvSpPr>
        <p:spPr bwMode="auto">
          <a:xfrm>
            <a:off x="1066800" y="13716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88" name="TextBox 87"/>
          <p:cNvSpPr txBox="1">
            <a:spLocks noChangeArrowheads="1"/>
          </p:cNvSpPr>
          <p:nvPr/>
        </p:nvSpPr>
        <p:spPr bwMode="auto">
          <a:xfrm>
            <a:off x="381000" y="16764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89" name="TextBox 88"/>
          <p:cNvSpPr txBox="1">
            <a:spLocks noChangeArrowheads="1"/>
          </p:cNvSpPr>
          <p:nvPr/>
        </p:nvSpPr>
        <p:spPr bwMode="auto">
          <a:xfrm>
            <a:off x="304800" y="12192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90" name="TextBox 89"/>
          <p:cNvSpPr txBox="1">
            <a:spLocks noChangeArrowheads="1"/>
          </p:cNvSpPr>
          <p:nvPr/>
        </p:nvSpPr>
        <p:spPr bwMode="auto">
          <a:xfrm>
            <a:off x="1752600" y="6096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91" name="TextBox 90"/>
          <p:cNvSpPr txBox="1">
            <a:spLocks noChangeArrowheads="1"/>
          </p:cNvSpPr>
          <p:nvPr/>
        </p:nvSpPr>
        <p:spPr bwMode="auto">
          <a:xfrm>
            <a:off x="1143000" y="1676400"/>
            <a:ext cx="533400" cy="369332"/>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45</a:t>
            </a:r>
            <a:r>
              <a:rPr lang="en-US" baseline="30000" dirty="0" smtClean="0">
                <a:latin typeface="Times New Roman" pitchFamily="18" charset="0"/>
                <a:cs typeface="Times New Roman" pitchFamily="18" charset="0"/>
              </a:rPr>
              <a:t>0</a:t>
            </a:r>
            <a:endParaRPr lang="en-US" baseline="30000" dirty="0">
              <a:latin typeface="Times New Roman" pitchFamily="18" charset="0"/>
              <a:cs typeface="Times New Roman" pitchFamily="18" charset="0"/>
            </a:endParaRPr>
          </a:p>
        </p:txBody>
      </p:sp>
      <p:sp>
        <p:nvSpPr>
          <p:cNvPr id="93" name="Rectangle 92"/>
          <p:cNvSpPr/>
          <p:nvPr/>
        </p:nvSpPr>
        <p:spPr>
          <a:xfrm rot="4557825">
            <a:off x="838200" y="1924759"/>
            <a:ext cx="5334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cxnSp>
        <p:nvCxnSpPr>
          <p:cNvPr id="95" name="Straight Connector 94"/>
          <p:cNvCxnSpPr/>
          <p:nvPr/>
        </p:nvCxnSpPr>
        <p:spPr>
          <a:xfrm>
            <a:off x="2057400" y="25908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2133600" y="43434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2514600" y="1295400"/>
            <a:ext cx="0" cy="12954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a:off x="2514600" y="2590800"/>
            <a:ext cx="0" cy="17526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1600200" y="2514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1600200" y="2590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1600200" y="26670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1600200" y="27432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1600200" y="28194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1600200" y="2895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1600200" y="2971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1600200" y="30480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1600200" y="31242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1600200" y="32004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1600200" y="3276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1600200" y="3352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1600200" y="34290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1600200" y="35052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1600200" y="35814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1600200" y="3657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1600200" y="3733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1600200" y="38100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1600200" y="38862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1600200" y="39624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1600200" y="40386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1600200" y="4114800"/>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1600200" y="4191000"/>
            <a:ext cx="1524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TextBox 125"/>
          <p:cNvSpPr txBox="1">
            <a:spLocks noChangeArrowheads="1"/>
          </p:cNvSpPr>
          <p:nvPr/>
        </p:nvSpPr>
        <p:spPr bwMode="auto">
          <a:xfrm rot="16200000">
            <a:off x="2051844" y="1681956"/>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300</a:t>
            </a:r>
            <a:endParaRPr lang="en-US" baseline="-25000" dirty="0">
              <a:latin typeface="Times New Roman" pitchFamily="18" charset="0"/>
              <a:cs typeface="Times New Roman" pitchFamily="18" charset="0"/>
            </a:endParaRPr>
          </a:p>
        </p:txBody>
      </p:sp>
      <p:sp>
        <p:nvSpPr>
          <p:cNvPr id="131" name="TextBox 130"/>
          <p:cNvSpPr txBox="1">
            <a:spLocks noChangeArrowheads="1"/>
          </p:cNvSpPr>
          <p:nvPr/>
        </p:nvSpPr>
        <p:spPr bwMode="auto">
          <a:xfrm rot="16200000">
            <a:off x="2051844" y="3282157"/>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400</a:t>
            </a:r>
            <a:endParaRPr lang="en-US" baseline="-25000" dirty="0">
              <a:latin typeface="Times New Roman" pitchFamily="18" charset="0"/>
              <a:cs typeface="Times New Roman" pitchFamily="18" charset="0"/>
            </a:endParaRPr>
          </a:p>
        </p:txBody>
      </p:sp>
      <p:sp>
        <p:nvSpPr>
          <p:cNvPr id="132" name="Curved Right Arrow 131"/>
          <p:cNvSpPr/>
          <p:nvPr/>
        </p:nvSpPr>
        <p:spPr>
          <a:xfrm rot="1333404">
            <a:off x="1356244" y="2232811"/>
            <a:ext cx="386022" cy="533400"/>
          </a:xfrm>
          <a:prstGeom prst="curvedRightArrow">
            <a:avLst>
              <a:gd name="adj1" fmla="val 11943"/>
              <a:gd name="adj2" fmla="val 28082"/>
              <a:gd name="adj3" fmla="val 578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5" name="Rectangle 54"/>
          <p:cNvSpPr/>
          <p:nvPr/>
        </p:nvSpPr>
        <p:spPr>
          <a:xfrm>
            <a:off x="4267200" y="228600"/>
            <a:ext cx="4343400" cy="646331"/>
          </a:xfrm>
          <a:prstGeom prst="rect">
            <a:avLst/>
          </a:prstGeom>
        </p:spPr>
        <p:txBody>
          <a:bodyPr wrap="square">
            <a:spAutoFit/>
          </a:bodyPr>
          <a:lstStyle/>
          <a:p>
            <a:r>
              <a:rPr lang="en-US" dirty="0" smtClean="0">
                <a:latin typeface="Times New Roman" pitchFamily="18" charset="0"/>
                <a:cs typeface="Times New Roman" pitchFamily="18" charset="0"/>
                <a:sym typeface="Symbol"/>
              </a:rPr>
              <a:t>N</a:t>
            </a:r>
            <a:r>
              <a:rPr lang="en-US" baseline="-25000" dirty="0" smtClean="0">
                <a:latin typeface="Times New Roman" pitchFamily="18" charset="0"/>
                <a:cs typeface="Times New Roman" pitchFamily="18" charset="0"/>
                <a:sym typeface="Symbol"/>
              </a:rPr>
              <a:t>BA</a:t>
            </a:r>
            <a:r>
              <a:rPr lang="en-US" dirty="0" smtClean="0">
                <a:latin typeface="Times New Roman" pitchFamily="18" charset="0"/>
                <a:cs typeface="Times New Roman" pitchFamily="18" charset="0"/>
                <a:sym typeface="Symbol"/>
              </a:rPr>
              <a:t>=  120   rpm</a:t>
            </a:r>
            <a:endParaRPr lang="en-US" i="1"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BA</a:t>
            </a:r>
            <a:r>
              <a:rPr lang="en-US" dirty="0" smtClean="0">
                <a:latin typeface="Times New Roman" pitchFamily="18" charset="0"/>
                <a:cs typeface="Times New Roman" pitchFamily="18" charset="0"/>
              </a:rPr>
              <a:t> =2</a:t>
            </a:r>
            <a:r>
              <a:rPr lang="en-US" dirty="0" smtClean="0">
                <a:latin typeface="Times New Roman" pitchFamily="18" charset="0"/>
                <a:cs typeface="Times New Roman" pitchFamily="18" charset="0"/>
                <a:sym typeface="Symbol"/>
              </a:rPr>
              <a:t> N/60 = </a:t>
            </a:r>
            <a:r>
              <a:rPr lang="en-US" dirty="0" smtClean="0">
                <a:latin typeface="Times New Roman" pitchFamily="18" charset="0"/>
                <a:cs typeface="Times New Roman" pitchFamily="18" charset="0"/>
              </a:rPr>
              <a:t>2</a:t>
            </a:r>
            <a:r>
              <a:rPr lang="en-US" dirty="0" smtClean="0">
                <a:latin typeface="Times New Roman" pitchFamily="18" charset="0"/>
                <a:cs typeface="Times New Roman" pitchFamily="18" charset="0"/>
                <a:sym typeface="Symbol"/>
              </a:rPr>
              <a:t> 120/60 =12.57  </a:t>
            </a:r>
            <a:r>
              <a:rPr lang="en-US" dirty="0" err="1" smtClean="0">
                <a:latin typeface="Times New Roman" pitchFamily="18" charset="0"/>
                <a:cs typeface="Times New Roman" pitchFamily="18" charset="0"/>
                <a:sym typeface="Symbol"/>
              </a:rPr>
              <a:t>rad</a:t>
            </a:r>
            <a:r>
              <a:rPr lang="en-US" dirty="0" smtClean="0">
                <a:latin typeface="Times New Roman" pitchFamily="18" charset="0"/>
                <a:cs typeface="Times New Roman" pitchFamily="18" charset="0"/>
                <a:sym typeface="Symbol"/>
              </a:rPr>
              <a:t>/sec</a:t>
            </a:r>
            <a:endParaRPr lang="en-US" dirty="0">
              <a:latin typeface="Times New Roman" pitchFamily="18" charset="0"/>
              <a:cs typeface="Times New Roman" pitchFamily="18" charset="0"/>
            </a:endParaRPr>
          </a:p>
        </p:txBody>
      </p:sp>
      <p:sp>
        <p:nvSpPr>
          <p:cNvPr id="56" name="Rectangle 55"/>
          <p:cNvSpPr/>
          <p:nvPr/>
        </p:nvSpPr>
        <p:spPr>
          <a:xfrm>
            <a:off x="4343400" y="914400"/>
            <a:ext cx="4267515"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BA</a:t>
            </a:r>
            <a:r>
              <a:rPr lang="en-US" i="1" dirty="0" smtClean="0">
                <a:latin typeface="Times New Roman" pitchFamily="18" charset="0"/>
                <a:cs typeface="Times New Roman" pitchFamily="18" charset="0"/>
              </a:rPr>
              <a:t> ×AB = 12.57 × 0.15 = 1.9 m/s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57" name="Rectangle 56"/>
          <p:cNvSpPr/>
          <p:nvPr/>
        </p:nvSpPr>
        <p:spPr>
          <a:xfrm>
            <a:off x="914400" y="4724400"/>
            <a:ext cx="1601721" cy="369332"/>
          </a:xfrm>
          <a:prstGeom prst="rect">
            <a:avLst/>
          </a:prstGeom>
        </p:spPr>
        <p:txBody>
          <a:bodyPr wrap="none">
            <a:spAutoFit/>
          </a:bodyPr>
          <a:lstStyle/>
          <a:p>
            <a:r>
              <a:rPr lang="en-US" dirty="0" smtClean="0">
                <a:solidFill>
                  <a:srgbClr val="FF00FF"/>
                </a:solidFill>
                <a:latin typeface="Times New Roman" pitchFamily="18" charset="0"/>
                <a:cs typeface="Times New Roman" pitchFamily="18" charset="0"/>
              </a:rPr>
              <a:t>Space Diagram</a:t>
            </a:r>
            <a:endParaRPr lang="en-US" dirty="0">
              <a:solidFill>
                <a:srgbClr val="FF00FF"/>
              </a:solidFill>
              <a:latin typeface="Times New Roman" pitchFamily="18" charset="0"/>
              <a:cs typeface="Times New Roman" pitchFamily="18" charset="0"/>
            </a:endParaRPr>
          </a:p>
        </p:txBody>
      </p:sp>
      <p:cxnSp>
        <p:nvCxnSpPr>
          <p:cNvPr id="59" name="Straight Arrow Connector 58"/>
          <p:cNvCxnSpPr>
            <a:stCxn id="51" idx="2"/>
          </p:cNvCxnSpPr>
          <p:nvPr/>
        </p:nvCxnSpPr>
        <p:spPr>
          <a:xfrm flipH="1">
            <a:off x="457201" y="2034541"/>
            <a:ext cx="640080" cy="6324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152400" y="2743200"/>
            <a:ext cx="513282"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a:t>
            </a:r>
            <a:endParaRPr lang="en-US" dirty="0">
              <a:latin typeface="Times New Roman" pitchFamily="18" charset="0"/>
              <a:cs typeface="Times New Roman" pitchFamily="18" charset="0"/>
            </a:endParaRPr>
          </a:p>
        </p:txBody>
      </p:sp>
      <p:sp>
        <p:nvSpPr>
          <p:cNvPr id="62" name="Rectangle 61"/>
          <p:cNvSpPr/>
          <p:nvPr/>
        </p:nvSpPr>
        <p:spPr>
          <a:xfrm>
            <a:off x="5029200" y="4800600"/>
            <a:ext cx="1877502" cy="369332"/>
          </a:xfrm>
          <a:prstGeom prst="rect">
            <a:avLst/>
          </a:prstGeom>
        </p:spPr>
        <p:txBody>
          <a:bodyPr wrap="none">
            <a:spAutoFit/>
          </a:bodyPr>
          <a:lstStyle/>
          <a:p>
            <a:r>
              <a:rPr lang="en-US" dirty="0" smtClean="0">
                <a:solidFill>
                  <a:srgbClr val="FF00FF"/>
                </a:solidFill>
                <a:latin typeface="Times New Roman" pitchFamily="18" charset="0"/>
                <a:cs typeface="Times New Roman" pitchFamily="18" charset="0"/>
              </a:rPr>
              <a:t>Velocity  Diagram</a:t>
            </a:r>
            <a:endParaRPr lang="en-US" dirty="0">
              <a:solidFill>
                <a:srgbClr val="FF00FF"/>
              </a:solidFill>
              <a:latin typeface="Times New Roman" pitchFamily="18" charset="0"/>
              <a:cs typeface="Times New Roman" pitchFamily="18" charset="0"/>
            </a:endParaRPr>
          </a:p>
        </p:txBody>
      </p:sp>
      <p:cxnSp>
        <p:nvCxnSpPr>
          <p:cNvPr id="67" name="Straight Connector 66"/>
          <p:cNvCxnSpPr/>
          <p:nvPr/>
        </p:nvCxnSpPr>
        <p:spPr>
          <a:xfrm flipH="1">
            <a:off x="5791200" y="2819400"/>
            <a:ext cx="1371600" cy="13716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6324600" y="3581400"/>
            <a:ext cx="76200" cy="76200"/>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a:spLocks noChangeArrowheads="1"/>
          </p:cNvSpPr>
          <p:nvPr/>
        </p:nvSpPr>
        <p:spPr bwMode="auto">
          <a:xfrm>
            <a:off x="7239000" y="2514600"/>
            <a:ext cx="533400" cy="369888"/>
          </a:xfrm>
          <a:prstGeom prst="rect">
            <a:avLst/>
          </a:prstGeom>
          <a:noFill/>
          <a:ln w="9525">
            <a:noFill/>
            <a:miter lim="800000"/>
            <a:headEnd/>
            <a:tailEnd/>
          </a:ln>
        </p:spPr>
        <p:txBody>
          <a:bodyPr>
            <a:spAutoFit/>
          </a:bodyPr>
          <a:lstStyle/>
          <a:p>
            <a:pPr algn="ctr"/>
            <a:r>
              <a:rPr lang="en-US" dirty="0" err="1" smtClean="0">
                <a:latin typeface="Times New Roman" pitchFamily="18" charset="0"/>
                <a:cs typeface="Times New Roman" pitchFamily="18" charset="0"/>
              </a:rPr>
              <a:t>a,o</a:t>
            </a:r>
            <a:endParaRPr lang="en-US" baseline="-25000" dirty="0">
              <a:latin typeface="Times New Roman" pitchFamily="18" charset="0"/>
              <a:cs typeface="Times New Roman" pitchFamily="18" charset="0"/>
            </a:endParaRPr>
          </a:p>
        </p:txBody>
      </p:sp>
      <p:sp>
        <p:nvSpPr>
          <p:cNvPr id="73" name="TextBox 72"/>
          <p:cNvSpPr txBox="1">
            <a:spLocks noChangeArrowheads="1"/>
          </p:cNvSpPr>
          <p:nvPr/>
        </p:nvSpPr>
        <p:spPr bwMode="auto">
          <a:xfrm>
            <a:off x="5867400" y="41910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cxnSp>
        <p:nvCxnSpPr>
          <p:cNvPr id="74" name="Straight Connector 73"/>
          <p:cNvCxnSpPr/>
          <p:nvPr/>
        </p:nvCxnSpPr>
        <p:spPr>
          <a:xfrm>
            <a:off x="5562600" y="3200400"/>
            <a:ext cx="228600" cy="9906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5562600" y="2819400"/>
            <a:ext cx="1600200" cy="380998"/>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a:stCxn id="93" idx="3"/>
          </p:cNvCxnSpPr>
          <p:nvPr/>
        </p:nvCxnSpPr>
        <p:spPr>
          <a:xfrm>
            <a:off x="1169584" y="2297796"/>
            <a:ext cx="241237" cy="101578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a:off x="5638800" y="3505200"/>
            <a:ext cx="76200" cy="304800"/>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Arrow Connector 149"/>
          <p:cNvCxnSpPr>
            <a:stCxn id="51" idx="2"/>
          </p:cNvCxnSpPr>
          <p:nvPr/>
        </p:nvCxnSpPr>
        <p:spPr>
          <a:xfrm flipH="1">
            <a:off x="381000" y="2034541"/>
            <a:ext cx="716281" cy="25145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6" name="Rectangle 155"/>
          <p:cNvSpPr/>
          <p:nvPr/>
        </p:nvSpPr>
        <p:spPr>
          <a:xfrm>
            <a:off x="76200" y="2221468"/>
            <a:ext cx="564578"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B’O</a:t>
            </a:r>
            <a:endParaRPr lang="en-US" dirty="0">
              <a:latin typeface="Times New Roman" pitchFamily="18" charset="0"/>
              <a:cs typeface="Times New Roman" pitchFamily="18" charset="0"/>
            </a:endParaRPr>
          </a:p>
        </p:txBody>
      </p:sp>
      <p:cxnSp>
        <p:nvCxnSpPr>
          <p:cNvPr id="157" name="Straight Connector 156"/>
          <p:cNvCxnSpPr/>
          <p:nvPr/>
        </p:nvCxnSpPr>
        <p:spPr>
          <a:xfrm flipH="1">
            <a:off x="4953000" y="2819400"/>
            <a:ext cx="2209800" cy="5334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171" name="Rectangle 170"/>
          <p:cNvSpPr/>
          <p:nvPr/>
        </p:nvSpPr>
        <p:spPr>
          <a:xfrm>
            <a:off x="5658918" y="3135868"/>
            <a:ext cx="377026" cy="369332"/>
          </a:xfrm>
          <a:prstGeom prst="rect">
            <a:avLst/>
          </a:prstGeom>
        </p:spPr>
        <p:txBody>
          <a:bodyPr wrap="none">
            <a:spAutoFit/>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p:txBody>
      </p:sp>
      <p:sp>
        <p:nvSpPr>
          <p:cNvPr id="172" name="Rectangle 171"/>
          <p:cNvSpPr/>
          <p:nvPr/>
        </p:nvSpPr>
        <p:spPr>
          <a:xfrm>
            <a:off x="4953000" y="1600200"/>
            <a:ext cx="2158989" cy="646331"/>
          </a:xfrm>
          <a:prstGeom prst="rect">
            <a:avLst/>
          </a:prstGeom>
        </p:spPr>
        <p:txBody>
          <a:bodyPr wrap="none">
            <a:spAutoFit/>
          </a:bodyPr>
          <a:lstStyle/>
          <a:p>
            <a:r>
              <a:rPr lang="en-US" dirty="0" smtClean="0">
                <a:latin typeface="Times New Roman" pitchFamily="18" charset="0"/>
                <a:cs typeface="Times New Roman" pitchFamily="18" charset="0"/>
              </a:rPr>
              <a:t>ob’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oc</a:t>
            </a:r>
            <a:r>
              <a:rPr lang="en-US" i="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OB’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OC</a:t>
            </a:r>
          </a:p>
          <a:p>
            <a:r>
              <a:rPr lang="en-US" dirty="0" err="1" smtClean="0">
                <a:latin typeface="Times New Roman" pitchFamily="18" charset="0"/>
                <a:cs typeface="Times New Roman" pitchFamily="18" charset="0"/>
              </a:rPr>
              <a:t>oc</a:t>
            </a:r>
            <a:r>
              <a:rPr lang="en-US" dirty="0" smtClean="0">
                <a:latin typeface="Times New Roman" pitchFamily="18" charset="0"/>
                <a:cs typeface="Times New Roman" pitchFamily="18" charset="0"/>
              </a:rPr>
              <a:t> = OC/OB’ ×ob’  </a:t>
            </a:r>
          </a:p>
        </p:txBody>
      </p:sp>
      <p:cxnSp>
        <p:nvCxnSpPr>
          <p:cNvPr id="173" name="Straight Arrow Connector 172"/>
          <p:cNvCxnSpPr>
            <a:stCxn id="65" idx="2"/>
          </p:cNvCxnSpPr>
          <p:nvPr/>
        </p:nvCxnSpPr>
        <p:spPr>
          <a:xfrm flipH="1">
            <a:off x="1066800" y="1272540"/>
            <a:ext cx="914400" cy="228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6" name="Rectangle 175"/>
          <p:cNvSpPr/>
          <p:nvPr/>
        </p:nvSpPr>
        <p:spPr>
          <a:xfrm>
            <a:off x="4648200" y="3288268"/>
            <a:ext cx="287258" cy="369332"/>
          </a:xfrm>
          <a:prstGeom prst="rect">
            <a:avLst/>
          </a:prstGeom>
        </p:spPr>
        <p:txBody>
          <a:bodyPr wrap="none">
            <a:spAutoFit/>
          </a:bodyPr>
          <a:lstStyle/>
          <a:p>
            <a:r>
              <a:rPr lang="en-US" dirty="0" smtClean="0">
                <a:latin typeface="Times New Roman" pitchFamily="18" charset="0"/>
                <a:cs typeface="Times New Roman" pitchFamily="18" charset="0"/>
              </a:rPr>
              <a:t>c</a:t>
            </a:r>
            <a:endParaRPr lang="en-US" dirty="0">
              <a:latin typeface="Times New Roman" pitchFamily="18" charset="0"/>
              <a:cs typeface="Times New Roman" pitchFamily="18" charset="0"/>
            </a:endParaRPr>
          </a:p>
        </p:txBody>
      </p:sp>
      <p:cxnSp>
        <p:nvCxnSpPr>
          <p:cNvPr id="178" name="Straight Connector 177"/>
          <p:cNvCxnSpPr/>
          <p:nvPr/>
        </p:nvCxnSpPr>
        <p:spPr>
          <a:xfrm>
            <a:off x="4876800" y="2819400"/>
            <a:ext cx="22860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2" name="Straight Arrow Connector 181"/>
          <p:cNvCxnSpPr/>
          <p:nvPr/>
        </p:nvCxnSpPr>
        <p:spPr>
          <a:xfrm flipH="1">
            <a:off x="5867400" y="2819400"/>
            <a:ext cx="152400" cy="0"/>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a:xfrm>
            <a:off x="4876800" y="2743200"/>
            <a:ext cx="300082" cy="369332"/>
          </a:xfrm>
          <a:prstGeom prst="rect">
            <a:avLst/>
          </a:prstGeom>
        </p:spPr>
        <p:txBody>
          <a:bodyPr wrap="none">
            <a:spAutoFit/>
          </a:bodyPr>
          <a:lstStyle/>
          <a:p>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p:txBody>
      </p:sp>
      <p:cxnSp>
        <p:nvCxnSpPr>
          <p:cNvPr id="191" name="Straight Arrow Connector 190"/>
          <p:cNvCxnSpPr/>
          <p:nvPr/>
        </p:nvCxnSpPr>
        <p:spPr>
          <a:xfrm flipH="1" flipV="1">
            <a:off x="4876800" y="2819400"/>
            <a:ext cx="76200" cy="533400"/>
          </a:xfrm>
          <a:prstGeom prst="straightConnector1">
            <a:avLst/>
          </a:prstGeom>
          <a:ln>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96" name="Rectangle 195"/>
          <p:cNvSpPr/>
          <p:nvPr/>
        </p:nvSpPr>
        <p:spPr>
          <a:xfrm>
            <a:off x="4572000" y="5715000"/>
            <a:ext cx="2379754" cy="646331"/>
          </a:xfrm>
          <a:prstGeom prst="rect">
            <a:avLst/>
          </a:prstGeom>
        </p:spPr>
        <p:txBody>
          <a:bodyPr wrap="none">
            <a:spAutoFit/>
          </a:bodyPr>
          <a:lstStyle/>
          <a:p>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OC  </a:t>
            </a:r>
            <a:r>
              <a:rPr lang="en-US"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OB’ </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CO</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/OC  </a:t>
            </a:r>
          </a:p>
          <a:p>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OC  </a:t>
            </a:r>
            <a:r>
              <a:rPr lang="en-US" dirty="0" smtClean="0">
                <a:latin typeface="Times New Roman" pitchFamily="18" charset="0"/>
                <a:cs typeface="Times New Roman" pitchFamily="18" charset="0"/>
              </a:rPr>
              <a:t>= 3.07 </a:t>
            </a:r>
            <a:r>
              <a:rPr lang="en-US" dirty="0" err="1" smtClean="0">
                <a:latin typeface="Times New Roman" pitchFamily="18" charset="0"/>
                <a:cs typeface="Times New Roman" pitchFamily="18" charset="0"/>
              </a:rPr>
              <a:t>rad</a:t>
            </a:r>
            <a:r>
              <a:rPr lang="en-US" dirty="0" smtClean="0">
                <a:latin typeface="Times New Roman" pitchFamily="18" charset="0"/>
                <a:cs typeface="Times New Roman" pitchFamily="18" charset="0"/>
              </a:rPr>
              <a:t>/sec</a:t>
            </a:r>
          </a:p>
        </p:txBody>
      </p:sp>
      <p:sp>
        <p:nvSpPr>
          <p:cNvPr id="79" name="TextBox 79"/>
          <p:cNvSpPr txBox="1"/>
          <p:nvPr/>
        </p:nvSpPr>
        <p:spPr>
          <a:xfrm>
            <a:off x="746760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wipe(up)">
                                      <p:cBhvr>
                                        <p:cTn id="19" dur="500"/>
                                        <p:tgtEl>
                                          <p:spTgt spid="59"/>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69"/>
                                        </p:tgtEl>
                                        <p:attrNameLst>
                                          <p:attrName>style.visibility</p:attrName>
                                        </p:attrNameLst>
                                      </p:cBhvr>
                                      <p:to>
                                        <p:strVal val="visible"/>
                                      </p:to>
                                    </p:set>
                                    <p:animEffect transition="in" filter="wipe(up)">
                                      <p:cBhvr>
                                        <p:cTn id="32" dur="500"/>
                                        <p:tgtEl>
                                          <p:spTgt spid="69"/>
                                        </p:tgtEl>
                                      </p:cBhvr>
                                    </p:animEffect>
                                  </p:childTnLst>
                                </p:cTn>
                              </p:par>
                              <p:par>
                                <p:cTn id="33" presetID="22" presetClass="entr" presetSubtype="1" fill="hold" nodeType="with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wipe(up)">
                                      <p:cBhvr>
                                        <p:cTn id="35" dur="500"/>
                                        <p:tgtEl>
                                          <p:spTgt spid="67"/>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73"/>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7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133"/>
                                        </p:tgtEl>
                                        <p:attrNameLst>
                                          <p:attrName>style.visibility</p:attrName>
                                        </p:attrNameLst>
                                      </p:cBhvr>
                                      <p:to>
                                        <p:strVal val="visible"/>
                                      </p:to>
                                    </p:set>
                                    <p:animEffect transition="in" filter="wipe(up)">
                                      <p:cBhvr>
                                        <p:cTn id="46" dur="500"/>
                                        <p:tgtEl>
                                          <p:spTgt spid="133"/>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74"/>
                                        </p:tgtEl>
                                        <p:attrNameLst>
                                          <p:attrName>style.visibility</p:attrName>
                                        </p:attrNameLst>
                                      </p:cBhvr>
                                      <p:to>
                                        <p:strVal val="visible"/>
                                      </p:to>
                                    </p:set>
                                    <p:animEffect transition="in" filter="wipe(up)">
                                      <p:cBhvr>
                                        <p:cTn id="51" dur="500"/>
                                        <p:tgtEl>
                                          <p:spTgt spid="7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nodeType="clickEffect">
                                  <p:stCondLst>
                                    <p:cond delay="0"/>
                                  </p:stCondLst>
                                  <p:childTnLst>
                                    <p:set>
                                      <p:cBhvr>
                                        <p:cTn id="55" dur="1" fill="hold">
                                          <p:stCondLst>
                                            <p:cond delay="0"/>
                                          </p:stCondLst>
                                        </p:cTn>
                                        <p:tgtEl>
                                          <p:spTgt spid="136"/>
                                        </p:tgtEl>
                                        <p:attrNameLst>
                                          <p:attrName>style.visibility</p:attrName>
                                        </p:attrNameLst>
                                      </p:cBhvr>
                                      <p:to>
                                        <p:strVal val="visible"/>
                                      </p:to>
                                    </p:set>
                                    <p:animEffect transition="in" filter="wipe(up)">
                                      <p:cBhvr>
                                        <p:cTn id="56" dur="500"/>
                                        <p:tgtEl>
                                          <p:spTgt spid="13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2" fill="hold" nodeType="clickEffect">
                                  <p:stCondLst>
                                    <p:cond delay="0"/>
                                  </p:stCondLst>
                                  <p:childTnLst>
                                    <p:set>
                                      <p:cBhvr>
                                        <p:cTn id="60" dur="1" fill="hold">
                                          <p:stCondLst>
                                            <p:cond delay="0"/>
                                          </p:stCondLst>
                                        </p:cTn>
                                        <p:tgtEl>
                                          <p:spTgt spid="150"/>
                                        </p:tgtEl>
                                        <p:attrNameLst>
                                          <p:attrName>style.visibility</p:attrName>
                                        </p:attrNameLst>
                                      </p:cBhvr>
                                      <p:to>
                                        <p:strVal val="visible"/>
                                      </p:to>
                                    </p:set>
                                    <p:animEffect transition="in" filter="wipe(right)">
                                      <p:cBhvr>
                                        <p:cTn id="61" dur="500"/>
                                        <p:tgtEl>
                                          <p:spTgt spid="150"/>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56"/>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nodeType="clickEffect">
                                  <p:stCondLst>
                                    <p:cond delay="0"/>
                                  </p:stCondLst>
                                  <p:childTnLst>
                                    <p:set>
                                      <p:cBhvr>
                                        <p:cTn id="69" dur="1" fill="hold">
                                          <p:stCondLst>
                                            <p:cond delay="0"/>
                                          </p:stCondLst>
                                        </p:cTn>
                                        <p:tgtEl>
                                          <p:spTgt spid="76"/>
                                        </p:tgtEl>
                                        <p:attrNameLst>
                                          <p:attrName>style.visibility</p:attrName>
                                        </p:attrNameLst>
                                      </p:cBhvr>
                                      <p:to>
                                        <p:strVal val="visible"/>
                                      </p:to>
                                    </p:set>
                                    <p:animEffect transition="in" filter="wipe(right)">
                                      <p:cBhvr>
                                        <p:cTn id="70" dur="500"/>
                                        <p:tgtEl>
                                          <p:spTgt spid="76"/>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7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7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22" presetClass="entr" presetSubtype="2" fill="hold" nodeType="clickEffect">
                                  <p:stCondLst>
                                    <p:cond delay="0"/>
                                  </p:stCondLst>
                                  <p:childTnLst>
                                    <p:set>
                                      <p:cBhvr>
                                        <p:cTn id="82" dur="1" fill="hold">
                                          <p:stCondLst>
                                            <p:cond delay="0"/>
                                          </p:stCondLst>
                                        </p:cTn>
                                        <p:tgtEl>
                                          <p:spTgt spid="157"/>
                                        </p:tgtEl>
                                        <p:attrNameLst>
                                          <p:attrName>style.visibility</p:attrName>
                                        </p:attrNameLst>
                                      </p:cBhvr>
                                      <p:to>
                                        <p:strVal val="visible"/>
                                      </p:to>
                                    </p:set>
                                    <p:animEffect transition="in" filter="wipe(right)">
                                      <p:cBhvr>
                                        <p:cTn id="83" dur="500"/>
                                        <p:tgtEl>
                                          <p:spTgt spid="157"/>
                                        </p:tgtEl>
                                      </p:cBhvr>
                                    </p:animEffec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176"/>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22" presetClass="entr" presetSubtype="2" fill="hold" nodeType="clickEffect">
                                  <p:stCondLst>
                                    <p:cond delay="0"/>
                                  </p:stCondLst>
                                  <p:childTnLst>
                                    <p:set>
                                      <p:cBhvr>
                                        <p:cTn id="91" dur="1" fill="hold">
                                          <p:stCondLst>
                                            <p:cond delay="0"/>
                                          </p:stCondLst>
                                        </p:cTn>
                                        <p:tgtEl>
                                          <p:spTgt spid="173"/>
                                        </p:tgtEl>
                                        <p:attrNameLst>
                                          <p:attrName>style.visibility</p:attrName>
                                        </p:attrNameLst>
                                      </p:cBhvr>
                                      <p:to>
                                        <p:strVal val="visible"/>
                                      </p:to>
                                    </p:set>
                                    <p:animEffect transition="in" filter="wipe(right)">
                                      <p:cBhvr>
                                        <p:cTn id="92" dur="500"/>
                                        <p:tgtEl>
                                          <p:spTgt spid="173"/>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2" fill="hold" nodeType="clickEffect">
                                  <p:stCondLst>
                                    <p:cond delay="0"/>
                                  </p:stCondLst>
                                  <p:childTnLst>
                                    <p:set>
                                      <p:cBhvr>
                                        <p:cTn id="96" dur="1" fill="hold">
                                          <p:stCondLst>
                                            <p:cond delay="0"/>
                                          </p:stCondLst>
                                        </p:cTn>
                                        <p:tgtEl>
                                          <p:spTgt spid="178"/>
                                        </p:tgtEl>
                                        <p:attrNameLst>
                                          <p:attrName>style.visibility</p:attrName>
                                        </p:attrNameLst>
                                      </p:cBhvr>
                                      <p:to>
                                        <p:strVal val="visible"/>
                                      </p:to>
                                    </p:set>
                                    <p:animEffect transition="in" filter="wipe(right)">
                                      <p:cBhvr>
                                        <p:cTn id="97" dur="500"/>
                                        <p:tgtEl>
                                          <p:spTgt spid="178"/>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1" fill="hold" nodeType="clickEffect">
                                  <p:stCondLst>
                                    <p:cond delay="0"/>
                                  </p:stCondLst>
                                  <p:childTnLst>
                                    <p:set>
                                      <p:cBhvr>
                                        <p:cTn id="101" dur="1" fill="hold">
                                          <p:stCondLst>
                                            <p:cond delay="0"/>
                                          </p:stCondLst>
                                        </p:cTn>
                                        <p:tgtEl>
                                          <p:spTgt spid="182"/>
                                        </p:tgtEl>
                                        <p:attrNameLst>
                                          <p:attrName>style.visibility</p:attrName>
                                        </p:attrNameLst>
                                      </p:cBhvr>
                                      <p:to>
                                        <p:strVal val="visible"/>
                                      </p:to>
                                    </p:set>
                                    <p:animEffect transition="in" filter="wipe(up)">
                                      <p:cBhvr>
                                        <p:cTn id="102" dur="500"/>
                                        <p:tgtEl>
                                          <p:spTgt spid="182"/>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191"/>
                                        </p:tgtEl>
                                        <p:attrNameLst>
                                          <p:attrName>style.visibility</p:attrName>
                                        </p:attrNameLst>
                                      </p:cBhvr>
                                      <p:to>
                                        <p:strVal val="visible"/>
                                      </p:to>
                                    </p:set>
                                    <p:animEffect transition="in" filter="wipe(down)">
                                      <p:cBhvr>
                                        <p:cTn id="107" dur="500"/>
                                        <p:tgtEl>
                                          <p:spTgt spid="191"/>
                                        </p:tgtEl>
                                      </p:cBhvr>
                                    </p:animEffec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189"/>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57" grpId="0"/>
      <p:bldP spid="60" grpId="0"/>
      <p:bldP spid="62" grpId="0"/>
      <p:bldP spid="72" grpId="0"/>
      <p:bldP spid="73" grpId="0"/>
      <p:bldP spid="156" grpId="0"/>
      <p:bldP spid="171" grpId="0"/>
      <p:bldP spid="172" grpId="0"/>
      <p:bldP spid="176" grpId="0"/>
      <p:bldP spid="189" grpId="0"/>
      <p:bldP spid="1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a:stCxn id="53" idx="0"/>
            <a:endCxn id="52" idx="0"/>
          </p:cNvCxnSpPr>
          <p:nvPr/>
        </p:nvCxnSpPr>
        <p:spPr>
          <a:xfrm>
            <a:off x="1546860" y="3257788"/>
            <a:ext cx="0" cy="1737361"/>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65" idx="2"/>
            <a:endCxn id="61" idx="6"/>
          </p:cNvCxnSpPr>
          <p:nvPr/>
        </p:nvCxnSpPr>
        <p:spPr>
          <a:xfrm flipH="1">
            <a:off x="914400" y="1970008"/>
            <a:ext cx="990600" cy="1524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609600" y="1970008"/>
            <a:ext cx="2362200" cy="2286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61" idx="7"/>
            <a:endCxn id="52" idx="0"/>
          </p:cNvCxnSpPr>
          <p:nvPr/>
        </p:nvCxnSpPr>
        <p:spPr>
          <a:xfrm>
            <a:off x="907704" y="2138572"/>
            <a:ext cx="639156" cy="2856577"/>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3" idx="3"/>
            <a:endCxn id="51" idx="5"/>
          </p:cNvCxnSpPr>
          <p:nvPr/>
        </p:nvCxnSpPr>
        <p:spPr>
          <a:xfrm flipH="1" flipV="1">
            <a:off x="1060105" y="2748173"/>
            <a:ext cx="470591" cy="470591"/>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1676400" y="1840468"/>
            <a:ext cx="533400" cy="2286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1" name="Oval 50"/>
          <p:cNvSpPr/>
          <p:nvPr/>
        </p:nvSpPr>
        <p:spPr>
          <a:xfrm>
            <a:off x="1021081" y="2709149"/>
            <a:ext cx="45719" cy="4571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524000" y="4995149"/>
            <a:ext cx="45719" cy="4571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flipV="1">
            <a:off x="1524000" y="3212068"/>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flipV="1">
            <a:off x="868680" y="2099548"/>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flipV="1">
            <a:off x="1905000" y="1947148"/>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endCxn id="53" idx="4"/>
          </p:cNvCxnSpPr>
          <p:nvPr/>
        </p:nvCxnSpPr>
        <p:spPr>
          <a:xfrm>
            <a:off x="1524000" y="2602468"/>
            <a:ext cx="22860" cy="6096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84" name="Arc 83"/>
          <p:cNvSpPr/>
          <p:nvPr/>
        </p:nvSpPr>
        <p:spPr>
          <a:xfrm rot="17034203">
            <a:off x="1229928" y="2816265"/>
            <a:ext cx="472127" cy="391611"/>
          </a:xfrm>
          <a:prstGeom prst="arc">
            <a:avLst>
              <a:gd name="adj1" fmla="val 16152941"/>
              <a:gd name="adj2" fmla="val 197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5" name="TextBox 84"/>
          <p:cNvSpPr txBox="1">
            <a:spLocks noChangeArrowheads="1"/>
          </p:cNvSpPr>
          <p:nvPr/>
        </p:nvSpPr>
        <p:spPr bwMode="auto">
          <a:xfrm>
            <a:off x="1371600" y="4964668"/>
            <a:ext cx="533400" cy="381000"/>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O</a:t>
            </a:r>
          </a:p>
        </p:txBody>
      </p:sp>
      <p:sp>
        <p:nvSpPr>
          <p:cNvPr id="86" name="TextBox 85"/>
          <p:cNvSpPr txBox="1">
            <a:spLocks noChangeArrowheads="1"/>
          </p:cNvSpPr>
          <p:nvPr/>
        </p:nvSpPr>
        <p:spPr bwMode="auto">
          <a:xfrm>
            <a:off x="1600200" y="2831068"/>
            <a:ext cx="457200" cy="369888"/>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A</a:t>
            </a:r>
          </a:p>
        </p:txBody>
      </p:sp>
      <p:sp>
        <p:nvSpPr>
          <p:cNvPr id="87" name="TextBox 86"/>
          <p:cNvSpPr txBox="1">
            <a:spLocks noChangeArrowheads="1"/>
          </p:cNvSpPr>
          <p:nvPr/>
        </p:nvSpPr>
        <p:spPr bwMode="auto">
          <a:xfrm>
            <a:off x="990600" y="2069068"/>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88" name="TextBox 87"/>
          <p:cNvSpPr txBox="1">
            <a:spLocks noChangeArrowheads="1"/>
          </p:cNvSpPr>
          <p:nvPr/>
        </p:nvSpPr>
        <p:spPr bwMode="auto">
          <a:xfrm>
            <a:off x="304800" y="2373868"/>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89" name="TextBox 88"/>
          <p:cNvSpPr txBox="1">
            <a:spLocks noChangeArrowheads="1"/>
          </p:cNvSpPr>
          <p:nvPr/>
        </p:nvSpPr>
        <p:spPr bwMode="auto">
          <a:xfrm>
            <a:off x="228600" y="1916668"/>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90" name="TextBox 89"/>
          <p:cNvSpPr txBox="1">
            <a:spLocks noChangeArrowheads="1"/>
          </p:cNvSpPr>
          <p:nvPr/>
        </p:nvSpPr>
        <p:spPr bwMode="auto">
          <a:xfrm>
            <a:off x="1676400" y="1307068"/>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91" name="TextBox 90"/>
          <p:cNvSpPr txBox="1">
            <a:spLocks noChangeArrowheads="1"/>
          </p:cNvSpPr>
          <p:nvPr/>
        </p:nvSpPr>
        <p:spPr bwMode="auto">
          <a:xfrm>
            <a:off x="1066800" y="2373868"/>
            <a:ext cx="533400" cy="369332"/>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45</a:t>
            </a:r>
            <a:r>
              <a:rPr lang="en-US" baseline="30000" dirty="0" smtClean="0">
                <a:latin typeface="Times New Roman" pitchFamily="18" charset="0"/>
                <a:cs typeface="Times New Roman" pitchFamily="18" charset="0"/>
              </a:rPr>
              <a:t>0</a:t>
            </a:r>
            <a:endParaRPr lang="en-US" baseline="30000" dirty="0">
              <a:latin typeface="Times New Roman" pitchFamily="18" charset="0"/>
              <a:cs typeface="Times New Roman" pitchFamily="18" charset="0"/>
            </a:endParaRPr>
          </a:p>
        </p:txBody>
      </p:sp>
      <p:sp>
        <p:nvSpPr>
          <p:cNvPr id="93" name="Rectangle 92"/>
          <p:cNvSpPr/>
          <p:nvPr/>
        </p:nvSpPr>
        <p:spPr>
          <a:xfrm rot="4557825">
            <a:off x="762000" y="2622227"/>
            <a:ext cx="5334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cxnSp>
        <p:nvCxnSpPr>
          <p:cNvPr id="95" name="Straight Connector 94"/>
          <p:cNvCxnSpPr/>
          <p:nvPr/>
        </p:nvCxnSpPr>
        <p:spPr>
          <a:xfrm>
            <a:off x="1981200" y="3288268"/>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2057400" y="5040868"/>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2438400" y="1992868"/>
            <a:ext cx="0" cy="12954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a:off x="2438400" y="3288268"/>
            <a:ext cx="0" cy="17526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1524000" y="32120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1524000" y="32882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1524000" y="33644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1524000" y="34406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1524000" y="35168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1524000" y="35930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1524000" y="36692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1524000" y="37454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1524000" y="38216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1524000" y="38978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1524000" y="39740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1524000" y="40502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1524000" y="41264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1524000" y="42026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1524000" y="42788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1524000" y="43550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1524000" y="44312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1524000" y="45074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1524000" y="45836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1524000" y="46598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1524000" y="47360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1524000" y="4812268"/>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1524000" y="4888468"/>
            <a:ext cx="1524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TextBox 125"/>
          <p:cNvSpPr txBox="1">
            <a:spLocks noChangeArrowheads="1"/>
          </p:cNvSpPr>
          <p:nvPr/>
        </p:nvSpPr>
        <p:spPr bwMode="auto">
          <a:xfrm rot="16200000">
            <a:off x="1975644" y="2379424"/>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300</a:t>
            </a:r>
            <a:endParaRPr lang="en-US" baseline="-25000" dirty="0">
              <a:latin typeface="Times New Roman" pitchFamily="18" charset="0"/>
              <a:cs typeface="Times New Roman" pitchFamily="18" charset="0"/>
            </a:endParaRPr>
          </a:p>
        </p:txBody>
      </p:sp>
      <p:sp>
        <p:nvSpPr>
          <p:cNvPr id="131" name="TextBox 130"/>
          <p:cNvSpPr txBox="1">
            <a:spLocks noChangeArrowheads="1"/>
          </p:cNvSpPr>
          <p:nvPr/>
        </p:nvSpPr>
        <p:spPr bwMode="auto">
          <a:xfrm rot="16200000">
            <a:off x="1975644" y="3979625"/>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400</a:t>
            </a:r>
            <a:endParaRPr lang="en-US" baseline="-25000" dirty="0">
              <a:latin typeface="Times New Roman" pitchFamily="18" charset="0"/>
              <a:cs typeface="Times New Roman" pitchFamily="18" charset="0"/>
            </a:endParaRPr>
          </a:p>
        </p:txBody>
      </p:sp>
      <p:sp>
        <p:nvSpPr>
          <p:cNvPr id="132" name="Curved Right Arrow 131"/>
          <p:cNvSpPr/>
          <p:nvPr/>
        </p:nvSpPr>
        <p:spPr>
          <a:xfrm rot="1333404">
            <a:off x="1280044" y="2930279"/>
            <a:ext cx="386022" cy="533400"/>
          </a:xfrm>
          <a:prstGeom prst="curvedRightArrow">
            <a:avLst>
              <a:gd name="adj1" fmla="val 11943"/>
              <a:gd name="adj2" fmla="val 28082"/>
              <a:gd name="adj3" fmla="val 578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Rectangle 56"/>
          <p:cNvSpPr/>
          <p:nvPr/>
        </p:nvSpPr>
        <p:spPr>
          <a:xfrm>
            <a:off x="838200" y="5257800"/>
            <a:ext cx="1601721" cy="369332"/>
          </a:xfrm>
          <a:prstGeom prst="rect">
            <a:avLst/>
          </a:prstGeom>
        </p:spPr>
        <p:txBody>
          <a:bodyPr wrap="none">
            <a:spAutoFit/>
          </a:bodyPr>
          <a:lstStyle/>
          <a:p>
            <a:r>
              <a:rPr lang="en-US" dirty="0" smtClean="0">
                <a:solidFill>
                  <a:srgbClr val="FF00FF"/>
                </a:solidFill>
                <a:latin typeface="Times New Roman" pitchFamily="18" charset="0"/>
                <a:cs typeface="Times New Roman" pitchFamily="18" charset="0"/>
              </a:rPr>
              <a:t>Space Diagram</a:t>
            </a:r>
            <a:endParaRPr lang="en-US" dirty="0">
              <a:solidFill>
                <a:srgbClr val="FF00FF"/>
              </a:solidFill>
              <a:latin typeface="Times New Roman" pitchFamily="18" charset="0"/>
              <a:cs typeface="Times New Roman" pitchFamily="18" charset="0"/>
            </a:endParaRPr>
          </a:p>
        </p:txBody>
      </p:sp>
      <p:cxnSp>
        <p:nvCxnSpPr>
          <p:cNvPr id="59" name="Straight Arrow Connector 58"/>
          <p:cNvCxnSpPr>
            <a:stCxn id="51" idx="2"/>
          </p:cNvCxnSpPr>
          <p:nvPr/>
        </p:nvCxnSpPr>
        <p:spPr>
          <a:xfrm flipH="1">
            <a:off x="381001" y="2732009"/>
            <a:ext cx="640080" cy="6324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76200" y="3440668"/>
            <a:ext cx="513282"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a:t>
            </a:r>
            <a:endParaRPr lang="en-US" dirty="0">
              <a:latin typeface="Times New Roman" pitchFamily="18" charset="0"/>
              <a:cs typeface="Times New Roman" pitchFamily="18" charset="0"/>
            </a:endParaRPr>
          </a:p>
        </p:txBody>
      </p:sp>
      <p:cxnSp>
        <p:nvCxnSpPr>
          <p:cNvPr id="150" name="Straight Arrow Connector 149"/>
          <p:cNvCxnSpPr>
            <a:stCxn id="51" idx="2"/>
          </p:cNvCxnSpPr>
          <p:nvPr/>
        </p:nvCxnSpPr>
        <p:spPr>
          <a:xfrm flipH="1">
            <a:off x="304800" y="2732009"/>
            <a:ext cx="716281" cy="25145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6" name="Rectangle 155"/>
          <p:cNvSpPr/>
          <p:nvPr/>
        </p:nvSpPr>
        <p:spPr>
          <a:xfrm>
            <a:off x="0" y="2918936"/>
            <a:ext cx="564578"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B’O</a:t>
            </a:r>
            <a:endParaRPr lang="en-US" dirty="0">
              <a:latin typeface="Times New Roman" pitchFamily="18" charset="0"/>
              <a:cs typeface="Times New Roman" pitchFamily="18" charset="0"/>
            </a:endParaRPr>
          </a:p>
        </p:txBody>
      </p:sp>
      <p:cxnSp>
        <p:nvCxnSpPr>
          <p:cNvPr id="173" name="Straight Arrow Connector 172"/>
          <p:cNvCxnSpPr>
            <a:stCxn id="65" idx="2"/>
          </p:cNvCxnSpPr>
          <p:nvPr/>
        </p:nvCxnSpPr>
        <p:spPr>
          <a:xfrm flipH="1">
            <a:off x="990600" y="1970008"/>
            <a:ext cx="914400" cy="228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p:nvPr/>
        </p:nvCxnSpPr>
        <p:spPr>
          <a:xfrm>
            <a:off x="6248400" y="2743200"/>
            <a:ext cx="1981200" cy="1905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 name="TextBox 204"/>
          <p:cNvSpPr txBox="1">
            <a:spLocks noChangeArrowheads="1"/>
          </p:cNvSpPr>
          <p:nvPr/>
        </p:nvSpPr>
        <p:spPr bwMode="auto">
          <a:xfrm>
            <a:off x="5257800" y="2438400"/>
            <a:ext cx="914400" cy="369332"/>
          </a:xfrm>
          <a:prstGeom prst="rect">
            <a:avLst/>
          </a:prstGeom>
          <a:noFill/>
          <a:ln w="9525">
            <a:noFill/>
            <a:miter lim="800000"/>
            <a:headEnd/>
            <a:tailEnd/>
          </a:ln>
        </p:spPr>
        <p:txBody>
          <a:bodyPr wrap="square">
            <a:spAutoFit/>
          </a:bodyPr>
          <a:lstStyle/>
          <a:p>
            <a:pPr algn="ctr"/>
            <a:r>
              <a:rPr lang="en-US" dirty="0" err="1" smtClean="0">
                <a:latin typeface="Times New Roman" pitchFamily="18" charset="0"/>
                <a:cs typeface="Times New Roman" pitchFamily="18" charset="0"/>
              </a:rPr>
              <a:t>a’,o</a:t>
            </a:r>
            <a:r>
              <a:rPr lang="en-US" dirty="0" smtClean="0">
                <a:latin typeface="Times New Roman" pitchFamily="18" charset="0"/>
                <a:cs typeface="Times New Roman" pitchFamily="18" charset="0"/>
              </a:rPr>
              <a:t>’</a:t>
            </a:r>
            <a:endParaRPr lang="en-US" baseline="-25000" dirty="0">
              <a:latin typeface="Times New Roman" pitchFamily="18" charset="0"/>
              <a:cs typeface="Times New Roman" pitchFamily="18" charset="0"/>
            </a:endParaRPr>
          </a:p>
        </p:txBody>
      </p:sp>
      <p:sp>
        <p:nvSpPr>
          <p:cNvPr id="206" name="TextBox 205"/>
          <p:cNvSpPr txBox="1">
            <a:spLocks noChangeArrowheads="1"/>
          </p:cNvSpPr>
          <p:nvPr/>
        </p:nvSpPr>
        <p:spPr bwMode="auto">
          <a:xfrm>
            <a:off x="8305800" y="46482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pic>
        <p:nvPicPr>
          <p:cNvPr id="92" name="Picture 4"/>
          <p:cNvPicPr>
            <a:picLocks noChangeAspect="1" noChangeArrowheads="1"/>
          </p:cNvPicPr>
          <p:nvPr/>
        </p:nvPicPr>
        <p:blipFill>
          <a:blip r:embed="rId2" cstate="print"/>
          <a:srcRect l="47601" r="28410"/>
          <a:stretch>
            <a:fillRect/>
          </a:stretch>
        </p:blipFill>
        <p:spPr bwMode="auto">
          <a:xfrm>
            <a:off x="3124200" y="1992868"/>
            <a:ext cx="1524000" cy="3248025"/>
          </a:xfrm>
          <a:prstGeom prst="rect">
            <a:avLst/>
          </a:prstGeom>
          <a:noFill/>
          <a:ln w="9525">
            <a:noFill/>
            <a:miter lim="800000"/>
            <a:headEnd/>
            <a:tailEnd/>
          </a:ln>
        </p:spPr>
      </p:pic>
      <p:cxnSp>
        <p:nvCxnSpPr>
          <p:cNvPr id="63" name="Straight Arrow Connector 62"/>
          <p:cNvCxnSpPr>
            <a:stCxn id="51" idx="4"/>
          </p:cNvCxnSpPr>
          <p:nvPr/>
        </p:nvCxnSpPr>
        <p:spPr>
          <a:xfrm>
            <a:off x="1043941" y="2754868"/>
            <a:ext cx="251459" cy="1066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7391400" y="4648202"/>
            <a:ext cx="838200" cy="152398"/>
          </a:xfrm>
          <a:prstGeom prst="straightConnector1">
            <a:avLst/>
          </a:prstGeom>
          <a:ln w="12700">
            <a:solidFill>
              <a:srgbClr val="FF99FF"/>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010400" y="2895600"/>
            <a:ext cx="381000" cy="1905000"/>
          </a:xfrm>
          <a:prstGeom prst="line">
            <a:avLst/>
          </a:prstGeom>
          <a:ln w="12700">
            <a:solidFill>
              <a:srgbClr val="FF99FF"/>
            </a:solidFill>
            <a:prstDash val="sysDash"/>
          </a:ln>
        </p:spPr>
        <p:style>
          <a:lnRef idx="1">
            <a:schemeClr val="accent1"/>
          </a:lnRef>
          <a:fillRef idx="0">
            <a:schemeClr val="accent1"/>
          </a:fillRef>
          <a:effectRef idx="0">
            <a:schemeClr val="accent1"/>
          </a:effectRef>
          <a:fontRef idx="minor">
            <a:schemeClr val="tx1"/>
          </a:fontRef>
        </p:style>
      </p:cxnSp>
      <p:sp>
        <p:nvSpPr>
          <p:cNvPr id="127" name="Rectangle 126"/>
          <p:cNvSpPr/>
          <p:nvPr/>
        </p:nvSpPr>
        <p:spPr>
          <a:xfrm>
            <a:off x="6934200" y="3200400"/>
            <a:ext cx="551754"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BA</a:t>
            </a:r>
            <a:endParaRPr lang="en-US" dirty="0">
              <a:latin typeface="Times New Roman" pitchFamily="18" charset="0"/>
              <a:cs typeface="Times New Roman" pitchFamily="18" charset="0"/>
            </a:endParaRPr>
          </a:p>
        </p:txBody>
      </p:sp>
      <p:sp>
        <p:nvSpPr>
          <p:cNvPr id="135" name="Rectangle 134"/>
          <p:cNvSpPr/>
          <p:nvPr/>
        </p:nvSpPr>
        <p:spPr>
          <a:xfrm>
            <a:off x="7677846" y="4724400"/>
            <a:ext cx="646331"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BB</a:t>
            </a:r>
            <a:r>
              <a:rPr lang="en-US" baseline="-25000"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137" name="Rectangle 136"/>
          <p:cNvSpPr/>
          <p:nvPr/>
        </p:nvSpPr>
        <p:spPr>
          <a:xfrm>
            <a:off x="228600" y="0"/>
            <a:ext cx="8915400" cy="646331"/>
          </a:xfrm>
          <a:prstGeom prst="rect">
            <a:avLst/>
          </a:prstGeom>
        </p:spPr>
        <p:txBody>
          <a:bodyPr wrap="square">
            <a:spAutoFit/>
          </a:bodyPr>
          <a:lstStyle/>
          <a:p>
            <a:r>
              <a:rPr lang="en-US" dirty="0" smtClean="0">
                <a:latin typeface="Times New Roman" pitchFamily="18" charset="0"/>
                <a:cs typeface="Times New Roman" pitchFamily="18" charset="0"/>
              </a:rPr>
              <a:t>We know that radial component of the acceleration of </a:t>
            </a:r>
            <a:r>
              <a:rPr lang="en-US" i="1" dirty="0" smtClean="0">
                <a:latin typeface="Times New Roman" pitchFamily="18" charset="0"/>
                <a:cs typeface="Times New Roman" pitchFamily="18" charset="0"/>
              </a:rPr>
              <a:t>B with respect to A,</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BA</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 </a:t>
            </a:r>
            <a:r>
              <a:rPr lang="el-GR" i="1" dirty="0" smtClean="0">
                <a:latin typeface="Times New Roman" pitchFamily="18" charset="0"/>
                <a:cs typeface="Times New Roman" pitchFamily="18" charset="0"/>
              </a:rPr>
              <a:t>ω</a:t>
            </a:r>
            <a:r>
              <a:rPr lang="en-US" i="1" baseline="30000" dirty="0" smtClean="0">
                <a:latin typeface="Times New Roman" pitchFamily="18" charset="0"/>
                <a:cs typeface="Times New Roman" pitchFamily="18" charset="0"/>
              </a:rPr>
              <a:t>2</a:t>
            </a:r>
            <a:r>
              <a:rPr lang="en-US" i="1" baseline="-25000" dirty="0" smtClean="0">
                <a:latin typeface="Times New Roman" pitchFamily="18" charset="0"/>
                <a:cs typeface="Times New Roman" pitchFamily="18" charset="0"/>
              </a:rPr>
              <a:t>BA</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AB = (12.57)</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 0.15 = 23.7 m/s</a:t>
            </a:r>
            <a:r>
              <a:rPr lang="en-US" i="1" baseline="30000" dirty="0" smtClean="0">
                <a:latin typeface="Times New Roman" pitchFamily="18" charset="0"/>
                <a:cs typeface="Times New Roman" pitchFamily="18" charset="0"/>
              </a:rPr>
              <a:t>2</a:t>
            </a:r>
          </a:p>
        </p:txBody>
      </p:sp>
      <p:sp>
        <p:nvSpPr>
          <p:cNvPr id="138" name="Rectangle 137"/>
          <p:cNvSpPr/>
          <p:nvPr/>
        </p:nvSpPr>
        <p:spPr>
          <a:xfrm>
            <a:off x="228600" y="685800"/>
            <a:ext cx="8427307" cy="646331"/>
          </a:xfrm>
          <a:prstGeom prst="rect">
            <a:avLst/>
          </a:prstGeom>
        </p:spPr>
        <p:txBody>
          <a:bodyPr wrap="none">
            <a:spAutoFit/>
          </a:bodyPr>
          <a:lstStyle/>
          <a:p>
            <a:r>
              <a:rPr lang="en-US" dirty="0" smtClean="0">
                <a:latin typeface="Times New Roman" pitchFamily="18" charset="0"/>
                <a:cs typeface="Times New Roman" pitchFamily="18" charset="0"/>
              </a:rPr>
              <a:t>Coriolis component of the acceleration of slider B with respect to the coincident point B',</a:t>
            </a:r>
          </a:p>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BB</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a:t>
            </a:r>
            <a:r>
              <a:rPr lang="en-US" dirty="0" smtClean="0">
                <a:latin typeface="Times New Roman" pitchFamily="18" charset="0"/>
                <a:cs typeface="Times New Roman" pitchFamily="18" charset="0"/>
                <a:sym typeface="Symbol"/>
              </a:rPr>
              <a:t> 2</a:t>
            </a:r>
            <a:r>
              <a:rPr lang="el-GR" i="1" dirty="0" smtClean="0">
                <a:latin typeface="Times New Roman" pitchFamily="18" charset="0"/>
                <a:cs typeface="Times New Roman" pitchFamily="18" charset="0"/>
              </a:rPr>
              <a:t>ω</a:t>
            </a:r>
            <a:r>
              <a:rPr lang="en-US" baseline="-25000" dirty="0" smtClean="0">
                <a:latin typeface="Times New Roman" pitchFamily="18" charset="0"/>
                <a:cs typeface="Times New Roman" pitchFamily="18" charset="0"/>
              </a:rPr>
              <a:t>CO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BB</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2 × 3.07 × 1.05= 6.45 </a:t>
            </a:r>
            <a:r>
              <a:rPr lang="en-US" i="1" dirty="0" smtClean="0">
                <a:latin typeface="Times New Roman" pitchFamily="18" charset="0"/>
                <a:cs typeface="Times New Roman" pitchFamily="18" charset="0"/>
              </a:rPr>
              <a:t>m/s</a:t>
            </a:r>
            <a:r>
              <a:rPr lang="en-US" i="1"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139" name="Rectangle 138"/>
          <p:cNvSpPr/>
          <p:nvPr/>
        </p:nvSpPr>
        <p:spPr>
          <a:xfrm>
            <a:off x="6400800" y="3886200"/>
            <a:ext cx="595035"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BB</a:t>
            </a:r>
            <a:r>
              <a:rPr lang="en-US" baseline="-25000"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140" name="TextBox 139"/>
          <p:cNvSpPr txBox="1">
            <a:spLocks noChangeArrowheads="1"/>
          </p:cNvSpPr>
          <p:nvPr/>
        </p:nvSpPr>
        <p:spPr bwMode="auto">
          <a:xfrm>
            <a:off x="7010400" y="4876800"/>
            <a:ext cx="533400" cy="369332"/>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x’</a:t>
            </a:r>
            <a:endParaRPr lang="en-US" baseline="-25000" dirty="0">
              <a:latin typeface="Times New Roman" pitchFamily="18" charset="0"/>
              <a:cs typeface="Times New Roman" pitchFamily="18" charset="0"/>
            </a:endParaRPr>
          </a:p>
        </p:txBody>
      </p:sp>
      <p:cxnSp>
        <p:nvCxnSpPr>
          <p:cNvPr id="141" name="Straight Connector 140"/>
          <p:cNvCxnSpPr/>
          <p:nvPr/>
        </p:nvCxnSpPr>
        <p:spPr>
          <a:xfrm>
            <a:off x="6248400" y="2743200"/>
            <a:ext cx="76200" cy="533400"/>
          </a:xfrm>
          <a:prstGeom prst="line">
            <a:avLst/>
          </a:prstGeom>
          <a:ln w="12700">
            <a:solidFill>
              <a:srgbClr val="FF99FF"/>
            </a:solidFill>
            <a:prstDash val="sysDash"/>
          </a:ln>
        </p:spPr>
        <p:style>
          <a:lnRef idx="1">
            <a:schemeClr val="accent1"/>
          </a:lnRef>
          <a:fillRef idx="0">
            <a:schemeClr val="accent1"/>
          </a:fillRef>
          <a:effectRef idx="0">
            <a:schemeClr val="accent1"/>
          </a:effectRef>
          <a:fontRef idx="minor">
            <a:schemeClr val="tx1"/>
          </a:fontRef>
        </p:style>
      </p:cxnSp>
      <p:cxnSp>
        <p:nvCxnSpPr>
          <p:cNvPr id="146" name="Straight Arrow Connector 145"/>
          <p:cNvCxnSpPr/>
          <p:nvPr/>
        </p:nvCxnSpPr>
        <p:spPr>
          <a:xfrm flipV="1">
            <a:off x="6324600" y="3124202"/>
            <a:ext cx="731520" cy="152398"/>
          </a:xfrm>
          <a:prstGeom prst="straightConnector1">
            <a:avLst/>
          </a:prstGeom>
          <a:ln w="12700">
            <a:solidFill>
              <a:srgbClr val="FF99FF"/>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49" name="TextBox 148"/>
          <p:cNvSpPr txBox="1">
            <a:spLocks noChangeArrowheads="1"/>
          </p:cNvSpPr>
          <p:nvPr/>
        </p:nvSpPr>
        <p:spPr bwMode="auto">
          <a:xfrm>
            <a:off x="6019800" y="3352800"/>
            <a:ext cx="533400" cy="369332"/>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y’</a:t>
            </a:r>
            <a:endParaRPr lang="en-US" baseline="-25000" dirty="0">
              <a:latin typeface="Times New Roman" pitchFamily="18" charset="0"/>
              <a:cs typeface="Times New Roman" pitchFamily="18" charset="0"/>
            </a:endParaRPr>
          </a:p>
        </p:txBody>
      </p:sp>
      <p:sp>
        <p:nvSpPr>
          <p:cNvPr id="151" name="Rectangle 150"/>
          <p:cNvSpPr/>
          <p:nvPr/>
        </p:nvSpPr>
        <p:spPr>
          <a:xfrm>
            <a:off x="5562600" y="2895600"/>
            <a:ext cx="603050"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B’O</a:t>
            </a:r>
            <a:endParaRPr lang="en-US" dirty="0">
              <a:latin typeface="Times New Roman" pitchFamily="18" charset="0"/>
              <a:cs typeface="Times New Roman" pitchFamily="18" charset="0"/>
            </a:endParaRPr>
          </a:p>
        </p:txBody>
      </p:sp>
      <p:sp>
        <p:nvSpPr>
          <p:cNvPr id="152" name="Rectangle 151"/>
          <p:cNvSpPr/>
          <p:nvPr/>
        </p:nvSpPr>
        <p:spPr>
          <a:xfrm>
            <a:off x="6477000" y="3352800"/>
            <a:ext cx="603050"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B’O</a:t>
            </a:r>
            <a:endParaRPr lang="en-US" dirty="0">
              <a:latin typeface="Times New Roman" pitchFamily="18" charset="0"/>
              <a:cs typeface="Times New Roman" pitchFamily="18" charset="0"/>
            </a:endParaRPr>
          </a:p>
        </p:txBody>
      </p:sp>
      <p:sp>
        <p:nvSpPr>
          <p:cNvPr id="153" name="TextBox 152"/>
          <p:cNvSpPr txBox="1">
            <a:spLocks noChangeArrowheads="1"/>
          </p:cNvSpPr>
          <p:nvPr/>
        </p:nvSpPr>
        <p:spPr bwMode="auto">
          <a:xfrm>
            <a:off x="6934200" y="28194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157" name="Oval 156"/>
          <p:cNvSpPr/>
          <p:nvPr/>
        </p:nvSpPr>
        <p:spPr>
          <a:xfrm flipV="1">
            <a:off x="7040880" y="3124200"/>
            <a:ext cx="45720" cy="457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9" name="Straight Connector 158"/>
          <p:cNvCxnSpPr>
            <a:endCxn id="157" idx="4"/>
          </p:cNvCxnSpPr>
          <p:nvPr/>
        </p:nvCxnSpPr>
        <p:spPr>
          <a:xfrm>
            <a:off x="6248400" y="2743200"/>
            <a:ext cx="81534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6248400" y="2743200"/>
            <a:ext cx="1295400" cy="609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5" name="Rectangle 164"/>
          <p:cNvSpPr/>
          <p:nvPr/>
        </p:nvSpPr>
        <p:spPr>
          <a:xfrm>
            <a:off x="4953000" y="1600200"/>
            <a:ext cx="2449645" cy="646331"/>
          </a:xfrm>
          <a:prstGeom prst="rect">
            <a:avLst/>
          </a:prstGeom>
        </p:spPr>
        <p:txBody>
          <a:bodyPr wrap="none">
            <a:spAutoFit/>
          </a:bodyPr>
          <a:lstStyle/>
          <a:p>
            <a:r>
              <a:rPr lang="en-US" dirty="0" err="1" smtClean="0">
                <a:latin typeface="Times New Roman" pitchFamily="18" charset="0"/>
                <a:cs typeface="Times New Roman" pitchFamily="18" charset="0"/>
              </a:rPr>
              <a:t>o’b</a:t>
            </a:r>
            <a:r>
              <a:rPr lang="en-US" dirty="0" smtClean="0">
                <a:latin typeface="Times New Roman" pitchFamily="18" charset="0"/>
                <a:cs typeface="Times New Roman" pitchFamily="18" charset="0"/>
              </a:rPr>
              <a:t>’’</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o’c</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OB’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OC</a:t>
            </a:r>
          </a:p>
          <a:p>
            <a:r>
              <a:rPr lang="en-US" dirty="0" err="1" smtClean="0">
                <a:latin typeface="Times New Roman" pitchFamily="18" charset="0"/>
                <a:cs typeface="Times New Roman" pitchFamily="18" charset="0"/>
              </a:rPr>
              <a:t>o’c</a:t>
            </a:r>
            <a:r>
              <a:rPr lang="en-US" dirty="0" smtClean="0">
                <a:latin typeface="Times New Roman" pitchFamily="18" charset="0"/>
                <a:cs typeface="Times New Roman" pitchFamily="18" charset="0"/>
              </a:rPr>
              <a:t>’ = OC/OB’ ×</a:t>
            </a:r>
            <a:r>
              <a:rPr lang="en-US" dirty="0" err="1" smtClean="0">
                <a:latin typeface="Times New Roman" pitchFamily="18" charset="0"/>
                <a:cs typeface="Times New Roman" pitchFamily="18" charset="0"/>
              </a:rPr>
              <a:t>o’b</a:t>
            </a:r>
            <a:r>
              <a:rPr lang="en-US" dirty="0" smtClean="0">
                <a:latin typeface="Times New Roman" pitchFamily="18" charset="0"/>
                <a:cs typeface="Times New Roman" pitchFamily="18" charset="0"/>
              </a:rPr>
              <a:t>’’  </a:t>
            </a:r>
          </a:p>
        </p:txBody>
      </p:sp>
      <p:sp>
        <p:nvSpPr>
          <p:cNvPr id="166" name="TextBox 165"/>
          <p:cNvSpPr txBox="1">
            <a:spLocks noChangeArrowheads="1"/>
          </p:cNvSpPr>
          <p:nvPr/>
        </p:nvSpPr>
        <p:spPr bwMode="auto">
          <a:xfrm>
            <a:off x="7467600" y="3135312"/>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cxnSp>
        <p:nvCxnSpPr>
          <p:cNvPr id="168" name="Straight Connector 167"/>
          <p:cNvCxnSpPr>
            <a:stCxn id="157" idx="7"/>
          </p:cNvCxnSpPr>
          <p:nvPr/>
        </p:nvCxnSpPr>
        <p:spPr>
          <a:xfrm>
            <a:off x="7079904" y="3163224"/>
            <a:ext cx="1149696" cy="1484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 name="Rectangle 173"/>
          <p:cNvSpPr/>
          <p:nvPr/>
        </p:nvSpPr>
        <p:spPr>
          <a:xfrm>
            <a:off x="7543800" y="3581400"/>
            <a:ext cx="543739"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25000" dirty="0" err="1" smtClean="0">
                <a:latin typeface="Times New Roman" pitchFamily="18" charset="0"/>
                <a:cs typeface="Times New Roman" pitchFamily="18" charset="0"/>
              </a:rPr>
              <a:t>BB</a:t>
            </a:r>
            <a:r>
              <a:rPr lang="en-US" baseline="-25000"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cxnSp>
        <p:nvCxnSpPr>
          <p:cNvPr id="175" name="Straight Connector 174"/>
          <p:cNvCxnSpPr/>
          <p:nvPr/>
        </p:nvCxnSpPr>
        <p:spPr>
          <a:xfrm flipH="1">
            <a:off x="7391400" y="3352800"/>
            <a:ext cx="159096" cy="16164"/>
          </a:xfrm>
          <a:prstGeom prst="line">
            <a:avLst/>
          </a:prstGeom>
          <a:ln w="12700">
            <a:solidFill>
              <a:srgbClr val="FF99FF"/>
            </a:solidFill>
            <a:prstDash val="sysDash"/>
          </a:ln>
        </p:spPr>
        <p:style>
          <a:lnRef idx="1">
            <a:schemeClr val="accent1"/>
          </a:lnRef>
          <a:fillRef idx="0">
            <a:schemeClr val="accent1"/>
          </a:fillRef>
          <a:effectRef idx="0">
            <a:schemeClr val="accent1"/>
          </a:effectRef>
          <a:fontRef idx="minor">
            <a:schemeClr val="tx1"/>
          </a:fontRef>
        </p:style>
      </p:cxnSp>
      <p:cxnSp>
        <p:nvCxnSpPr>
          <p:cNvPr id="188" name="Curved Connector 187"/>
          <p:cNvCxnSpPr/>
          <p:nvPr/>
        </p:nvCxnSpPr>
        <p:spPr>
          <a:xfrm rot="10800000">
            <a:off x="7467600" y="3396456"/>
            <a:ext cx="609600" cy="184944"/>
          </a:xfrm>
          <a:prstGeom prst="curvedConnector5">
            <a:avLst>
              <a:gd name="adj1" fmla="val 6250"/>
              <a:gd name="adj2" fmla="val 1717"/>
              <a:gd name="adj3" fmla="val 98958"/>
            </a:avLst>
          </a:prstGeom>
          <a:ln>
            <a:tailEnd type="arrow"/>
          </a:ln>
        </p:spPr>
        <p:style>
          <a:lnRef idx="1">
            <a:schemeClr val="accent1"/>
          </a:lnRef>
          <a:fillRef idx="0">
            <a:schemeClr val="accent1"/>
          </a:fillRef>
          <a:effectRef idx="0">
            <a:schemeClr val="accent1"/>
          </a:effectRef>
          <a:fontRef idx="minor">
            <a:schemeClr val="tx1"/>
          </a:fontRef>
        </p:style>
      </p:cxnSp>
      <p:sp>
        <p:nvSpPr>
          <p:cNvPr id="198" name="Rectangle 197"/>
          <p:cNvSpPr/>
          <p:nvPr/>
        </p:nvSpPr>
        <p:spPr>
          <a:xfrm>
            <a:off x="8153400" y="3352800"/>
            <a:ext cx="551754"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DC</a:t>
            </a:r>
            <a:endParaRPr lang="en-US" dirty="0">
              <a:latin typeface="Times New Roman" pitchFamily="18" charset="0"/>
              <a:cs typeface="Times New Roman" pitchFamily="18" charset="0"/>
            </a:endParaRPr>
          </a:p>
        </p:txBody>
      </p:sp>
      <p:cxnSp>
        <p:nvCxnSpPr>
          <p:cNvPr id="200" name="Straight Connector 199"/>
          <p:cNvCxnSpPr/>
          <p:nvPr/>
        </p:nvCxnSpPr>
        <p:spPr>
          <a:xfrm>
            <a:off x="7315200" y="2743200"/>
            <a:ext cx="76200" cy="609600"/>
          </a:xfrm>
          <a:prstGeom prst="line">
            <a:avLst/>
          </a:prstGeom>
          <a:ln>
            <a:solidFill>
              <a:srgbClr val="FF99FF"/>
            </a:solidFill>
            <a:prstDash val="sysDash"/>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a:off x="6248400" y="2743200"/>
            <a:ext cx="106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Curved Connector 187"/>
          <p:cNvCxnSpPr/>
          <p:nvPr/>
        </p:nvCxnSpPr>
        <p:spPr>
          <a:xfrm rot="10800000" flipV="1">
            <a:off x="7391400" y="2851944"/>
            <a:ext cx="838200" cy="4365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12" name="Rectangle 211"/>
          <p:cNvSpPr/>
          <p:nvPr/>
        </p:nvSpPr>
        <p:spPr>
          <a:xfrm>
            <a:off x="8229600" y="2667000"/>
            <a:ext cx="551754"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DC</a:t>
            </a:r>
            <a:endParaRPr lang="en-US" dirty="0">
              <a:latin typeface="Times New Roman" pitchFamily="18" charset="0"/>
              <a:cs typeface="Times New Roman" pitchFamily="18" charset="0"/>
            </a:endParaRPr>
          </a:p>
        </p:txBody>
      </p:sp>
      <p:sp>
        <p:nvSpPr>
          <p:cNvPr id="213" name="TextBox 212"/>
          <p:cNvSpPr txBox="1">
            <a:spLocks noChangeArrowheads="1"/>
          </p:cNvSpPr>
          <p:nvPr/>
        </p:nvSpPr>
        <p:spPr bwMode="auto">
          <a:xfrm>
            <a:off x="7239000" y="22860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214" name="Rectangle 213"/>
          <p:cNvSpPr/>
          <p:nvPr/>
        </p:nvSpPr>
        <p:spPr>
          <a:xfrm>
            <a:off x="2209800" y="5486400"/>
            <a:ext cx="7162800" cy="646331"/>
          </a:xfrm>
          <a:prstGeom prst="rect">
            <a:avLst/>
          </a:prstGeom>
        </p:spPr>
        <p:txBody>
          <a:bodyPr wrap="square">
            <a:spAutoFit/>
          </a:bodyPr>
          <a:lstStyle/>
          <a:p>
            <a:r>
              <a:rPr lang="en-US" dirty="0" smtClean="0">
                <a:latin typeface="Times New Roman" pitchFamily="18" charset="0"/>
                <a:cs typeface="Times New Roman" pitchFamily="18" charset="0"/>
              </a:rPr>
              <a:t>We know that radial component of the acceleration of </a:t>
            </a:r>
            <a:r>
              <a:rPr lang="en-US" i="1" dirty="0" smtClean="0">
                <a:latin typeface="Times New Roman" pitchFamily="18" charset="0"/>
                <a:cs typeface="Times New Roman" pitchFamily="18" charset="0"/>
              </a:rPr>
              <a:t>B’ with respect to O,</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B’O</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rPr>
              <a:t>V</a:t>
            </a:r>
            <a:r>
              <a:rPr lang="en-US" i="1" baseline="30000" dirty="0" smtClean="0">
                <a:latin typeface="Times New Roman" pitchFamily="18" charset="0"/>
                <a:cs typeface="Times New Roman" pitchFamily="18" charset="0"/>
              </a:rPr>
              <a:t>2</a:t>
            </a:r>
            <a:r>
              <a:rPr lang="en-US" i="1" baseline="-25000" dirty="0" smtClean="0">
                <a:latin typeface="Times New Roman" pitchFamily="18" charset="0"/>
                <a:cs typeface="Times New Roman" pitchFamily="18" charset="0"/>
              </a:rPr>
              <a:t>B’O</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BO’= (1.55)</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/0.52 = 4.62 m/s</a:t>
            </a:r>
            <a:r>
              <a:rPr lang="en-US" i="1" baseline="30000" dirty="0" smtClean="0">
                <a:latin typeface="Times New Roman" pitchFamily="18" charset="0"/>
                <a:cs typeface="Times New Roman" pitchFamily="18" charset="0"/>
              </a:rPr>
              <a:t>2</a:t>
            </a:r>
          </a:p>
        </p:txBody>
      </p:sp>
      <p:sp>
        <p:nvSpPr>
          <p:cNvPr id="215" name="Rectangle 214"/>
          <p:cNvSpPr/>
          <p:nvPr/>
        </p:nvSpPr>
        <p:spPr>
          <a:xfrm>
            <a:off x="2209800" y="6135469"/>
            <a:ext cx="7010400" cy="646331"/>
          </a:xfrm>
          <a:prstGeom prst="rect">
            <a:avLst/>
          </a:prstGeom>
        </p:spPr>
        <p:txBody>
          <a:bodyPr wrap="square">
            <a:spAutoFit/>
          </a:bodyPr>
          <a:lstStyle/>
          <a:p>
            <a:r>
              <a:rPr lang="en-US" dirty="0" smtClean="0">
                <a:latin typeface="Times New Roman" pitchFamily="18" charset="0"/>
                <a:cs typeface="Times New Roman" pitchFamily="18" charset="0"/>
              </a:rPr>
              <a:t>We know that radial component of the acceleration of </a:t>
            </a:r>
            <a:r>
              <a:rPr lang="en-US" i="1" dirty="0" smtClean="0">
                <a:latin typeface="Times New Roman" pitchFamily="18" charset="0"/>
                <a:cs typeface="Times New Roman" pitchFamily="18" charset="0"/>
              </a:rPr>
              <a:t>D with respect to C,</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DC</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rPr>
              <a:t>V</a:t>
            </a:r>
            <a:r>
              <a:rPr lang="en-US" i="1" baseline="30000" dirty="0" smtClean="0">
                <a:latin typeface="Times New Roman" pitchFamily="18" charset="0"/>
                <a:cs typeface="Times New Roman" pitchFamily="18" charset="0"/>
              </a:rPr>
              <a:t>2</a:t>
            </a:r>
            <a:r>
              <a:rPr lang="en-US" i="1" baseline="-25000" dirty="0" smtClean="0">
                <a:latin typeface="Times New Roman" pitchFamily="18" charset="0"/>
                <a:cs typeface="Times New Roman" pitchFamily="18" charset="0"/>
              </a:rPr>
              <a:t>DC</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DC= (0.45)</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/0.2 = 1.01 m/s</a:t>
            </a:r>
            <a:r>
              <a:rPr lang="en-US" i="1" baseline="30000" dirty="0" smtClean="0">
                <a:latin typeface="Times New Roman" pitchFamily="18" charset="0"/>
                <a:cs typeface="Times New Roman" pitchFamily="18" charset="0"/>
              </a:rPr>
              <a:t>2</a:t>
            </a:r>
          </a:p>
        </p:txBody>
      </p:sp>
      <p:sp>
        <p:nvSpPr>
          <p:cNvPr id="97"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202"/>
                                        </p:tgtEl>
                                        <p:attrNameLst>
                                          <p:attrName>style.visibility</p:attrName>
                                        </p:attrNameLst>
                                      </p:cBhvr>
                                      <p:to>
                                        <p:strVal val="visible"/>
                                      </p:to>
                                    </p:set>
                                    <p:animEffect transition="in" filter="wipe(up)">
                                      <p:cBhvr>
                                        <p:cTn id="11" dur="500"/>
                                        <p:tgtEl>
                                          <p:spTgt spid="20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0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0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3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9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70"/>
                                        </p:tgtEl>
                                        <p:attrNameLst>
                                          <p:attrName>style.visibility</p:attrName>
                                        </p:attrNameLst>
                                      </p:cBhvr>
                                      <p:to>
                                        <p:strVal val="visible"/>
                                      </p:to>
                                    </p:set>
                                    <p:animEffect transition="in" filter="wipe(left)">
                                      <p:cBhvr>
                                        <p:cTn id="34" dur="500"/>
                                        <p:tgtEl>
                                          <p:spTgt spid="70"/>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81"/>
                                        </p:tgtEl>
                                        <p:attrNameLst>
                                          <p:attrName>style.visibility</p:attrName>
                                        </p:attrNameLst>
                                      </p:cBhvr>
                                      <p:to>
                                        <p:strVal val="visible"/>
                                      </p:to>
                                    </p:set>
                                    <p:animEffect transition="in" filter="wipe(down)">
                                      <p:cBhvr>
                                        <p:cTn id="47" dur="500"/>
                                        <p:tgtEl>
                                          <p:spTgt spid="81"/>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14"/>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nodeType="clickEffect">
                                  <p:stCondLst>
                                    <p:cond delay="0"/>
                                  </p:stCondLst>
                                  <p:childTnLst>
                                    <p:set>
                                      <p:cBhvr>
                                        <p:cTn id="59" dur="1" fill="hold">
                                          <p:stCondLst>
                                            <p:cond delay="0"/>
                                          </p:stCondLst>
                                        </p:cTn>
                                        <p:tgtEl>
                                          <p:spTgt spid="141"/>
                                        </p:tgtEl>
                                        <p:attrNameLst>
                                          <p:attrName>style.visibility</p:attrName>
                                        </p:attrNameLst>
                                      </p:cBhvr>
                                      <p:to>
                                        <p:strVal val="visible"/>
                                      </p:to>
                                    </p:set>
                                    <p:animEffect transition="in" filter="wipe(up)">
                                      <p:cBhvr>
                                        <p:cTn id="60" dur="500"/>
                                        <p:tgtEl>
                                          <p:spTgt spid="141"/>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4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5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146"/>
                                        </p:tgtEl>
                                        <p:attrNameLst>
                                          <p:attrName>style.visibility</p:attrName>
                                        </p:attrNameLst>
                                      </p:cBhvr>
                                      <p:to>
                                        <p:strVal val="visible"/>
                                      </p:to>
                                    </p:set>
                                    <p:animEffect transition="in" filter="wipe(left)">
                                      <p:cBhvr>
                                        <p:cTn id="73" dur="500"/>
                                        <p:tgtEl>
                                          <p:spTgt spid="146"/>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52"/>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157"/>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153"/>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22" presetClass="entr" presetSubtype="1" fill="hold" nodeType="clickEffect">
                                  <p:stCondLst>
                                    <p:cond delay="0"/>
                                  </p:stCondLst>
                                  <p:childTnLst>
                                    <p:set>
                                      <p:cBhvr>
                                        <p:cTn id="89" dur="1" fill="hold">
                                          <p:stCondLst>
                                            <p:cond delay="0"/>
                                          </p:stCondLst>
                                        </p:cTn>
                                        <p:tgtEl>
                                          <p:spTgt spid="159"/>
                                        </p:tgtEl>
                                        <p:attrNameLst>
                                          <p:attrName>style.visibility</p:attrName>
                                        </p:attrNameLst>
                                      </p:cBhvr>
                                      <p:to>
                                        <p:strVal val="visible"/>
                                      </p:to>
                                    </p:set>
                                    <p:animEffect transition="in" filter="wipe(up)">
                                      <p:cBhvr>
                                        <p:cTn id="90" dur="500"/>
                                        <p:tgtEl>
                                          <p:spTgt spid="159"/>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6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22" presetClass="entr" presetSubtype="1" fill="hold" nodeType="clickEffect">
                                  <p:stCondLst>
                                    <p:cond delay="0"/>
                                  </p:stCondLst>
                                  <p:childTnLst>
                                    <p:set>
                                      <p:cBhvr>
                                        <p:cTn id="98" dur="1" fill="hold">
                                          <p:stCondLst>
                                            <p:cond delay="0"/>
                                          </p:stCondLst>
                                        </p:cTn>
                                        <p:tgtEl>
                                          <p:spTgt spid="161"/>
                                        </p:tgtEl>
                                        <p:attrNameLst>
                                          <p:attrName>style.visibility</p:attrName>
                                        </p:attrNameLst>
                                      </p:cBhvr>
                                      <p:to>
                                        <p:strVal val="visible"/>
                                      </p:to>
                                    </p:set>
                                    <p:animEffect transition="in" filter="wipe(up)">
                                      <p:cBhvr>
                                        <p:cTn id="99" dur="500"/>
                                        <p:tgtEl>
                                          <p:spTgt spid="161"/>
                                        </p:tgtEl>
                                      </p:cBhvr>
                                    </p:animEffec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66"/>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22" presetClass="entr" presetSubtype="4" fill="hold" nodeType="clickEffect">
                                  <p:stCondLst>
                                    <p:cond delay="0"/>
                                  </p:stCondLst>
                                  <p:childTnLst>
                                    <p:set>
                                      <p:cBhvr>
                                        <p:cTn id="107" dur="1" fill="hold">
                                          <p:stCondLst>
                                            <p:cond delay="0"/>
                                          </p:stCondLst>
                                        </p:cTn>
                                        <p:tgtEl>
                                          <p:spTgt spid="168"/>
                                        </p:tgtEl>
                                        <p:attrNameLst>
                                          <p:attrName>style.visibility</p:attrName>
                                        </p:attrNameLst>
                                      </p:cBhvr>
                                      <p:to>
                                        <p:strVal val="visible"/>
                                      </p:to>
                                    </p:set>
                                    <p:animEffect transition="in" filter="wipe(down)">
                                      <p:cBhvr>
                                        <p:cTn id="108" dur="500"/>
                                        <p:tgtEl>
                                          <p:spTgt spid="168"/>
                                        </p:tgtEl>
                                      </p:cBhvr>
                                    </p:animEffec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7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215"/>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22" presetClass="entr" presetSubtype="2" fill="hold" nodeType="clickEffect">
                                  <p:stCondLst>
                                    <p:cond delay="0"/>
                                  </p:stCondLst>
                                  <p:childTnLst>
                                    <p:set>
                                      <p:cBhvr>
                                        <p:cTn id="120" dur="1" fill="hold">
                                          <p:stCondLst>
                                            <p:cond delay="0"/>
                                          </p:stCondLst>
                                        </p:cTn>
                                        <p:tgtEl>
                                          <p:spTgt spid="175"/>
                                        </p:tgtEl>
                                        <p:attrNameLst>
                                          <p:attrName>style.visibility</p:attrName>
                                        </p:attrNameLst>
                                      </p:cBhvr>
                                      <p:to>
                                        <p:strVal val="visible"/>
                                      </p:to>
                                    </p:set>
                                    <p:animEffect transition="in" filter="wipe(right)">
                                      <p:cBhvr>
                                        <p:cTn id="121" dur="500"/>
                                        <p:tgtEl>
                                          <p:spTgt spid="175"/>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4" fill="hold" nodeType="clickEffect">
                                  <p:stCondLst>
                                    <p:cond delay="0"/>
                                  </p:stCondLst>
                                  <p:childTnLst>
                                    <p:set>
                                      <p:cBhvr>
                                        <p:cTn id="125" dur="1" fill="hold">
                                          <p:stCondLst>
                                            <p:cond delay="0"/>
                                          </p:stCondLst>
                                        </p:cTn>
                                        <p:tgtEl>
                                          <p:spTgt spid="188"/>
                                        </p:tgtEl>
                                        <p:attrNameLst>
                                          <p:attrName>style.visibility</p:attrName>
                                        </p:attrNameLst>
                                      </p:cBhvr>
                                      <p:to>
                                        <p:strVal val="visible"/>
                                      </p:to>
                                    </p:set>
                                    <p:animEffect transition="in" filter="wipe(down)">
                                      <p:cBhvr>
                                        <p:cTn id="126" dur="500"/>
                                        <p:tgtEl>
                                          <p:spTgt spid="188"/>
                                        </p:tgtEl>
                                      </p:cBhvr>
                                    </p:animEffec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98"/>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22" presetClass="entr" presetSubtype="4" fill="hold" nodeType="clickEffect">
                                  <p:stCondLst>
                                    <p:cond delay="0"/>
                                  </p:stCondLst>
                                  <p:childTnLst>
                                    <p:set>
                                      <p:cBhvr>
                                        <p:cTn id="134" dur="1" fill="hold">
                                          <p:stCondLst>
                                            <p:cond delay="0"/>
                                          </p:stCondLst>
                                        </p:cTn>
                                        <p:tgtEl>
                                          <p:spTgt spid="200"/>
                                        </p:tgtEl>
                                        <p:attrNameLst>
                                          <p:attrName>style.visibility</p:attrName>
                                        </p:attrNameLst>
                                      </p:cBhvr>
                                      <p:to>
                                        <p:strVal val="visible"/>
                                      </p:to>
                                    </p:set>
                                    <p:animEffect transition="in" filter="wipe(down)">
                                      <p:cBhvr>
                                        <p:cTn id="135" dur="500"/>
                                        <p:tgtEl>
                                          <p:spTgt spid="200"/>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4" fill="hold" nodeType="clickEffect">
                                  <p:stCondLst>
                                    <p:cond delay="0"/>
                                  </p:stCondLst>
                                  <p:childTnLst>
                                    <p:set>
                                      <p:cBhvr>
                                        <p:cTn id="139" dur="1" fill="hold">
                                          <p:stCondLst>
                                            <p:cond delay="0"/>
                                          </p:stCondLst>
                                        </p:cTn>
                                        <p:tgtEl>
                                          <p:spTgt spid="210"/>
                                        </p:tgtEl>
                                        <p:attrNameLst>
                                          <p:attrName>style.visibility</p:attrName>
                                        </p:attrNameLst>
                                      </p:cBhvr>
                                      <p:to>
                                        <p:strVal val="visible"/>
                                      </p:to>
                                    </p:set>
                                    <p:animEffect transition="in" filter="wipe(down)">
                                      <p:cBhvr>
                                        <p:cTn id="140" dur="500"/>
                                        <p:tgtEl>
                                          <p:spTgt spid="210"/>
                                        </p:tgtEl>
                                      </p:cBhvr>
                                    </p:animEffec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212"/>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nodeType="clickEffect">
                                  <p:stCondLst>
                                    <p:cond delay="0"/>
                                  </p:stCondLst>
                                  <p:childTnLst>
                                    <p:set>
                                      <p:cBhvr>
                                        <p:cTn id="148" dur="1" fill="hold">
                                          <p:stCondLst>
                                            <p:cond delay="0"/>
                                          </p:stCondLst>
                                        </p:cTn>
                                        <p:tgtEl>
                                          <p:spTgt spid="208"/>
                                        </p:tgtEl>
                                        <p:attrNameLst>
                                          <p:attrName>style.visibility</p:attrName>
                                        </p:attrNameLst>
                                      </p:cBhvr>
                                      <p:to>
                                        <p:strVal val="visible"/>
                                      </p:to>
                                    </p:set>
                                    <p:animEffect transition="in" filter="wipe(left)">
                                      <p:cBhvr>
                                        <p:cTn id="149" dur="500"/>
                                        <p:tgtEl>
                                          <p:spTgt spid="208"/>
                                        </p:tgtEl>
                                      </p:cBhvr>
                                    </p:animEffect>
                                  </p:childTnLst>
                                </p:cTn>
                              </p:par>
                            </p:childTnLst>
                          </p:cTn>
                        </p:par>
                      </p:childTnLst>
                    </p:cTn>
                  </p:par>
                  <p:par>
                    <p:cTn id="150" fill="hold">
                      <p:stCondLst>
                        <p:cond delay="indefinite"/>
                      </p:stCondLst>
                      <p:childTnLst>
                        <p:par>
                          <p:cTn id="151" fill="hold">
                            <p:stCondLst>
                              <p:cond delay="0"/>
                            </p:stCondLst>
                            <p:childTnLst>
                              <p:par>
                                <p:cTn id="152" presetID="1" presetClass="entr" presetSubtype="0" fill="hold" grpId="0" nodeType="clickEffect">
                                  <p:stCondLst>
                                    <p:cond delay="0"/>
                                  </p:stCondLst>
                                  <p:childTnLst>
                                    <p:set>
                                      <p:cBhvr>
                                        <p:cTn id="153" dur="1" fill="hold">
                                          <p:stCondLst>
                                            <p:cond delay="0"/>
                                          </p:stCondLst>
                                        </p:cTn>
                                        <p:tgtEl>
                                          <p:spTgt spid="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 grpId="0"/>
      <p:bldP spid="206" grpId="0"/>
      <p:bldP spid="127" grpId="0"/>
      <p:bldP spid="135" grpId="0"/>
      <p:bldP spid="137" grpId="0"/>
      <p:bldP spid="138" grpId="0"/>
      <p:bldP spid="139" grpId="0"/>
      <p:bldP spid="140" grpId="0"/>
      <p:bldP spid="149" grpId="0"/>
      <p:bldP spid="151" grpId="0"/>
      <p:bldP spid="152" grpId="0"/>
      <p:bldP spid="153" grpId="0"/>
      <p:bldP spid="157" grpId="0" animBg="1"/>
      <p:bldP spid="165" grpId="0"/>
      <p:bldP spid="166" grpId="0"/>
      <p:bldP spid="174" grpId="0"/>
      <p:bldP spid="198" grpId="0"/>
      <p:bldP spid="212" grpId="0"/>
      <p:bldP spid="213" grpId="0"/>
      <p:bldP spid="214" grpId="0"/>
      <p:bldP spid="2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0"/>
            <a:ext cx="9144000" cy="1219200"/>
          </a:xfrm>
        </p:spPr>
        <p:txBody>
          <a:bodyPr/>
          <a:lstStyle/>
          <a:p>
            <a:pPr algn="l"/>
            <a:r>
              <a:rPr lang="en-US" sz="1800" dirty="0" smtClean="0">
                <a:latin typeface="Times New Roman" pitchFamily="18" charset="0"/>
                <a:cs typeface="Times New Roman" pitchFamily="18" charset="0"/>
              </a:rPr>
              <a:t>In a Whitworth quick return motion, as shown in Fig. OA is a crank rotating at 30 </a:t>
            </a:r>
            <a:r>
              <a:rPr lang="en-US" sz="1800" dirty="0" err="1" smtClean="0">
                <a:latin typeface="Times New Roman" pitchFamily="18" charset="0"/>
                <a:cs typeface="Times New Roman" pitchFamily="18" charset="0"/>
              </a:rPr>
              <a:t>r.p.m</a:t>
            </a:r>
            <a:r>
              <a:rPr lang="en-US" sz="1800" dirty="0" smtClean="0">
                <a:latin typeface="Times New Roman" pitchFamily="18" charset="0"/>
                <a:cs typeface="Times New Roman" pitchFamily="18" charset="0"/>
              </a:rPr>
              <a:t>. in a clockwise direction. The dimensions of various links are : OA = 150 mm; OC = 100 mm; CD = 125 mm; and DR = 500 mm. Determine the acceleration of the sliding block R and the angular acceleration of the slotted lever CA.</a:t>
            </a:r>
          </a:p>
        </p:txBody>
      </p:sp>
      <p:cxnSp>
        <p:nvCxnSpPr>
          <p:cNvPr id="26" name="Straight Connector 25"/>
          <p:cNvCxnSpPr>
            <a:stCxn id="75" idx="7"/>
            <a:endCxn id="53" idx="4"/>
          </p:cNvCxnSpPr>
          <p:nvPr/>
        </p:nvCxnSpPr>
        <p:spPr>
          <a:xfrm>
            <a:off x="3163224" y="2442816"/>
            <a:ext cx="1309716" cy="274989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2590800" y="3363912"/>
            <a:ext cx="4800600" cy="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75" idx="6"/>
            <a:endCxn id="65" idx="3"/>
          </p:cNvCxnSpPr>
          <p:nvPr/>
        </p:nvCxnSpPr>
        <p:spPr>
          <a:xfrm>
            <a:off x="3169920" y="2426652"/>
            <a:ext cx="3085176" cy="94395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3" idx="3"/>
          </p:cNvCxnSpPr>
          <p:nvPr/>
        </p:nvCxnSpPr>
        <p:spPr>
          <a:xfrm flipH="1" flipV="1">
            <a:off x="3602673" y="4402072"/>
            <a:ext cx="854103" cy="79733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6019800" y="3211512"/>
            <a:ext cx="533400" cy="3048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3" name="Oval 52"/>
          <p:cNvSpPr/>
          <p:nvPr/>
        </p:nvSpPr>
        <p:spPr>
          <a:xfrm flipV="1">
            <a:off x="4450080" y="519271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flipV="1">
            <a:off x="3581400" y="336391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flipV="1">
            <a:off x="6248400" y="336391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stCxn id="62" idx="4"/>
            <a:endCxn id="61" idx="0"/>
          </p:cNvCxnSpPr>
          <p:nvPr/>
        </p:nvCxnSpPr>
        <p:spPr>
          <a:xfrm flipV="1">
            <a:off x="3604260" y="3409632"/>
            <a:ext cx="0" cy="97536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84" name="Arc 83"/>
          <p:cNvSpPr/>
          <p:nvPr/>
        </p:nvSpPr>
        <p:spPr>
          <a:xfrm rot="5681602">
            <a:off x="3429767" y="4345239"/>
            <a:ext cx="342169" cy="391611"/>
          </a:xfrm>
          <a:prstGeom prst="arc">
            <a:avLst>
              <a:gd name="adj1" fmla="val 16435271"/>
              <a:gd name="adj2" fmla="val 2141055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5" name="TextBox 84"/>
          <p:cNvSpPr txBox="1">
            <a:spLocks noChangeArrowheads="1"/>
          </p:cNvSpPr>
          <p:nvPr/>
        </p:nvSpPr>
        <p:spPr bwMode="auto">
          <a:xfrm>
            <a:off x="3048000" y="4506912"/>
            <a:ext cx="533400" cy="381000"/>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O</a:t>
            </a:r>
          </a:p>
        </p:txBody>
      </p:sp>
      <p:sp>
        <p:nvSpPr>
          <p:cNvPr id="86" name="TextBox 85"/>
          <p:cNvSpPr txBox="1">
            <a:spLocks noChangeArrowheads="1"/>
          </p:cNvSpPr>
          <p:nvPr/>
        </p:nvSpPr>
        <p:spPr bwMode="auto">
          <a:xfrm>
            <a:off x="3886200" y="5421312"/>
            <a:ext cx="457200" cy="369888"/>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A</a:t>
            </a:r>
          </a:p>
        </p:txBody>
      </p:sp>
      <p:sp>
        <p:nvSpPr>
          <p:cNvPr id="88" name="TextBox 87"/>
          <p:cNvSpPr txBox="1">
            <a:spLocks noChangeArrowheads="1"/>
          </p:cNvSpPr>
          <p:nvPr/>
        </p:nvSpPr>
        <p:spPr bwMode="auto">
          <a:xfrm>
            <a:off x="4800600" y="4811712"/>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89" name="TextBox 88"/>
          <p:cNvSpPr txBox="1">
            <a:spLocks noChangeArrowheads="1"/>
          </p:cNvSpPr>
          <p:nvPr/>
        </p:nvSpPr>
        <p:spPr bwMode="auto">
          <a:xfrm>
            <a:off x="3048000" y="2906712"/>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90" name="TextBox 89"/>
          <p:cNvSpPr txBox="1">
            <a:spLocks noChangeArrowheads="1"/>
          </p:cNvSpPr>
          <p:nvPr/>
        </p:nvSpPr>
        <p:spPr bwMode="auto">
          <a:xfrm>
            <a:off x="2667000" y="2209800"/>
            <a:ext cx="533400" cy="369332"/>
          </a:xfrm>
          <a:prstGeom prst="rect">
            <a:avLst/>
          </a:prstGeom>
          <a:noFill/>
          <a:ln w="9525">
            <a:noFill/>
            <a:miter lim="800000"/>
            <a:headEnd/>
            <a:tailEnd/>
          </a:ln>
        </p:spPr>
        <p:txBody>
          <a:bodyPr wrap="square">
            <a:spAutoFit/>
          </a:bodyPr>
          <a:lstStyle/>
          <a:p>
            <a:pPr algn="ctr"/>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91" name="TextBox 90"/>
          <p:cNvSpPr txBox="1">
            <a:spLocks noChangeArrowheads="1"/>
          </p:cNvSpPr>
          <p:nvPr/>
        </p:nvSpPr>
        <p:spPr bwMode="auto">
          <a:xfrm>
            <a:off x="3505200" y="4811712"/>
            <a:ext cx="533400" cy="369332"/>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45</a:t>
            </a:r>
            <a:r>
              <a:rPr lang="en-US" baseline="30000" dirty="0" smtClean="0">
                <a:latin typeface="Times New Roman" pitchFamily="18" charset="0"/>
                <a:cs typeface="Times New Roman" pitchFamily="18" charset="0"/>
              </a:rPr>
              <a:t>0</a:t>
            </a:r>
            <a:endParaRPr lang="en-US" baseline="30000" dirty="0">
              <a:latin typeface="Times New Roman" pitchFamily="18" charset="0"/>
              <a:cs typeface="Times New Roman" pitchFamily="18" charset="0"/>
            </a:endParaRPr>
          </a:p>
        </p:txBody>
      </p:sp>
      <p:cxnSp>
        <p:nvCxnSpPr>
          <p:cNvPr id="95" name="Straight Connector 94"/>
          <p:cNvCxnSpPr/>
          <p:nvPr/>
        </p:nvCxnSpPr>
        <p:spPr>
          <a:xfrm>
            <a:off x="2743200" y="4430712"/>
            <a:ext cx="83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3048000" y="3363912"/>
            <a:ext cx="0" cy="10668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3276600" y="3135312"/>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3276600" y="3211512"/>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3276600" y="3287712"/>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3276600" y="3363912"/>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3276600" y="4125912"/>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3276600" y="4202112"/>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3276600" y="4278312"/>
            <a:ext cx="152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3276600" y="4354512"/>
            <a:ext cx="1524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TextBox 125"/>
          <p:cNvSpPr txBox="1">
            <a:spLocks noChangeArrowheads="1"/>
          </p:cNvSpPr>
          <p:nvPr/>
        </p:nvSpPr>
        <p:spPr bwMode="auto">
          <a:xfrm rot="16200000">
            <a:off x="2509044" y="3750468"/>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100</a:t>
            </a:r>
            <a:endParaRPr lang="en-US" baseline="-25000" dirty="0">
              <a:latin typeface="Times New Roman" pitchFamily="18" charset="0"/>
              <a:cs typeface="Times New Roman" pitchFamily="18" charset="0"/>
            </a:endParaRPr>
          </a:p>
        </p:txBody>
      </p:sp>
      <p:sp>
        <p:nvSpPr>
          <p:cNvPr id="131" name="TextBox 130"/>
          <p:cNvSpPr txBox="1">
            <a:spLocks noChangeArrowheads="1"/>
          </p:cNvSpPr>
          <p:nvPr/>
        </p:nvSpPr>
        <p:spPr bwMode="auto">
          <a:xfrm rot="1136289">
            <a:off x="4388987" y="2449858"/>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500</a:t>
            </a:r>
            <a:endParaRPr lang="en-US" baseline="-25000" dirty="0">
              <a:latin typeface="Times New Roman" pitchFamily="18" charset="0"/>
              <a:cs typeface="Times New Roman" pitchFamily="18" charset="0"/>
            </a:endParaRPr>
          </a:p>
        </p:txBody>
      </p:sp>
      <p:sp>
        <p:nvSpPr>
          <p:cNvPr id="132" name="Curved Right Arrow 131"/>
          <p:cNvSpPr/>
          <p:nvPr/>
        </p:nvSpPr>
        <p:spPr>
          <a:xfrm rot="1672566" flipH="1">
            <a:off x="3736082" y="4398617"/>
            <a:ext cx="269665" cy="533400"/>
          </a:xfrm>
          <a:prstGeom prst="curvedRightArrow">
            <a:avLst>
              <a:gd name="adj1" fmla="val 11943"/>
              <a:gd name="adj2" fmla="val 28082"/>
              <a:gd name="adj3" fmla="val 578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Round Same Side Corner Rectangle 53"/>
          <p:cNvSpPr/>
          <p:nvPr/>
        </p:nvSpPr>
        <p:spPr>
          <a:xfrm rot="5400000">
            <a:off x="3505200" y="3211512"/>
            <a:ext cx="228600" cy="381000"/>
          </a:xfrm>
          <a:prstGeom prst="round2SameRect">
            <a:avLst>
              <a:gd name="adj1" fmla="val 50000"/>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 Same Side Corner Rectangle 54"/>
          <p:cNvSpPr/>
          <p:nvPr/>
        </p:nvSpPr>
        <p:spPr>
          <a:xfrm rot="5400000">
            <a:off x="3505200" y="4202112"/>
            <a:ext cx="228600" cy="381000"/>
          </a:xfrm>
          <a:prstGeom prst="round2SameRect">
            <a:avLst>
              <a:gd name="adj1" fmla="val 50000"/>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flipV="1">
            <a:off x="3581400" y="438499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flipV="1">
            <a:off x="3124200" y="240379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ounded Rectangle 82"/>
          <p:cNvSpPr/>
          <p:nvPr/>
        </p:nvSpPr>
        <p:spPr>
          <a:xfrm rot="9300000">
            <a:off x="4251674" y="4375924"/>
            <a:ext cx="228600" cy="1205978"/>
          </a:xfrm>
          <a:prstGeom prst="roundRect">
            <a:avLst>
              <a:gd name="adj" fmla="val 47223"/>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rot="9300000">
            <a:off x="4338175" y="4994308"/>
            <a:ext cx="228600" cy="386558"/>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4" name="Straight Connector 93"/>
          <p:cNvCxnSpPr>
            <a:endCxn id="62" idx="0"/>
          </p:cNvCxnSpPr>
          <p:nvPr/>
        </p:nvCxnSpPr>
        <p:spPr>
          <a:xfrm flipV="1">
            <a:off x="3581400" y="4430712"/>
            <a:ext cx="22860" cy="990600"/>
          </a:xfrm>
          <a:prstGeom prst="line">
            <a:avLst/>
          </a:prstGeom>
          <a:ln w="12700">
            <a:solidFill>
              <a:srgbClr val="00B0F0"/>
            </a:solidFill>
            <a:prstDash val="sysDash"/>
          </a:ln>
        </p:spPr>
        <p:style>
          <a:lnRef idx="1">
            <a:schemeClr val="accent1"/>
          </a:lnRef>
          <a:fillRef idx="0">
            <a:schemeClr val="accent1"/>
          </a:fillRef>
          <a:effectRef idx="0">
            <a:schemeClr val="accent1"/>
          </a:effectRef>
          <a:fontRef idx="minor">
            <a:schemeClr val="tx1"/>
          </a:fontRef>
        </p:style>
      </p:cxnSp>
      <p:sp>
        <p:nvSpPr>
          <p:cNvPr id="39" name="TextBox 38"/>
          <p:cNvSpPr txBox="1">
            <a:spLocks noChangeArrowheads="1"/>
          </p:cNvSpPr>
          <p:nvPr/>
        </p:nvSpPr>
        <p:spPr bwMode="auto">
          <a:xfrm>
            <a:off x="6019800" y="28194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R</a:t>
            </a:r>
            <a:endParaRPr lang="en-US" baseline="-25000" dirty="0">
              <a:latin typeface="Times New Roman" pitchFamily="18" charset="0"/>
              <a:cs typeface="Times New Roman" pitchFamily="18" charset="0"/>
            </a:endParaRPr>
          </a:p>
        </p:txBody>
      </p:sp>
      <p:sp>
        <p:nvSpPr>
          <p:cNvPr id="40" name="TextBox 79"/>
          <p:cNvSpPr txBox="1"/>
          <p:nvPr/>
        </p:nvSpPr>
        <p:spPr>
          <a:xfrm>
            <a:off x="746760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a:stCxn id="75" idx="7"/>
            <a:endCxn id="53" idx="4"/>
          </p:cNvCxnSpPr>
          <p:nvPr/>
        </p:nvCxnSpPr>
        <p:spPr>
          <a:xfrm>
            <a:off x="877224" y="2442816"/>
            <a:ext cx="1309716" cy="274989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304800" y="3363912"/>
            <a:ext cx="4800600" cy="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75" idx="6"/>
            <a:endCxn id="65" idx="3"/>
          </p:cNvCxnSpPr>
          <p:nvPr/>
        </p:nvCxnSpPr>
        <p:spPr>
          <a:xfrm>
            <a:off x="883920" y="2426652"/>
            <a:ext cx="3085176" cy="94395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3" idx="3"/>
          </p:cNvCxnSpPr>
          <p:nvPr/>
        </p:nvCxnSpPr>
        <p:spPr>
          <a:xfrm flipH="1" flipV="1">
            <a:off x="1316673" y="4402072"/>
            <a:ext cx="854103" cy="79733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733800" y="3211512"/>
            <a:ext cx="533400" cy="3048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3" name="Oval 52"/>
          <p:cNvSpPr/>
          <p:nvPr/>
        </p:nvSpPr>
        <p:spPr>
          <a:xfrm flipV="1">
            <a:off x="2164080" y="519271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flipV="1">
            <a:off x="1295400" y="336391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flipV="1">
            <a:off x="3962400" y="336391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stCxn id="62" idx="4"/>
            <a:endCxn id="61" idx="0"/>
          </p:cNvCxnSpPr>
          <p:nvPr/>
        </p:nvCxnSpPr>
        <p:spPr>
          <a:xfrm flipV="1">
            <a:off x="1318260" y="3409632"/>
            <a:ext cx="0" cy="97536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84" name="Arc 83"/>
          <p:cNvSpPr/>
          <p:nvPr/>
        </p:nvSpPr>
        <p:spPr>
          <a:xfrm rot="5681602">
            <a:off x="1143767" y="4345239"/>
            <a:ext cx="342169" cy="391611"/>
          </a:xfrm>
          <a:prstGeom prst="arc">
            <a:avLst>
              <a:gd name="adj1" fmla="val 16435271"/>
              <a:gd name="adj2" fmla="val 2141055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5" name="TextBox 84"/>
          <p:cNvSpPr txBox="1">
            <a:spLocks noChangeArrowheads="1"/>
          </p:cNvSpPr>
          <p:nvPr/>
        </p:nvSpPr>
        <p:spPr bwMode="auto">
          <a:xfrm>
            <a:off x="762000" y="4506912"/>
            <a:ext cx="533400" cy="381000"/>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O</a:t>
            </a:r>
          </a:p>
        </p:txBody>
      </p:sp>
      <p:sp>
        <p:nvSpPr>
          <p:cNvPr id="86" name="TextBox 85"/>
          <p:cNvSpPr txBox="1">
            <a:spLocks noChangeArrowheads="1"/>
          </p:cNvSpPr>
          <p:nvPr/>
        </p:nvSpPr>
        <p:spPr bwMode="auto">
          <a:xfrm>
            <a:off x="1981200" y="5486400"/>
            <a:ext cx="457200" cy="369888"/>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A</a:t>
            </a:r>
          </a:p>
        </p:txBody>
      </p:sp>
      <p:sp>
        <p:nvSpPr>
          <p:cNvPr id="88" name="TextBox 87"/>
          <p:cNvSpPr txBox="1">
            <a:spLocks noChangeArrowheads="1"/>
          </p:cNvSpPr>
          <p:nvPr/>
        </p:nvSpPr>
        <p:spPr bwMode="auto">
          <a:xfrm>
            <a:off x="2514600" y="4811712"/>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89" name="TextBox 88"/>
          <p:cNvSpPr txBox="1">
            <a:spLocks noChangeArrowheads="1"/>
          </p:cNvSpPr>
          <p:nvPr/>
        </p:nvSpPr>
        <p:spPr bwMode="auto">
          <a:xfrm>
            <a:off x="533400" y="29718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90" name="TextBox 89"/>
          <p:cNvSpPr txBox="1">
            <a:spLocks noChangeArrowheads="1"/>
          </p:cNvSpPr>
          <p:nvPr/>
        </p:nvSpPr>
        <p:spPr bwMode="auto">
          <a:xfrm>
            <a:off x="457200" y="19050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91" name="TextBox 90"/>
          <p:cNvSpPr txBox="1">
            <a:spLocks noChangeArrowheads="1"/>
          </p:cNvSpPr>
          <p:nvPr/>
        </p:nvSpPr>
        <p:spPr bwMode="auto">
          <a:xfrm>
            <a:off x="1219200" y="4811712"/>
            <a:ext cx="533400" cy="369332"/>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45</a:t>
            </a:r>
            <a:r>
              <a:rPr lang="en-US" baseline="30000" dirty="0" smtClean="0">
                <a:latin typeface="Times New Roman" pitchFamily="18" charset="0"/>
                <a:cs typeface="Times New Roman" pitchFamily="18" charset="0"/>
              </a:rPr>
              <a:t>0</a:t>
            </a:r>
            <a:endParaRPr lang="en-US" baseline="30000" dirty="0">
              <a:latin typeface="Times New Roman" pitchFamily="18" charset="0"/>
              <a:cs typeface="Times New Roman" pitchFamily="18" charset="0"/>
            </a:endParaRPr>
          </a:p>
        </p:txBody>
      </p:sp>
      <p:sp>
        <p:nvSpPr>
          <p:cNvPr id="132" name="Curved Right Arrow 131"/>
          <p:cNvSpPr/>
          <p:nvPr/>
        </p:nvSpPr>
        <p:spPr>
          <a:xfrm rot="1672566" flipH="1">
            <a:off x="1450082" y="4398617"/>
            <a:ext cx="269665" cy="533400"/>
          </a:xfrm>
          <a:prstGeom prst="curvedRightArrow">
            <a:avLst>
              <a:gd name="adj1" fmla="val 11943"/>
              <a:gd name="adj2" fmla="val 28082"/>
              <a:gd name="adj3" fmla="val 578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Round Same Side Corner Rectangle 53"/>
          <p:cNvSpPr/>
          <p:nvPr/>
        </p:nvSpPr>
        <p:spPr>
          <a:xfrm rot="5400000">
            <a:off x="1219200" y="3211512"/>
            <a:ext cx="228600" cy="381000"/>
          </a:xfrm>
          <a:prstGeom prst="round2SameRect">
            <a:avLst>
              <a:gd name="adj1" fmla="val 50000"/>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 Same Side Corner Rectangle 54"/>
          <p:cNvSpPr/>
          <p:nvPr/>
        </p:nvSpPr>
        <p:spPr>
          <a:xfrm rot="5400000">
            <a:off x="1219200" y="4202112"/>
            <a:ext cx="228600" cy="381000"/>
          </a:xfrm>
          <a:prstGeom prst="round2SameRect">
            <a:avLst>
              <a:gd name="adj1" fmla="val 50000"/>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flipV="1">
            <a:off x="1295400" y="438499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flipV="1">
            <a:off x="838200" y="240379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rot="9300000">
            <a:off x="2052175" y="4994308"/>
            <a:ext cx="228600" cy="386558"/>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4" name="Straight Connector 93"/>
          <p:cNvCxnSpPr>
            <a:endCxn id="62" idx="0"/>
          </p:cNvCxnSpPr>
          <p:nvPr/>
        </p:nvCxnSpPr>
        <p:spPr>
          <a:xfrm flipV="1">
            <a:off x="1295400" y="4430712"/>
            <a:ext cx="22860" cy="990600"/>
          </a:xfrm>
          <a:prstGeom prst="line">
            <a:avLst/>
          </a:prstGeom>
          <a:ln w="12700">
            <a:solidFill>
              <a:srgbClr val="00B0F0"/>
            </a:solidFill>
            <a:prstDash val="sysDash"/>
          </a:ln>
        </p:spPr>
        <p:style>
          <a:lnRef idx="1">
            <a:schemeClr val="accent1"/>
          </a:lnRef>
          <a:fillRef idx="0">
            <a:schemeClr val="accent1"/>
          </a:fillRef>
          <a:effectRef idx="0">
            <a:schemeClr val="accent1"/>
          </a:effectRef>
          <a:fontRef idx="minor">
            <a:schemeClr val="tx1"/>
          </a:fontRef>
        </p:style>
      </p:cxnSp>
      <p:sp>
        <p:nvSpPr>
          <p:cNvPr id="139" name="Rectangle 138"/>
          <p:cNvSpPr/>
          <p:nvPr/>
        </p:nvSpPr>
        <p:spPr>
          <a:xfrm>
            <a:off x="4267200" y="228600"/>
            <a:ext cx="4343400" cy="646331"/>
          </a:xfrm>
          <a:prstGeom prst="rect">
            <a:avLst/>
          </a:prstGeom>
        </p:spPr>
        <p:txBody>
          <a:bodyPr wrap="square">
            <a:spAutoFit/>
          </a:bodyPr>
          <a:lstStyle/>
          <a:p>
            <a:r>
              <a:rPr lang="en-US" dirty="0" smtClean="0">
                <a:latin typeface="Times New Roman" pitchFamily="18" charset="0"/>
                <a:cs typeface="Times New Roman" pitchFamily="18" charset="0"/>
                <a:sym typeface="Symbol"/>
              </a:rPr>
              <a:t>N</a:t>
            </a:r>
            <a:r>
              <a:rPr lang="en-US" baseline="-25000" dirty="0" smtClean="0">
                <a:latin typeface="Times New Roman" pitchFamily="18" charset="0"/>
                <a:cs typeface="Times New Roman" pitchFamily="18" charset="0"/>
                <a:sym typeface="Symbol"/>
              </a:rPr>
              <a:t>AO</a:t>
            </a:r>
            <a:r>
              <a:rPr lang="en-US" dirty="0" smtClean="0">
                <a:latin typeface="Times New Roman" pitchFamily="18" charset="0"/>
                <a:cs typeface="Times New Roman" pitchFamily="18" charset="0"/>
                <a:sym typeface="Symbol"/>
              </a:rPr>
              <a:t>=  30   rpm</a:t>
            </a:r>
            <a:endParaRPr lang="en-US" i="1"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AO</a:t>
            </a:r>
            <a:r>
              <a:rPr lang="en-US" dirty="0" smtClean="0">
                <a:latin typeface="Times New Roman" pitchFamily="18" charset="0"/>
                <a:cs typeface="Times New Roman" pitchFamily="18" charset="0"/>
              </a:rPr>
              <a:t> =2</a:t>
            </a:r>
            <a:r>
              <a:rPr lang="en-US" dirty="0" smtClean="0">
                <a:latin typeface="Times New Roman" pitchFamily="18" charset="0"/>
                <a:cs typeface="Times New Roman" pitchFamily="18" charset="0"/>
                <a:sym typeface="Symbol"/>
              </a:rPr>
              <a:t> N/60 = </a:t>
            </a:r>
            <a:r>
              <a:rPr lang="en-US" dirty="0" smtClean="0">
                <a:latin typeface="Times New Roman" pitchFamily="18" charset="0"/>
                <a:cs typeface="Times New Roman" pitchFamily="18" charset="0"/>
              </a:rPr>
              <a:t>2</a:t>
            </a:r>
            <a:r>
              <a:rPr lang="en-US"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30/60 =3.142  </a:t>
            </a:r>
            <a:r>
              <a:rPr lang="en-US" dirty="0" err="1" smtClean="0">
                <a:latin typeface="Times New Roman" pitchFamily="18" charset="0"/>
                <a:cs typeface="Times New Roman" pitchFamily="18" charset="0"/>
                <a:sym typeface="Symbol"/>
              </a:rPr>
              <a:t>rad</a:t>
            </a:r>
            <a:r>
              <a:rPr lang="en-US" dirty="0" smtClean="0">
                <a:latin typeface="Times New Roman" pitchFamily="18" charset="0"/>
                <a:cs typeface="Times New Roman" pitchFamily="18" charset="0"/>
                <a:sym typeface="Symbol"/>
              </a:rPr>
              <a:t>/sec</a:t>
            </a:r>
            <a:endParaRPr lang="en-US" dirty="0">
              <a:latin typeface="Times New Roman" pitchFamily="18" charset="0"/>
              <a:cs typeface="Times New Roman" pitchFamily="18" charset="0"/>
            </a:endParaRPr>
          </a:p>
        </p:txBody>
      </p:sp>
      <p:sp>
        <p:nvSpPr>
          <p:cNvPr id="140" name="Rectangle 139"/>
          <p:cNvSpPr/>
          <p:nvPr/>
        </p:nvSpPr>
        <p:spPr>
          <a:xfrm>
            <a:off x="4267200" y="914400"/>
            <a:ext cx="4443845"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AO</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AO</a:t>
            </a:r>
            <a:r>
              <a:rPr lang="en-US" i="1" dirty="0" smtClean="0">
                <a:latin typeface="Times New Roman" pitchFamily="18" charset="0"/>
                <a:cs typeface="Times New Roman" pitchFamily="18" charset="0"/>
              </a:rPr>
              <a:t> ×AO = 3.142 × 0.15 = 0.47 m/s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cxnSp>
        <p:nvCxnSpPr>
          <p:cNvPr id="141" name="Straight Arrow Connector 140"/>
          <p:cNvCxnSpPr/>
          <p:nvPr/>
        </p:nvCxnSpPr>
        <p:spPr>
          <a:xfrm flipH="1">
            <a:off x="1524000" y="5234942"/>
            <a:ext cx="640080" cy="6324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2" name="Rectangle 141"/>
          <p:cNvSpPr/>
          <p:nvPr/>
        </p:nvSpPr>
        <p:spPr>
          <a:xfrm>
            <a:off x="1219200" y="5955268"/>
            <a:ext cx="521297"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AO</a:t>
            </a:r>
            <a:endParaRPr lang="en-US" dirty="0">
              <a:latin typeface="Times New Roman" pitchFamily="18" charset="0"/>
              <a:cs typeface="Times New Roman" pitchFamily="18" charset="0"/>
            </a:endParaRPr>
          </a:p>
        </p:txBody>
      </p:sp>
      <p:sp>
        <p:nvSpPr>
          <p:cNvPr id="171" name="Rectangle 170"/>
          <p:cNvSpPr/>
          <p:nvPr/>
        </p:nvSpPr>
        <p:spPr>
          <a:xfrm>
            <a:off x="5105400" y="5802868"/>
            <a:ext cx="1877502" cy="369332"/>
          </a:xfrm>
          <a:prstGeom prst="rect">
            <a:avLst/>
          </a:prstGeom>
        </p:spPr>
        <p:txBody>
          <a:bodyPr wrap="none">
            <a:spAutoFit/>
          </a:bodyPr>
          <a:lstStyle/>
          <a:p>
            <a:r>
              <a:rPr lang="en-US" dirty="0" smtClean="0">
                <a:solidFill>
                  <a:srgbClr val="FF00FF"/>
                </a:solidFill>
                <a:latin typeface="Times New Roman" pitchFamily="18" charset="0"/>
                <a:cs typeface="Times New Roman" pitchFamily="18" charset="0"/>
              </a:rPr>
              <a:t>Velocity  Diagram</a:t>
            </a:r>
            <a:endParaRPr lang="en-US" dirty="0">
              <a:solidFill>
                <a:srgbClr val="FF00FF"/>
              </a:solidFill>
              <a:latin typeface="Times New Roman" pitchFamily="18" charset="0"/>
              <a:cs typeface="Times New Roman" pitchFamily="18" charset="0"/>
            </a:endParaRPr>
          </a:p>
        </p:txBody>
      </p:sp>
      <p:cxnSp>
        <p:nvCxnSpPr>
          <p:cNvPr id="172" name="Straight Connector 171"/>
          <p:cNvCxnSpPr/>
          <p:nvPr/>
        </p:nvCxnSpPr>
        <p:spPr>
          <a:xfrm flipH="1">
            <a:off x="5867400" y="3821668"/>
            <a:ext cx="1371600" cy="13716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p:nvPr/>
        </p:nvCxnSpPr>
        <p:spPr>
          <a:xfrm flipH="1">
            <a:off x="6400800" y="4583668"/>
            <a:ext cx="76200" cy="76200"/>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sp>
        <p:nvSpPr>
          <p:cNvPr id="174" name="TextBox 173"/>
          <p:cNvSpPr txBox="1">
            <a:spLocks noChangeArrowheads="1"/>
          </p:cNvSpPr>
          <p:nvPr/>
        </p:nvSpPr>
        <p:spPr bwMode="auto">
          <a:xfrm>
            <a:off x="6781800" y="3352800"/>
            <a:ext cx="533400" cy="369888"/>
          </a:xfrm>
          <a:prstGeom prst="rect">
            <a:avLst/>
          </a:prstGeom>
          <a:noFill/>
          <a:ln w="9525">
            <a:noFill/>
            <a:miter lim="800000"/>
            <a:headEnd/>
            <a:tailEnd/>
          </a:ln>
        </p:spPr>
        <p:txBody>
          <a:bodyPr>
            <a:spAutoFit/>
          </a:bodyPr>
          <a:lstStyle/>
          <a:p>
            <a:pPr algn="ctr"/>
            <a:r>
              <a:rPr lang="en-US" dirty="0" err="1" smtClean="0">
                <a:latin typeface="Times New Roman" pitchFamily="18" charset="0"/>
                <a:cs typeface="Times New Roman" pitchFamily="18" charset="0"/>
              </a:rPr>
              <a:t>c,o</a:t>
            </a:r>
            <a:endParaRPr lang="en-US" baseline="-25000" dirty="0">
              <a:latin typeface="Times New Roman" pitchFamily="18" charset="0"/>
              <a:cs typeface="Times New Roman" pitchFamily="18" charset="0"/>
            </a:endParaRPr>
          </a:p>
        </p:txBody>
      </p:sp>
      <p:sp>
        <p:nvSpPr>
          <p:cNvPr id="175" name="TextBox 174"/>
          <p:cNvSpPr txBox="1">
            <a:spLocks noChangeArrowheads="1"/>
          </p:cNvSpPr>
          <p:nvPr/>
        </p:nvSpPr>
        <p:spPr bwMode="auto">
          <a:xfrm>
            <a:off x="5715000" y="53340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176" name="Straight Connector 175"/>
          <p:cNvCxnSpPr/>
          <p:nvPr/>
        </p:nvCxnSpPr>
        <p:spPr>
          <a:xfrm>
            <a:off x="5486400" y="4495800"/>
            <a:ext cx="381000" cy="6858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H="1">
            <a:off x="5486400" y="3810000"/>
            <a:ext cx="1752600" cy="6858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8" name="Straight Arrow Connector 177"/>
          <p:cNvCxnSpPr/>
          <p:nvPr/>
        </p:nvCxnSpPr>
        <p:spPr>
          <a:xfrm>
            <a:off x="5562600" y="4648200"/>
            <a:ext cx="228600" cy="381000"/>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7239000" y="3352800"/>
            <a:ext cx="1143000" cy="4572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180" name="Rectangle 179"/>
          <p:cNvSpPr/>
          <p:nvPr/>
        </p:nvSpPr>
        <p:spPr>
          <a:xfrm>
            <a:off x="5105400" y="4038600"/>
            <a:ext cx="300082" cy="369332"/>
          </a:xfrm>
          <a:prstGeom prst="rect">
            <a:avLst/>
          </a:prstGeom>
        </p:spPr>
        <p:txBody>
          <a:bodyPr wrap="none">
            <a:spAutoFit/>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p:txBody>
      </p:sp>
      <p:sp>
        <p:nvSpPr>
          <p:cNvPr id="181" name="Rectangle 180"/>
          <p:cNvSpPr/>
          <p:nvPr/>
        </p:nvSpPr>
        <p:spPr>
          <a:xfrm>
            <a:off x="8305800" y="2895600"/>
            <a:ext cx="300082" cy="369332"/>
          </a:xfrm>
          <a:prstGeom prst="rect">
            <a:avLst/>
          </a:prstGeom>
        </p:spPr>
        <p:txBody>
          <a:bodyPr wrap="none">
            <a:spAutoFit/>
          </a:bodyPr>
          <a:lstStyle/>
          <a:p>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p:txBody>
      </p:sp>
      <p:cxnSp>
        <p:nvCxnSpPr>
          <p:cNvPr id="182" name="Straight Connector 181"/>
          <p:cNvCxnSpPr/>
          <p:nvPr/>
        </p:nvCxnSpPr>
        <p:spPr>
          <a:xfrm flipH="1">
            <a:off x="7239000" y="3810000"/>
            <a:ext cx="9906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3" name="Straight Arrow Connector 182"/>
          <p:cNvCxnSpPr/>
          <p:nvPr/>
        </p:nvCxnSpPr>
        <p:spPr>
          <a:xfrm flipH="1">
            <a:off x="6248400" y="3962400"/>
            <a:ext cx="609600" cy="228600"/>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sp>
        <p:nvSpPr>
          <p:cNvPr id="184" name="Rectangle 183"/>
          <p:cNvSpPr/>
          <p:nvPr/>
        </p:nvSpPr>
        <p:spPr>
          <a:xfrm>
            <a:off x="8305800" y="3810000"/>
            <a:ext cx="261610" cy="369332"/>
          </a:xfrm>
          <a:prstGeom prst="rect">
            <a:avLst/>
          </a:prstGeom>
        </p:spPr>
        <p:txBody>
          <a:bodyPr wrap="none">
            <a:spAutoFit/>
          </a:bodyPr>
          <a:lstStyle/>
          <a:p>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p:txBody>
      </p:sp>
      <p:cxnSp>
        <p:nvCxnSpPr>
          <p:cNvPr id="185" name="Straight Arrow Connector 184"/>
          <p:cNvCxnSpPr/>
          <p:nvPr/>
        </p:nvCxnSpPr>
        <p:spPr>
          <a:xfrm flipH="1">
            <a:off x="8229600" y="3352800"/>
            <a:ext cx="152400" cy="457200"/>
          </a:xfrm>
          <a:prstGeom prst="straightConnector1">
            <a:avLst/>
          </a:prstGeom>
          <a:ln>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86" name="TextBox 185"/>
          <p:cNvSpPr txBox="1">
            <a:spLocks noChangeArrowheads="1"/>
          </p:cNvSpPr>
          <p:nvPr/>
        </p:nvSpPr>
        <p:spPr bwMode="auto">
          <a:xfrm>
            <a:off x="3733800" y="2754312"/>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R</a:t>
            </a:r>
            <a:endParaRPr lang="en-US" baseline="-25000" dirty="0">
              <a:latin typeface="Times New Roman" pitchFamily="18" charset="0"/>
              <a:cs typeface="Times New Roman" pitchFamily="18" charset="0"/>
            </a:endParaRPr>
          </a:p>
        </p:txBody>
      </p:sp>
      <p:sp>
        <p:nvSpPr>
          <p:cNvPr id="224" name="Rectangle 223"/>
          <p:cNvSpPr/>
          <p:nvPr/>
        </p:nvSpPr>
        <p:spPr>
          <a:xfrm>
            <a:off x="5715000" y="1828800"/>
            <a:ext cx="2321469" cy="646331"/>
          </a:xfrm>
          <a:prstGeom prst="rect">
            <a:avLst/>
          </a:prstGeom>
        </p:spPr>
        <p:txBody>
          <a:bodyPr wrap="none">
            <a:spAutoFit/>
          </a:bodyPr>
          <a:lstStyle/>
          <a:p>
            <a:r>
              <a:rPr lang="en-US" dirty="0" err="1" smtClean="0">
                <a:latin typeface="Times New Roman" pitchFamily="18" charset="0"/>
                <a:cs typeface="Times New Roman" pitchFamily="18" charset="0"/>
              </a:rPr>
              <a:t>cb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bd</a:t>
            </a:r>
            <a:r>
              <a:rPr lang="en-US" i="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CB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BD or </a:t>
            </a:r>
          </a:p>
          <a:p>
            <a:r>
              <a:rPr lang="en-US" dirty="0" err="1" smtClean="0">
                <a:latin typeface="Times New Roman" pitchFamily="18" charset="0"/>
                <a:cs typeface="Times New Roman" pitchFamily="18" charset="0"/>
              </a:rPr>
              <a:t>bd</a:t>
            </a:r>
            <a:r>
              <a:rPr lang="en-US" dirty="0" smtClean="0">
                <a:latin typeface="Times New Roman" pitchFamily="18" charset="0"/>
                <a:cs typeface="Times New Roman" pitchFamily="18" charset="0"/>
              </a:rPr>
              <a:t> = (BD/CB)×</a:t>
            </a:r>
            <a:r>
              <a:rPr lang="en-US" dirty="0" err="1" smtClean="0">
                <a:latin typeface="Times New Roman" pitchFamily="18" charset="0"/>
                <a:cs typeface="Times New Roman" pitchFamily="18" charset="0"/>
              </a:rPr>
              <a:t>cd</a:t>
            </a:r>
            <a:endParaRPr lang="en-US" dirty="0" smtClean="0">
              <a:latin typeface="Times New Roman" pitchFamily="18" charset="0"/>
              <a:cs typeface="Times New Roman" pitchFamily="18" charset="0"/>
            </a:endParaRPr>
          </a:p>
        </p:txBody>
      </p:sp>
      <p:sp>
        <p:nvSpPr>
          <p:cNvPr id="228" name="Rectangle 227"/>
          <p:cNvSpPr/>
          <p:nvPr/>
        </p:nvSpPr>
        <p:spPr>
          <a:xfrm>
            <a:off x="4953000" y="4876800"/>
            <a:ext cx="521297"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AB</a:t>
            </a:r>
            <a:endParaRPr lang="en-US" dirty="0">
              <a:latin typeface="Times New Roman" pitchFamily="18" charset="0"/>
              <a:cs typeface="Times New Roman" pitchFamily="18" charset="0"/>
            </a:endParaRPr>
          </a:p>
        </p:txBody>
      </p:sp>
      <p:sp>
        <p:nvSpPr>
          <p:cNvPr id="229" name="Rectangle 228"/>
          <p:cNvSpPr/>
          <p:nvPr/>
        </p:nvSpPr>
        <p:spPr>
          <a:xfrm>
            <a:off x="5867400" y="3733800"/>
            <a:ext cx="505267"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BC</a:t>
            </a:r>
            <a:endParaRPr lang="en-US" dirty="0">
              <a:latin typeface="Times New Roman" pitchFamily="18" charset="0"/>
              <a:cs typeface="Times New Roman" pitchFamily="18" charset="0"/>
            </a:endParaRPr>
          </a:p>
        </p:txBody>
      </p:sp>
      <p:sp>
        <p:nvSpPr>
          <p:cNvPr id="230" name="Rectangle 229"/>
          <p:cNvSpPr/>
          <p:nvPr/>
        </p:nvSpPr>
        <p:spPr>
          <a:xfrm>
            <a:off x="2819400" y="6019800"/>
            <a:ext cx="2316660" cy="646331"/>
          </a:xfrm>
          <a:prstGeom prst="rect">
            <a:avLst/>
          </a:prstGeom>
        </p:spPr>
        <p:txBody>
          <a:bodyPr wrap="none">
            <a:spAutoFit/>
          </a:bodyPr>
          <a:lstStyle/>
          <a:p>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BC  </a:t>
            </a:r>
            <a:r>
              <a:rPr lang="en-US"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CD </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BC</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/CB  </a:t>
            </a:r>
          </a:p>
          <a:p>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BC  </a:t>
            </a:r>
            <a:r>
              <a:rPr lang="en-US" dirty="0" smtClean="0">
                <a:latin typeface="Times New Roman" pitchFamily="18" charset="0"/>
                <a:cs typeface="Times New Roman" pitchFamily="18" charset="0"/>
              </a:rPr>
              <a:t>= 1.92 </a:t>
            </a:r>
            <a:r>
              <a:rPr lang="en-US" dirty="0" err="1" smtClean="0">
                <a:latin typeface="Times New Roman" pitchFamily="18" charset="0"/>
                <a:cs typeface="Times New Roman" pitchFamily="18" charset="0"/>
              </a:rPr>
              <a:t>rad</a:t>
            </a:r>
            <a:r>
              <a:rPr lang="en-US" dirty="0" smtClean="0">
                <a:latin typeface="Times New Roman" pitchFamily="18" charset="0"/>
                <a:cs typeface="Times New Roman" pitchFamily="18" charset="0"/>
              </a:rPr>
              <a:t>/sec</a:t>
            </a:r>
          </a:p>
        </p:txBody>
      </p:sp>
      <p:sp>
        <p:nvSpPr>
          <p:cNvPr id="49" name="Rectangle 48"/>
          <p:cNvSpPr/>
          <p:nvPr/>
        </p:nvSpPr>
        <p:spPr>
          <a:xfrm>
            <a:off x="8458200" y="3429000"/>
            <a:ext cx="513282"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DR</a:t>
            </a:r>
            <a:endParaRPr lang="en-US" dirty="0">
              <a:latin typeface="Times New Roman" pitchFamily="18" charset="0"/>
              <a:cs typeface="Times New Roman" pitchFamily="18" charset="0"/>
            </a:endParaRPr>
          </a:p>
        </p:txBody>
      </p:sp>
      <p:sp>
        <p:nvSpPr>
          <p:cNvPr id="50" name="TextBox 79"/>
          <p:cNvSpPr txBox="1"/>
          <p:nvPr/>
        </p:nvSpPr>
        <p:spPr>
          <a:xfrm>
            <a:off x="746760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41"/>
                                        </p:tgtEl>
                                        <p:attrNameLst>
                                          <p:attrName>style.visibility</p:attrName>
                                        </p:attrNameLst>
                                      </p:cBhvr>
                                      <p:to>
                                        <p:strVal val="visible"/>
                                      </p:to>
                                    </p:set>
                                    <p:animEffect transition="in" filter="wipe(up)">
                                      <p:cBhvr>
                                        <p:cTn id="19" dur="500"/>
                                        <p:tgtEl>
                                          <p:spTgt spid="141"/>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4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71"/>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73"/>
                                        </p:tgtEl>
                                        <p:attrNameLst>
                                          <p:attrName>style.visibility</p:attrName>
                                        </p:attrNameLst>
                                      </p:cBhvr>
                                      <p:to>
                                        <p:strVal val="visible"/>
                                      </p:to>
                                    </p:set>
                                    <p:animEffect transition="in" filter="wipe(up)">
                                      <p:cBhvr>
                                        <p:cTn id="32" dur="500"/>
                                        <p:tgtEl>
                                          <p:spTgt spid="173"/>
                                        </p:tgtEl>
                                      </p:cBhvr>
                                    </p:animEffect>
                                  </p:childTnLst>
                                </p:cTn>
                              </p:par>
                              <p:par>
                                <p:cTn id="33" presetID="22" presetClass="entr" presetSubtype="1" fill="hold" nodeType="withEffect">
                                  <p:stCondLst>
                                    <p:cond delay="0"/>
                                  </p:stCondLst>
                                  <p:childTnLst>
                                    <p:set>
                                      <p:cBhvr>
                                        <p:cTn id="34" dur="1" fill="hold">
                                          <p:stCondLst>
                                            <p:cond delay="0"/>
                                          </p:stCondLst>
                                        </p:cTn>
                                        <p:tgtEl>
                                          <p:spTgt spid="172"/>
                                        </p:tgtEl>
                                        <p:attrNameLst>
                                          <p:attrName>style.visibility</p:attrName>
                                        </p:attrNameLst>
                                      </p:cBhvr>
                                      <p:to>
                                        <p:strVal val="visible"/>
                                      </p:to>
                                    </p:set>
                                    <p:animEffect transition="in" filter="wipe(up)">
                                      <p:cBhvr>
                                        <p:cTn id="35" dur="500"/>
                                        <p:tgtEl>
                                          <p:spTgt spid="17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75"/>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74"/>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176"/>
                                        </p:tgtEl>
                                        <p:attrNameLst>
                                          <p:attrName>style.visibility</p:attrName>
                                        </p:attrNameLst>
                                      </p:cBhvr>
                                      <p:to>
                                        <p:strVal val="visible"/>
                                      </p:to>
                                    </p:set>
                                    <p:animEffect transition="in" filter="wipe(up)">
                                      <p:cBhvr>
                                        <p:cTn id="46" dur="500"/>
                                        <p:tgtEl>
                                          <p:spTgt spid="176"/>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178"/>
                                        </p:tgtEl>
                                        <p:attrNameLst>
                                          <p:attrName>style.visibility</p:attrName>
                                        </p:attrNameLst>
                                      </p:cBhvr>
                                      <p:to>
                                        <p:strVal val="visible"/>
                                      </p:to>
                                    </p:set>
                                    <p:animEffect transition="in" filter="wipe(up)">
                                      <p:cBhvr>
                                        <p:cTn id="51" dur="500"/>
                                        <p:tgtEl>
                                          <p:spTgt spid="17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nodeType="clickEffect">
                                  <p:stCondLst>
                                    <p:cond delay="0"/>
                                  </p:stCondLst>
                                  <p:childTnLst>
                                    <p:set>
                                      <p:cBhvr>
                                        <p:cTn id="55" dur="1" fill="hold">
                                          <p:stCondLst>
                                            <p:cond delay="0"/>
                                          </p:stCondLst>
                                        </p:cTn>
                                        <p:tgtEl>
                                          <p:spTgt spid="177"/>
                                        </p:tgtEl>
                                        <p:attrNameLst>
                                          <p:attrName>style.visibility</p:attrName>
                                        </p:attrNameLst>
                                      </p:cBhvr>
                                      <p:to>
                                        <p:strVal val="visible"/>
                                      </p:to>
                                    </p:set>
                                    <p:animEffect transition="in" filter="wipe(right)">
                                      <p:cBhvr>
                                        <p:cTn id="56" dur="500"/>
                                        <p:tgtEl>
                                          <p:spTgt spid="17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nodeType="clickEffect">
                                  <p:stCondLst>
                                    <p:cond delay="0"/>
                                  </p:stCondLst>
                                  <p:childTnLst>
                                    <p:set>
                                      <p:cBhvr>
                                        <p:cTn id="60" dur="1" fill="hold">
                                          <p:stCondLst>
                                            <p:cond delay="0"/>
                                          </p:stCondLst>
                                        </p:cTn>
                                        <p:tgtEl>
                                          <p:spTgt spid="183"/>
                                        </p:tgtEl>
                                        <p:attrNameLst>
                                          <p:attrName>style.visibility</p:attrName>
                                        </p:attrNameLst>
                                      </p:cBhvr>
                                      <p:to>
                                        <p:strVal val="visible"/>
                                      </p:to>
                                    </p:set>
                                    <p:animEffect transition="in" filter="wipe(up)">
                                      <p:cBhvr>
                                        <p:cTn id="61" dur="500"/>
                                        <p:tgtEl>
                                          <p:spTgt spid="183"/>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80"/>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28"/>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29"/>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224"/>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179"/>
                                        </p:tgtEl>
                                        <p:attrNameLst>
                                          <p:attrName>style.visibility</p:attrName>
                                        </p:attrNameLst>
                                      </p:cBhvr>
                                      <p:to>
                                        <p:strVal val="visible"/>
                                      </p:to>
                                    </p:set>
                                    <p:animEffect transition="in" filter="wipe(down)">
                                      <p:cBhvr>
                                        <p:cTn id="82" dur="500"/>
                                        <p:tgtEl>
                                          <p:spTgt spid="179"/>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8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22" presetClass="entr" presetSubtype="2" fill="hold" nodeType="clickEffect">
                                  <p:stCondLst>
                                    <p:cond delay="0"/>
                                  </p:stCondLst>
                                  <p:childTnLst>
                                    <p:set>
                                      <p:cBhvr>
                                        <p:cTn id="90" dur="1" fill="hold">
                                          <p:stCondLst>
                                            <p:cond delay="0"/>
                                          </p:stCondLst>
                                        </p:cTn>
                                        <p:tgtEl>
                                          <p:spTgt spid="182"/>
                                        </p:tgtEl>
                                        <p:attrNameLst>
                                          <p:attrName>style.visibility</p:attrName>
                                        </p:attrNameLst>
                                      </p:cBhvr>
                                      <p:to>
                                        <p:strVal val="visible"/>
                                      </p:to>
                                    </p:set>
                                    <p:animEffect transition="in" filter="wipe(right)">
                                      <p:cBhvr>
                                        <p:cTn id="91" dur="500"/>
                                        <p:tgtEl>
                                          <p:spTgt spid="182"/>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185"/>
                                        </p:tgtEl>
                                        <p:attrNameLst>
                                          <p:attrName>style.visibility</p:attrName>
                                        </p:attrNameLst>
                                      </p:cBhvr>
                                      <p:to>
                                        <p:strVal val="visible"/>
                                      </p:to>
                                    </p:set>
                                    <p:animEffect transition="in" filter="wipe(up)">
                                      <p:cBhvr>
                                        <p:cTn id="96" dur="500"/>
                                        <p:tgtEl>
                                          <p:spTgt spid="185"/>
                                        </p:tgtEl>
                                      </p:cBhvr>
                                    </p:animEffec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84"/>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49"/>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2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p:bldP spid="171" grpId="0"/>
      <p:bldP spid="174" grpId="0"/>
      <p:bldP spid="175" grpId="0"/>
      <p:bldP spid="180" grpId="0"/>
      <p:bldP spid="181" grpId="0"/>
      <p:bldP spid="184" grpId="0"/>
      <p:bldP spid="224" grpId="0"/>
      <p:bldP spid="228" grpId="0"/>
      <p:bldP spid="229" grpId="0"/>
      <p:bldP spid="230" grpId="0"/>
      <p:bldP spid="4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a:stCxn id="75" idx="7"/>
            <a:endCxn id="53" idx="4"/>
          </p:cNvCxnSpPr>
          <p:nvPr/>
        </p:nvCxnSpPr>
        <p:spPr>
          <a:xfrm>
            <a:off x="877224" y="1528416"/>
            <a:ext cx="1309716" cy="274989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304800" y="2449512"/>
            <a:ext cx="4800600" cy="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75" idx="6"/>
            <a:endCxn id="65" idx="3"/>
          </p:cNvCxnSpPr>
          <p:nvPr/>
        </p:nvCxnSpPr>
        <p:spPr>
          <a:xfrm>
            <a:off x="883920" y="1512252"/>
            <a:ext cx="3085176" cy="94395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3" idx="3"/>
          </p:cNvCxnSpPr>
          <p:nvPr/>
        </p:nvCxnSpPr>
        <p:spPr>
          <a:xfrm flipH="1" flipV="1">
            <a:off x="1316673" y="3487672"/>
            <a:ext cx="854103" cy="79733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733800" y="2297112"/>
            <a:ext cx="533400" cy="3048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3" name="Oval 52"/>
          <p:cNvSpPr/>
          <p:nvPr/>
        </p:nvSpPr>
        <p:spPr>
          <a:xfrm flipV="1">
            <a:off x="2164080" y="427831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p:cNvSpPr/>
          <p:nvPr/>
        </p:nvSpPr>
        <p:spPr>
          <a:xfrm flipV="1">
            <a:off x="1295400" y="244951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p:nvPr/>
        </p:nvSpPr>
        <p:spPr>
          <a:xfrm flipV="1">
            <a:off x="3962400" y="244951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0" name="Straight Connector 79"/>
          <p:cNvCxnSpPr>
            <a:stCxn id="62" idx="4"/>
            <a:endCxn id="61" idx="0"/>
          </p:cNvCxnSpPr>
          <p:nvPr/>
        </p:nvCxnSpPr>
        <p:spPr>
          <a:xfrm flipV="1">
            <a:off x="1318260" y="2495232"/>
            <a:ext cx="0" cy="97536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84" name="Arc 83"/>
          <p:cNvSpPr/>
          <p:nvPr/>
        </p:nvSpPr>
        <p:spPr>
          <a:xfrm rot="5681602">
            <a:off x="1143767" y="3430839"/>
            <a:ext cx="342169" cy="391611"/>
          </a:xfrm>
          <a:prstGeom prst="arc">
            <a:avLst>
              <a:gd name="adj1" fmla="val 16435271"/>
              <a:gd name="adj2" fmla="val 2141055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85" name="TextBox 84"/>
          <p:cNvSpPr txBox="1">
            <a:spLocks noChangeArrowheads="1"/>
          </p:cNvSpPr>
          <p:nvPr/>
        </p:nvSpPr>
        <p:spPr bwMode="auto">
          <a:xfrm>
            <a:off x="762000" y="3592512"/>
            <a:ext cx="533400" cy="381000"/>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O</a:t>
            </a:r>
          </a:p>
        </p:txBody>
      </p:sp>
      <p:sp>
        <p:nvSpPr>
          <p:cNvPr id="86" name="TextBox 85"/>
          <p:cNvSpPr txBox="1">
            <a:spLocks noChangeArrowheads="1"/>
          </p:cNvSpPr>
          <p:nvPr/>
        </p:nvSpPr>
        <p:spPr bwMode="auto">
          <a:xfrm>
            <a:off x="1981200" y="4572000"/>
            <a:ext cx="457200" cy="369888"/>
          </a:xfrm>
          <a:prstGeom prst="rect">
            <a:avLst/>
          </a:prstGeom>
          <a:noFill/>
          <a:ln w="9525">
            <a:noFill/>
            <a:miter lim="800000"/>
            <a:headEnd/>
            <a:tailEnd/>
          </a:ln>
        </p:spPr>
        <p:txBody>
          <a:bodyPr>
            <a:spAutoFit/>
          </a:bodyPr>
          <a:lstStyle/>
          <a:p>
            <a:pPr algn="ctr"/>
            <a:r>
              <a:rPr lang="en-US" dirty="0">
                <a:latin typeface="Times New Roman" pitchFamily="18" charset="0"/>
                <a:cs typeface="Times New Roman" pitchFamily="18" charset="0"/>
              </a:rPr>
              <a:t>A</a:t>
            </a:r>
          </a:p>
        </p:txBody>
      </p:sp>
      <p:sp>
        <p:nvSpPr>
          <p:cNvPr id="88" name="TextBox 87"/>
          <p:cNvSpPr txBox="1">
            <a:spLocks noChangeArrowheads="1"/>
          </p:cNvSpPr>
          <p:nvPr/>
        </p:nvSpPr>
        <p:spPr bwMode="auto">
          <a:xfrm>
            <a:off x="2133600" y="37338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89" name="TextBox 88"/>
          <p:cNvSpPr txBox="1">
            <a:spLocks noChangeArrowheads="1"/>
          </p:cNvSpPr>
          <p:nvPr/>
        </p:nvSpPr>
        <p:spPr bwMode="auto">
          <a:xfrm>
            <a:off x="533400" y="20574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90" name="TextBox 89"/>
          <p:cNvSpPr txBox="1">
            <a:spLocks noChangeArrowheads="1"/>
          </p:cNvSpPr>
          <p:nvPr/>
        </p:nvSpPr>
        <p:spPr bwMode="auto">
          <a:xfrm>
            <a:off x="228600" y="14478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91" name="TextBox 90"/>
          <p:cNvSpPr txBox="1">
            <a:spLocks noChangeArrowheads="1"/>
          </p:cNvSpPr>
          <p:nvPr/>
        </p:nvSpPr>
        <p:spPr bwMode="auto">
          <a:xfrm>
            <a:off x="1219200" y="3897312"/>
            <a:ext cx="533400" cy="369332"/>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45</a:t>
            </a:r>
            <a:r>
              <a:rPr lang="en-US" baseline="30000" dirty="0" smtClean="0">
                <a:latin typeface="Times New Roman" pitchFamily="18" charset="0"/>
                <a:cs typeface="Times New Roman" pitchFamily="18" charset="0"/>
              </a:rPr>
              <a:t>0</a:t>
            </a:r>
            <a:endParaRPr lang="en-US" baseline="30000" dirty="0">
              <a:latin typeface="Times New Roman" pitchFamily="18" charset="0"/>
              <a:cs typeface="Times New Roman" pitchFamily="18" charset="0"/>
            </a:endParaRPr>
          </a:p>
        </p:txBody>
      </p:sp>
      <p:sp>
        <p:nvSpPr>
          <p:cNvPr id="132" name="Curved Right Arrow 131"/>
          <p:cNvSpPr/>
          <p:nvPr/>
        </p:nvSpPr>
        <p:spPr>
          <a:xfrm rot="1672566" flipH="1">
            <a:off x="1450082" y="3484217"/>
            <a:ext cx="269665" cy="533400"/>
          </a:xfrm>
          <a:prstGeom prst="curvedRightArrow">
            <a:avLst>
              <a:gd name="adj1" fmla="val 11943"/>
              <a:gd name="adj2" fmla="val 28082"/>
              <a:gd name="adj3" fmla="val 578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4" name="Round Same Side Corner Rectangle 53"/>
          <p:cNvSpPr/>
          <p:nvPr/>
        </p:nvSpPr>
        <p:spPr>
          <a:xfrm rot="5400000">
            <a:off x="1219200" y="2297112"/>
            <a:ext cx="228600" cy="381000"/>
          </a:xfrm>
          <a:prstGeom prst="round2SameRect">
            <a:avLst>
              <a:gd name="adj1" fmla="val 50000"/>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ound Same Side Corner Rectangle 54"/>
          <p:cNvSpPr/>
          <p:nvPr/>
        </p:nvSpPr>
        <p:spPr>
          <a:xfrm rot="5400000">
            <a:off x="1219200" y="3287712"/>
            <a:ext cx="228600" cy="381000"/>
          </a:xfrm>
          <a:prstGeom prst="round2SameRect">
            <a:avLst>
              <a:gd name="adj1" fmla="val 50000"/>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p:cNvSpPr/>
          <p:nvPr/>
        </p:nvSpPr>
        <p:spPr>
          <a:xfrm flipV="1">
            <a:off x="1295400" y="347059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p:cNvSpPr/>
          <p:nvPr/>
        </p:nvSpPr>
        <p:spPr>
          <a:xfrm flipV="1">
            <a:off x="838200" y="1489392"/>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p:cNvSpPr/>
          <p:nvPr/>
        </p:nvSpPr>
        <p:spPr>
          <a:xfrm rot="9300000">
            <a:off x="2052175" y="4079908"/>
            <a:ext cx="228600" cy="386558"/>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4" name="Straight Connector 93"/>
          <p:cNvCxnSpPr>
            <a:endCxn id="62" idx="0"/>
          </p:cNvCxnSpPr>
          <p:nvPr/>
        </p:nvCxnSpPr>
        <p:spPr>
          <a:xfrm flipV="1">
            <a:off x="1295400" y="3516312"/>
            <a:ext cx="22860" cy="990600"/>
          </a:xfrm>
          <a:prstGeom prst="line">
            <a:avLst/>
          </a:prstGeom>
          <a:ln w="12700">
            <a:solidFill>
              <a:srgbClr val="00B0F0"/>
            </a:solidFill>
            <a:prstDash val="sysDash"/>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flipH="1">
            <a:off x="1524000" y="4320542"/>
            <a:ext cx="640080" cy="6324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2" name="Rectangle 141"/>
          <p:cNvSpPr/>
          <p:nvPr/>
        </p:nvSpPr>
        <p:spPr>
          <a:xfrm>
            <a:off x="1219200" y="5040868"/>
            <a:ext cx="521297"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AO</a:t>
            </a:r>
            <a:endParaRPr lang="en-US" dirty="0">
              <a:latin typeface="Times New Roman" pitchFamily="18" charset="0"/>
              <a:cs typeface="Times New Roman" pitchFamily="18" charset="0"/>
            </a:endParaRPr>
          </a:p>
        </p:txBody>
      </p:sp>
      <p:cxnSp>
        <p:nvCxnSpPr>
          <p:cNvPr id="172" name="Straight Connector 171"/>
          <p:cNvCxnSpPr/>
          <p:nvPr/>
        </p:nvCxnSpPr>
        <p:spPr>
          <a:xfrm>
            <a:off x="5562600" y="2057400"/>
            <a:ext cx="2514600" cy="22098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p:nvPr/>
        </p:nvCxnSpPr>
        <p:spPr>
          <a:xfrm flipH="1" flipV="1">
            <a:off x="6934200" y="3276600"/>
            <a:ext cx="609600" cy="533400"/>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sp>
        <p:nvSpPr>
          <p:cNvPr id="174" name="TextBox 173"/>
          <p:cNvSpPr txBox="1">
            <a:spLocks noChangeArrowheads="1"/>
          </p:cNvSpPr>
          <p:nvPr/>
        </p:nvSpPr>
        <p:spPr bwMode="auto">
          <a:xfrm>
            <a:off x="7162800" y="4267200"/>
            <a:ext cx="762000" cy="369332"/>
          </a:xfrm>
          <a:prstGeom prst="rect">
            <a:avLst/>
          </a:prstGeom>
          <a:noFill/>
          <a:ln w="9525">
            <a:noFill/>
            <a:miter lim="800000"/>
            <a:headEnd/>
            <a:tailEnd/>
          </a:ln>
        </p:spPr>
        <p:txBody>
          <a:bodyPr wrap="square">
            <a:spAutoFit/>
          </a:bodyPr>
          <a:lstStyle/>
          <a:p>
            <a:pPr algn="ctr"/>
            <a:r>
              <a:rPr lang="en-US" dirty="0" err="1" smtClean="0">
                <a:latin typeface="Times New Roman" pitchFamily="18" charset="0"/>
                <a:cs typeface="Times New Roman" pitchFamily="18" charset="0"/>
              </a:rPr>
              <a:t>c’,o</a:t>
            </a:r>
            <a:r>
              <a:rPr lang="en-US" dirty="0" smtClean="0">
                <a:latin typeface="Times New Roman" pitchFamily="18" charset="0"/>
                <a:cs typeface="Times New Roman" pitchFamily="18" charset="0"/>
              </a:rPr>
              <a:t>’</a:t>
            </a:r>
            <a:endParaRPr lang="en-US" baseline="-25000" dirty="0">
              <a:latin typeface="Times New Roman" pitchFamily="18" charset="0"/>
              <a:cs typeface="Times New Roman" pitchFamily="18" charset="0"/>
            </a:endParaRPr>
          </a:p>
        </p:txBody>
      </p:sp>
      <p:sp>
        <p:nvSpPr>
          <p:cNvPr id="175" name="TextBox 174"/>
          <p:cNvSpPr txBox="1">
            <a:spLocks noChangeArrowheads="1"/>
          </p:cNvSpPr>
          <p:nvPr/>
        </p:nvSpPr>
        <p:spPr bwMode="auto">
          <a:xfrm>
            <a:off x="5105400" y="18288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177" name="Straight Connector 176"/>
          <p:cNvCxnSpPr/>
          <p:nvPr/>
        </p:nvCxnSpPr>
        <p:spPr>
          <a:xfrm>
            <a:off x="7239000" y="1143000"/>
            <a:ext cx="685800" cy="1447800"/>
          </a:xfrm>
          <a:prstGeom prst="line">
            <a:avLst/>
          </a:prstGeom>
          <a:ln w="12700">
            <a:solidFill>
              <a:srgbClr val="FF99FF"/>
            </a:solidFill>
            <a:prstDash val="sysDash"/>
          </a:ln>
        </p:spPr>
        <p:style>
          <a:lnRef idx="1">
            <a:schemeClr val="accent1"/>
          </a:lnRef>
          <a:fillRef idx="0">
            <a:schemeClr val="accent1"/>
          </a:fillRef>
          <a:effectRef idx="0">
            <a:schemeClr val="accent1"/>
          </a:effectRef>
          <a:fontRef idx="minor">
            <a:schemeClr val="tx1"/>
          </a:fontRef>
        </p:style>
      </p:cxnSp>
      <p:cxnSp>
        <p:nvCxnSpPr>
          <p:cNvPr id="178" name="Straight Arrow Connector 177"/>
          <p:cNvCxnSpPr/>
          <p:nvPr/>
        </p:nvCxnSpPr>
        <p:spPr>
          <a:xfrm flipH="1">
            <a:off x="5562600" y="1143000"/>
            <a:ext cx="1676400" cy="914400"/>
          </a:xfrm>
          <a:prstGeom prst="straightConnector1">
            <a:avLst/>
          </a:prstGeom>
          <a:ln>
            <a:solidFill>
              <a:srgbClr val="FF99FF"/>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a:endCxn id="46" idx="3"/>
          </p:cNvCxnSpPr>
          <p:nvPr/>
        </p:nvCxnSpPr>
        <p:spPr>
          <a:xfrm>
            <a:off x="7543800" y="1828800"/>
            <a:ext cx="540096" cy="244509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180" name="Rectangle 179"/>
          <p:cNvSpPr/>
          <p:nvPr/>
        </p:nvSpPr>
        <p:spPr>
          <a:xfrm>
            <a:off x="7315200" y="849868"/>
            <a:ext cx="300082" cy="369332"/>
          </a:xfrm>
          <a:prstGeom prst="rect">
            <a:avLst/>
          </a:prstGeom>
        </p:spPr>
        <p:txBody>
          <a:bodyPr wrap="none">
            <a:spAutoFit/>
          </a:bodyPr>
          <a:lstStyle/>
          <a:p>
            <a:r>
              <a:rPr lang="en-US" dirty="0" smtClean="0">
                <a:latin typeface="Times New Roman" pitchFamily="18" charset="0"/>
                <a:cs typeface="Times New Roman" pitchFamily="18" charset="0"/>
              </a:rPr>
              <a:t>x</a:t>
            </a:r>
            <a:endParaRPr lang="en-US" dirty="0">
              <a:latin typeface="Times New Roman" pitchFamily="18" charset="0"/>
              <a:cs typeface="Times New Roman" pitchFamily="18" charset="0"/>
            </a:endParaRPr>
          </a:p>
        </p:txBody>
      </p:sp>
      <p:sp>
        <p:nvSpPr>
          <p:cNvPr id="181" name="Rectangle 180"/>
          <p:cNvSpPr/>
          <p:nvPr/>
        </p:nvSpPr>
        <p:spPr>
          <a:xfrm>
            <a:off x="7620000" y="1600200"/>
            <a:ext cx="377026" cy="369332"/>
          </a:xfrm>
          <a:prstGeom prst="rect">
            <a:avLst/>
          </a:prstGeom>
        </p:spPr>
        <p:txBody>
          <a:bodyPr wrap="none">
            <a:spAutoFit/>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p:txBody>
      </p:sp>
      <p:cxnSp>
        <p:nvCxnSpPr>
          <p:cNvPr id="182" name="Straight Connector 181"/>
          <p:cNvCxnSpPr>
            <a:stCxn id="46" idx="3"/>
          </p:cNvCxnSpPr>
          <p:nvPr/>
        </p:nvCxnSpPr>
        <p:spPr>
          <a:xfrm>
            <a:off x="8083896" y="4273896"/>
            <a:ext cx="221904" cy="983904"/>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3" name="Straight Arrow Connector 182"/>
          <p:cNvCxnSpPr/>
          <p:nvPr/>
        </p:nvCxnSpPr>
        <p:spPr>
          <a:xfrm flipV="1">
            <a:off x="7010400" y="1828800"/>
            <a:ext cx="533400" cy="228600"/>
          </a:xfrm>
          <a:prstGeom prst="straightConnector1">
            <a:avLst/>
          </a:prstGeom>
          <a:ln>
            <a:solidFill>
              <a:srgbClr val="FF99FF"/>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84" name="Rectangle 183"/>
          <p:cNvSpPr/>
          <p:nvPr/>
        </p:nvSpPr>
        <p:spPr>
          <a:xfrm>
            <a:off x="8385974" y="5345668"/>
            <a:ext cx="377026" cy="369332"/>
          </a:xfrm>
          <a:prstGeom prst="rect">
            <a:avLst/>
          </a:prstGeom>
        </p:spPr>
        <p:txBody>
          <a:bodyPr wrap="none">
            <a:spAutoFit/>
          </a:bodyPr>
          <a:lstStyle/>
          <a:p>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p:txBody>
      </p:sp>
      <p:cxnSp>
        <p:nvCxnSpPr>
          <p:cNvPr id="185" name="Straight Arrow Connector 184"/>
          <p:cNvCxnSpPr>
            <a:stCxn id="46" idx="5"/>
          </p:cNvCxnSpPr>
          <p:nvPr/>
        </p:nvCxnSpPr>
        <p:spPr>
          <a:xfrm flipV="1">
            <a:off x="8116224" y="4267200"/>
            <a:ext cx="189576" cy="6696"/>
          </a:xfrm>
          <a:prstGeom prst="straightConnector1">
            <a:avLst/>
          </a:prstGeom>
          <a:ln>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86" name="TextBox 185"/>
          <p:cNvSpPr txBox="1">
            <a:spLocks noChangeArrowheads="1"/>
          </p:cNvSpPr>
          <p:nvPr/>
        </p:nvSpPr>
        <p:spPr bwMode="auto">
          <a:xfrm>
            <a:off x="3733800" y="1839912"/>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R</a:t>
            </a:r>
            <a:endParaRPr lang="en-US" baseline="-25000" dirty="0">
              <a:latin typeface="Times New Roman" pitchFamily="18" charset="0"/>
              <a:cs typeface="Times New Roman" pitchFamily="18" charset="0"/>
            </a:endParaRPr>
          </a:p>
        </p:txBody>
      </p:sp>
      <p:sp>
        <p:nvSpPr>
          <p:cNvPr id="46" name="Oval 45"/>
          <p:cNvSpPr/>
          <p:nvPr/>
        </p:nvSpPr>
        <p:spPr>
          <a:xfrm flipV="1">
            <a:off x="8077200" y="4267200"/>
            <a:ext cx="45720" cy="457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228600" y="0"/>
            <a:ext cx="8915400" cy="646331"/>
          </a:xfrm>
          <a:prstGeom prst="rect">
            <a:avLst/>
          </a:prstGeom>
        </p:spPr>
        <p:txBody>
          <a:bodyPr wrap="square">
            <a:spAutoFit/>
          </a:bodyPr>
          <a:lstStyle/>
          <a:p>
            <a:r>
              <a:rPr lang="en-US" dirty="0" smtClean="0">
                <a:latin typeface="Times New Roman" pitchFamily="18" charset="0"/>
                <a:cs typeface="Times New Roman" pitchFamily="18" charset="0"/>
              </a:rPr>
              <a:t>We know that radial component of the acceleration of </a:t>
            </a:r>
            <a:r>
              <a:rPr lang="en-US" i="1" dirty="0" smtClean="0">
                <a:latin typeface="Times New Roman" pitchFamily="18" charset="0"/>
                <a:cs typeface="Times New Roman" pitchFamily="18" charset="0"/>
              </a:rPr>
              <a:t>A with respect to O</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AO</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 </a:t>
            </a:r>
            <a:r>
              <a:rPr lang="el-GR" i="1" dirty="0" smtClean="0">
                <a:latin typeface="Times New Roman" pitchFamily="18" charset="0"/>
                <a:cs typeface="Times New Roman" pitchFamily="18" charset="0"/>
              </a:rPr>
              <a:t>ω</a:t>
            </a:r>
            <a:r>
              <a:rPr lang="en-US" i="1" baseline="30000" dirty="0" smtClean="0">
                <a:latin typeface="Times New Roman" pitchFamily="18" charset="0"/>
                <a:cs typeface="Times New Roman" pitchFamily="18" charset="0"/>
              </a:rPr>
              <a:t>2</a:t>
            </a:r>
            <a:r>
              <a:rPr lang="en-US" i="1" baseline="-25000" dirty="0" smtClean="0">
                <a:latin typeface="Times New Roman" pitchFamily="18" charset="0"/>
                <a:cs typeface="Times New Roman" pitchFamily="18" charset="0"/>
              </a:rPr>
              <a:t>AO</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OA = (3.142)</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 0.15 = 1.47 m/s</a:t>
            </a:r>
            <a:r>
              <a:rPr lang="en-US" i="1" baseline="30000" dirty="0" smtClean="0">
                <a:latin typeface="Times New Roman" pitchFamily="18" charset="0"/>
                <a:cs typeface="Times New Roman" pitchFamily="18" charset="0"/>
              </a:rPr>
              <a:t>2</a:t>
            </a:r>
          </a:p>
        </p:txBody>
      </p:sp>
      <p:sp>
        <p:nvSpPr>
          <p:cNvPr id="56" name="Rectangle 55"/>
          <p:cNvSpPr/>
          <p:nvPr/>
        </p:nvSpPr>
        <p:spPr>
          <a:xfrm>
            <a:off x="304800" y="533400"/>
            <a:ext cx="8427307" cy="646331"/>
          </a:xfrm>
          <a:prstGeom prst="rect">
            <a:avLst/>
          </a:prstGeom>
        </p:spPr>
        <p:txBody>
          <a:bodyPr wrap="none">
            <a:spAutoFit/>
          </a:bodyPr>
          <a:lstStyle/>
          <a:p>
            <a:r>
              <a:rPr lang="en-US" dirty="0" smtClean="0">
                <a:latin typeface="Times New Roman" pitchFamily="18" charset="0"/>
                <a:cs typeface="Times New Roman" pitchFamily="18" charset="0"/>
              </a:rPr>
              <a:t>Coriolis component of the acceleration of slider A with respect to the coincident point B,</a:t>
            </a:r>
          </a:p>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    = </a:t>
            </a:r>
            <a:r>
              <a:rPr lang="en-US" dirty="0" smtClean="0">
                <a:latin typeface="Times New Roman" pitchFamily="18" charset="0"/>
                <a:cs typeface="Times New Roman" pitchFamily="18" charset="0"/>
                <a:sym typeface="Symbol"/>
              </a:rPr>
              <a:t> 2</a:t>
            </a:r>
            <a:r>
              <a:rPr lang="el-GR" i="1" dirty="0" smtClean="0">
                <a:latin typeface="Times New Roman" pitchFamily="18" charset="0"/>
                <a:cs typeface="Times New Roman" pitchFamily="18" charset="0"/>
              </a:rPr>
              <a:t>ω</a:t>
            </a:r>
            <a:r>
              <a:rPr lang="en-US" baseline="-25000" dirty="0" smtClean="0">
                <a:latin typeface="Times New Roman" pitchFamily="18" charset="0"/>
                <a:cs typeface="Times New Roman" pitchFamily="18" charset="0"/>
              </a:rPr>
              <a:t>BC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 = 2 × 1.92 × 0.15= 0.576 </a:t>
            </a:r>
            <a:r>
              <a:rPr lang="en-US" i="1" dirty="0" smtClean="0">
                <a:latin typeface="Times New Roman" pitchFamily="18" charset="0"/>
                <a:cs typeface="Times New Roman" pitchFamily="18" charset="0"/>
              </a:rPr>
              <a:t>m/s</a:t>
            </a:r>
            <a:r>
              <a:rPr lang="en-US" i="1"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pic>
        <p:nvPicPr>
          <p:cNvPr id="57" name="Picture 4"/>
          <p:cNvPicPr>
            <a:picLocks noChangeAspect="1" noChangeArrowheads="1"/>
          </p:cNvPicPr>
          <p:nvPr/>
        </p:nvPicPr>
        <p:blipFill>
          <a:blip r:embed="rId2" cstate="print"/>
          <a:srcRect l="72789" t="2346" b="6158"/>
          <a:stretch>
            <a:fillRect/>
          </a:stretch>
        </p:blipFill>
        <p:spPr bwMode="auto">
          <a:xfrm>
            <a:off x="2462212" y="2667000"/>
            <a:ext cx="1728788" cy="2971800"/>
          </a:xfrm>
          <a:prstGeom prst="rect">
            <a:avLst/>
          </a:prstGeom>
          <a:noFill/>
          <a:ln w="9525">
            <a:noFill/>
            <a:miter lim="800000"/>
            <a:headEnd/>
            <a:tailEnd/>
          </a:ln>
        </p:spPr>
      </p:pic>
      <p:sp>
        <p:nvSpPr>
          <p:cNvPr id="66" name="Rectangle 65"/>
          <p:cNvSpPr/>
          <p:nvPr/>
        </p:nvSpPr>
        <p:spPr>
          <a:xfrm>
            <a:off x="5715000" y="1219200"/>
            <a:ext cx="603050"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AB</a:t>
            </a:r>
            <a:endParaRPr lang="en-US" dirty="0">
              <a:latin typeface="Times New Roman" pitchFamily="18" charset="0"/>
              <a:cs typeface="Times New Roman" pitchFamily="18" charset="0"/>
            </a:endParaRPr>
          </a:p>
        </p:txBody>
      </p:sp>
      <p:sp>
        <p:nvSpPr>
          <p:cNvPr id="67" name="Rectangle 66"/>
          <p:cNvSpPr/>
          <p:nvPr/>
        </p:nvSpPr>
        <p:spPr>
          <a:xfrm>
            <a:off x="7467600" y="1143000"/>
            <a:ext cx="551754"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AB</a:t>
            </a:r>
            <a:endParaRPr lang="en-US" dirty="0">
              <a:latin typeface="Times New Roman" pitchFamily="18" charset="0"/>
              <a:cs typeface="Times New Roman" pitchFamily="18" charset="0"/>
            </a:endParaRPr>
          </a:p>
        </p:txBody>
      </p:sp>
      <p:sp>
        <p:nvSpPr>
          <p:cNvPr id="68" name="Rectangle 67"/>
          <p:cNvSpPr/>
          <p:nvPr/>
        </p:nvSpPr>
        <p:spPr>
          <a:xfrm>
            <a:off x="1143000" y="5638800"/>
            <a:ext cx="7162800" cy="646331"/>
          </a:xfrm>
          <a:prstGeom prst="rect">
            <a:avLst/>
          </a:prstGeom>
        </p:spPr>
        <p:txBody>
          <a:bodyPr wrap="square">
            <a:spAutoFit/>
          </a:bodyPr>
          <a:lstStyle/>
          <a:p>
            <a:r>
              <a:rPr lang="en-US" dirty="0" smtClean="0">
                <a:latin typeface="Times New Roman" pitchFamily="18" charset="0"/>
                <a:cs typeface="Times New Roman" pitchFamily="18" charset="0"/>
              </a:rPr>
              <a:t>We know that radial component of the acceleration of </a:t>
            </a:r>
            <a:r>
              <a:rPr lang="en-US" i="1" dirty="0" smtClean="0">
                <a:latin typeface="Times New Roman" pitchFamily="18" charset="0"/>
                <a:cs typeface="Times New Roman" pitchFamily="18" charset="0"/>
              </a:rPr>
              <a:t>B with respect to C,</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BC</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rPr>
              <a:t>V</a:t>
            </a:r>
            <a:r>
              <a:rPr lang="en-US" i="1" baseline="30000" dirty="0" smtClean="0">
                <a:latin typeface="Times New Roman" pitchFamily="18" charset="0"/>
                <a:cs typeface="Times New Roman" pitchFamily="18" charset="0"/>
              </a:rPr>
              <a:t>2</a:t>
            </a:r>
            <a:r>
              <a:rPr lang="en-US" i="1" baseline="-25000" dirty="0" smtClean="0">
                <a:latin typeface="Times New Roman" pitchFamily="18" charset="0"/>
                <a:cs typeface="Times New Roman" pitchFamily="18" charset="0"/>
              </a:rPr>
              <a:t>BC</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BC= (0.46)</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/0.24 = 0.88 m/s</a:t>
            </a:r>
            <a:r>
              <a:rPr lang="en-US" i="1" baseline="30000" dirty="0" smtClean="0">
                <a:latin typeface="Times New Roman" pitchFamily="18" charset="0"/>
                <a:cs typeface="Times New Roman" pitchFamily="18" charset="0"/>
              </a:rPr>
              <a:t>2</a:t>
            </a:r>
          </a:p>
        </p:txBody>
      </p:sp>
      <p:cxnSp>
        <p:nvCxnSpPr>
          <p:cNvPr id="69" name="Straight Connector 68"/>
          <p:cNvCxnSpPr/>
          <p:nvPr/>
        </p:nvCxnSpPr>
        <p:spPr>
          <a:xfrm>
            <a:off x="7010400" y="2057400"/>
            <a:ext cx="1066800" cy="2209800"/>
          </a:xfrm>
          <a:prstGeom prst="line">
            <a:avLst/>
          </a:prstGeom>
          <a:ln w="12700">
            <a:solidFill>
              <a:srgbClr val="FF99FF"/>
            </a:solidFill>
            <a:prstDash val="sysDash"/>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6781800" y="2667000"/>
            <a:ext cx="543739"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BC</a:t>
            </a:r>
            <a:endParaRPr lang="en-US" dirty="0">
              <a:latin typeface="Times New Roman" pitchFamily="18" charset="0"/>
              <a:cs typeface="Times New Roman" pitchFamily="18" charset="0"/>
            </a:endParaRPr>
          </a:p>
        </p:txBody>
      </p:sp>
      <p:sp>
        <p:nvSpPr>
          <p:cNvPr id="73" name="TextBox 72"/>
          <p:cNvSpPr txBox="1">
            <a:spLocks noChangeArrowheads="1"/>
          </p:cNvSpPr>
          <p:nvPr/>
        </p:nvSpPr>
        <p:spPr bwMode="auto">
          <a:xfrm>
            <a:off x="6324600" y="19812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y</a:t>
            </a:r>
            <a:endParaRPr lang="en-US" baseline="-25000" dirty="0">
              <a:latin typeface="Times New Roman" pitchFamily="18" charset="0"/>
              <a:cs typeface="Times New Roman" pitchFamily="18" charset="0"/>
            </a:endParaRPr>
          </a:p>
        </p:txBody>
      </p:sp>
      <p:sp>
        <p:nvSpPr>
          <p:cNvPr id="77" name="Rectangle 76"/>
          <p:cNvSpPr/>
          <p:nvPr/>
        </p:nvSpPr>
        <p:spPr>
          <a:xfrm>
            <a:off x="6858000" y="1524000"/>
            <a:ext cx="543739"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BC</a:t>
            </a:r>
            <a:endParaRPr lang="en-US" dirty="0">
              <a:latin typeface="Times New Roman" pitchFamily="18" charset="0"/>
              <a:cs typeface="Times New Roman" pitchFamily="18" charset="0"/>
            </a:endParaRPr>
          </a:p>
        </p:txBody>
      </p:sp>
      <p:sp>
        <p:nvSpPr>
          <p:cNvPr id="100" name="Rectangle 99"/>
          <p:cNvSpPr/>
          <p:nvPr/>
        </p:nvSpPr>
        <p:spPr>
          <a:xfrm>
            <a:off x="4191000" y="3276600"/>
            <a:ext cx="2317173" cy="646331"/>
          </a:xfrm>
          <a:prstGeom prst="rect">
            <a:avLst/>
          </a:prstGeom>
        </p:spPr>
        <p:txBody>
          <a:bodyPr wrap="none">
            <a:spAutoFit/>
          </a:bodyPr>
          <a:lstStyle/>
          <a:p>
            <a:r>
              <a:rPr lang="en-US" dirty="0" err="1" smtClean="0">
                <a:latin typeface="Times New Roman" pitchFamily="18" charset="0"/>
                <a:cs typeface="Times New Roman" pitchFamily="18" charset="0"/>
              </a:rPr>
              <a:t>c’b</a:t>
            </a:r>
            <a:r>
              <a:rPr lang="en-US" dirty="0" smtClean="0">
                <a:latin typeface="Times New Roman" pitchFamily="18" charset="0"/>
                <a:cs typeface="Times New Roman" pitchFamily="18" charset="0"/>
              </a:rPr>
              <a:t>’</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b’d</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CB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BD</a:t>
            </a:r>
          </a:p>
          <a:p>
            <a:r>
              <a:rPr lang="en-US" dirty="0" err="1" smtClean="0">
                <a:latin typeface="Times New Roman" pitchFamily="18" charset="0"/>
                <a:cs typeface="Times New Roman" pitchFamily="18" charset="0"/>
              </a:rPr>
              <a:t>b’d</a:t>
            </a:r>
            <a:r>
              <a:rPr lang="en-US" dirty="0" smtClean="0">
                <a:latin typeface="Times New Roman" pitchFamily="18" charset="0"/>
                <a:cs typeface="Times New Roman" pitchFamily="18" charset="0"/>
              </a:rPr>
              <a:t>’ = (BD/CB)×</a:t>
            </a:r>
            <a:r>
              <a:rPr lang="en-US" dirty="0" err="1" smtClean="0">
                <a:latin typeface="Times New Roman" pitchFamily="18" charset="0"/>
                <a:cs typeface="Times New Roman" pitchFamily="18" charset="0"/>
              </a:rPr>
              <a:t>c’d</a:t>
            </a:r>
            <a:r>
              <a:rPr lang="en-US" dirty="0" smtClean="0">
                <a:latin typeface="Times New Roman" pitchFamily="18" charset="0"/>
                <a:cs typeface="Times New Roman" pitchFamily="18" charset="0"/>
              </a:rPr>
              <a:t>’</a:t>
            </a:r>
          </a:p>
        </p:txBody>
      </p:sp>
      <p:sp>
        <p:nvSpPr>
          <p:cNvPr id="101" name="Rectangle 100"/>
          <p:cNvSpPr/>
          <p:nvPr/>
        </p:nvSpPr>
        <p:spPr>
          <a:xfrm>
            <a:off x="1295400" y="6211669"/>
            <a:ext cx="7010400" cy="646331"/>
          </a:xfrm>
          <a:prstGeom prst="rect">
            <a:avLst/>
          </a:prstGeom>
        </p:spPr>
        <p:txBody>
          <a:bodyPr wrap="square">
            <a:spAutoFit/>
          </a:bodyPr>
          <a:lstStyle/>
          <a:p>
            <a:r>
              <a:rPr lang="en-US" dirty="0" smtClean="0">
                <a:latin typeface="Times New Roman" pitchFamily="18" charset="0"/>
                <a:cs typeface="Times New Roman" pitchFamily="18" charset="0"/>
              </a:rPr>
              <a:t>We know that radial component of the acceleration of </a:t>
            </a:r>
            <a:r>
              <a:rPr lang="en-US" i="1" dirty="0" smtClean="0">
                <a:latin typeface="Times New Roman" pitchFamily="18" charset="0"/>
                <a:cs typeface="Times New Roman" pitchFamily="18" charset="0"/>
              </a:rPr>
              <a:t>R with respect to D,</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RD</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rPr>
              <a:t>V</a:t>
            </a:r>
            <a:r>
              <a:rPr lang="en-US" i="1" baseline="30000" dirty="0" smtClean="0">
                <a:latin typeface="Times New Roman" pitchFamily="18" charset="0"/>
                <a:cs typeface="Times New Roman" pitchFamily="18" charset="0"/>
              </a:rPr>
              <a:t>2</a:t>
            </a:r>
            <a:r>
              <a:rPr lang="en-US" i="1" baseline="-25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DR= (0.12)</a:t>
            </a:r>
            <a:r>
              <a:rPr lang="en-US" i="1" baseline="30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/0.5 = 0.029 m/s</a:t>
            </a:r>
            <a:r>
              <a:rPr lang="en-US" i="1" baseline="30000" dirty="0" smtClean="0">
                <a:latin typeface="Times New Roman" pitchFamily="18" charset="0"/>
                <a:cs typeface="Times New Roman" pitchFamily="18" charset="0"/>
              </a:rPr>
              <a:t>2</a:t>
            </a:r>
          </a:p>
        </p:txBody>
      </p:sp>
      <p:cxnSp>
        <p:nvCxnSpPr>
          <p:cNvPr id="102" name="Straight Connector 101"/>
          <p:cNvCxnSpPr/>
          <p:nvPr/>
        </p:nvCxnSpPr>
        <p:spPr>
          <a:xfrm>
            <a:off x="8001000" y="5181600"/>
            <a:ext cx="304800" cy="76200"/>
          </a:xfrm>
          <a:prstGeom prst="line">
            <a:avLst/>
          </a:prstGeom>
          <a:ln w="12700">
            <a:solidFill>
              <a:srgbClr val="FF99FF"/>
            </a:solidFill>
            <a:prstDash val="sysDash"/>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H="1">
            <a:off x="8001000" y="4267200"/>
            <a:ext cx="304800" cy="914400"/>
          </a:xfrm>
          <a:prstGeom prst="line">
            <a:avLst/>
          </a:prstGeom>
          <a:ln w="12700">
            <a:solidFill>
              <a:srgbClr val="FF99FF"/>
            </a:solidFill>
            <a:prstDash val="sysDash"/>
          </a:ln>
        </p:spPr>
        <p:style>
          <a:lnRef idx="1">
            <a:schemeClr val="accent1"/>
          </a:lnRef>
          <a:fillRef idx="0">
            <a:schemeClr val="accent1"/>
          </a:fillRef>
          <a:effectRef idx="0">
            <a:schemeClr val="accent1"/>
          </a:effectRef>
          <a:fontRef idx="minor">
            <a:schemeClr val="tx1"/>
          </a:fontRef>
        </p:style>
      </p:cxnSp>
      <p:sp>
        <p:nvSpPr>
          <p:cNvPr id="118" name="TextBox 117"/>
          <p:cNvSpPr txBox="1">
            <a:spLocks noChangeArrowheads="1"/>
          </p:cNvSpPr>
          <p:nvPr/>
        </p:nvSpPr>
        <p:spPr bwMode="auto">
          <a:xfrm>
            <a:off x="7543800" y="4876800"/>
            <a:ext cx="533400" cy="369888"/>
          </a:xfrm>
          <a:prstGeom prst="rect">
            <a:avLst/>
          </a:prstGeom>
          <a:noFill/>
          <a:ln w="9525">
            <a:noFill/>
            <a:miter lim="800000"/>
            <a:headEnd/>
            <a:tailEnd/>
          </a:ln>
        </p:spPr>
        <p:txBody>
          <a:bodyPr>
            <a:spAutoFit/>
          </a:bodyPr>
          <a:lstStyle/>
          <a:p>
            <a:pPr algn="ctr"/>
            <a:r>
              <a:rPr lang="en-US" dirty="0" smtClean="0">
                <a:latin typeface="Times New Roman" pitchFamily="18" charset="0"/>
                <a:cs typeface="Times New Roman" pitchFamily="18" charset="0"/>
              </a:rPr>
              <a:t>z</a:t>
            </a:r>
            <a:endParaRPr lang="en-US" baseline="-25000" dirty="0">
              <a:latin typeface="Times New Roman" pitchFamily="18" charset="0"/>
              <a:cs typeface="Times New Roman" pitchFamily="18" charset="0"/>
            </a:endParaRPr>
          </a:p>
        </p:txBody>
      </p:sp>
      <p:sp>
        <p:nvSpPr>
          <p:cNvPr id="119" name="Rectangle 118"/>
          <p:cNvSpPr/>
          <p:nvPr/>
        </p:nvSpPr>
        <p:spPr>
          <a:xfrm>
            <a:off x="6858000" y="5257800"/>
            <a:ext cx="551754"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RD</a:t>
            </a:r>
            <a:endParaRPr lang="en-US" dirty="0">
              <a:latin typeface="Times New Roman" pitchFamily="18" charset="0"/>
              <a:cs typeface="Times New Roman" pitchFamily="18" charset="0"/>
            </a:endParaRPr>
          </a:p>
        </p:txBody>
      </p:sp>
      <p:cxnSp>
        <p:nvCxnSpPr>
          <p:cNvPr id="121" name="Curved Connector 120"/>
          <p:cNvCxnSpPr>
            <a:stCxn id="119" idx="3"/>
          </p:cNvCxnSpPr>
          <p:nvPr/>
        </p:nvCxnSpPr>
        <p:spPr>
          <a:xfrm flipV="1">
            <a:off x="7409754" y="5257800"/>
            <a:ext cx="743646" cy="18466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27" name="Rectangle 126"/>
          <p:cNvSpPr/>
          <p:nvPr/>
        </p:nvSpPr>
        <p:spPr>
          <a:xfrm>
            <a:off x="8229600" y="4572000"/>
            <a:ext cx="551754"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RD</a:t>
            </a:r>
            <a:endParaRPr lang="en-US" dirty="0">
              <a:latin typeface="Times New Roman" pitchFamily="18" charset="0"/>
              <a:cs typeface="Times New Roman" pitchFamily="18" charset="0"/>
            </a:endParaRPr>
          </a:p>
        </p:txBody>
      </p:sp>
      <p:sp>
        <p:nvSpPr>
          <p:cNvPr id="128" name="Rectangle 127"/>
          <p:cNvSpPr/>
          <p:nvPr/>
        </p:nvSpPr>
        <p:spPr>
          <a:xfrm>
            <a:off x="8382000" y="4038600"/>
            <a:ext cx="347146" cy="369332"/>
          </a:xfrm>
          <a:prstGeom prst="rect">
            <a:avLst/>
          </a:prstGeom>
        </p:spPr>
        <p:txBody>
          <a:bodyPr wrap="none">
            <a:spAutoFit/>
          </a:bodyPr>
          <a:lstStyle/>
          <a:p>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p:txBody>
      </p:sp>
      <p:sp>
        <p:nvSpPr>
          <p:cNvPr id="129" name="Rectangle 128"/>
          <p:cNvSpPr/>
          <p:nvPr/>
        </p:nvSpPr>
        <p:spPr>
          <a:xfrm>
            <a:off x="8153400" y="3810000"/>
            <a:ext cx="389850" cy="369332"/>
          </a:xfrm>
          <a:prstGeom prst="rect">
            <a:avLst/>
          </a:prstGeom>
        </p:spPr>
        <p:txBody>
          <a:bodyPr wrap="none">
            <a:spAutoFit/>
          </a:bodyPr>
          <a:lstStyle/>
          <a:p>
            <a:r>
              <a:rPr lang="en-US" dirty="0" err="1" smtClean="0">
                <a:latin typeface="Times New Roman" pitchFamily="18" charset="0"/>
                <a:cs typeface="Times New Roman" pitchFamily="18" charset="0"/>
              </a:rPr>
              <a:t>a</a:t>
            </a:r>
            <a:r>
              <a:rPr lang="en-US" baseline="-25000" dirty="0" err="1" smtClean="0">
                <a:latin typeface="Times New Roman" pitchFamily="18" charset="0"/>
                <a:cs typeface="Times New Roman" pitchFamily="18" charset="0"/>
              </a:rPr>
              <a:t>R</a:t>
            </a:r>
            <a:endParaRPr lang="en-US" dirty="0">
              <a:latin typeface="Times New Roman" pitchFamily="18" charset="0"/>
              <a:cs typeface="Times New Roman" pitchFamily="18" charset="0"/>
            </a:endParaRPr>
          </a:p>
        </p:txBody>
      </p:sp>
      <p:sp>
        <p:nvSpPr>
          <p:cNvPr id="130" name="Rectangle 129"/>
          <p:cNvSpPr/>
          <p:nvPr/>
        </p:nvSpPr>
        <p:spPr>
          <a:xfrm>
            <a:off x="4114800" y="4343400"/>
            <a:ext cx="2286000" cy="923330"/>
          </a:xfrm>
          <a:prstGeom prst="rect">
            <a:avLst/>
          </a:prstGeom>
        </p:spPr>
        <p:txBody>
          <a:bodyPr wrap="square">
            <a:spAutoFit/>
          </a:bodyPr>
          <a:lstStyle/>
          <a:p>
            <a:r>
              <a:rPr lang="el-GR" dirty="0" smtClean="0">
                <a:solidFill>
                  <a:srgbClr val="FF0000"/>
                </a:solidFill>
                <a:latin typeface="Times New Roman" pitchFamily="18" charset="0"/>
                <a:cs typeface="Times New Roman" pitchFamily="18" charset="0"/>
              </a:rPr>
              <a:t>α</a:t>
            </a:r>
            <a:r>
              <a:rPr lang="en-US" baseline="-25000" dirty="0" smtClean="0">
                <a:solidFill>
                  <a:srgbClr val="FF0000"/>
                </a:solidFill>
                <a:latin typeface="Times New Roman" pitchFamily="18" charset="0"/>
                <a:cs typeface="Times New Roman" pitchFamily="18" charset="0"/>
              </a:rPr>
              <a:t>BC</a:t>
            </a:r>
            <a:r>
              <a:rPr lang="en-US" i="1"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a</a:t>
            </a:r>
            <a:r>
              <a:rPr lang="en-US" baseline="30000" dirty="0" err="1" smtClean="0">
                <a:solidFill>
                  <a:srgbClr val="FF0000"/>
                </a:solidFill>
                <a:latin typeface="Times New Roman" pitchFamily="18" charset="0"/>
                <a:cs typeface="Times New Roman" pitchFamily="18" charset="0"/>
              </a:rPr>
              <a:t>t</a:t>
            </a:r>
            <a:r>
              <a:rPr lang="en-US" baseline="-25000" dirty="0" err="1" smtClean="0">
                <a:solidFill>
                  <a:srgbClr val="FF0000"/>
                </a:solidFill>
                <a:latin typeface="Times New Roman" pitchFamily="18" charset="0"/>
                <a:cs typeface="Times New Roman" pitchFamily="18" charset="0"/>
              </a:rPr>
              <a:t>BC</a:t>
            </a:r>
            <a:r>
              <a:rPr lang="en-US" dirty="0" smtClean="0">
                <a:solidFill>
                  <a:srgbClr val="FF0000"/>
                </a:solidFill>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 BC</a:t>
            </a:r>
          </a:p>
          <a:p>
            <a:r>
              <a:rPr lang="el-GR" dirty="0" smtClean="0">
                <a:solidFill>
                  <a:srgbClr val="FF0000"/>
                </a:solidFill>
                <a:latin typeface="Times New Roman" pitchFamily="18" charset="0"/>
                <a:cs typeface="Times New Roman" pitchFamily="18" charset="0"/>
              </a:rPr>
              <a:t>α</a:t>
            </a:r>
            <a:r>
              <a:rPr lang="en-US" baseline="-25000" dirty="0" smtClean="0">
                <a:solidFill>
                  <a:srgbClr val="FF0000"/>
                </a:solidFill>
                <a:latin typeface="Times New Roman" pitchFamily="18" charset="0"/>
                <a:cs typeface="Times New Roman" pitchFamily="18" charset="0"/>
              </a:rPr>
              <a:t>BC</a:t>
            </a:r>
            <a:r>
              <a:rPr lang="en-US" dirty="0" smtClean="0">
                <a:solidFill>
                  <a:srgbClr val="FF0000"/>
                </a:solidFill>
                <a:latin typeface="Times New Roman" pitchFamily="18" charset="0"/>
                <a:cs typeface="Times New Roman" pitchFamily="18" charset="0"/>
              </a:rPr>
              <a:t> =  0.14/ 0.24</a:t>
            </a:r>
          </a:p>
          <a:p>
            <a:r>
              <a:rPr lang="en-US" dirty="0" smtClean="0">
                <a:solidFill>
                  <a:srgbClr val="FF0000"/>
                </a:solidFill>
                <a:latin typeface="Times New Roman" pitchFamily="18" charset="0"/>
                <a:cs typeface="Times New Roman" pitchFamily="18" charset="0"/>
              </a:rPr>
              <a:t>       = 0.583 </a:t>
            </a:r>
            <a:r>
              <a:rPr lang="en-US" dirty="0" err="1" smtClean="0">
                <a:solidFill>
                  <a:srgbClr val="FF0000"/>
                </a:solidFill>
                <a:latin typeface="Times New Roman" pitchFamily="18" charset="0"/>
                <a:cs typeface="Times New Roman" pitchFamily="18" charset="0"/>
              </a:rPr>
              <a:t>rad</a:t>
            </a:r>
            <a:r>
              <a:rPr lang="en-US" dirty="0" smtClean="0">
                <a:solidFill>
                  <a:srgbClr val="FF0000"/>
                </a:solidFill>
                <a:latin typeface="Times New Roman" pitchFamily="18" charset="0"/>
                <a:cs typeface="Times New Roman" pitchFamily="18" charset="0"/>
              </a:rPr>
              <a:t>/s</a:t>
            </a:r>
            <a:r>
              <a:rPr lang="en-US" baseline="30000" dirty="0" smtClean="0">
                <a:solidFill>
                  <a:srgbClr val="FF0000"/>
                </a:solidFill>
                <a:latin typeface="Times New Roman" pitchFamily="18" charset="0"/>
                <a:cs typeface="Times New Roman" pitchFamily="18" charset="0"/>
              </a:rPr>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73"/>
                                        </p:tgtEl>
                                        <p:attrNameLst>
                                          <p:attrName>style.visibility</p:attrName>
                                        </p:attrNameLst>
                                      </p:cBhvr>
                                      <p:to>
                                        <p:strVal val="visible"/>
                                      </p:to>
                                    </p:set>
                                    <p:animEffect transition="in" filter="wipe(down)">
                                      <p:cBhvr>
                                        <p:cTn id="15" dur="500"/>
                                        <p:tgtEl>
                                          <p:spTgt spid="173"/>
                                        </p:tgtEl>
                                      </p:cBhvr>
                                    </p:animEffect>
                                  </p:childTnLst>
                                </p:cTn>
                              </p:par>
                              <p:par>
                                <p:cTn id="16" presetID="22" presetClass="entr" presetSubtype="4" fill="hold" nodeType="withEffect">
                                  <p:stCondLst>
                                    <p:cond delay="0"/>
                                  </p:stCondLst>
                                  <p:childTnLst>
                                    <p:set>
                                      <p:cBhvr>
                                        <p:cTn id="17" dur="1" fill="hold">
                                          <p:stCondLst>
                                            <p:cond delay="0"/>
                                          </p:stCondLst>
                                        </p:cTn>
                                        <p:tgtEl>
                                          <p:spTgt spid="172"/>
                                        </p:tgtEl>
                                        <p:attrNameLst>
                                          <p:attrName>style.visibility</p:attrName>
                                        </p:attrNameLst>
                                      </p:cBhvr>
                                      <p:to>
                                        <p:strVal val="visible"/>
                                      </p:to>
                                    </p:set>
                                    <p:animEffect transition="in" filter="wipe(down)">
                                      <p:cBhvr>
                                        <p:cTn id="18" dur="500"/>
                                        <p:tgtEl>
                                          <p:spTgt spid="17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178"/>
                                        </p:tgtEl>
                                        <p:attrNameLst>
                                          <p:attrName>style.visibility</p:attrName>
                                        </p:attrNameLst>
                                      </p:cBhvr>
                                      <p:to>
                                        <p:strVal val="visible"/>
                                      </p:to>
                                    </p:set>
                                    <p:animEffect transition="in" filter="wipe(right)">
                                      <p:cBhvr>
                                        <p:cTn id="37" dur="500"/>
                                        <p:tgtEl>
                                          <p:spTgt spid="178"/>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80"/>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66"/>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nodeType="clickEffect">
                                  <p:stCondLst>
                                    <p:cond delay="0"/>
                                  </p:stCondLst>
                                  <p:childTnLst>
                                    <p:set>
                                      <p:cBhvr>
                                        <p:cTn id="49" dur="1" fill="hold">
                                          <p:stCondLst>
                                            <p:cond delay="0"/>
                                          </p:stCondLst>
                                        </p:cTn>
                                        <p:tgtEl>
                                          <p:spTgt spid="177"/>
                                        </p:tgtEl>
                                        <p:attrNameLst>
                                          <p:attrName>style.visibility</p:attrName>
                                        </p:attrNameLst>
                                      </p:cBhvr>
                                      <p:to>
                                        <p:strVal val="visible"/>
                                      </p:to>
                                    </p:set>
                                    <p:animEffect transition="in" filter="wipe(right)">
                                      <p:cBhvr>
                                        <p:cTn id="50" dur="500"/>
                                        <p:tgtEl>
                                          <p:spTgt spid="177"/>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2" fill="hold" nodeType="clickEffect">
                                  <p:stCondLst>
                                    <p:cond delay="0"/>
                                  </p:stCondLst>
                                  <p:childTnLst>
                                    <p:set>
                                      <p:cBhvr>
                                        <p:cTn id="62" dur="1" fill="hold">
                                          <p:stCondLst>
                                            <p:cond delay="0"/>
                                          </p:stCondLst>
                                        </p:cTn>
                                        <p:tgtEl>
                                          <p:spTgt spid="69"/>
                                        </p:tgtEl>
                                        <p:attrNameLst>
                                          <p:attrName>style.visibility</p:attrName>
                                        </p:attrNameLst>
                                      </p:cBhvr>
                                      <p:to>
                                        <p:strVal val="visible"/>
                                      </p:to>
                                    </p:set>
                                    <p:animEffect transition="in" filter="wipe(right)">
                                      <p:cBhvr>
                                        <p:cTn id="63" dur="500"/>
                                        <p:tgtEl>
                                          <p:spTgt spid="69"/>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73"/>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70"/>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183"/>
                                        </p:tgtEl>
                                        <p:attrNameLst>
                                          <p:attrName>style.visibility</p:attrName>
                                        </p:attrNameLst>
                                      </p:cBhvr>
                                      <p:to>
                                        <p:strVal val="visible"/>
                                      </p:to>
                                    </p:set>
                                    <p:animEffect transition="in" filter="wipe(left)">
                                      <p:cBhvr>
                                        <p:cTn id="76" dur="500"/>
                                        <p:tgtEl>
                                          <p:spTgt spid="183"/>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7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8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nodeType="clickEffect">
                                  <p:stCondLst>
                                    <p:cond delay="0"/>
                                  </p:stCondLst>
                                  <p:childTnLst>
                                    <p:set>
                                      <p:cBhvr>
                                        <p:cTn id="88" dur="1" fill="hold">
                                          <p:stCondLst>
                                            <p:cond delay="0"/>
                                          </p:stCondLst>
                                        </p:cTn>
                                        <p:tgtEl>
                                          <p:spTgt spid="179"/>
                                        </p:tgtEl>
                                        <p:attrNameLst>
                                          <p:attrName>style.visibility</p:attrName>
                                        </p:attrNameLst>
                                      </p:cBhvr>
                                      <p:to>
                                        <p:strVal val="visible"/>
                                      </p:to>
                                    </p:set>
                                    <p:animEffect transition="in" filter="wipe(down)">
                                      <p:cBhvr>
                                        <p:cTn id="89" dur="500"/>
                                        <p:tgtEl>
                                          <p:spTgt spid="179"/>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100"/>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22" presetClass="entr" presetSubtype="1" fill="hold" nodeType="clickEffect">
                                  <p:stCondLst>
                                    <p:cond delay="0"/>
                                  </p:stCondLst>
                                  <p:childTnLst>
                                    <p:set>
                                      <p:cBhvr>
                                        <p:cTn id="97" dur="1" fill="hold">
                                          <p:stCondLst>
                                            <p:cond delay="0"/>
                                          </p:stCondLst>
                                        </p:cTn>
                                        <p:tgtEl>
                                          <p:spTgt spid="182"/>
                                        </p:tgtEl>
                                        <p:attrNameLst>
                                          <p:attrName>style.visibility</p:attrName>
                                        </p:attrNameLst>
                                      </p:cBhvr>
                                      <p:to>
                                        <p:strVal val="visible"/>
                                      </p:to>
                                    </p:set>
                                    <p:animEffect transition="in" filter="wipe(up)">
                                      <p:cBhvr>
                                        <p:cTn id="98" dur="500"/>
                                        <p:tgtEl>
                                          <p:spTgt spid="182"/>
                                        </p:tgtEl>
                                      </p:cBhvr>
                                    </p:animEffec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8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0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22" presetClass="entr" presetSubtype="2" fill="hold" nodeType="clickEffect">
                                  <p:stCondLst>
                                    <p:cond delay="0"/>
                                  </p:stCondLst>
                                  <p:childTnLst>
                                    <p:set>
                                      <p:cBhvr>
                                        <p:cTn id="110" dur="1" fill="hold">
                                          <p:stCondLst>
                                            <p:cond delay="0"/>
                                          </p:stCondLst>
                                        </p:cTn>
                                        <p:tgtEl>
                                          <p:spTgt spid="102"/>
                                        </p:tgtEl>
                                        <p:attrNameLst>
                                          <p:attrName>style.visibility</p:attrName>
                                        </p:attrNameLst>
                                      </p:cBhvr>
                                      <p:to>
                                        <p:strVal val="visible"/>
                                      </p:to>
                                    </p:set>
                                    <p:animEffect transition="in" filter="wipe(right)">
                                      <p:cBhvr>
                                        <p:cTn id="111" dur="500"/>
                                        <p:tgtEl>
                                          <p:spTgt spid="102"/>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childTnLst>
                                    <p:set>
                                      <p:cBhvr>
                                        <p:cTn id="115" dur="1" fill="hold">
                                          <p:stCondLst>
                                            <p:cond delay="0"/>
                                          </p:stCondLst>
                                        </p:cTn>
                                        <p:tgtEl>
                                          <p:spTgt spid="121"/>
                                        </p:tgtEl>
                                        <p:attrNameLst>
                                          <p:attrName>style.visibility</p:attrName>
                                        </p:attrNameLst>
                                      </p:cBhvr>
                                      <p:to>
                                        <p:strVal val="visible"/>
                                      </p:to>
                                    </p:set>
                                    <p:animEffect transition="in" filter="wipe(left)">
                                      <p:cBhvr>
                                        <p:cTn id="116" dur="500"/>
                                        <p:tgtEl>
                                          <p:spTgt spid="121"/>
                                        </p:tgtEl>
                                      </p:cBhvr>
                                    </p:animEffec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19"/>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18"/>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22" presetClass="entr" presetSubtype="4" fill="hold" nodeType="clickEffect">
                                  <p:stCondLst>
                                    <p:cond delay="0"/>
                                  </p:stCondLst>
                                  <p:childTnLst>
                                    <p:set>
                                      <p:cBhvr>
                                        <p:cTn id="128" dur="1" fill="hold">
                                          <p:stCondLst>
                                            <p:cond delay="0"/>
                                          </p:stCondLst>
                                        </p:cTn>
                                        <p:tgtEl>
                                          <p:spTgt spid="109"/>
                                        </p:tgtEl>
                                        <p:attrNameLst>
                                          <p:attrName>style.visibility</p:attrName>
                                        </p:attrNameLst>
                                      </p:cBhvr>
                                      <p:to>
                                        <p:strVal val="visible"/>
                                      </p:to>
                                    </p:set>
                                    <p:animEffect transition="in" filter="wipe(down)">
                                      <p:cBhvr>
                                        <p:cTn id="129" dur="500"/>
                                        <p:tgtEl>
                                          <p:spTgt spid="109"/>
                                        </p:tgtEl>
                                      </p:cBhvr>
                                    </p:animEffec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127"/>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nodeType="clickEffect">
                                  <p:stCondLst>
                                    <p:cond delay="0"/>
                                  </p:stCondLst>
                                  <p:childTnLst>
                                    <p:set>
                                      <p:cBhvr>
                                        <p:cTn id="137" dur="1" fill="hold">
                                          <p:stCondLst>
                                            <p:cond delay="0"/>
                                          </p:stCondLst>
                                        </p:cTn>
                                        <p:tgtEl>
                                          <p:spTgt spid="185"/>
                                        </p:tgtEl>
                                        <p:attrNameLst>
                                          <p:attrName>style.visibility</p:attrName>
                                        </p:attrNameLst>
                                      </p:cBhvr>
                                      <p:to>
                                        <p:strVal val="visible"/>
                                      </p:to>
                                    </p:set>
                                    <p:animEffect transition="in" filter="wipe(left)">
                                      <p:cBhvr>
                                        <p:cTn id="138" dur="500"/>
                                        <p:tgtEl>
                                          <p:spTgt spid="185"/>
                                        </p:tgtEl>
                                      </p:cBhvr>
                                    </p:animEffec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28"/>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29"/>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p:bldP spid="175" grpId="0"/>
      <p:bldP spid="180" grpId="0"/>
      <p:bldP spid="181" grpId="0"/>
      <p:bldP spid="184" grpId="0"/>
      <p:bldP spid="46" grpId="0" animBg="1"/>
      <p:bldP spid="52" grpId="0"/>
      <p:bldP spid="56" grpId="0"/>
      <p:bldP spid="66" grpId="0"/>
      <p:bldP spid="67" grpId="0"/>
      <p:bldP spid="68" grpId="0"/>
      <p:bldP spid="70" grpId="0"/>
      <p:bldP spid="73" grpId="0"/>
      <p:bldP spid="77" grpId="0"/>
      <p:bldP spid="100" grpId="0"/>
      <p:bldP spid="101" grpId="0"/>
      <p:bldP spid="118" grpId="0"/>
      <p:bldP spid="119" grpId="0"/>
      <p:bldP spid="127" grpId="0"/>
      <p:bldP spid="128" grpId="0"/>
      <p:bldP spid="129" grpId="0"/>
      <p:bldP spid="1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8426" y="2967335"/>
            <a:ext cx="3647152" cy="923330"/>
          </a:xfrm>
          <a:prstGeom prst="rect">
            <a:avLst/>
          </a:prstGeom>
          <a:noFill/>
        </p:spPr>
        <p:txBody>
          <a:bodyPr wrap="none">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Thank you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7653073</TotalTime>
  <Words>788</Words>
  <Application>Microsoft Office PowerPoint</Application>
  <PresentationFormat>On-screen Show (4:3)</PresentationFormat>
  <Paragraphs>169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A mechanism of a crank and slotted lever quick return motion is shown in Fig. If the crank rotates counter clockwise at 120 r.p.m., determine for the configuration shown, the velocity and acceleration of the ram D. Also determine the angular acceleration of the slotted lever. Crank, AB = 150 mm ; Slotted arm, OC = 700 mm and link CD = 200 mm</vt:lpstr>
      <vt:lpstr>Slide 3</vt:lpstr>
      <vt:lpstr>Slide 4</vt:lpstr>
      <vt:lpstr>In a Whitworth quick return motion, as shown in Fig. OA is a crank rotating at 30 r.p.m. in a clockwise direction. The dimensions of various links are : OA = 150 mm; OC = 100 mm; CD = 125 mm; and DR = 500 mm. Determine the acceleration of the sliding block R and the angular acceleration of the slotted lever CA.</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MECHANICAL</dc:creator>
  <cp:lastModifiedBy>acer</cp:lastModifiedBy>
  <cp:revision>856</cp:revision>
  <dcterms:created xsi:type="dcterms:W3CDTF">2006-08-16T00:00:00Z</dcterms:created>
  <dcterms:modified xsi:type="dcterms:W3CDTF">2021-10-06T10:04:45Z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