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8" r:id="rId10"/>
    <p:sldId id="269" r:id="rId11"/>
    <p:sldId id="270" r:id="rId12"/>
    <p:sldId id="271" r:id="rId13"/>
    <p:sldId id="272" r:id="rId14"/>
    <p:sldId id="273" r:id="rId15"/>
    <p:sldId id="274" r:id="rId16"/>
    <p:sldId id="289" r:id="rId17"/>
    <p:sldId id="290" r:id="rId18"/>
    <p:sldId id="275" r:id="rId19"/>
    <p:sldId id="287" r:id="rId20"/>
    <p:sldId id="308" r:id="rId21"/>
    <p:sldId id="303" r:id="rId22"/>
    <p:sldId id="304" r:id="rId23"/>
    <p:sldId id="305" r:id="rId24"/>
    <p:sldId id="306" r:id="rId25"/>
    <p:sldId id="307" r:id="rId26"/>
    <p:sldId id="276" r:id="rId27"/>
    <p:sldId id="277" r:id="rId28"/>
    <p:sldId id="278" r:id="rId29"/>
    <p:sldId id="291" r:id="rId30"/>
    <p:sldId id="292" r:id="rId31"/>
    <p:sldId id="293" r:id="rId32"/>
    <p:sldId id="286" r:id="rId33"/>
    <p:sldId id="294" r:id="rId34"/>
    <p:sldId id="295" r:id="rId35"/>
    <p:sldId id="296" r:id="rId36"/>
    <p:sldId id="297" r:id="rId37"/>
    <p:sldId id="299" r:id="rId38"/>
    <p:sldId id="300" r:id="rId39"/>
    <p:sldId id="302" r:id="rId40"/>
    <p:sldId id="298"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7CB267-25D1-4405-BFE1-44659C9F317A}" type="datetimeFigureOut">
              <a:rPr lang="en-US" smtClean="0"/>
              <a:pPr/>
              <a:t>17-Aug-21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4AB927-AC9C-488D-B190-014AA5469D9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7CB267-25D1-4405-BFE1-44659C9F317A}" type="datetimeFigureOut">
              <a:rPr lang="en-US" smtClean="0"/>
              <a:pPr/>
              <a:t>17-Aug-21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4AB927-AC9C-488D-B190-014AA5469D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7CB267-25D1-4405-BFE1-44659C9F317A}" type="datetimeFigureOut">
              <a:rPr lang="en-US" smtClean="0"/>
              <a:pPr/>
              <a:t>17-Aug-21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4AB927-AC9C-488D-B190-014AA5469D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7CB267-25D1-4405-BFE1-44659C9F317A}" type="datetimeFigureOut">
              <a:rPr lang="en-US" smtClean="0"/>
              <a:pPr/>
              <a:t>17-Aug-21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4AB927-AC9C-488D-B190-014AA5469D9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7CB267-25D1-4405-BFE1-44659C9F317A}" type="datetimeFigureOut">
              <a:rPr lang="en-US" smtClean="0"/>
              <a:pPr/>
              <a:t>17-Aug-21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4AB927-AC9C-488D-B190-014AA5469D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7CB267-25D1-4405-BFE1-44659C9F317A}" type="datetimeFigureOut">
              <a:rPr lang="en-US" smtClean="0"/>
              <a:pPr/>
              <a:t>17-Aug-21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4AB927-AC9C-488D-B190-014AA5469D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7CB267-25D1-4405-BFE1-44659C9F317A}" type="datetimeFigureOut">
              <a:rPr lang="en-US" smtClean="0"/>
              <a:pPr/>
              <a:t>17-Aug-21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4AB927-AC9C-488D-B190-014AA5469D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7CB267-25D1-4405-BFE1-44659C9F317A}" type="datetimeFigureOut">
              <a:rPr lang="en-US" smtClean="0"/>
              <a:pPr/>
              <a:t>17-Aug-21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4AB927-AC9C-488D-B190-014AA5469D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7CB267-25D1-4405-BFE1-44659C9F317A}" type="datetimeFigureOut">
              <a:rPr lang="en-US" smtClean="0"/>
              <a:pPr/>
              <a:t>17-Aug-21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4AB927-AC9C-488D-B190-014AA5469D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7CB267-25D1-4405-BFE1-44659C9F317A}" type="datetimeFigureOut">
              <a:rPr lang="en-US" smtClean="0"/>
              <a:pPr/>
              <a:t>17-Aug-21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4AB927-AC9C-488D-B190-014AA5469D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7CB267-25D1-4405-BFE1-44659C9F317A}" type="datetimeFigureOut">
              <a:rPr lang="en-US" smtClean="0"/>
              <a:pPr/>
              <a:t>17-Aug-21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4AB927-AC9C-488D-B190-014AA5469D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7CB267-25D1-4405-BFE1-44659C9F317A}" type="datetimeFigureOut">
              <a:rPr lang="en-US" smtClean="0"/>
              <a:pPr/>
              <a:t>17-Aug-21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4AB927-AC9C-488D-B190-014AA5469D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(Prof.) D.K.MEHTA,</a:t>
            </a:r>
            <a:br>
              <a:rPr lang="en-US" dirty="0" smtClean="0"/>
            </a:br>
            <a:r>
              <a:rPr lang="en-US" dirty="0" smtClean="0"/>
              <a:t>ASSISTANT PROFESSOR,</a:t>
            </a:r>
            <a:endParaRPr lang="en-US" dirty="0"/>
          </a:p>
        </p:txBody>
      </p:sp>
      <p:sp>
        <p:nvSpPr>
          <p:cNvPr id="3" name="Subtitle 2"/>
          <p:cNvSpPr>
            <a:spLocks noGrp="1"/>
          </p:cNvSpPr>
          <p:nvPr>
            <p:ph type="subTitle" idx="1"/>
          </p:nvPr>
        </p:nvSpPr>
        <p:spPr/>
        <p:txBody>
          <a:bodyPr/>
          <a:lstStyle/>
          <a:p>
            <a:r>
              <a:rPr lang="en-US" dirty="0" smtClean="0"/>
              <a:t>CHEMICAL ENGINEERING DEPARTMENT,</a:t>
            </a:r>
          </a:p>
          <a:p>
            <a:r>
              <a:rPr lang="en-US" dirty="0" smtClean="0"/>
              <a:t>L.E.COLLEGE-MORBI</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 to generate supersaturation</a:t>
            </a:r>
            <a:endParaRPr lang="en-US" dirty="0"/>
          </a:p>
        </p:txBody>
      </p:sp>
      <p:sp>
        <p:nvSpPr>
          <p:cNvPr id="3" name="Content Placeholder 2"/>
          <p:cNvSpPr>
            <a:spLocks noGrp="1"/>
          </p:cNvSpPr>
          <p:nvPr>
            <p:ph idx="1"/>
          </p:nvPr>
        </p:nvSpPr>
        <p:spPr/>
        <p:txBody>
          <a:bodyPr>
            <a:normAutofit lnSpcReduction="10000"/>
          </a:bodyPr>
          <a:lstStyle/>
          <a:p>
            <a:r>
              <a:rPr lang="en-US" dirty="0" smtClean="0"/>
              <a:t>(1) Cooling (2)Evaporation (3) Salting                   (4) Precipitation</a:t>
            </a:r>
          </a:p>
          <a:p>
            <a:r>
              <a:rPr lang="en-US" dirty="0" smtClean="0"/>
              <a:t>(1) </a:t>
            </a:r>
            <a:r>
              <a:rPr lang="en-US" b="1" u="sng" dirty="0" smtClean="0"/>
              <a:t>Cooling:-</a:t>
            </a:r>
            <a:r>
              <a:rPr lang="en-US" dirty="0" smtClean="0"/>
              <a:t> If the solubility of the solute increases strongly with increase in temperature, as is the case with many common inorganic salts and organic substances, a saturated solution becomes supersaturated by simple cooling and temperature reduction.</a:t>
            </a:r>
            <a:endParaRPr lang="en-US" b="1" u="sng"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 to generate supersaturation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 (2)</a:t>
            </a:r>
            <a:r>
              <a:rPr lang="en-US" b="1" u="sng" dirty="0" smtClean="0"/>
              <a:t>Evaporation:-</a:t>
            </a:r>
            <a:r>
              <a:rPr lang="en-US" dirty="0" smtClean="0"/>
              <a:t> If the solubility of the solute is relatively independent of temperature, as is the case with common salt, supersaturation may be generated by evaporating a portion of the solvent. </a:t>
            </a:r>
          </a:p>
          <a:p>
            <a:r>
              <a:rPr lang="en-US" dirty="0" smtClean="0"/>
              <a:t>(3) </a:t>
            </a:r>
            <a:r>
              <a:rPr lang="en-US" b="1" u="sng" dirty="0" smtClean="0"/>
              <a:t>Salting:-</a:t>
            </a:r>
            <a:r>
              <a:rPr lang="en-US" dirty="0" smtClean="0"/>
              <a:t>  If neither cooling nor evaporation is desirable, as when the solubility is very high, supersaturation may be generated by adding a third component. The third component may act physically, with the original solvent, a mixed solvent in which the solubility of the solute is sharply reduced. This process is called  salting.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Method to generate supersaturation</a:t>
            </a:r>
            <a:endParaRPr lang="en-US"/>
          </a:p>
        </p:txBody>
      </p:sp>
      <p:sp>
        <p:nvSpPr>
          <p:cNvPr id="3" name="Content Placeholder 2"/>
          <p:cNvSpPr>
            <a:spLocks noGrp="1"/>
          </p:cNvSpPr>
          <p:nvPr>
            <p:ph idx="1"/>
          </p:nvPr>
        </p:nvSpPr>
        <p:spPr/>
        <p:txBody>
          <a:bodyPr/>
          <a:lstStyle/>
          <a:p>
            <a:r>
              <a:rPr lang="en-US" dirty="0" smtClean="0"/>
              <a:t>(4)</a:t>
            </a:r>
            <a:r>
              <a:rPr lang="en-US" u="sng" dirty="0" smtClean="0"/>
              <a:t> Precipitation:- </a:t>
            </a:r>
            <a:r>
              <a:rPr lang="en-US" dirty="0" smtClean="0"/>
              <a:t>If nearly complete precipitation is required, a new solute may be created chemically by adding a third component that will react with the original solute and form an insoluble substance. This process is called precipitation.</a:t>
            </a:r>
            <a:endParaRPr lang="en-US" u="sng"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Nucleation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rate of nucleation is the number of new particles formed per unit time per unit volume of magma or solids-free mother liquor.</a:t>
            </a:r>
          </a:p>
          <a:p>
            <a:r>
              <a:rPr lang="en-US" dirty="0" smtClean="0"/>
              <a:t>Nucleation refers to the birth of very small bodies of a new phase within a supersaturated homogeneous existing phase.</a:t>
            </a:r>
          </a:p>
          <a:p>
            <a:r>
              <a:rPr lang="en-US" dirty="0" smtClean="0"/>
              <a:t>Nucleation is a consequence of rapid local fluctuations on a molecular scale in a homogeneous phase that is in a state of metastable equilibrium.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nucleation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basic phenomenon is called homogeneous nucleation, which is further restricted to the formation of new particles within a phase uninfluenced in any way by solids of any sort, including the walls of the container or even the most minute particles of foreign substances.</a:t>
            </a:r>
          </a:p>
          <a:p>
            <a:r>
              <a:rPr lang="en-US" dirty="0" smtClean="0"/>
              <a:t>When solid particles of foreign substances do influence the nucleation process by catalyzing an increase of nucleation rate at a given supersaturation or giving a finite rate at a supersaturation where homogeneous nucleation would occur only after a vast time. This is called heterogeneous nucleation.</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Homogeneous nucleation</a:t>
            </a:r>
            <a:endParaRPr lang="en-US" dirty="0"/>
          </a:p>
        </p:txBody>
      </p:sp>
      <p:sp>
        <p:nvSpPr>
          <p:cNvPr id="4" name="Content Placeholder 3"/>
          <p:cNvSpPr>
            <a:spLocks noGrp="1"/>
          </p:cNvSpPr>
          <p:nvPr>
            <p:ph idx="1"/>
          </p:nvPr>
        </p:nvSpPr>
        <p:spPr/>
        <p:txBody>
          <a:bodyPr>
            <a:normAutofit fontScale="92500" lnSpcReduction="20000"/>
          </a:bodyPr>
          <a:lstStyle/>
          <a:p>
            <a:r>
              <a:rPr lang="en-US" dirty="0" smtClean="0"/>
              <a:t>In crystallization from solution, homogeneous nucleation almost never happens, except perhaps in some precipitation reactions.</a:t>
            </a:r>
          </a:p>
          <a:p>
            <a:r>
              <a:rPr lang="en-US" dirty="0" smtClean="0"/>
              <a:t>Crystal nuclei may form from molecules, atoms or ions.</a:t>
            </a:r>
          </a:p>
          <a:p>
            <a:r>
              <a:rPr lang="en-US" dirty="0" smtClean="0"/>
              <a:t>Because of their random motion, in any small volume several of these particles may associate to form what is called a cluster.</a:t>
            </a:r>
          </a:p>
          <a:p>
            <a:r>
              <a:rPr lang="en-US" dirty="0" smtClean="0"/>
              <a:t>A cluster is a loose aggregation which usually disappears quickly. Occasionally enough particles associate into what is known as an embryo.</a:t>
            </a:r>
          </a:p>
          <a:p>
            <a:endParaRPr lang="en-US" dirty="0" smtClean="0"/>
          </a:p>
          <a:p>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Homogeneous nucleation</a:t>
            </a:r>
            <a:endParaRPr lang="en-US" dirty="0"/>
          </a:p>
        </p:txBody>
      </p:sp>
      <p:sp>
        <p:nvSpPr>
          <p:cNvPr id="3" name="Content Placeholder 2"/>
          <p:cNvSpPr>
            <a:spLocks noGrp="1"/>
          </p:cNvSpPr>
          <p:nvPr>
            <p:ph idx="1"/>
          </p:nvPr>
        </p:nvSpPr>
        <p:spPr/>
        <p:txBody>
          <a:bodyPr>
            <a:normAutofit lnSpcReduction="10000"/>
          </a:bodyPr>
          <a:lstStyle/>
          <a:p>
            <a:r>
              <a:rPr lang="en-US" dirty="0" smtClean="0"/>
              <a:t>In embryo, there are the beginnings of a lattice arrangement and the formation of a new and separate phase.</a:t>
            </a:r>
          </a:p>
          <a:p>
            <a:r>
              <a:rPr lang="en-US" dirty="0" smtClean="0"/>
              <a:t>For the most part, embryos have shot lives and revert to clusters or individual particles.</a:t>
            </a:r>
          </a:p>
          <a:p>
            <a:r>
              <a:rPr lang="en-US" dirty="0" smtClean="0"/>
              <a:t>If supersaturation is large enough, an embryo may grow to such a size that it is in thermodynamic equilibrium with the solution, which is known as nucleus.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Homogeneous nucleation</a:t>
            </a:r>
            <a:endParaRPr lang="en-US" dirty="0"/>
          </a:p>
        </p:txBody>
      </p:sp>
      <p:sp>
        <p:nvSpPr>
          <p:cNvPr id="3" name="Content Placeholder 2"/>
          <p:cNvSpPr>
            <a:spLocks noGrp="1"/>
          </p:cNvSpPr>
          <p:nvPr>
            <p:ph idx="1"/>
          </p:nvPr>
        </p:nvSpPr>
        <p:spPr/>
        <p:txBody>
          <a:bodyPr/>
          <a:lstStyle/>
          <a:p>
            <a:r>
              <a:rPr lang="en-US" dirty="0" smtClean="0"/>
              <a:t>Nucleus Is the smallest assemblage of particles that will not redissolve and grow to form a crystals.</a:t>
            </a:r>
          </a:p>
          <a:p>
            <a:r>
              <a:rPr lang="en-US" dirty="0" smtClean="0"/>
              <a:t>Few to several hundred particles are needed for stable nucleus. For water this number is 80.</a:t>
            </a:r>
          </a:p>
          <a:p>
            <a:pPr>
              <a:buNone/>
            </a:pPr>
            <a:r>
              <a:rPr lang="en-US" dirty="0" smtClean="0"/>
              <a:t>Cluster	embryo        nucleus	      crystals		</a:t>
            </a:r>
          </a:p>
          <a:p>
            <a:pPr>
              <a:buNone/>
            </a:pPr>
            <a:endParaRPr lang="en-US" dirty="0" smtClean="0"/>
          </a:p>
          <a:p>
            <a:endParaRPr lang="en-US" dirty="0"/>
          </a:p>
        </p:txBody>
      </p:sp>
      <p:cxnSp>
        <p:nvCxnSpPr>
          <p:cNvPr id="5" name="Straight Arrow Connector 4"/>
          <p:cNvCxnSpPr/>
          <p:nvPr/>
        </p:nvCxnSpPr>
        <p:spPr>
          <a:xfrm>
            <a:off x="1752600" y="5105400"/>
            <a:ext cx="457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943600" y="5029200"/>
            <a:ext cx="457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3810000" y="5105400"/>
            <a:ext cx="457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Crystal growth</a:t>
            </a:r>
            <a:endParaRPr lang="en-US" dirty="0"/>
          </a:p>
        </p:txBody>
      </p:sp>
      <p:sp>
        <p:nvSpPr>
          <p:cNvPr id="4" name="Content Placeholder 3"/>
          <p:cNvSpPr>
            <a:spLocks noGrp="1"/>
          </p:cNvSpPr>
          <p:nvPr>
            <p:ph idx="1"/>
          </p:nvPr>
        </p:nvSpPr>
        <p:spPr/>
        <p:txBody>
          <a:bodyPr>
            <a:normAutofit fontScale="85000" lnSpcReduction="10000"/>
          </a:bodyPr>
          <a:lstStyle/>
          <a:p>
            <a:r>
              <a:rPr lang="en-US" dirty="0" smtClean="0"/>
              <a:t>Crystal growth is a diffusional process, modified by the effect of the solid surfaces on which the growth occurs. Solute molecules or ions reach the growing faces of a crystal by diffusion through the liquid phase. The usual mass-transfer coefficient </a:t>
            </a:r>
            <a:r>
              <a:rPr lang="en-US" dirty="0" err="1" smtClean="0"/>
              <a:t>ky</a:t>
            </a:r>
            <a:r>
              <a:rPr lang="en-US" dirty="0" smtClean="0"/>
              <a:t> applies to this step.</a:t>
            </a:r>
          </a:p>
          <a:p>
            <a:r>
              <a:rPr lang="en-US" dirty="0" smtClean="0"/>
              <a:t>On reaching the surface, the molecules or ion must be accepted by the crystal and organized into the space lattice. The reaction occurs at the surface at a finite rate.</a:t>
            </a:r>
          </a:p>
          <a:p>
            <a:r>
              <a:rPr lang="en-US" dirty="0" smtClean="0"/>
              <a:t>Neither the diffusional nor the interfacial step will proceed unless the solution is supersaturated.  </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Caking of crystals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When crystals are improperly stored cake or clumps of crystal are formed and it is known as caking of crystals.</a:t>
            </a:r>
          </a:p>
          <a:p>
            <a:r>
              <a:rPr lang="en-US" b="1" u="sng" dirty="0" smtClean="0"/>
              <a:t>Factors affecting caking:-</a:t>
            </a:r>
          </a:p>
          <a:p>
            <a:pPr marL="514350" indent="-514350">
              <a:buFont typeface="+mj-lt"/>
              <a:buAutoNum type="arabicPeriod"/>
            </a:pPr>
            <a:r>
              <a:rPr lang="en-US" dirty="0" smtClean="0"/>
              <a:t>Shape and Size of crystals.</a:t>
            </a:r>
          </a:p>
          <a:p>
            <a:pPr marL="514350" indent="-514350">
              <a:buFont typeface="+mj-lt"/>
              <a:buAutoNum type="arabicPeriod"/>
            </a:pPr>
            <a:r>
              <a:rPr lang="en-US" dirty="0" smtClean="0"/>
              <a:t>Melting point of crystals.</a:t>
            </a:r>
          </a:p>
          <a:p>
            <a:pPr marL="514350" indent="-514350">
              <a:buFont typeface="+mj-lt"/>
              <a:buAutoNum type="arabicPeriod"/>
            </a:pPr>
            <a:r>
              <a:rPr lang="en-US" dirty="0" smtClean="0"/>
              <a:t>Impurities in crystals.</a:t>
            </a:r>
          </a:p>
          <a:p>
            <a:pPr marL="514350" indent="-514350">
              <a:buFont typeface="+mj-lt"/>
              <a:buAutoNum type="arabicPeriod"/>
            </a:pPr>
            <a:r>
              <a:rPr lang="en-US" dirty="0" smtClean="0"/>
              <a:t>Humidity</a:t>
            </a:r>
          </a:p>
          <a:p>
            <a:pPr marL="514350" indent="-514350">
              <a:buFont typeface="+mj-lt"/>
              <a:buAutoNum type="arabicPeriod"/>
            </a:pPr>
            <a:r>
              <a:rPr lang="en-US" dirty="0" smtClean="0"/>
              <a:t>Temperature fluctuations</a:t>
            </a:r>
          </a:p>
          <a:p>
            <a:pPr marL="514350" indent="-514350">
              <a:buFont typeface="+mj-lt"/>
              <a:buAutoNum type="arabicPeriod"/>
            </a:pPr>
            <a:r>
              <a:rPr lang="en-US" dirty="0" smtClean="0"/>
              <a:t>Time of exposure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u="sng" dirty="0" smtClean="0"/>
              <a:t>TOPIC</a:t>
            </a:r>
            <a:r>
              <a:rPr lang="en-US" b="1" u="sng" smtClean="0"/>
              <a:t>:</a:t>
            </a:r>
            <a:r>
              <a:rPr lang="en-US" b="1" smtClean="0">
                <a:solidFill>
                  <a:srgbClr val="FF0000"/>
                </a:solidFill>
              </a:rPr>
              <a:t>- CRYSTALLISATION</a:t>
            </a:r>
            <a:endParaRPr lang="en-US" b="1" dirty="0" smtClean="0">
              <a:solidFill>
                <a:srgbClr val="FF0000"/>
              </a:solidFill>
            </a:endParaRPr>
          </a:p>
          <a:p>
            <a:pPr>
              <a:buNone/>
            </a:pPr>
            <a:r>
              <a:rPr lang="en-US" b="1" u="sng" dirty="0" smtClean="0"/>
              <a:t>SUBJECT:</a:t>
            </a:r>
            <a:r>
              <a:rPr lang="en-US" b="1" dirty="0" smtClean="0">
                <a:solidFill>
                  <a:srgbClr val="FF0000"/>
                </a:solidFill>
              </a:rPr>
              <a:t>-Mass Transfer Operation-I</a:t>
            </a:r>
            <a:endParaRPr lang="en-US" dirty="0" smtClean="0"/>
          </a:p>
          <a:p>
            <a:pPr>
              <a:buNone/>
            </a:pPr>
            <a:r>
              <a:rPr lang="en-US" b="1" u="sng" dirty="0" smtClean="0"/>
              <a:t>SUBJECT CODE:</a:t>
            </a:r>
            <a:r>
              <a:rPr lang="en-US" b="1" dirty="0" smtClean="0">
                <a:solidFill>
                  <a:srgbClr val="FF0000"/>
                </a:solidFill>
              </a:rPr>
              <a:t>-3150501</a:t>
            </a:r>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of caking</a:t>
            </a:r>
            <a:endParaRPr lang="en-US" dirty="0"/>
          </a:p>
        </p:txBody>
      </p:sp>
      <p:sp>
        <p:nvSpPr>
          <p:cNvPr id="3" name="Content Placeholder 2"/>
          <p:cNvSpPr>
            <a:spLocks noGrp="1"/>
          </p:cNvSpPr>
          <p:nvPr>
            <p:ph idx="1"/>
          </p:nvPr>
        </p:nvSpPr>
        <p:spPr/>
        <p:txBody>
          <a:bodyPr/>
          <a:lstStyle/>
          <a:p>
            <a:r>
              <a:rPr lang="en-US" dirty="0" smtClean="0"/>
              <a:t>Crystal must be more spherical.</a:t>
            </a:r>
          </a:p>
          <a:p>
            <a:r>
              <a:rPr lang="en-US" dirty="0" smtClean="0"/>
              <a:t>Crystals must be of large size, more void and must be of narrow size distribution.</a:t>
            </a:r>
          </a:p>
          <a:p>
            <a:r>
              <a:rPr lang="en-US" dirty="0" smtClean="0"/>
              <a:t>Crystals must have highest possible humidity.</a:t>
            </a:r>
          </a:p>
          <a:p>
            <a:r>
              <a:rPr lang="en-US" dirty="0" smtClean="0"/>
              <a:t>Crystals must be covered with powdery inert material to prevent absorption of moisture e.g., table salt is coated with magnesia or </a:t>
            </a:r>
            <a:r>
              <a:rPr lang="en-US" dirty="0" err="1" smtClean="0"/>
              <a:t>tricalcium</a:t>
            </a:r>
            <a:r>
              <a:rPr lang="en-US" dirty="0" smtClean="0"/>
              <a:t> phosphate.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smtClean="0"/>
              <a:t>A solution consisting of 30% MgSO</a:t>
            </a:r>
            <a:r>
              <a:rPr lang="en-US" baseline="-25000" dirty="0" smtClean="0"/>
              <a:t>4</a:t>
            </a:r>
            <a:r>
              <a:rPr lang="en-US" dirty="0" smtClean="0"/>
              <a:t> and 70% H</a:t>
            </a:r>
            <a:r>
              <a:rPr lang="en-US" baseline="-25000" dirty="0" smtClean="0"/>
              <a:t>2</a:t>
            </a:r>
            <a:r>
              <a:rPr lang="en-US" dirty="0" smtClean="0"/>
              <a:t>O is cooled at 15</a:t>
            </a:r>
            <a:r>
              <a:rPr lang="en-US" baseline="30000" dirty="0" smtClean="0"/>
              <a:t>0</a:t>
            </a:r>
            <a:r>
              <a:rPr lang="en-US" dirty="0" smtClean="0"/>
              <a:t>C. During cooling, 5% of the total water in the system evaporates. Concentration of mother liquor is 24.5% anhydrous MgSO</a:t>
            </a:r>
            <a:r>
              <a:rPr lang="en-US" baseline="-25000" dirty="0" smtClean="0"/>
              <a:t>4</a:t>
            </a:r>
            <a:r>
              <a:rPr lang="en-US" dirty="0" smtClean="0"/>
              <a:t> and 75.5% H</a:t>
            </a:r>
            <a:r>
              <a:rPr lang="en-US" baseline="-25000" dirty="0" smtClean="0"/>
              <a:t>2</a:t>
            </a:r>
            <a:r>
              <a:rPr lang="en-US" dirty="0" smtClean="0"/>
              <a:t>O.  How many kilograms of MgSO</a:t>
            </a:r>
            <a:r>
              <a:rPr lang="en-US" baseline="-25000" dirty="0" smtClean="0"/>
              <a:t>4 </a:t>
            </a:r>
            <a:r>
              <a:rPr lang="en-US" baseline="-25000" smtClean="0"/>
              <a:t>.</a:t>
            </a:r>
            <a:r>
              <a:rPr lang="en-US" smtClean="0"/>
              <a:t>7H</a:t>
            </a:r>
            <a:r>
              <a:rPr lang="en-US" baseline="-25000" smtClean="0"/>
              <a:t>2</a:t>
            </a:r>
            <a:r>
              <a:rPr lang="en-US" smtClean="0"/>
              <a:t>O crystals </a:t>
            </a:r>
            <a:r>
              <a:rPr lang="en-US" dirty="0" smtClean="0"/>
              <a:t>are obtained per 1000 kg of  original mixture?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pic>
        <p:nvPicPr>
          <p:cNvPr id="1026" name="Picture 2" descr="D:\Mt-1 ppt\scan\crystallization 2_1.jpg"/>
          <p:cNvPicPr>
            <a:picLocks noGrp="1" noChangeAspect="1" noChangeArrowheads="1"/>
          </p:cNvPicPr>
          <p:nvPr>
            <p:ph idx="1"/>
          </p:nvPr>
        </p:nvPicPr>
        <p:blipFill>
          <a:blip r:embed="rId2" cstate="print"/>
          <a:srcRect/>
          <a:stretch>
            <a:fillRect/>
          </a:stretch>
        </p:blipFill>
        <p:spPr bwMode="auto">
          <a:xfrm>
            <a:off x="2745899" y="1600200"/>
            <a:ext cx="3652201" cy="4525963"/>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pic>
        <p:nvPicPr>
          <p:cNvPr id="2050" name="Picture 2" descr="D:\Mt-1 ppt\scan\crystallization 2_2.jpg"/>
          <p:cNvPicPr>
            <a:picLocks noGrp="1" noChangeAspect="1" noChangeArrowheads="1"/>
          </p:cNvPicPr>
          <p:nvPr>
            <p:ph idx="1"/>
          </p:nvPr>
        </p:nvPicPr>
        <p:blipFill>
          <a:blip r:embed="rId2" cstate="print"/>
          <a:srcRect/>
          <a:stretch>
            <a:fillRect/>
          </a:stretch>
        </p:blipFill>
        <p:spPr bwMode="auto">
          <a:xfrm>
            <a:off x="457200" y="1623877"/>
            <a:ext cx="8229600" cy="4478609"/>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Yields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many industrial crystallization processes, the crystals and mother liquor are in contact long enough to reach equilibrium, and the mother liquor is saturated at the final temperature of the process.</a:t>
            </a:r>
          </a:p>
          <a:p>
            <a:r>
              <a:rPr lang="en-US" dirty="0" smtClean="0"/>
              <a:t>The yield of the process can then be calculated from the concentration of the original solution and the solubility at the final temperature. If appreciable evaporation occurs during the process, this must be known or estimated.</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Yields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When the rate of crystal growth is slow, considerable time is required to reach equilibrium. this is especially true when the solution is viscous or where the crystals collect in the bottom of the crystallizer so there is little crystal surface exposed to the supersaturated solution. In such situations, the final mother liquor may retain appreciable supersaturation, and the actual yield will be less than that calculated form the solubility curve.</a:t>
            </a:r>
          </a:p>
          <a:p>
            <a:r>
              <a:rPr lang="en-US" dirty="0" smtClean="0"/>
              <a:t>If the crystals are anhydrous, calculation of the yield is simple, as the solid phase contains no solvent.</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Crystallization Equipment</a:t>
            </a:r>
            <a:endParaRPr lang="en-US" dirty="0"/>
          </a:p>
        </p:txBody>
      </p:sp>
      <p:sp>
        <p:nvSpPr>
          <p:cNvPr id="3" name="Content Placeholder 2"/>
          <p:cNvSpPr>
            <a:spLocks noGrp="1"/>
          </p:cNvSpPr>
          <p:nvPr>
            <p:ph idx="1"/>
          </p:nvPr>
        </p:nvSpPr>
        <p:spPr/>
        <p:txBody>
          <a:bodyPr/>
          <a:lstStyle/>
          <a:p>
            <a:r>
              <a:rPr lang="en-US" dirty="0" smtClean="0"/>
              <a:t>Commercial crystallizers may operate either continuously or batch wise. Except for special applications, continuous operation is preferred.</a:t>
            </a:r>
          </a:p>
          <a:p>
            <a:r>
              <a:rPr lang="en-US" dirty="0" smtClean="0"/>
              <a:t>The first requirement of any crystallizer is to create a supersaturated solution, because crystallization cannot occur without supersaturation.</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Crystallization Equipment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Three methods are used to produce supersaturation.</a:t>
            </a:r>
          </a:p>
          <a:p>
            <a:r>
              <a:rPr lang="en-US" dirty="0" smtClean="0"/>
              <a:t>(1) solutes like potassium nitrate and sodium sulfite are much less soluble at low temperatures than at high temperatures, so supersaturation can be produced simple </a:t>
            </a:r>
            <a:r>
              <a:rPr lang="en-US" smtClean="0"/>
              <a:t>by cooling.</a:t>
            </a:r>
            <a:endParaRPr lang="en-US" dirty="0" smtClean="0"/>
          </a:p>
          <a:p>
            <a:r>
              <a:rPr lang="en-US" dirty="0" smtClean="0"/>
              <a:t>(2) When the solubility is almost independent of temperature, as with common salt or reduces as the temperature is raised, supersaturation is developed by evaporation.</a:t>
            </a:r>
          </a:p>
          <a:p>
            <a:r>
              <a:rPr lang="en-US" dirty="0" smtClean="0"/>
              <a:t>(3) In intermediate cases a combination of evaporation and cooling without evaporation, evaporation without cooling, or a combination of both.</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Continuous Vacuum crystallizer</a:t>
            </a:r>
            <a:endParaRPr lang="en-US" dirty="0"/>
          </a:p>
        </p:txBody>
      </p:sp>
      <p:pic>
        <p:nvPicPr>
          <p:cNvPr id="4098" name="Picture 2" descr="D:\Mt-1 ppt\scan\crystallization 1_4.jpg"/>
          <p:cNvPicPr>
            <a:picLocks noGrp="1" noChangeAspect="1" noChangeArrowheads="1"/>
          </p:cNvPicPr>
          <p:nvPr>
            <p:ph idx="1"/>
          </p:nvPr>
        </p:nvPicPr>
        <p:blipFill>
          <a:blip r:embed="rId2" cstate="print"/>
          <a:srcRect/>
          <a:stretch>
            <a:fillRect/>
          </a:stretch>
        </p:blipFill>
        <p:spPr bwMode="auto">
          <a:xfrm>
            <a:off x="2534979" y="1600200"/>
            <a:ext cx="4074041" cy="4525963"/>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Continuous Vacuum Crystallizers</a:t>
            </a:r>
            <a:endParaRPr lang="en-US" dirty="0"/>
          </a:p>
        </p:txBody>
      </p:sp>
      <p:sp>
        <p:nvSpPr>
          <p:cNvPr id="4" name="Content Placeholder 3"/>
          <p:cNvSpPr>
            <a:spLocks noGrp="1"/>
          </p:cNvSpPr>
          <p:nvPr>
            <p:ph idx="1"/>
          </p:nvPr>
        </p:nvSpPr>
        <p:spPr/>
        <p:txBody>
          <a:bodyPr>
            <a:normAutofit fontScale="85000" lnSpcReduction="10000"/>
          </a:bodyPr>
          <a:lstStyle/>
          <a:p>
            <a:r>
              <a:rPr lang="en-US" dirty="0" smtClean="0"/>
              <a:t>Most modern crystallizers fall in the category of vacuum units fin which adiabatic evaporative cooling is used to create supersaturation.</a:t>
            </a:r>
          </a:p>
          <a:p>
            <a:r>
              <a:rPr lang="en-US" dirty="0" smtClean="0"/>
              <a:t>Continuous vacuum crystallizer with the conventional auxiliary units for feeding the unit and processing the product magma.</a:t>
            </a:r>
          </a:p>
          <a:p>
            <a:r>
              <a:rPr lang="en-US" dirty="0" smtClean="0"/>
              <a:t>The magma circulates from the cone bottom of the crystallizer body through a downpipe to a low-speed low-head circulating pump, passes upward through a vertical tubular heater with condensing steam in the shell, and thence into </a:t>
            </a:r>
            <a:r>
              <a:rPr lang="en-US" smtClean="0"/>
              <a:t>the body.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Crystallization Principles</a:t>
            </a:r>
            <a:endParaRPr lang="en-US" dirty="0"/>
          </a:p>
        </p:txBody>
      </p:sp>
      <p:sp>
        <p:nvSpPr>
          <p:cNvPr id="3" name="Content Placeholder 2"/>
          <p:cNvSpPr>
            <a:spLocks noGrp="1"/>
          </p:cNvSpPr>
          <p:nvPr>
            <p:ph idx="1"/>
          </p:nvPr>
        </p:nvSpPr>
        <p:spPr/>
        <p:txBody>
          <a:bodyPr>
            <a:normAutofit lnSpcReduction="10000"/>
          </a:bodyPr>
          <a:lstStyle/>
          <a:p>
            <a:r>
              <a:rPr lang="en-US" dirty="0" smtClean="0"/>
              <a:t>Crystallization is the formation of solid particles within a homogeneous phase.</a:t>
            </a:r>
          </a:p>
          <a:p>
            <a:r>
              <a:rPr lang="en-US" dirty="0" smtClean="0"/>
              <a:t>Crystallization wide use has a twofold basis : (1) a crystal formed from an impure solution is itself pure (unless mixed crystals occur)    	    (2) crystallization affords a practical method of obtaining pure chemical substances in a satisfactory condition for packaging and storing.          </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Continuous Vacuum Crystallizers</a:t>
            </a:r>
            <a:endParaRPr lang="en-US" dirty="0"/>
          </a:p>
        </p:txBody>
      </p:sp>
      <p:sp>
        <p:nvSpPr>
          <p:cNvPr id="3" name="Content Placeholder 2"/>
          <p:cNvSpPr>
            <a:spLocks noGrp="1"/>
          </p:cNvSpPr>
          <p:nvPr>
            <p:ph idx="1"/>
          </p:nvPr>
        </p:nvSpPr>
        <p:spPr/>
        <p:txBody>
          <a:bodyPr>
            <a:normAutofit lnSpcReduction="10000"/>
          </a:bodyPr>
          <a:lstStyle/>
          <a:p>
            <a:r>
              <a:rPr lang="en-US" dirty="0" smtClean="0"/>
              <a:t>The heated </a:t>
            </a:r>
            <a:r>
              <a:rPr lang="en-US" dirty="0" smtClean="0"/>
              <a:t>stream enters through a tangential inlet just below the level of the magma surface. This imparts a swirling motion to the magma, which facilitates flash evaporation and equilibrates the magma with the vapor through the action of an adiabatic flash.</a:t>
            </a:r>
          </a:p>
          <a:p>
            <a:r>
              <a:rPr lang="en-US" dirty="0" smtClean="0"/>
              <a:t>The supersaturation thus generated provides the driving potential for nucleation and growth. </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Continuous Vacuum Crystallizers</a:t>
            </a:r>
            <a:endParaRPr lang="en-US" dirty="0"/>
          </a:p>
        </p:txBody>
      </p:sp>
      <p:sp>
        <p:nvSpPr>
          <p:cNvPr id="3" name="Content Placeholder 2"/>
          <p:cNvSpPr>
            <a:spLocks noGrp="1"/>
          </p:cNvSpPr>
          <p:nvPr>
            <p:ph idx="1"/>
          </p:nvPr>
        </p:nvSpPr>
        <p:spPr/>
        <p:txBody>
          <a:bodyPr>
            <a:normAutofit fontScale="92500"/>
          </a:bodyPr>
          <a:lstStyle/>
          <a:p>
            <a:r>
              <a:rPr lang="en-US" dirty="0" smtClean="0"/>
              <a:t>Feed solution enters the downpipe before the suction of the circulating pump.</a:t>
            </a:r>
          </a:p>
          <a:p>
            <a:r>
              <a:rPr lang="en-US" dirty="0" smtClean="0"/>
              <a:t>Mother liquor and crystals are drawn off through a discharge pipe upstream from the feed inlet in the downpipe.</a:t>
            </a:r>
          </a:p>
          <a:p>
            <a:r>
              <a:rPr lang="en-US" dirty="0" smtClean="0"/>
              <a:t>Mother liquor is separated from the crystals in a continuous centrifuge  recycled to the downpipe.</a:t>
            </a:r>
          </a:p>
          <a:p>
            <a:r>
              <a:rPr lang="en-US" dirty="0" smtClean="0"/>
              <a:t>The crystals are taken off as a product or for further processing.</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tube-baffle crystallizer</a:t>
            </a:r>
            <a:endParaRPr lang="en-US" dirty="0"/>
          </a:p>
        </p:txBody>
      </p:sp>
      <p:pic>
        <p:nvPicPr>
          <p:cNvPr id="5122" name="Picture 2" descr="D:\Mt-1 ppt\scan\crystallization 1_5.jpg"/>
          <p:cNvPicPr>
            <a:picLocks noGrp="1" noChangeAspect="1" noChangeArrowheads="1"/>
          </p:cNvPicPr>
          <p:nvPr>
            <p:ph idx="1"/>
          </p:nvPr>
        </p:nvPicPr>
        <p:blipFill>
          <a:blip r:embed="rId2" cstate="print"/>
          <a:srcRect/>
          <a:stretch>
            <a:fillRect/>
          </a:stretch>
        </p:blipFill>
        <p:spPr bwMode="auto">
          <a:xfrm>
            <a:off x="2387918" y="1600200"/>
            <a:ext cx="4368164" cy="4525963"/>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tube-baffle crystallizer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 The crystallizer body is equipped with a draft tube, which also acts as a baffle to control the circulation of the magma, and an upward-directed propeller agitator to provide a controllable circulation within the crystallizer.</a:t>
            </a:r>
          </a:p>
          <a:p>
            <a:r>
              <a:rPr lang="en-US" dirty="0" smtClean="0"/>
              <a:t>An additional circulation system, outside the crystallizer body and driven by a circulating pump, contains the heater and feed inlet.</a:t>
            </a:r>
          </a:p>
          <a:p>
            <a:r>
              <a:rPr lang="en-US" dirty="0" smtClean="0"/>
              <a:t>Product slurry is removed through an outlet near the bottom of the conical lower section of the crystallizer body.</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tube-baffle crystallizer</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For a given feed rate, both the internal and external circulations are independently variable and provide controllable variables for obtaining the required CSD ( Crystal Size Distribution).</a:t>
            </a:r>
          </a:p>
          <a:p>
            <a:r>
              <a:rPr lang="en-US" dirty="0" smtClean="0"/>
              <a:t>It may have elutriation leg below the body to classify the crystals by size and may also be equipped with a baffled settling zone for fines removal. </a:t>
            </a:r>
          </a:p>
          <a:p>
            <a:r>
              <a:rPr lang="en-US" dirty="0" smtClean="0"/>
              <a:t>Part of the circulating liquor is pumped to the bottom of the leg and used as a hydraulic sorting fluid to carry small crystals back into the crystallizing zone for further growth.</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tube-baffle crystallizer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discharge slurry is withdrawn from the lower part of the elutriation leg and sent to a filter or centrifuge, and the mother liquor is returned to the crystallizer.</a:t>
            </a:r>
          </a:p>
          <a:p>
            <a:r>
              <a:rPr lang="en-US" dirty="0" smtClean="0"/>
              <a:t>Unwanted nuclei are removed by providing an annular space or jacket. </a:t>
            </a:r>
          </a:p>
          <a:p>
            <a:r>
              <a:rPr lang="en-US" dirty="0" smtClean="0"/>
              <a:t>This annular space provides a settling zone, in which hydraulic classification separates fine crystals from larger ones by floating them in an upward-flowing stream of mother liquor, which is withdrawn from the top of the settling zone.</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Swenson walker crystallizer </a:t>
            </a:r>
            <a:endParaRPr lang="en-US" dirty="0"/>
          </a:p>
        </p:txBody>
      </p:sp>
      <p:pic>
        <p:nvPicPr>
          <p:cNvPr id="1026" name="Picture 2" descr="C:\Users\HOD CHEMICAL\Desktop\1.png"/>
          <p:cNvPicPr>
            <a:picLocks noGrp="1" noChangeAspect="1" noChangeArrowheads="1"/>
          </p:cNvPicPr>
          <p:nvPr>
            <p:ph idx="1"/>
          </p:nvPr>
        </p:nvPicPr>
        <p:blipFill>
          <a:blip r:embed="rId2" cstate="print"/>
          <a:srcRect/>
          <a:stretch>
            <a:fillRect/>
          </a:stretch>
        </p:blipFill>
        <p:spPr bwMode="auto">
          <a:xfrm>
            <a:off x="1866761" y="2278775"/>
            <a:ext cx="5410478" cy="3168813"/>
          </a:xfrm>
          <a:prstGeom prst="rect">
            <a:avLst/>
          </a:prstGeom>
          <a:noFill/>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Swenson walker crystallizer</a:t>
            </a:r>
            <a:endParaRPr lang="en-US" dirty="0"/>
          </a:p>
        </p:txBody>
      </p:sp>
      <p:sp>
        <p:nvSpPr>
          <p:cNvPr id="3" name="Content Placeholder 2"/>
          <p:cNvSpPr>
            <a:spLocks noGrp="1"/>
          </p:cNvSpPr>
          <p:nvPr>
            <p:ph idx="1"/>
          </p:nvPr>
        </p:nvSpPr>
        <p:spPr/>
        <p:txBody>
          <a:bodyPr>
            <a:normAutofit lnSpcReduction="10000"/>
          </a:bodyPr>
          <a:lstStyle/>
          <a:p>
            <a:r>
              <a:rPr lang="en-US" dirty="0" smtClean="0"/>
              <a:t>It is continuous type crystallizer.</a:t>
            </a:r>
          </a:p>
          <a:p>
            <a:r>
              <a:rPr lang="en-US" dirty="0" smtClean="0"/>
              <a:t>It works on principle of supersaturation by cooling.</a:t>
            </a:r>
          </a:p>
          <a:p>
            <a:r>
              <a:rPr lang="en-US" dirty="0" smtClean="0"/>
              <a:t>It consists of U-shaped open trough with a semi cylindrical bottom.</a:t>
            </a:r>
          </a:p>
          <a:p>
            <a:r>
              <a:rPr lang="en-US" dirty="0" smtClean="0"/>
              <a:t>A water jacket is welded to the outside of trough. This jacket is divided into section so that differential cooling may be used in various zones.</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Swenson walker crystallizer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slow speed, long pitch spiral blade agitator is set as close to the trough as possible.</a:t>
            </a:r>
          </a:p>
          <a:p>
            <a:r>
              <a:rPr lang="en-US" dirty="0" smtClean="0"/>
              <a:t>Feed is entered at one end of trough and cooling water flows through other end.</a:t>
            </a:r>
          </a:p>
          <a:p>
            <a:r>
              <a:rPr lang="en-US" dirty="0" smtClean="0"/>
              <a:t>Nucleation start by short cold zone followed by gradual cooling.</a:t>
            </a:r>
          </a:p>
          <a:p>
            <a:r>
              <a:rPr lang="en-US" dirty="0" smtClean="0"/>
              <a:t>Spiral stirrer prevents accumulation of crystals on the cooing surface. It lifts crystals and shower them down through the solution so crystal grow uniformly and free from aggregates and inclusion of mother liquor.</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Swenson walker crystallizer</a:t>
            </a:r>
            <a:endParaRPr lang="en-US" dirty="0"/>
          </a:p>
        </p:txBody>
      </p:sp>
      <p:sp>
        <p:nvSpPr>
          <p:cNvPr id="3" name="Content Placeholder 2"/>
          <p:cNvSpPr>
            <a:spLocks noGrp="1"/>
          </p:cNvSpPr>
          <p:nvPr>
            <p:ph idx="1"/>
          </p:nvPr>
        </p:nvSpPr>
        <p:spPr/>
        <p:txBody>
          <a:bodyPr/>
          <a:lstStyle/>
          <a:p>
            <a:r>
              <a:rPr lang="en-US" dirty="0" smtClean="0"/>
              <a:t>At the end of crystallizer there is overflow gate where crystals and mother liquor overflow to drain box.</a:t>
            </a:r>
          </a:p>
          <a:p>
            <a:r>
              <a:rPr lang="en-US" dirty="0" smtClean="0"/>
              <a:t>From the mixture, mother liquor is returned to the process and wet crystals are fed to the centrifuge.</a:t>
            </a:r>
          </a:p>
          <a:p>
            <a:r>
              <a:rPr lang="en-US" dirty="0" smtClean="0"/>
              <a:t>This crystallizer requires less floor space and labor and gives uniform size crystals.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Crystallization Principles</a:t>
            </a:r>
            <a:endParaRPr lang="en-US" dirty="0"/>
          </a:p>
        </p:txBody>
      </p:sp>
      <p:sp>
        <p:nvSpPr>
          <p:cNvPr id="3" name="Content Placeholder 2"/>
          <p:cNvSpPr>
            <a:spLocks noGrp="1"/>
          </p:cNvSpPr>
          <p:nvPr>
            <p:ph idx="1"/>
          </p:nvPr>
        </p:nvSpPr>
        <p:spPr/>
        <p:txBody>
          <a:bodyPr>
            <a:normAutofit fontScale="92500" lnSpcReduction="20000"/>
          </a:bodyPr>
          <a:lstStyle/>
          <a:p>
            <a:r>
              <a:rPr lang="en-US" sz="3600" b="1" u="sng" dirty="0" smtClean="0"/>
              <a:t>Magma:</a:t>
            </a:r>
            <a:r>
              <a:rPr lang="en-US" dirty="0" smtClean="0"/>
              <a:t>- In industrial crystallization from solution, the two-phase mixture of mother liquor and crystals of all sizes, which occupies the crystallizer and is withdrawn as product, is called a magma.</a:t>
            </a:r>
          </a:p>
          <a:p>
            <a:r>
              <a:rPr lang="en-US" dirty="0" smtClean="0"/>
              <a:t>In practice, much of the retained mother liquor is separated from the crystals by filtration or centrifuging and the balance is removed by washing with fresh solvent. The effectiveness of these purification steps depends on the size and uniformity of the crystals.</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of crystallization</a:t>
            </a:r>
            <a:endParaRPr lang="en-US" dirty="0"/>
          </a:p>
        </p:txBody>
      </p:sp>
      <p:sp>
        <p:nvSpPr>
          <p:cNvPr id="3" name="Content Placeholder 2"/>
          <p:cNvSpPr>
            <a:spLocks noGrp="1"/>
          </p:cNvSpPr>
          <p:nvPr>
            <p:ph idx="1"/>
          </p:nvPr>
        </p:nvSpPr>
        <p:spPr/>
        <p:txBody>
          <a:bodyPr/>
          <a:lstStyle/>
          <a:p>
            <a:r>
              <a:rPr lang="en-US" dirty="0" smtClean="0"/>
              <a:t>It is used to get pure salt from sea water.</a:t>
            </a:r>
          </a:p>
          <a:p>
            <a:r>
              <a:rPr lang="en-US" dirty="0" smtClean="0"/>
              <a:t>To obtain  alum crystals from impure alum.</a:t>
            </a:r>
          </a:p>
          <a:p>
            <a:r>
              <a:rPr lang="en-US" dirty="0" smtClean="0"/>
              <a:t>Purification of drugs.</a:t>
            </a:r>
          </a:p>
          <a:p>
            <a:r>
              <a:rPr lang="en-US" dirty="0" smtClean="0"/>
              <a:t>To produce drugs in different crystal form used in the production of certain sustained release dosage forms.</a:t>
            </a:r>
          </a:p>
          <a:p>
            <a:r>
              <a:rPr lang="en-US" dirty="0" smtClean="0"/>
              <a:t>Production of sugar </a:t>
            </a:r>
            <a:r>
              <a:rPr lang="en-US" smtClean="0"/>
              <a:t>from sugar beet.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crystal size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Good yield and high purity are important objectives in crystallization, but the appearance and size range of a crystalline product also are significant.</a:t>
            </a:r>
          </a:p>
          <a:p>
            <a:r>
              <a:rPr lang="en-US" dirty="0" smtClean="0"/>
              <a:t>If the crystals are to be marketed as a final product, customer acceptance requires individual crystals to be strong, non aggregated, uniform in size, and noncaking in the package.</a:t>
            </a:r>
          </a:p>
          <a:p>
            <a:r>
              <a:rPr lang="en-US" dirty="0" smtClean="0"/>
              <a:t>For these reasons, crystal size distribution must be under control; it is a prime objective in the design and operation of crystallizers.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Equilibria</a:t>
            </a:r>
            <a:endParaRPr lang="en-US" dirty="0"/>
          </a:p>
        </p:txBody>
      </p:sp>
      <p:sp>
        <p:nvSpPr>
          <p:cNvPr id="3" name="Content Placeholder 2"/>
          <p:cNvSpPr>
            <a:spLocks noGrp="1"/>
          </p:cNvSpPr>
          <p:nvPr>
            <p:ph idx="1"/>
          </p:nvPr>
        </p:nvSpPr>
        <p:spPr/>
        <p:txBody>
          <a:bodyPr>
            <a:normAutofit lnSpcReduction="10000"/>
          </a:bodyPr>
          <a:lstStyle/>
          <a:p>
            <a:r>
              <a:rPr lang="en-US" dirty="0" smtClean="0"/>
              <a:t>Equilibrium in crystallization processes is reached when the solution is saturated, and the equilibrium relationship for bulk crystals is the solubility curve.</a:t>
            </a:r>
          </a:p>
          <a:p>
            <a:r>
              <a:rPr lang="en-US" dirty="0" smtClean="0"/>
              <a:t>The solubility of extremely small crystal is greater than that of crystals of ordinary size.</a:t>
            </a:r>
          </a:p>
          <a:p>
            <a:r>
              <a:rPr lang="en-US" dirty="0" smtClean="0"/>
              <a:t>Curves showing solubility as a function of temperature are given in Figure shown in next slide.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Equilibria</a:t>
            </a:r>
            <a:endParaRPr lang="en-US" dirty="0"/>
          </a:p>
        </p:txBody>
      </p:sp>
      <p:pic>
        <p:nvPicPr>
          <p:cNvPr id="1026" name="Picture 2" descr="D:\Mt-1 ppt\scan\crystallization 1_1.jpg"/>
          <p:cNvPicPr>
            <a:picLocks noGrp="1" noChangeAspect="1" noChangeArrowheads="1"/>
          </p:cNvPicPr>
          <p:nvPr>
            <p:ph idx="1"/>
          </p:nvPr>
        </p:nvPicPr>
        <p:blipFill>
          <a:blip r:embed="rId2" cstate="print"/>
          <a:srcRect/>
          <a:stretch>
            <a:fillRect/>
          </a:stretch>
        </p:blipFill>
        <p:spPr bwMode="auto">
          <a:xfrm>
            <a:off x="1933480" y="1600200"/>
            <a:ext cx="5277039" cy="4525963"/>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Equilibria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Most materials follow curves similar to curve 1 for KNO</a:t>
            </a:r>
            <a:r>
              <a:rPr lang="en-US" baseline="-25000" dirty="0" smtClean="0"/>
              <a:t>3</a:t>
            </a:r>
            <a:r>
              <a:rPr lang="en-US" dirty="0" smtClean="0"/>
              <a:t>; that is, their solubility increases more or less rapidly with temperature.</a:t>
            </a:r>
          </a:p>
          <a:p>
            <a:r>
              <a:rPr lang="en-US" dirty="0" smtClean="0"/>
              <a:t>A few substances follow curves like curve 2 for </a:t>
            </a:r>
            <a:r>
              <a:rPr lang="en-US" dirty="0" err="1" smtClean="0"/>
              <a:t>NaCl</a:t>
            </a:r>
            <a:r>
              <a:rPr lang="en-US" dirty="0" smtClean="0"/>
              <a:t>, with little change in solubility with temperature.</a:t>
            </a:r>
          </a:p>
          <a:p>
            <a:r>
              <a:rPr lang="en-US" dirty="0" smtClean="0"/>
              <a:t>Others follow curve 3 for MnSO</a:t>
            </a:r>
            <a:r>
              <a:rPr lang="en-US" baseline="-25000" dirty="0" smtClean="0"/>
              <a:t>4</a:t>
            </a:r>
            <a:r>
              <a:rPr lang="en-US" dirty="0" smtClean="0"/>
              <a:t>.H</a:t>
            </a:r>
            <a:r>
              <a:rPr lang="en-US" baseline="-25000" dirty="0" smtClean="0"/>
              <a:t>2</a:t>
            </a:r>
            <a:r>
              <a:rPr lang="en-US" dirty="0" smtClean="0"/>
              <a:t>O which is called an inverted solubility curve, which means that their solubility decreases as the temperature is raised.</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Supersaturation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 the formation of a crystal two steps are required :</a:t>
            </a:r>
          </a:p>
          <a:p>
            <a:r>
              <a:rPr lang="en-US" dirty="0" smtClean="0"/>
              <a:t> (1) the birth of a new particle which as known as nucleation.</a:t>
            </a:r>
          </a:p>
          <a:p>
            <a:r>
              <a:rPr lang="en-US" dirty="0" smtClean="0"/>
              <a:t>(2) crystal growth to microscopic size.</a:t>
            </a:r>
          </a:p>
          <a:p>
            <a:r>
              <a:rPr lang="en-US" dirty="0" smtClean="0"/>
              <a:t>The driving potential for  rates of both is supersaturation.</a:t>
            </a:r>
          </a:p>
          <a:p>
            <a:r>
              <a:rPr lang="en-US" dirty="0" smtClean="0"/>
              <a:t>Supersaturation is the concentration difference between that of the supersaturated solution in which the crystal  is growing and that of a solution in equilibrium with the crystal.</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519</TotalTime>
  <Words>2313</Words>
  <Application>Microsoft Office PowerPoint</Application>
  <PresentationFormat>On-screen Show (4:3)</PresentationFormat>
  <Paragraphs>143</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(Prof.) D.K.MEHTA, ASSISTANT PROFESSOR,</vt:lpstr>
      <vt:lpstr>Slide 2</vt:lpstr>
      <vt:lpstr>Crystallization Principles</vt:lpstr>
      <vt:lpstr>Crystallization Principles</vt:lpstr>
      <vt:lpstr>Importance of crystal size</vt:lpstr>
      <vt:lpstr>Equilibria</vt:lpstr>
      <vt:lpstr>Equilibria</vt:lpstr>
      <vt:lpstr>Equilibria</vt:lpstr>
      <vt:lpstr>Supersaturation</vt:lpstr>
      <vt:lpstr>Method to generate supersaturation</vt:lpstr>
      <vt:lpstr>Method to generate supersaturation</vt:lpstr>
      <vt:lpstr>Method to generate supersaturation</vt:lpstr>
      <vt:lpstr>Nucleation</vt:lpstr>
      <vt:lpstr>Primary nucleation</vt:lpstr>
      <vt:lpstr>Homogeneous nucleation</vt:lpstr>
      <vt:lpstr>Homogeneous nucleation</vt:lpstr>
      <vt:lpstr>Homogeneous nucleation</vt:lpstr>
      <vt:lpstr>Crystal growth</vt:lpstr>
      <vt:lpstr>Caking of crystals</vt:lpstr>
      <vt:lpstr>Prevention of caking</vt:lpstr>
      <vt:lpstr>Example</vt:lpstr>
      <vt:lpstr>Example</vt:lpstr>
      <vt:lpstr>Example</vt:lpstr>
      <vt:lpstr>Yields</vt:lpstr>
      <vt:lpstr>Yields</vt:lpstr>
      <vt:lpstr>Crystallization Equipment</vt:lpstr>
      <vt:lpstr>Crystallization Equipment</vt:lpstr>
      <vt:lpstr>Continuous Vacuum crystallizer</vt:lpstr>
      <vt:lpstr>Continuous Vacuum Crystallizers</vt:lpstr>
      <vt:lpstr>Continuous Vacuum Crystallizers</vt:lpstr>
      <vt:lpstr>Continuous Vacuum Crystallizers</vt:lpstr>
      <vt:lpstr>Draft tube-baffle crystallizer</vt:lpstr>
      <vt:lpstr>Draft tube-baffle crystallizer</vt:lpstr>
      <vt:lpstr>Draft tube-baffle crystallizer</vt:lpstr>
      <vt:lpstr>Draft tube-baffle crystallizer</vt:lpstr>
      <vt:lpstr>Swenson walker crystallizer </vt:lpstr>
      <vt:lpstr>Swenson walker crystallizer</vt:lpstr>
      <vt:lpstr>Swenson walker crystallizer</vt:lpstr>
      <vt:lpstr>Swenson walker crystallizer</vt:lpstr>
      <vt:lpstr>Application of crystallization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 D.K.MEHTA, ASSISTANT PROFESSOR,</dc:title>
  <dc:creator>HOD CHEMICAL</dc:creator>
  <cp:lastModifiedBy>HOD CHEMICAL</cp:lastModifiedBy>
  <cp:revision>27</cp:revision>
  <dcterms:created xsi:type="dcterms:W3CDTF">2020-08-11T05:32:03Z</dcterms:created>
  <dcterms:modified xsi:type="dcterms:W3CDTF">2021-08-17T06:02:31Z</dcterms:modified>
</cp:coreProperties>
</file>