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2"/>
  </p:notesMasterIdLst>
  <p:sldIdLst>
    <p:sldId id="416" r:id="rId2"/>
    <p:sldId id="351" r:id="rId3"/>
    <p:sldId id="419" r:id="rId4"/>
    <p:sldId id="420" r:id="rId5"/>
    <p:sldId id="421" r:id="rId6"/>
    <p:sldId id="422" r:id="rId7"/>
    <p:sldId id="423" r:id="rId8"/>
    <p:sldId id="322" r:id="rId9"/>
    <p:sldId id="354" r:id="rId10"/>
    <p:sldId id="280" r:id="rId11"/>
    <p:sldId id="352" r:id="rId12"/>
    <p:sldId id="353" r:id="rId13"/>
    <p:sldId id="355" r:id="rId14"/>
    <p:sldId id="361" r:id="rId15"/>
    <p:sldId id="357" r:id="rId16"/>
    <p:sldId id="358" r:id="rId17"/>
    <p:sldId id="356" r:id="rId18"/>
    <p:sldId id="362" r:id="rId19"/>
    <p:sldId id="363" r:id="rId20"/>
    <p:sldId id="360" r:id="rId21"/>
    <p:sldId id="359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75" r:id="rId33"/>
    <p:sldId id="376" r:id="rId34"/>
    <p:sldId id="377" r:id="rId35"/>
    <p:sldId id="382" r:id="rId36"/>
    <p:sldId id="383" r:id="rId37"/>
    <p:sldId id="379" r:id="rId38"/>
    <p:sldId id="384" r:id="rId39"/>
    <p:sldId id="385" r:id="rId40"/>
    <p:sldId id="381" r:id="rId41"/>
    <p:sldId id="414" r:id="rId42"/>
    <p:sldId id="415" r:id="rId43"/>
    <p:sldId id="386" r:id="rId44"/>
    <p:sldId id="387" r:id="rId45"/>
    <p:sldId id="389" r:id="rId46"/>
    <p:sldId id="390" r:id="rId47"/>
    <p:sldId id="388" r:id="rId48"/>
    <p:sldId id="391" r:id="rId49"/>
    <p:sldId id="392" r:id="rId50"/>
    <p:sldId id="393" r:id="rId51"/>
    <p:sldId id="394" r:id="rId52"/>
    <p:sldId id="396" r:id="rId53"/>
    <p:sldId id="395" r:id="rId54"/>
    <p:sldId id="397" r:id="rId55"/>
    <p:sldId id="398" r:id="rId56"/>
    <p:sldId id="399" r:id="rId57"/>
    <p:sldId id="400" r:id="rId58"/>
    <p:sldId id="401" r:id="rId59"/>
    <p:sldId id="402" r:id="rId60"/>
    <p:sldId id="403" r:id="rId61"/>
    <p:sldId id="404" r:id="rId62"/>
    <p:sldId id="405" r:id="rId63"/>
    <p:sldId id="406" r:id="rId64"/>
    <p:sldId id="411" r:id="rId65"/>
    <p:sldId id="412" r:id="rId66"/>
    <p:sldId id="407" r:id="rId67"/>
    <p:sldId id="409" r:id="rId68"/>
    <p:sldId id="410" r:id="rId69"/>
    <p:sldId id="417" r:id="rId70"/>
    <p:sldId id="418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743"/>
    <a:srgbClr val="E40524"/>
    <a:srgbClr val="34495E"/>
    <a:srgbClr val="FF6702"/>
    <a:srgbClr val="D6B580"/>
    <a:srgbClr val="F8E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82" d="100"/>
          <a:sy n="82" d="100"/>
        </p:scale>
        <p:origin x="147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EC9C6-1CE4-4880-838A-FB85AC35DCB4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A3D7D-4DD0-4519-9573-665089B66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3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A3D7D-4DD0-4519-9573-665089B6687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1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A3D7D-4DD0-4519-9573-665089B6687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49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A3D7D-4DD0-4519-9573-665089B6687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55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A3D7D-4DD0-4519-9573-665089B6687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3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06363"/>
            <a:ext cx="8763000" cy="808037"/>
          </a:xfrm>
        </p:spPr>
        <p:txBody>
          <a:bodyPr>
            <a:normAutofit/>
          </a:bodyPr>
          <a:lstStyle>
            <a:lvl1pPr algn="l">
              <a:defRPr sz="36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5334000"/>
          </a:xfrm>
        </p:spPr>
        <p:txBody>
          <a:bodyPr>
            <a:normAutofit/>
          </a:bodyPr>
          <a:lstStyle>
            <a:lvl1pPr marL="342900" indent="-342900">
              <a:lnSpc>
                <a:spcPct val="114000"/>
              </a:lnSpc>
              <a:buClrTx/>
              <a:buFont typeface="Wingdings" panose="05000000000000000000" pitchFamily="2" charset="2"/>
              <a:buChar char="§"/>
              <a:defRPr sz="24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algn="just">
              <a:lnSpc>
                <a:spcPct val="114000"/>
              </a:lnSpc>
              <a:buClrTx/>
              <a:buFont typeface="Arial" panose="020B0604020202020204" pitchFamily="34" charset="0"/>
              <a:buChar char="•"/>
              <a:defRPr sz="20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lnSpc>
                <a:spcPct val="114000"/>
              </a:lnSpc>
              <a:buClrTx/>
              <a:defRPr sz="18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lnSpc>
                <a:spcPct val="114000"/>
              </a:lnSpc>
              <a:buClrTx/>
              <a:defRPr sz="16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lnSpc>
                <a:spcPct val="114000"/>
              </a:lnSpc>
              <a:buClrTx/>
              <a:defRPr sz="16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ktangel 11"/>
          <p:cNvSpPr/>
          <p:nvPr userDrawn="1"/>
        </p:nvSpPr>
        <p:spPr>
          <a:xfrm>
            <a:off x="0" y="6477000"/>
            <a:ext cx="4038600" cy="381000"/>
          </a:xfrm>
          <a:prstGeom prst="rect">
            <a:avLst/>
          </a:prstGeom>
          <a:solidFill>
            <a:srgbClr val="34495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>
              <a:defRPr/>
            </a:pPr>
            <a:r>
              <a:rPr lang="da-DK" sz="1800" noProof="1">
                <a:solidFill>
                  <a:srgbClr val="FFFF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Unit</a:t>
            </a:r>
            <a:r>
              <a:rPr lang="da-DK" sz="1800" baseline="0" noProof="1">
                <a:solidFill>
                  <a:srgbClr val="FFFF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– 1: </a:t>
            </a:r>
            <a:r>
              <a:rPr lang="en-US" dirty="0"/>
              <a:t>Data</a:t>
            </a:r>
            <a:r>
              <a:rPr lang="en-US" baseline="0" dirty="0"/>
              <a:t> Representation &amp; RTL</a:t>
            </a:r>
            <a:endParaRPr lang="da-DK" sz="1800" noProof="1">
              <a:solidFill>
                <a:srgbClr val="FFFFFF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90500" y="914400"/>
            <a:ext cx="8763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ktangel 11"/>
          <p:cNvSpPr/>
          <p:nvPr userDrawn="1"/>
        </p:nvSpPr>
        <p:spPr>
          <a:xfrm>
            <a:off x="4038600" y="6477000"/>
            <a:ext cx="609600" cy="381000"/>
          </a:xfrm>
          <a:prstGeom prst="rect">
            <a:avLst/>
          </a:prstGeom>
          <a:solidFill>
            <a:srgbClr val="34495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fld id="{4CCBBDC9-ADEB-48F3-A42C-1AD0249F062A}" type="slidenum">
              <a:rPr lang="da-DK" sz="1800" noProof="1" smtClean="0">
                <a:solidFill>
                  <a:srgbClr val="FFFF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‹#›</a:t>
            </a:fld>
            <a:endParaRPr lang="da-DK" sz="1800" noProof="1">
              <a:solidFill>
                <a:srgbClr val="FFFFFF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-14748" y="986564"/>
            <a:ext cx="9158748" cy="4789606"/>
            <a:chOff x="-14748" y="986564"/>
            <a:chExt cx="9158748" cy="4789606"/>
          </a:xfrm>
        </p:grpSpPr>
        <p:grpSp>
          <p:nvGrpSpPr>
            <p:cNvPr id="25" name="Shape 411"/>
            <p:cNvGrpSpPr/>
            <p:nvPr/>
          </p:nvGrpSpPr>
          <p:grpSpPr>
            <a:xfrm>
              <a:off x="272251" y="5632170"/>
              <a:ext cx="216000" cy="144000"/>
              <a:chOff x="564675" y="1700625"/>
              <a:chExt cx="465200" cy="314200"/>
            </a:xfrm>
            <a:solidFill>
              <a:schemeClr val="accent2"/>
            </a:solidFill>
          </p:grpSpPr>
          <p:sp>
            <p:nvSpPr>
              <p:cNvPr id="53" name="Shape 412"/>
              <p:cNvSpPr/>
              <p:nvPr/>
            </p:nvSpPr>
            <p:spPr>
              <a:xfrm>
                <a:off x="564675" y="1700625"/>
                <a:ext cx="465200" cy="29250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170" fill="none" extrusionOk="0">
                    <a:moveTo>
                      <a:pt x="18608" y="1170"/>
                    </a:moveTo>
                    <a:lnTo>
                      <a:pt x="18608" y="488"/>
                    </a:lnTo>
                    <a:lnTo>
                      <a:pt x="18608" y="488"/>
                    </a:lnTo>
                    <a:lnTo>
                      <a:pt x="18608" y="390"/>
                    </a:lnTo>
                    <a:lnTo>
                      <a:pt x="18559" y="293"/>
                    </a:lnTo>
                    <a:lnTo>
                      <a:pt x="18535" y="220"/>
                    </a:lnTo>
                    <a:lnTo>
                      <a:pt x="18462" y="147"/>
                    </a:lnTo>
                    <a:lnTo>
                      <a:pt x="18389" y="74"/>
                    </a:lnTo>
                    <a:lnTo>
                      <a:pt x="18316" y="49"/>
                    </a:lnTo>
                    <a:lnTo>
                      <a:pt x="18218" y="1"/>
                    </a:lnTo>
                    <a:lnTo>
                      <a:pt x="18121" y="1"/>
                    </a:lnTo>
                    <a:lnTo>
                      <a:pt x="488" y="1"/>
                    </a:lnTo>
                    <a:lnTo>
                      <a:pt x="488" y="1"/>
                    </a:lnTo>
                    <a:lnTo>
                      <a:pt x="390" y="1"/>
                    </a:lnTo>
                    <a:lnTo>
                      <a:pt x="293" y="49"/>
                    </a:lnTo>
                    <a:lnTo>
                      <a:pt x="220" y="74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49" y="293"/>
                    </a:lnTo>
                    <a:lnTo>
                      <a:pt x="1" y="390"/>
                    </a:lnTo>
                    <a:lnTo>
                      <a:pt x="1" y="488"/>
                    </a:lnTo>
                    <a:lnTo>
                      <a:pt x="1" y="1170"/>
                    </a:lnTo>
                  </a:path>
                </a:pathLst>
              </a:custGeom>
              <a:grpFill/>
              <a:ln w="12175" cap="rnd" cmpd="sng">
                <a:solidFill>
                  <a:srgbClr val="59595B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ED7D31"/>
                  </a:solidFill>
                </a:endParaRPr>
              </a:p>
            </p:txBody>
          </p:sp>
          <p:sp>
            <p:nvSpPr>
              <p:cNvPr id="54" name="Shape 413"/>
              <p:cNvSpPr/>
              <p:nvPr/>
            </p:nvSpPr>
            <p:spPr>
              <a:xfrm>
                <a:off x="564675" y="1732300"/>
                <a:ext cx="465200" cy="272175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0887" fill="none" extrusionOk="0">
                    <a:moveTo>
                      <a:pt x="13493" y="7209"/>
                    </a:moveTo>
                    <a:lnTo>
                      <a:pt x="18608" y="10887"/>
                    </a:lnTo>
                    <a:lnTo>
                      <a:pt x="18608" y="10887"/>
                    </a:lnTo>
                    <a:lnTo>
                      <a:pt x="18608" y="10814"/>
                    </a:lnTo>
                    <a:lnTo>
                      <a:pt x="18608" y="0"/>
                    </a:lnTo>
                    <a:lnTo>
                      <a:pt x="9450" y="6625"/>
                    </a:lnTo>
                    <a:lnTo>
                      <a:pt x="9450" y="6625"/>
                    </a:lnTo>
                    <a:lnTo>
                      <a:pt x="9377" y="6673"/>
                    </a:lnTo>
                    <a:lnTo>
                      <a:pt x="9304" y="6673"/>
                    </a:lnTo>
                    <a:lnTo>
                      <a:pt x="9304" y="6673"/>
                    </a:lnTo>
                    <a:lnTo>
                      <a:pt x="9231" y="6673"/>
                    </a:lnTo>
                    <a:lnTo>
                      <a:pt x="9158" y="6625"/>
                    </a:lnTo>
                    <a:lnTo>
                      <a:pt x="1" y="0"/>
                    </a:lnTo>
                    <a:lnTo>
                      <a:pt x="1" y="10814"/>
                    </a:lnTo>
                    <a:lnTo>
                      <a:pt x="1" y="10814"/>
                    </a:lnTo>
                    <a:lnTo>
                      <a:pt x="1" y="10887"/>
                    </a:lnTo>
                    <a:lnTo>
                      <a:pt x="5115" y="7209"/>
                    </a:lnTo>
                  </a:path>
                </a:pathLst>
              </a:custGeom>
              <a:grpFill/>
              <a:ln w="12175" cap="rnd" cmpd="sng">
                <a:solidFill>
                  <a:srgbClr val="59595B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ED7D31"/>
                  </a:solidFill>
                </a:endParaRPr>
              </a:p>
            </p:txBody>
          </p:sp>
          <p:sp>
            <p:nvSpPr>
              <p:cNvPr id="55" name="Shape 414"/>
              <p:cNvSpPr/>
              <p:nvPr/>
            </p:nvSpPr>
            <p:spPr>
              <a:xfrm>
                <a:off x="572600" y="2014200"/>
                <a:ext cx="449375" cy="625"/>
              </a:xfrm>
              <a:custGeom>
                <a:avLst/>
                <a:gdLst/>
                <a:ahLst/>
                <a:cxnLst/>
                <a:rect l="0" t="0" r="0" b="0"/>
                <a:pathLst>
                  <a:path w="17975" h="25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98" y="25"/>
                    </a:lnTo>
                    <a:lnTo>
                      <a:pt x="171" y="25"/>
                    </a:lnTo>
                    <a:lnTo>
                      <a:pt x="17804" y="25"/>
                    </a:lnTo>
                    <a:lnTo>
                      <a:pt x="17804" y="25"/>
                    </a:lnTo>
                    <a:lnTo>
                      <a:pt x="17877" y="25"/>
                    </a:lnTo>
                    <a:lnTo>
                      <a:pt x="17974" y="0"/>
                    </a:lnTo>
                  </a:path>
                </a:pathLst>
              </a:custGeom>
              <a:grpFill/>
              <a:ln w="12175" cap="rnd" cmpd="sng">
                <a:solidFill>
                  <a:srgbClr val="59595B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ED7D31"/>
                  </a:solidFill>
                </a:endParaRPr>
              </a:p>
            </p:txBody>
          </p:sp>
        </p:grpSp>
        <p:sp>
          <p:nvSpPr>
            <p:cNvPr id="26" name="Shape 509"/>
            <p:cNvSpPr/>
            <p:nvPr/>
          </p:nvSpPr>
          <p:spPr>
            <a:xfrm>
              <a:off x="308251" y="5275944"/>
              <a:ext cx="144000" cy="252000"/>
            </a:xfrm>
            <a:custGeom>
              <a:avLst/>
              <a:gdLst/>
              <a:ahLst/>
              <a:cxnLst/>
              <a:rect l="0" t="0" r="0" b="0"/>
              <a:pathLst>
                <a:path w="11838" h="20508" fill="none" extrusionOk="0">
                  <a:moveTo>
                    <a:pt x="10547" y="1"/>
                  </a:moveTo>
                  <a:lnTo>
                    <a:pt x="1292" y="1"/>
                  </a:lnTo>
                  <a:lnTo>
                    <a:pt x="1292" y="1"/>
                  </a:lnTo>
                  <a:lnTo>
                    <a:pt x="1024" y="25"/>
                  </a:lnTo>
                  <a:lnTo>
                    <a:pt x="780" y="98"/>
                  </a:lnTo>
                  <a:lnTo>
                    <a:pt x="561" y="220"/>
                  </a:lnTo>
                  <a:lnTo>
                    <a:pt x="366" y="366"/>
                  </a:lnTo>
                  <a:lnTo>
                    <a:pt x="220" y="561"/>
                  </a:lnTo>
                  <a:lnTo>
                    <a:pt x="98" y="780"/>
                  </a:lnTo>
                  <a:lnTo>
                    <a:pt x="25" y="1024"/>
                  </a:lnTo>
                  <a:lnTo>
                    <a:pt x="1" y="1292"/>
                  </a:lnTo>
                  <a:lnTo>
                    <a:pt x="1" y="19217"/>
                  </a:lnTo>
                  <a:lnTo>
                    <a:pt x="1" y="19217"/>
                  </a:lnTo>
                  <a:lnTo>
                    <a:pt x="25" y="19485"/>
                  </a:lnTo>
                  <a:lnTo>
                    <a:pt x="98" y="19728"/>
                  </a:lnTo>
                  <a:lnTo>
                    <a:pt x="220" y="19948"/>
                  </a:lnTo>
                  <a:lnTo>
                    <a:pt x="366" y="20142"/>
                  </a:lnTo>
                  <a:lnTo>
                    <a:pt x="561" y="20289"/>
                  </a:lnTo>
                  <a:lnTo>
                    <a:pt x="780" y="20410"/>
                  </a:lnTo>
                  <a:lnTo>
                    <a:pt x="1024" y="20483"/>
                  </a:lnTo>
                  <a:lnTo>
                    <a:pt x="1292" y="20508"/>
                  </a:lnTo>
                  <a:lnTo>
                    <a:pt x="10547" y="20508"/>
                  </a:lnTo>
                  <a:lnTo>
                    <a:pt x="10547" y="20508"/>
                  </a:lnTo>
                  <a:lnTo>
                    <a:pt x="10814" y="20483"/>
                  </a:lnTo>
                  <a:lnTo>
                    <a:pt x="11058" y="20410"/>
                  </a:lnTo>
                  <a:lnTo>
                    <a:pt x="11277" y="20289"/>
                  </a:lnTo>
                  <a:lnTo>
                    <a:pt x="11472" y="20142"/>
                  </a:lnTo>
                  <a:lnTo>
                    <a:pt x="11618" y="19948"/>
                  </a:lnTo>
                  <a:lnTo>
                    <a:pt x="11740" y="19728"/>
                  </a:lnTo>
                  <a:lnTo>
                    <a:pt x="11813" y="19485"/>
                  </a:lnTo>
                  <a:lnTo>
                    <a:pt x="11837" y="19217"/>
                  </a:lnTo>
                  <a:lnTo>
                    <a:pt x="11837" y="1292"/>
                  </a:lnTo>
                  <a:lnTo>
                    <a:pt x="11837" y="1292"/>
                  </a:lnTo>
                  <a:lnTo>
                    <a:pt x="11813" y="1024"/>
                  </a:lnTo>
                  <a:lnTo>
                    <a:pt x="11740" y="780"/>
                  </a:lnTo>
                  <a:lnTo>
                    <a:pt x="11618" y="561"/>
                  </a:lnTo>
                  <a:lnTo>
                    <a:pt x="11472" y="366"/>
                  </a:lnTo>
                  <a:lnTo>
                    <a:pt x="11277" y="220"/>
                  </a:lnTo>
                  <a:lnTo>
                    <a:pt x="11058" y="98"/>
                  </a:lnTo>
                  <a:lnTo>
                    <a:pt x="10814" y="25"/>
                  </a:lnTo>
                  <a:lnTo>
                    <a:pt x="10547" y="1"/>
                  </a:lnTo>
                  <a:lnTo>
                    <a:pt x="10547" y="1"/>
                  </a:lnTo>
                  <a:close/>
                  <a:moveTo>
                    <a:pt x="5554" y="975"/>
                  </a:moveTo>
                  <a:lnTo>
                    <a:pt x="6284" y="975"/>
                  </a:lnTo>
                  <a:lnTo>
                    <a:pt x="6284" y="975"/>
                  </a:lnTo>
                  <a:lnTo>
                    <a:pt x="6406" y="999"/>
                  </a:lnTo>
                  <a:lnTo>
                    <a:pt x="6479" y="1073"/>
                  </a:lnTo>
                  <a:lnTo>
                    <a:pt x="6552" y="1146"/>
                  </a:lnTo>
                  <a:lnTo>
                    <a:pt x="6577" y="1267"/>
                  </a:lnTo>
                  <a:lnTo>
                    <a:pt x="6577" y="1267"/>
                  </a:lnTo>
                  <a:lnTo>
                    <a:pt x="6552" y="1365"/>
                  </a:lnTo>
                  <a:lnTo>
                    <a:pt x="6479" y="1462"/>
                  </a:lnTo>
                  <a:lnTo>
                    <a:pt x="6406" y="1511"/>
                  </a:lnTo>
                  <a:lnTo>
                    <a:pt x="6284" y="1535"/>
                  </a:lnTo>
                  <a:lnTo>
                    <a:pt x="5554" y="1535"/>
                  </a:lnTo>
                  <a:lnTo>
                    <a:pt x="5554" y="1535"/>
                  </a:lnTo>
                  <a:lnTo>
                    <a:pt x="5432" y="1511"/>
                  </a:lnTo>
                  <a:lnTo>
                    <a:pt x="5359" y="1462"/>
                  </a:lnTo>
                  <a:lnTo>
                    <a:pt x="5286" y="1365"/>
                  </a:lnTo>
                  <a:lnTo>
                    <a:pt x="5262" y="1267"/>
                  </a:lnTo>
                  <a:lnTo>
                    <a:pt x="5262" y="1267"/>
                  </a:lnTo>
                  <a:lnTo>
                    <a:pt x="5286" y="1146"/>
                  </a:lnTo>
                  <a:lnTo>
                    <a:pt x="5359" y="1073"/>
                  </a:lnTo>
                  <a:lnTo>
                    <a:pt x="5432" y="999"/>
                  </a:lnTo>
                  <a:lnTo>
                    <a:pt x="5554" y="975"/>
                  </a:lnTo>
                  <a:lnTo>
                    <a:pt x="5554" y="975"/>
                  </a:lnTo>
                  <a:close/>
                  <a:moveTo>
                    <a:pt x="5919" y="19436"/>
                  </a:moveTo>
                  <a:lnTo>
                    <a:pt x="5919" y="19436"/>
                  </a:lnTo>
                  <a:lnTo>
                    <a:pt x="5749" y="19412"/>
                  </a:lnTo>
                  <a:lnTo>
                    <a:pt x="5578" y="19363"/>
                  </a:lnTo>
                  <a:lnTo>
                    <a:pt x="5432" y="19290"/>
                  </a:lnTo>
                  <a:lnTo>
                    <a:pt x="5310" y="19193"/>
                  </a:lnTo>
                  <a:lnTo>
                    <a:pt x="5213" y="19071"/>
                  </a:lnTo>
                  <a:lnTo>
                    <a:pt x="5140" y="18925"/>
                  </a:lnTo>
                  <a:lnTo>
                    <a:pt x="5091" y="18754"/>
                  </a:lnTo>
                  <a:lnTo>
                    <a:pt x="5067" y="18584"/>
                  </a:lnTo>
                  <a:lnTo>
                    <a:pt x="5067" y="18584"/>
                  </a:lnTo>
                  <a:lnTo>
                    <a:pt x="5091" y="18413"/>
                  </a:lnTo>
                  <a:lnTo>
                    <a:pt x="5140" y="18243"/>
                  </a:lnTo>
                  <a:lnTo>
                    <a:pt x="5213" y="18097"/>
                  </a:lnTo>
                  <a:lnTo>
                    <a:pt x="5310" y="17975"/>
                  </a:lnTo>
                  <a:lnTo>
                    <a:pt x="5432" y="17877"/>
                  </a:lnTo>
                  <a:lnTo>
                    <a:pt x="5578" y="17804"/>
                  </a:lnTo>
                  <a:lnTo>
                    <a:pt x="5749" y="17756"/>
                  </a:lnTo>
                  <a:lnTo>
                    <a:pt x="5919" y="17731"/>
                  </a:lnTo>
                  <a:lnTo>
                    <a:pt x="5919" y="17731"/>
                  </a:lnTo>
                  <a:lnTo>
                    <a:pt x="6090" y="17756"/>
                  </a:lnTo>
                  <a:lnTo>
                    <a:pt x="6260" y="17804"/>
                  </a:lnTo>
                  <a:lnTo>
                    <a:pt x="6406" y="17877"/>
                  </a:lnTo>
                  <a:lnTo>
                    <a:pt x="6528" y="17975"/>
                  </a:lnTo>
                  <a:lnTo>
                    <a:pt x="6625" y="18097"/>
                  </a:lnTo>
                  <a:lnTo>
                    <a:pt x="6699" y="18243"/>
                  </a:lnTo>
                  <a:lnTo>
                    <a:pt x="6747" y="18413"/>
                  </a:lnTo>
                  <a:lnTo>
                    <a:pt x="6772" y="18584"/>
                  </a:lnTo>
                  <a:lnTo>
                    <a:pt x="6772" y="18584"/>
                  </a:lnTo>
                  <a:lnTo>
                    <a:pt x="6747" y="18754"/>
                  </a:lnTo>
                  <a:lnTo>
                    <a:pt x="6699" y="18925"/>
                  </a:lnTo>
                  <a:lnTo>
                    <a:pt x="6625" y="19071"/>
                  </a:lnTo>
                  <a:lnTo>
                    <a:pt x="6528" y="19193"/>
                  </a:lnTo>
                  <a:lnTo>
                    <a:pt x="6406" y="19290"/>
                  </a:lnTo>
                  <a:lnTo>
                    <a:pt x="6260" y="19363"/>
                  </a:lnTo>
                  <a:lnTo>
                    <a:pt x="6090" y="19412"/>
                  </a:lnTo>
                  <a:lnTo>
                    <a:pt x="5919" y="19436"/>
                  </a:lnTo>
                  <a:lnTo>
                    <a:pt x="5919" y="19436"/>
                  </a:lnTo>
                  <a:close/>
                  <a:moveTo>
                    <a:pt x="10547" y="16660"/>
                  </a:moveTo>
                  <a:lnTo>
                    <a:pt x="1292" y="16660"/>
                  </a:lnTo>
                  <a:lnTo>
                    <a:pt x="1292" y="2558"/>
                  </a:lnTo>
                  <a:lnTo>
                    <a:pt x="10547" y="2558"/>
                  </a:lnTo>
                  <a:lnTo>
                    <a:pt x="10547" y="16660"/>
                  </a:lnTo>
                  <a:close/>
                </a:path>
              </a:pathLst>
            </a:custGeom>
            <a:solidFill>
              <a:schemeClr val="accent2"/>
            </a:solidFill>
            <a:ln w="12175" cap="rnd" cmpd="sng">
              <a:solidFill>
                <a:srgbClr val="59595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ED7D31"/>
                </a:solidFill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-14748" y="986564"/>
              <a:ext cx="9158748" cy="3628907"/>
              <a:chOff x="-14748" y="986564"/>
              <a:chExt cx="9158748" cy="3628907"/>
            </a:xfrm>
          </p:grpSpPr>
          <p:sp>
            <p:nvSpPr>
              <p:cNvPr id="45" name="Freeform 44"/>
              <p:cNvSpPr/>
              <p:nvPr/>
            </p:nvSpPr>
            <p:spPr>
              <a:xfrm>
                <a:off x="5003203" y="1761199"/>
                <a:ext cx="4140797" cy="2622445"/>
              </a:xfrm>
              <a:custGeom>
                <a:avLst/>
                <a:gdLst>
                  <a:gd name="connsiteX0" fmla="*/ 1 w 4140797"/>
                  <a:gd name="connsiteY0" fmla="*/ 0 h 2622445"/>
                  <a:gd name="connsiteX1" fmla="*/ 4140797 w 4140797"/>
                  <a:gd name="connsiteY1" fmla="*/ 0 h 2622445"/>
                  <a:gd name="connsiteX2" fmla="*/ 4140797 w 4140797"/>
                  <a:gd name="connsiteY2" fmla="*/ 2622445 h 2622445"/>
                  <a:gd name="connsiteX3" fmla="*/ 0 w 4140797"/>
                  <a:gd name="connsiteY3" fmla="*/ 2622445 h 2622445"/>
                  <a:gd name="connsiteX4" fmla="*/ 1311223 w 4140797"/>
                  <a:gd name="connsiteY4" fmla="*/ 1311222 h 2622445"/>
                  <a:gd name="connsiteX5" fmla="*/ 1 w 4140797"/>
                  <a:gd name="connsiteY5" fmla="*/ 0 h 2622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140797" h="2622445">
                    <a:moveTo>
                      <a:pt x="1" y="0"/>
                    </a:moveTo>
                    <a:lnTo>
                      <a:pt x="4140797" y="0"/>
                    </a:lnTo>
                    <a:lnTo>
                      <a:pt x="4140797" y="2622445"/>
                    </a:lnTo>
                    <a:lnTo>
                      <a:pt x="0" y="2622445"/>
                    </a:lnTo>
                    <a:lnTo>
                      <a:pt x="1311223" y="131122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AAAD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6" name="Pentagon 45"/>
              <p:cNvSpPr/>
              <p:nvPr/>
            </p:nvSpPr>
            <p:spPr>
              <a:xfrm>
                <a:off x="0" y="1529371"/>
                <a:ext cx="5743977" cy="3086100"/>
              </a:xfrm>
              <a:prstGeom prst="homePlate">
                <a:avLst/>
              </a:prstGeom>
              <a:solidFill>
                <a:srgbClr val="59595B"/>
              </a:solidFill>
              <a:ln>
                <a:solidFill>
                  <a:srgbClr val="59595B"/>
                </a:solidFill>
              </a:ln>
              <a:effectLst>
                <a:outerShdw blurRad="50800" dist="38100" algn="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-14748" y="986564"/>
                <a:ext cx="4014973" cy="1075928"/>
                <a:chOff x="-19391" y="1011603"/>
                <a:chExt cx="5278947" cy="1075928"/>
              </a:xfrm>
            </p:grpSpPr>
            <p:sp>
              <p:nvSpPr>
                <p:cNvPr id="51" name="Pentagon 50"/>
                <p:cNvSpPr/>
                <p:nvPr/>
              </p:nvSpPr>
              <p:spPr>
                <a:xfrm>
                  <a:off x="-19391" y="1011603"/>
                  <a:ext cx="5278947" cy="1075928"/>
                </a:xfrm>
                <a:prstGeom prst="homePlate">
                  <a:avLst/>
                </a:prstGeom>
                <a:solidFill>
                  <a:srgbClr val="00AAAD"/>
                </a:solidFill>
                <a:ln>
                  <a:noFill/>
                </a:ln>
                <a:effectLst>
                  <a:outerShdw blurRad="50800" dist="38100" algn="l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237041" y="1041736"/>
                  <a:ext cx="4181886" cy="1015663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sz="2000" b="1">
                      <a:solidFill>
                        <a:schemeClr val="bg1"/>
                      </a:solidFill>
                      <a:ea typeface="Open Sans Light" panose="020B0306030504020204" pitchFamily="34" charset="0"/>
                      <a:cs typeface="Open Sans Light" panose="020B0306030504020204" pitchFamily="34" charset="0"/>
                    </a:rPr>
                    <a:t>3140707</a:t>
                  </a:r>
                </a:p>
                <a:p>
                  <a:r>
                    <a:rPr lang="en-US" sz="2000" b="1">
                      <a:solidFill>
                        <a:schemeClr val="bg1"/>
                      </a:solidFill>
                      <a:ea typeface="Open Sans Light" panose="020B0306030504020204" pitchFamily="34" charset="0"/>
                      <a:cs typeface="Open Sans Light" panose="020B0306030504020204" pitchFamily="34" charset="0"/>
                    </a:rPr>
                    <a:t>Computer Organization &amp; Architecture</a:t>
                  </a:r>
                  <a:endParaRPr lang="en-US" sz="2000" b="1" dirty="0">
                    <a:solidFill>
                      <a:schemeClr val="bg1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endParaRPr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177781" y="2315222"/>
                <a:ext cx="469214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ea typeface="Open Sans Bold" panose="020B0806030504020204" pitchFamily="34" charset="0"/>
                    <a:cs typeface="Open Sans Bold" panose="020B0806030504020204" pitchFamily="34" charset="0"/>
                  </a:rPr>
                  <a:t>Unit-1</a:t>
                </a:r>
              </a:p>
              <a:p>
                <a:r>
                  <a:rPr lang="en-US" sz="2800" b="1" dirty="0">
                    <a:solidFill>
                      <a:schemeClr val="bg1"/>
                    </a:solidFill>
                    <a:ea typeface="Open Sans Bold" panose="020B0806030504020204" pitchFamily="34" charset="0"/>
                    <a:cs typeface="Open Sans Bold" panose="020B0806030504020204" pitchFamily="34" charset="0"/>
                  </a:rPr>
                  <a:t>Computer Data Representation &amp; Register Transfer and Micro-operations</a:t>
                </a: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4652237" y="1529372"/>
                <a:ext cx="1672363" cy="3086099"/>
              </a:xfrm>
              <a:custGeom>
                <a:avLst/>
                <a:gdLst>
                  <a:gd name="connsiteX0" fmla="*/ 0 w 1672363"/>
                  <a:gd name="connsiteY0" fmla="*/ 0 h 3086099"/>
                  <a:gd name="connsiteX1" fmla="*/ 129314 w 1672363"/>
                  <a:gd name="connsiteY1" fmla="*/ 0 h 3086099"/>
                  <a:gd name="connsiteX2" fmla="*/ 1672363 w 1672363"/>
                  <a:gd name="connsiteY2" fmla="*/ 1543050 h 3086099"/>
                  <a:gd name="connsiteX3" fmla="*/ 129314 w 1672363"/>
                  <a:gd name="connsiteY3" fmla="*/ 3086099 h 3086099"/>
                  <a:gd name="connsiteX4" fmla="*/ 0 w 1672363"/>
                  <a:gd name="connsiteY4" fmla="*/ 3086099 h 3086099"/>
                  <a:gd name="connsiteX5" fmla="*/ 1543049 w 1672363"/>
                  <a:gd name="connsiteY5" fmla="*/ 1543050 h 3086099"/>
                  <a:gd name="connsiteX6" fmla="*/ 0 w 1672363"/>
                  <a:gd name="connsiteY6" fmla="*/ 0 h 3086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72363" h="3086099">
                    <a:moveTo>
                      <a:pt x="0" y="0"/>
                    </a:moveTo>
                    <a:lnTo>
                      <a:pt x="129314" y="0"/>
                    </a:lnTo>
                    <a:lnTo>
                      <a:pt x="1672363" y="1543050"/>
                    </a:lnTo>
                    <a:lnTo>
                      <a:pt x="129314" y="3086099"/>
                    </a:lnTo>
                    <a:lnTo>
                      <a:pt x="0" y="3086099"/>
                    </a:lnTo>
                    <a:lnTo>
                      <a:pt x="1543049" y="15430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A6A9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708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operations executed on data stored in registers are called </a:t>
            </a:r>
            <a:r>
              <a:rPr lang="en-IN" i="1" dirty="0" err="1">
                <a:solidFill>
                  <a:schemeClr val="tx2"/>
                </a:solidFill>
              </a:rPr>
              <a:t>microoperations</a:t>
            </a:r>
            <a:r>
              <a:rPr lang="en-IN" dirty="0"/>
              <a:t>.</a:t>
            </a:r>
          </a:p>
          <a:p>
            <a:pPr algn="just"/>
            <a:r>
              <a:rPr lang="en-IN" dirty="0"/>
              <a:t>A </a:t>
            </a:r>
            <a:r>
              <a:rPr lang="en-IN" i="1" dirty="0" err="1">
                <a:solidFill>
                  <a:schemeClr val="tx2"/>
                </a:solidFill>
              </a:rPr>
              <a:t>microoperation</a:t>
            </a:r>
            <a:r>
              <a:rPr lang="en-IN" dirty="0">
                <a:solidFill>
                  <a:schemeClr val="tx2"/>
                </a:solidFill>
              </a:rPr>
              <a:t> </a:t>
            </a:r>
            <a:r>
              <a:rPr lang="en-IN" dirty="0"/>
              <a:t>is an elementary operation performed on the information stored in one or more registers.</a:t>
            </a:r>
          </a:p>
          <a:p>
            <a:pPr algn="just"/>
            <a:r>
              <a:rPr lang="en-IN" dirty="0"/>
              <a:t>The result of the operation may replace the previous binary information of a register or may be transferred to another register.</a:t>
            </a:r>
          </a:p>
          <a:p>
            <a:pPr algn="just"/>
            <a:r>
              <a:rPr lang="en-IN" dirty="0"/>
              <a:t>Example:</a:t>
            </a:r>
          </a:p>
          <a:p>
            <a:pPr indent="0" algn="just">
              <a:buNone/>
            </a:pPr>
            <a:r>
              <a:rPr lang="en-IN" dirty="0"/>
              <a:t>Shift, count, clear and load</a:t>
            </a:r>
          </a:p>
        </p:txBody>
      </p:sp>
    </p:spTree>
    <p:extLst>
      <p:ext uri="{BB962C8B-B14F-4D97-AF65-F5344CB8AC3E}">
        <p14:creationId xmlns:p14="http://schemas.microsoft.com/office/powerpoint/2010/main" val="397544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Transfer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</a:t>
            </a:r>
            <a:r>
              <a:rPr lang="en-US" i="1" dirty="0">
                <a:solidFill>
                  <a:schemeClr val="tx2"/>
                </a:solidFill>
              </a:rPr>
              <a:t>symbolic notation</a:t>
            </a:r>
            <a:r>
              <a:rPr lang="en-US" dirty="0"/>
              <a:t> used to describe the </a:t>
            </a:r>
            <a:r>
              <a:rPr lang="en-US" i="1" dirty="0">
                <a:solidFill>
                  <a:schemeClr val="tx2"/>
                </a:solidFill>
              </a:rPr>
              <a:t>microoperation transfers</a:t>
            </a:r>
            <a:r>
              <a:rPr lang="en-US" dirty="0"/>
              <a:t> among registers is called a </a:t>
            </a:r>
            <a:r>
              <a:rPr lang="en-US" i="1" dirty="0">
                <a:solidFill>
                  <a:schemeClr val="tx2"/>
                </a:solidFill>
              </a:rPr>
              <a:t>register transfer language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The term </a:t>
            </a:r>
            <a:r>
              <a:rPr lang="en-US" i="1" dirty="0">
                <a:solidFill>
                  <a:schemeClr val="tx2"/>
                </a:solidFill>
              </a:rPr>
              <a:t>"register transfer"</a:t>
            </a:r>
            <a:r>
              <a:rPr lang="en-US" dirty="0"/>
              <a:t> implies the availability of hardware logic circuits that can perform a stated microoperation and transfer the result of the operation to the same or another register.</a:t>
            </a:r>
          </a:p>
          <a:p>
            <a:pPr lvl="0" algn="just"/>
            <a:r>
              <a:rPr lang="en-US" dirty="0"/>
              <a:t>A register transfer language is a system for expressing in symbolic form the microoperation sequences among the registers of a digital module.</a:t>
            </a:r>
          </a:p>
        </p:txBody>
      </p:sp>
    </p:spTree>
    <p:extLst>
      <p:ext uri="{BB962C8B-B14F-4D97-AF65-F5344CB8AC3E}">
        <p14:creationId xmlns:p14="http://schemas.microsoft.com/office/powerpoint/2010/main" val="219873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noFill/>
            </p:spPr>
            <p:txBody>
              <a:bodyPr/>
              <a:lstStyle/>
              <a:p>
                <a:pPr algn="just"/>
                <a:r>
                  <a:rPr lang="en-US" i="1" dirty="0">
                    <a:solidFill>
                      <a:schemeClr val="tx2"/>
                    </a:solidFill>
                  </a:rPr>
                  <a:t>Information</a:t>
                </a:r>
                <a:r>
                  <a:rPr lang="en-US" dirty="0"/>
                  <a:t> transfer from </a:t>
                </a:r>
                <a:r>
                  <a:rPr lang="en-US" i="1" dirty="0">
                    <a:solidFill>
                      <a:schemeClr val="tx2"/>
                    </a:solidFill>
                  </a:rPr>
                  <a:t>one register to another</a:t>
                </a:r>
                <a:r>
                  <a:rPr lang="en-US" dirty="0"/>
                  <a:t> is designated in </a:t>
                </a:r>
                <a:r>
                  <a:rPr lang="en-US" i="1" dirty="0">
                    <a:solidFill>
                      <a:schemeClr val="tx2"/>
                    </a:solidFill>
                  </a:rPr>
                  <a:t>symbolic</a:t>
                </a:r>
                <a:r>
                  <a:rPr lang="en-US" dirty="0"/>
                  <a:t> form by means of a </a:t>
                </a:r>
                <a:r>
                  <a:rPr lang="en-US" i="1" dirty="0">
                    <a:solidFill>
                      <a:schemeClr val="tx2"/>
                    </a:solidFill>
                  </a:rPr>
                  <a:t>replacement operator</a:t>
                </a:r>
                <a:r>
                  <a:rPr lang="en-US" dirty="0"/>
                  <a:t> is known as </a:t>
                </a:r>
                <a:r>
                  <a:rPr lang="en-US" dirty="0">
                    <a:solidFill>
                      <a:schemeClr val="tx2"/>
                    </a:solidFill>
                  </a:rPr>
                  <a:t>Register Transfer</a:t>
                </a:r>
                <a:r>
                  <a:rPr lang="en-US" dirty="0"/>
                  <a:t>.</a:t>
                </a:r>
              </a:p>
              <a:p>
                <a:pPr algn="just"/>
                <a:r>
                  <a:rPr lang="en-US" dirty="0"/>
                  <a:t>The statement </a:t>
                </a:r>
              </a:p>
              <a:p>
                <a:pPr indent="0" algn="just">
                  <a:buNone/>
                </a:pPr>
                <a:endParaRPr lang="en-US" dirty="0"/>
              </a:p>
              <a:p>
                <a:pPr indent="0" algn="just">
                  <a:buNone/>
                </a:pPr>
                <a:r>
                  <a:rPr lang="en-US" dirty="0"/>
                  <a:t>denotes a transfer of the content of register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into register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04" t="-457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886200" y="2743200"/>
                <a:ext cx="1371600" cy="5476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2←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743200"/>
                <a:ext cx="1371600" cy="547687"/>
              </a:xfrm>
              <a:prstGeom prst="rect">
                <a:avLst/>
              </a:prstGeom>
              <a:blipFill rotWithShape="0">
                <a:blip r:embed="rId3"/>
                <a:stretch>
                  <a:fillRect l="-1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244663"/>
              </p:ext>
            </p:extLst>
          </p:nvPr>
        </p:nvGraphicFramePr>
        <p:xfrm>
          <a:off x="3476624" y="4227908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446949"/>
              </p:ext>
            </p:extLst>
          </p:nvPr>
        </p:nvGraphicFramePr>
        <p:xfrm>
          <a:off x="3476624" y="5638800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7000" y="4286635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5697527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R2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33800" y="4807028"/>
            <a:ext cx="0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286248" y="4807028"/>
            <a:ext cx="0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48224" y="4807028"/>
            <a:ext cx="0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10200" y="4807028"/>
            <a:ext cx="0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476624" y="563880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10024" y="563880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563880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563880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5486400"/>
            <a:ext cx="2514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8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/>
      <p:bldP spid="8" grpId="0"/>
      <p:bldP spid="14" grpId="0" animBg="1"/>
      <p:bldP spid="15" grpId="0" animBg="1"/>
      <p:bldP spid="16" grpId="0" animBg="1"/>
      <p:bldP spid="17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Register Transfer with Control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0500" y="990600"/>
                <a:ext cx="8763000" cy="3276600"/>
              </a:xfrm>
            </p:spPr>
            <p:txBody>
              <a:bodyPr/>
              <a:lstStyle/>
              <a:p>
                <a:pPr algn="just"/>
                <a:r>
                  <a:rPr lang="en-US" dirty="0"/>
                  <a:t>Normally, we want the transfer to occur only under a predetermined control condition using </a:t>
                </a:r>
                <a:r>
                  <a:rPr lang="en-US" i="1" dirty="0">
                    <a:solidFill>
                      <a:schemeClr val="tx2"/>
                    </a:solidFill>
                  </a:rPr>
                  <a:t>if-then</a:t>
                </a:r>
                <a:r>
                  <a:rPr lang="en-US" dirty="0"/>
                  <a:t> statement.</a:t>
                </a:r>
              </a:p>
              <a:p>
                <a:pPr marL="0" indent="0" algn="ctr">
                  <a:buNone/>
                </a:pPr>
                <a:r>
                  <a:rPr lang="en-US" i="1" dirty="0"/>
                  <a:t>If (P = 1) then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i="1" dirty="0"/>
                  <a:t>)</a:t>
                </a:r>
              </a:p>
              <a:p>
                <a:pPr indent="0" algn="just">
                  <a:buNone/>
                </a:pPr>
                <a:r>
                  <a:rPr lang="en-US" dirty="0"/>
                  <a:t>where </a:t>
                </a:r>
                <a:r>
                  <a:rPr lang="en-US" i="1" dirty="0"/>
                  <a:t>P</a:t>
                </a:r>
                <a:r>
                  <a:rPr lang="en-US" dirty="0"/>
                  <a:t> is a control signal generated in the control section.</a:t>
                </a:r>
              </a:p>
              <a:p>
                <a:pPr algn="just"/>
                <a:r>
                  <a:rPr lang="en-US" dirty="0"/>
                  <a:t>A </a:t>
                </a:r>
                <a:r>
                  <a:rPr lang="en-US" i="1" dirty="0">
                    <a:solidFill>
                      <a:schemeClr val="tx2"/>
                    </a:solidFill>
                  </a:rPr>
                  <a:t>control function</a:t>
                </a:r>
                <a:r>
                  <a:rPr lang="en-US" dirty="0"/>
                  <a:t> is a Boolean variable that is equal to 1 or 0. The control function is included in the statement as follows: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2←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0500" y="990600"/>
                <a:ext cx="8763000" cy="3276600"/>
              </a:xfrm>
              <a:blipFill rotWithShape="0">
                <a:blip r:embed="rId2"/>
                <a:stretch>
                  <a:fillRect l="-904" t="-745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57200" y="4267200"/>
            <a:ext cx="1411939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Control</a:t>
            </a:r>
          </a:p>
          <a:p>
            <a:pPr algn="ctr"/>
            <a:r>
              <a:rPr lang="en-US" dirty="0"/>
              <a:t>circuit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098708" y="4348143"/>
                <a:ext cx="1663236" cy="44375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708" y="4348143"/>
                <a:ext cx="1663236" cy="4437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stCxn id="18" idx="3"/>
            <a:endCxn id="19" idx="1"/>
          </p:cNvCxnSpPr>
          <p:nvPr/>
        </p:nvCxnSpPr>
        <p:spPr>
          <a:xfrm>
            <a:off x="1869139" y="4569759"/>
            <a:ext cx="1229569" cy="261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97217" y="4191000"/>
            <a:ext cx="712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Load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8800" y="4191000"/>
            <a:ext cx="37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P</a:t>
            </a:r>
          </a:p>
        </p:txBody>
      </p:sp>
      <p:cxnSp>
        <p:nvCxnSpPr>
          <p:cNvPr id="23" name="Straight Connector 22"/>
          <p:cNvCxnSpPr>
            <a:stCxn id="19" idx="3"/>
          </p:cNvCxnSpPr>
          <p:nvPr/>
        </p:nvCxnSpPr>
        <p:spPr>
          <a:xfrm flipV="1">
            <a:off x="4761944" y="4569759"/>
            <a:ext cx="495856" cy="26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81600" y="4394946"/>
            <a:ext cx="712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Clock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098707" y="5486400"/>
                <a:ext cx="1663238" cy="44375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707" y="5486400"/>
                <a:ext cx="1663238" cy="44375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/>
          <p:cNvGrpSpPr/>
          <p:nvPr/>
        </p:nvGrpSpPr>
        <p:grpSpPr>
          <a:xfrm>
            <a:off x="3838575" y="4791896"/>
            <a:ext cx="166688" cy="694504"/>
            <a:chOff x="3838575" y="4791896"/>
            <a:chExt cx="166688" cy="694504"/>
          </a:xfrm>
        </p:grpSpPr>
        <p:cxnSp>
          <p:nvCxnSpPr>
            <p:cNvPr id="26" name="Straight Arrow Connector 25"/>
            <p:cNvCxnSpPr>
              <a:stCxn id="25" idx="0"/>
              <a:endCxn id="19" idx="2"/>
            </p:cNvCxnSpPr>
            <p:nvPr/>
          </p:nvCxnSpPr>
          <p:spPr>
            <a:xfrm flipV="1">
              <a:off x="3930326" y="4791896"/>
              <a:ext cx="0" cy="694504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3838575" y="5072064"/>
              <a:ext cx="166688" cy="1329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4024312" y="4936092"/>
            <a:ext cx="37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991513" y="4300844"/>
            <a:ext cx="2961987" cy="424063"/>
            <a:chOff x="1525679" y="4772222"/>
            <a:chExt cx="4493846" cy="424063"/>
          </a:xfrm>
        </p:grpSpPr>
        <p:grpSp>
          <p:nvGrpSpPr>
            <p:cNvPr id="16" name="Group 15"/>
            <p:cNvGrpSpPr/>
            <p:nvPr/>
          </p:nvGrpSpPr>
          <p:grpSpPr>
            <a:xfrm>
              <a:off x="4868294" y="4772222"/>
              <a:ext cx="1151231" cy="419010"/>
              <a:chOff x="1497841" y="4767879"/>
              <a:chExt cx="1151231" cy="419010"/>
            </a:xfrm>
          </p:grpSpPr>
          <p:cxnSp>
            <p:nvCxnSpPr>
              <p:cNvPr id="36" name="Elbow Connector 35"/>
              <p:cNvCxnSpPr/>
              <p:nvPr/>
            </p:nvCxnSpPr>
            <p:spPr>
              <a:xfrm flipV="1">
                <a:off x="1497841" y="4767879"/>
                <a:ext cx="679076" cy="41685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Elbow Connector 36"/>
              <p:cNvCxnSpPr/>
              <p:nvPr/>
            </p:nvCxnSpPr>
            <p:spPr>
              <a:xfrm>
                <a:off x="1901078" y="4769510"/>
                <a:ext cx="747994" cy="41737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2632379" y="4772423"/>
              <a:ext cx="1144005" cy="423862"/>
              <a:chOff x="1505067" y="4774830"/>
              <a:chExt cx="1144005" cy="423862"/>
            </a:xfrm>
          </p:grpSpPr>
          <p:cxnSp>
            <p:nvCxnSpPr>
              <p:cNvPr id="34" name="Elbow Connector 33"/>
              <p:cNvCxnSpPr/>
              <p:nvPr/>
            </p:nvCxnSpPr>
            <p:spPr>
              <a:xfrm flipV="1">
                <a:off x="1505067" y="4781833"/>
                <a:ext cx="679076" cy="41685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Elbow Connector 34"/>
              <p:cNvCxnSpPr/>
              <p:nvPr/>
            </p:nvCxnSpPr>
            <p:spPr>
              <a:xfrm>
                <a:off x="1901078" y="4774830"/>
                <a:ext cx="747994" cy="41737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3767981" y="4777273"/>
              <a:ext cx="1129553" cy="417379"/>
              <a:chOff x="1519519" y="4775337"/>
              <a:chExt cx="1129553" cy="417379"/>
            </a:xfrm>
          </p:grpSpPr>
          <p:cxnSp>
            <p:nvCxnSpPr>
              <p:cNvPr id="32" name="Elbow Connector 31"/>
              <p:cNvCxnSpPr/>
              <p:nvPr/>
            </p:nvCxnSpPr>
            <p:spPr>
              <a:xfrm flipV="1">
                <a:off x="1519519" y="4775857"/>
                <a:ext cx="679076" cy="41685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Elbow Connector 32"/>
              <p:cNvCxnSpPr/>
              <p:nvPr/>
            </p:nvCxnSpPr>
            <p:spPr>
              <a:xfrm>
                <a:off x="1901079" y="4775337"/>
                <a:ext cx="747993" cy="41737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1525679" y="4773562"/>
              <a:ext cx="1129554" cy="417379"/>
              <a:chOff x="1519518" y="4767359"/>
              <a:chExt cx="1129554" cy="417379"/>
            </a:xfrm>
          </p:grpSpPr>
          <p:cxnSp>
            <p:nvCxnSpPr>
              <p:cNvPr id="30" name="Elbow Connector 29"/>
              <p:cNvCxnSpPr/>
              <p:nvPr/>
            </p:nvCxnSpPr>
            <p:spPr>
              <a:xfrm flipV="1">
                <a:off x="1519518" y="4767879"/>
                <a:ext cx="679076" cy="41685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Elbow Connector 30"/>
              <p:cNvCxnSpPr/>
              <p:nvPr/>
            </p:nvCxnSpPr>
            <p:spPr>
              <a:xfrm>
                <a:off x="1901078" y="4767359"/>
                <a:ext cx="747994" cy="417379"/>
              </a:xfrm>
              <a:prstGeom prst="bentConnector3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" name="Straight Connector 13"/>
          <p:cNvCxnSpPr/>
          <p:nvPr/>
        </p:nvCxnSpPr>
        <p:spPr>
          <a:xfrm>
            <a:off x="6058188" y="5920628"/>
            <a:ext cx="86648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6924675" y="5305424"/>
            <a:ext cx="123981" cy="6247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7048655" y="5301526"/>
            <a:ext cx="648000" cy="1454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 flipV="1">
            <a:off x="7685926" y="5299447"/>
            <a:ext cx="123981" cy="6247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09751" y="5916147"/>
            <a:ext cx="121536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874051" y="4019550"/>
            <a:ext cx="241124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467600" y="4012840"/>
            <a:ext cx="481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t+1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029200" y="6031468"/>
            <a:ext cx="208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Transfer occurs here</a:t>
            </a:r>
          </a:p>
        </p:txBody>
      </p:sp>
      <p:cxnSp>
        <p:nvCxnSpPr>
          <p:cNvPr id="62" name="Elbow Connector 61"/>
          <p:cNvCxnSpPr/>
          <p:nvPr/>
        </p:nvCxnSpPr>
        <p:spPr>
          <a:xfrm flipV="1">
            <a:off x="7065870" y="5743575"/>
            <a:ext cx="506505" cy="472559"/>
          </a:xfrm>
          <a:prstGeom prst="bentConnector3">
            <a:avLst>
              <a:gd name="adj1" fmla="val 99319"/>
            </a:avLst>
          </a:prstGeom>
          <a:ln w="254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934200" y="4800600"/>
            <a:ext cx="0" cy="99508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686675" y="4800600"/>
            <a:ext cx="0" cy="99508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81600" y="5670084"/>
            <a:ext cx="712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Load</a:t>
            </a:r>
          </a:p>
        </p:txBody>
      </p:sp>
    </p:spTree>
    <p:extLst>
      <p:ext uri="{BB962C8B-B14F-4D97-AF65-F5344CB8AC3E}">
        <p14:creationId xmlns:p14="http://schemas.microsoft.com/office/powerpoint/2010/main" val="5294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 animBg="1"/>
      <p:bldP spid="19" grpId="0" animBg="1"/>
      <p:bldP spid="21" grpId="0"/>
      <p:bldP spid="22" grpId="0"/>
      <p:bldP spid="24" grpId="0"/>
      <p:bldP spid="25" grpId="0" animBg="1"/>
      <p:bldP spid="38" grpId="0"/>
      <p:bldP spid="55" grpId="0"/>
      <p:bldP spid="56" grpId="0"/>
      <p:bldP spid="58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0"/>
          </a:xfrm>
        </p:spPr>
        <p:txBody>
          <a:bodyPr>
            <a:noAutofit/>
          </a:bodyPr>
          <a:lstStyle/>
          <a:p>
            <a:r>
              <a:rPr lang="en-US" sz="9600" dirty="0"/>
              <a:t>Bus and Memory Transfers</a:t>
            </a:r>
          </a:p>
        </p:txBody>
      </p:sp>
      <p:sp>
        <p:nvSpPr>
          <p:cNvPr id="5" name="Rektangel 1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34495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>
              <a:defRPr/>
            </a:pPr>
            <a:r>
              <a:rPr lang="da-DK" noProof="1">
                <a:solidFill>
                  <a:srgbClr val="FFFFFF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Unit – 1: </a:t>
            </a:r>
            <a:r>
              <a:rPr lang="en-US" dirty="0"/>
              <a:t>Data Representation &amp; RTL</a:t>
            </a:r>
            <a:r>
              <a:rPr lang="da-DK" noProof="1">
                <a:solidFill>
                  <a:srgbClr val="FFFFFF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             Darshan Institute of 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2395779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Bus System for 4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typical digital computer has many registers, and paths must be provided to transfer information from one register to another. </a:t>
            </a:r>
          </a:p>
          <a:p>
            <a:pPr algn="just"/>
            <a:r>
              <a:rPr lang="en-US" dirty="0"/>
              <a:t>The number of wires will be excessive if separate lines are used between each register and all other registers in the system.</a:t>
            </a:r>
          </a:p>
          <a:p>
            <a:pPr algn="just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352800" y="3276600"/>
            <a:ext cx="1480353" cy="407658"/>
            <a:chOff x="653247" y="5764542"/>
            <a:chExt cx="1480353" cy="407658"/>
          </a:xfrm>
        </p:grpSpPr>
        <p:sp>
          <p:nvSpPr>
            <p:cNvPr id="5" name="Rectangle 4"/>
            <p:cNvSpPr/>
            <p:nvPr/>
          </p:nvSpPr>
          <p:spPr>
            <a:xfrm>
              <a:off x="662210" y="5764542"/>
              <a:ext cx="1471390" cy="4076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53247" y="5771151"/>
              <a:ext cx="1471388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319772" y="4836513"/>
            <a:ext cx="1480353" cy="407658"/>
            <a:chOff x="2863047" y="5764542"/>
            <a:chExt cx="1480353" cy="407658"/>
          </a:xfrm>
        </p:grpSpPr>
        <p:sp>
          <p:nvSpPr>
            <p:cNvPr id="8" name="Rectangle 7"/>
            <p:cNvSpPr/>
            <p:nvPr/>
          </p:nvSpPr>
          <p:spPr>
            <a:xfrm>
              <a:off x="2872010" y="5764542"/>
              <a:ext cx="1471390" cy="4076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63047" y="5771151"/>
              <a:ext cx="1471388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3581400" y="3684258"/>
            <a:ext cx="0" cy="1152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86200" y="3657600"/>
            <a:ext cx="0" cy="1152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35116" y="3657600"/>
            <a:ext cx="0" cy="1152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0" y="3657600"/>
            <a:ext cx="0" cy="1152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5530047" y="4832684"/>
            <a:ext cx="1480353" cy="407658"/>
            <a:chOff x="2863047" y="5764542"/>
            <a:chExt cx="1480353" cy="407658"/>
          </a:xfrm>
        </p:grpSpPr>
        <p:sp>
          <p:nvSpPr>
            <p:cNvPr id="16" name="Rectangle 15"/>
            <p:cNvSpPr/>
            <p:nvPr/>
          </p:nvSpPr>
          <p:spPr>
            <a:xfrm>
              <a:off x="2872010" y="5764542"/>
              <a:ext cx="1471390" cy="4076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63047" y="5771151"/>
              <a:ext cx="1471388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3581400" y="3684258"/>
            <a:ext cx="2262410" cy="1155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10000" y="3657600"/>
            <a:ext cx="2262410" cy="1155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07042" y="3673642"/>
            <a:ext cx="2262410" cy="1155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59968" y="3673642"/>
            <a:ext cx="2262410" cy="1155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69660" y="2942110"/>
            <a:ext cx="10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Register </a:t>
            </a:r>
            <a:r>
              <a:rPr lang="en-US" sz="1600" i="1" dirty="0"/>
              <a:t>A</a:t>
            </a:r>
            <a:endParaRPr lang="en-US" sz="1600" i="1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3550374" y="5260694"/>
            <a:ext cx="10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Register </a:t>
            </a:r>
            <a:r>
              <a:rPr lang="en-US" sz="1600" i="1" dirty="0"/>
              <a:t>B</a:t>
            </a:r>
            <a:endParaRPr lang="en-US" sz="1600" i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5784710" y="5316542"/>
            <a:ext cx="10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Register </a:t>
            </a:r>
            <a:r>
              <a:rPr lang="en-US" sz="1600" i="1" dirty="0"/>
              <a:t>C</a:t>
            </a:r>
            <a:endParaRPr lang="en-US" sz="1600" i="1" baseline="-25000" dirty="0"/>
          </a:p>
        </p:txBody>
      </p:sp>
      <p:sp>
        <p:nvSpPr>
          <p:cNvPr id="31" name="Arc 30"/>
          <p:cNvSpPr/>
          <p:nvPr/>
        </p:nvSpPr>
        <p:spPr>
          <a:xfrm rot="5400000">
            <a:off x="4252084" y="4125605"/>
            <a:ext cx="685954" cy="2317722"/>
          </a:xfrm>
          <a:prstGeom prst="arc">
            <a:avLst>
              <a:gd name="adj1" fmla="val 16057314"/>
              <a:gd name="adj2" fmla="val 54811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 rot="5400000">
            <a:off x="4689148" y="4060916"/>
            <a:ext cx="623595" cy="2317722"/>
          </a:xfrm>
          <a:prstGeom prst="arc">
            <a:avLst>
              <a:gd name="adj1" fmla="val 16057314"/>
              <a:gd name="adj2" fmla="val 54811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 rot="5400000">
            <a:off x="5066409" y="4060916"/>
            <a:ext cx="566905" cy="2317722"/>
          </a:xfrm>
          <a:prstGeom prst="arc">
            <a:avLst>
              <a:gd name="adj1" fmla="val 16057314"/>
              <a:gd name="adj2" fmla="val 54811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rot="5400000">
            <a:off x="5413735" y="4111264"/>
            <a:ext cx="566905" cy="2250378"/>
          </a:xfrm>
          <a:prstGeom prst="arc">
            <a:avLst>
              <a:gd name="adj1" fmla="val 16057314"/>
              <a:gd name="adj2" fmla="val 54811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1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  <p:bldP spid="25" grpId="0"/>
      <p:bldP spid="26" grpId="0"/>
      <p:bldP spid="31" grpId="0" animBg="1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Bus System for 4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5486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 more efficient scheme for transferring information between registers in a multiple-register configuration is a common bus system.</a:t>
            </a:r>
          </a:p>
          <a:p>
            <a:pPr algn="just"/>
            <a:r>
              <a:rPr lang="en-US" dirty="0"/>
              <a:t>A bus structure consists of a set of common lines, one for each bit of a register, through which binary information is transferred one at a time.</a:t>
            </a:r>
          </a:p>
          <a:p>
            <a:pPr lvl="0" algn="just"/>
            <a:r>
              <a:rPr lang="en-US" dirty="0"/>
              <a:t>One way of constructing a common bus system is with multiplexers. </a:t>
            </a:r>
          </a:p>
          <a:p>
            <a:pPr lvl="0" algn="just"/>
            <a:r>
              <a:rPr lang="en-US" dirty="0"/>
              <a:t>The multiplexers select the source register whose binary information is then placed on the bus.</a:t>
            </a:r>
          </a:p>
        </p:txBody>
      </p:sp>
    </p:spTree>
    <p:extLst>
      <p:ext uri="{BB962C8B-B14F-4D97-AF65-F5344CB8AC3E}">
        <p14:creationId xmlns:p14="http://schemas.microsoft.com/office/powerpoint/2010/main" val="367844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Bus System for 4 registers</a:t>
            </a:r>
          </a:p>
        </p:txBody>
      </p:sp>
      <p:sp>
        <p:nvSpPr>
          <p:cNvPr id="111" name="Rectangle 253"/>
          <p:cNvSpPr>
            <a:spLocks noChangeArrowheads="1"/>
          </p:cNvSpPr>
          <p:nvPr/>
        </p:nvSpPr>
        <p:spPr bwMode="auto">
          <a:xfrm>
            <a:off x="190500" y="930441"/>
            <a:ext cx="143803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55" name="Group 254"/>
          <p:cNvGrpSpPr/>
          <p:nvPr/>
        </p:nvGrpSpPr>
        <p:grpSpPr>
          <a:xfrm>
            <a:off x="662210" y="1949592"/>
            <a:ext cx="1471389" cy="1546409"/>
            <a:chOff x="366114" y="1452283"/>
            <a:chExt cx="1538886" cy="1546412"/>
          </a:xfrm>
        </p:grpSpPr>
        <p:sp>
          <p:nvSpPr>
            <p:cNvPr id="218" name="Rectangle 217"/>
            <p:cNvSpPr/>
            <p:nvPr/>
          </p:nvSpPr>
          <p:spPr>
            <a:xfrm>
              <a:off x="372035" y="1452283"/>
              <a:ext cx="1532965" cy="15464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 x 1</a:t>
              </a:r>
            </a:p>
            <a:p>
              <a:pPr algn="ctr"/>
              <a:r>
                <a:rPr lang="en-US" dirty="0"/>
                <a:t>MUX 3</a:t>
              </a: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66114" y="2629365"/>
              <a:ext cx="1538885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cxnSp>
        <p:nvCxnSpPr>
          <p:cNvPr id="227" name="Straight Arrow Connector 226"/>
          <p:cNvCxnSpPr/>
          <p:nvPr/>
        </p:nvCxnSpPr>
        <p:spPr>
          <a:xfrm flipH="1" flipV="1">
            <a:off x="878541" y="3496004"/>
            <a:ext cx="26894" cy="2272549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 flipV="1">
            <a:off x="12102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 flipV="1">
            <a:off x="15150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flipV="1">
            <a:off x="1847909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8" name="Group 427"/>
          <p:cNvGrpSpPr/>
          <p:nvPr/>
        </p:nvGrpSpPr>
        <p:grpSpPr>
          <a:xfrm>
            <a:off x="653247" y="5764542"/>
            <a:ext cx="1480353" cy="407658"/>
            <a:chOff x="653247" y="5764542"/>
            <a:chExt cx="1480353" cy="407658"/>
          </a:xfrm>
        </p:grpSpPr>
        <p:sp>
          <p:nvSpPr>
            <p:cNvPr id="226" name="Rectangle 225"/>
            <p:cNvSpPr/>
            <p:nvPr/>
          </p:nvSpPr>
          <p:spPr>
            <a:xfrm>
              <a:off x="662210" y="5764542"/>
              <a:ext cx="1471390" cy="4076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653247" y="5771151"/>
              <a:ext cx="1471388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2872010" y="1949592"/>
            <a:ext cx="1471389" cy="1546409"/>
            <a:chOff x="366114" y="1452283"/>
            <a:chExt cx="1538886" cy="1546412"/>
          </a:xfrm>
        </p:grpSpPr>
        <p:sp>
          <p:nvSpPr>
            <p:cNvPr id="258" name="Rectangle 257"/>
            <p:cNvSpPr/>
            <p:nvPr/>
          </p:nvSpPr>
          <p:spPr>
            <a:xfrm>
              <a:off x="372035" y="1452283"/>
              <a:ext cx="1532965" cy="15464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 x 1</a:t>
              </a:r>
            </a:p>
            <a:p>
              <a:pPr algn="ctr"/>
              <a:r>
                <a:rPr lang="en-US" dirty="0"/>
                <a:t>MUX 2</a:t>
              </a: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366114" y="2629365"/>
              <a:ext cx="1538885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cxnSp>
        <p:nvCxnSpPr>
          <p:cNvPr id="262" name="Straight Arrow Connector 261"/>
          <p:cNvCxnSpPr/>
          <p:nvPr/>
        </p:nvCxnSpPr>
        <p:spPr>
          <a:xfrm flipV="1">
            <a:off x="34200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Arrow Connector 262"/>
          <p:cNvCxnSpPr/>
          <p:nvPr/>
        </p:nvCxnSpPr>
        <p:spPr>
          <a:xfrm flipV="1">
            <a:off x="37248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/>
          <p:cNvCxnSpPr/>
          <p:nvPr/>
        </p:nvCxnSpPr>
        <p:spPr>
          <a:xfrm flipV="1">
            <a:off x="4057709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9" name="Group 428"/>
          <p:cNvGrpSpPr/>
          <p:nvPr/>
        </p:nvGrpSpPr>
        <p:grpSpPr>
          <a:xfrm>
            <a:off x="2863047" y="5764542"/>
            <a:ext cx="1480353" cy="407658"/>
            <a:chOff x="2863047" y="5764542"/>
            <a:chExt cx="1480353" cy="407658"/>
          </a:xfrm>
        </p:grpSpPr>
        <p:sp>
          <p:nvSpPr>
            <p:cNvPr id="260" name="Rectangle 259"/>
            <p:cNvSpPr/>
            <p:nvPr/>
          </p:nvSpPr>
          <p:spPr>
            <a:xfrm>
              <a:off x="2872010" y="5764542"/>
              <a:ext cx="1471390" cy="4076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2863047" y="5771151"/>
              <a:ext cx="1471388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5081810" y="1949592"/>
            <a:ext cx="1471389" cy="1546409"/>
            <a:chOff x="366114" y="1452283"/>
            <a:chExt cx="1538886" cy="1546412"/>
          </a:xfrm>
        </p:grpSpPr>
        <p:sp>
          <p:nvSpPr>
            <p:cNvPr id="267" name="Rectangle 266"/>
            <p:cNvSpPr/>
            <p:nvPr/>
          </p:nvSpPr>
          <p:spPr>
            <a:xfrm>
              <a:off x="372035" y="1452283"/>
              <a:ext cx="1532965" cy="15464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 x 1</a:t>
              </a:r>
            </a:p>
            <a:p>
              <a:pPr algn="ctr"/>
              <a:r>
                <a:rPr lang="en-US" dirty="0"/>
                <a:t>MUX 1</a:t>
              </a: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366114" y="2629365"/>
              <a:ext cx="1538885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cxnSp>
        <p:nvCxnSpPr>
          <p:cNvPr id="271" name="Straight Arrow Connector 270"/>
          <p:cNvCxnSpPr/>
          <p:nvPr/>
        </p:nvCxnSpPr>
        <p:spPr>
          <a:xfrm flipV="1">
            <a:off x="56298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/>
          <p:nvPr/>
        </p:nvCxnSpPr>
        <p:spPr>
          <a:xfrm flipV="1">
            <a:off x="59346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 flipV="1">
            <a:off x="6267509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0" name="Group 429"/>
          <p:cNvGrpSpPr/>
          <p:nvPr/>
        </p:nvGrpSpPr>
        <p:grpSpPr>
          <a:xfrm>
            <a:off x="5072847" y="5764542"/>
            <a:ext cx="1480353" cy="407658"/>
            <a:chOff x="5072847" y="5764542"/>
            <a:chExt cx="1480353" cy="407658"/>
          </a:xfrm>
        </p:grpSpPr>
        <p:sp>
          <p:nvSpPr>
            <p:cNvPr id="269" name="Rectangle 268"/>
            <p:cNvSpPr/>
            <p:nvPr/>
          </p:nvSpPr>
          <p:spPr>
            <a:xfrm>
              <a:off x="5081810" y="5764542"/>
              <a:ext cx="1471390" cy="4076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5072847" y="5771151"/>
              <a:ext cx="1471388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7215410" y="1949592"/>
            <a:ext cx="1471389" cy="1546409"/>
            <a:chOff x="366114" y="1452283"/>
            <a:chExt cx="1538886" cy="1546412"/>
          </a:xfrm>
        </p:grpSpPr>
        <p:sp>
          <p:nvSpPr>
            <p:cNvPr id="276" name="Rectangle 275"/>
            <p:cNvSpPr/>
            <p:nvPr/>
          </p:nvSpPr>
          <p:spPr>
            <a:xfrm>
              <a:off x="372035" y="1452283"/>
              <a:ext cx="1532965" cy="15464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 x 1</a:t>
              </a:r>
            </a:p>
            <a:p>
              <a:pPr algn="ctr"/>
              <a:r>
                <a:rPr lang="en-US" dirty="0"/>
                <a:t>MUX 0</a:t>
              </a: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366114" y="2629365"/>
              <a:ext cx="1538885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cxnSp>
        <p:nvCxnSpPr>
          <p:cNvPr id="280" name="Straight Arrow Connector 279"/>
          <p:cNvCxnSpPr/>
          <p:nvPr/>
        </p:nvCxnSpPr>
        <p:spPr>
          <a:xfrm flipV="1">
            <a:off x="77634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/>
          <p:nvPr/>
        </p:nvCxnSpPr>
        <p:spPr>
          <a:xfrm flipV="1">
            <a:off x="8068235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/>
          <p:nvPr/>
        </p:nvCxnSpPr>
        <p:spPr>
          <a:xfrm flipV="1">
            <a:off x="8401109" y="5305096"/>
            <a:ext cx="0" cy="46346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1" name="Group 430"/>
          <p:cNvGrpSpPr/>
          <p:nvPr/>
        </p:nvGrpSpPr>
        <p:grpSpPr>
          <a:xfrm>
            <a:off x="7206447" y="5764542"/>
            <a:ext cx="1480353" cy="407658"/>
            <a:chOff x="7206447" y="5764542"/>
            <a:chExt cx="1480353" cy="407658"/>
          </a:xfrm>
        </p:grpSpPr>
        <p:sp>
          <p:nvSpPr>
            <p:cNvPr id="278" name="Rectangle 277"/>
            <p:cNvSpPr/>
            <p:nvPr/>
          </p:nvSpPr>
          <p:spPr>
            <a:xfrm>
              <a:off x="7215410" y="5764542"/>
              <a:ext cx="1471390" cy="4076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7206447" y="5771151"/>
              <a:ext cx="1471388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3    2    1    0</a:t>
              </a:r>
            </a:p>
          </p:txBody>
        </p:sp>
      </p:grpSp>
      <p:grpSp>
        <p:nvGrpSpPr>
          <p:cNvPr id="444" name="Group 443"/>
          <p:cNvGrpSpPr/>
          <p:nvPr/>
        </p:nvGrpSpPr>
        <p:grpSpPr>
          <a:xfrm>
            <a:off x="0" y="1371600"/>
            <a:ext cx="7221071" cy="1351198"/>
            <a:chOff x="0" y="1371600"/>
            <a:chExt cx="7221071" cy="1351198"/>
          </a:xfrm>
        </p:grpSpPr>
        <p:cxnSp>
          <p:nvCxnSpPr>
            <p:cNvPr id="285" name="Straight Connector 284"/>
            <p:cNvCxnSpPr/>
            <p:nvPr/>
          </p:nvCxnSpPr>
          <p:spPr>
            <a:xfrm>
              <a:off x="0" y="1676400"/>
              <a:ext cx="6781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>
              <a:off x="0" y="1371600"/>
              <a:ext cx="69342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Elbow Connector 288"/>
            <p:cNvCxnSpPr/>
            <p:nvPr/>
          </p:nvCxnSpPr>
          <p:spPr>
            <a:xfrm rot="16200000" flipH="1">
              <a:off x="6554437" y="1751363"/>
              <a:ext cx="1046397" cy="286871"/>
            </a:xfrm>
            <a:prstGeom prst="bentConnector2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Elbow Connector 291"/>
            <p:cNvCxnSpPr>
              <a:endCxn id="276" idx="1"/>
            </p:cNvCxnSpPr>
            <p:nvPr/>
          </p:nvCxnSpPr>
          <p:spPr>
            <a:xfrm rot="16200000" flipH="1">
              <a:off x="6480417" y="1982143"/>
              <a:ext cx="1042036" cy="439271"/>
            </a:xfrm>
            <a:prstGeom prst="bentConnector2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Elbow Connector 293"/>
            <p:cNvCxnSpPr/>
            <p:nvPr/>
          </p:nvCxnSpPr>
          <p:spPr>
            <a:xfrm rot="16200000" flipH="1">
              <a:off x="4420838" y="1751363"/>
              <a:ext cx="1046397" cy="286871"/>
            </a:xfrm>
            <a:prstGeom prst="bentConnector2">
              <a:avLst/>
            </a:prstGeom>
            <a:ln w="25400">
              <a:headEnd type="oval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Elbow Connector 294"/>
            <p:cNvCxnSpPr/>
            <p:nvPr/>
          </p:nvCxnSpPr>
          <p:spPr>
            <a:xfrm rot="16200000" flipH="1">
              <a:off x="4346818" y="1982143"/>
              <a:ext cx="1042036" cy="439271"/>
            </a:xfrm>
            <a:prstGeom prst="bentConnector2">
              <a:avLst/>
            </a:prstGeom>
            <a:ln w="25400">
              <a:headEnd type="oval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Elbow Connector 295"/>
            <p:cNvCxnSpPr/>
            <p:nvPr/>
          </p:nvCxnSpPr>
          <p:spPr>
            <a:xfrm rot="16200000" flipH="1">
              <a:off x="2211038" y="1751364"/>
              <a:ext cx="1046397" cy="286871"/>
            </a:xfrm>
            <a:prstGeom prst="bentConnector2">
              <a:avLst/>
            </a:prstGeom>
            <a:ln w="25400">
              <a:headEnd type="oval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Elbow Connector 296"/>
            <p:cNvCxnSpPr/>
            <p:nvPr/>
          </p:nvCxnSpPr>
          <p:spPr>
            <a:xfrm rot="16200000" flipH="1">
              <a:off x="2137018" y="1982144"/>
              <a:ext cx="1042036" cy="439271"/>
            </a:xfrm>
            <a:prstGeom prst="bentConnector2">
              <a:avLst/>
            </a:prstGeom>
            <a:ln w="25400">
              <a:headEnd type="oval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Elbow Connector 297"/>
            <p:cNvCxnSpPr/>
            <p:nvPr/>
          </p:nvCxnSpPr>
          <p:spPr>
            <a:xfrm rot="16200000" flipH="1">
              <a:off x="1238" y="1751363"/>
              <a:ext cx="1046397" cy="286871"/>
            </a:xfrm>
            <a:prstGeom prst="bentConnector2">
              <a:avLst/>
            </a:prstGeom>
            <a:ln w="25400">
              <a:headEnd type="oval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Elbow Connector 298"/>
            <p:cNvCxnSpPr/>
            <p:nvPr/>
          </p:nvCxnSpPr>
          <p:spPr>
            <a:xfrm rot="16200000" flipH="1">
              <a:off x="-72782" y="1982143"/>
              <a:ext cx="1042036" cy="439271"/>
            </a:xfrm>
            <a:prstGeom prst="bentConnector2">
              <a:avLst/>
            </a:prstGeom>
            <a:ln w="25400">
              <a:headEnd type="oval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6" name="Elbow Connector 305"/>
          <p:cNvCxnSpPr>
            <a:stCxn id="276" idx="0"/>
          </p:cNvCxnSpPr>
          <p:nvPr/>
        </p:nvCxnSpPr>
        <p:spPr>
          <a:xfrm rot="5400000" flipH="1" flipV="1">
            <a:off x="8051773" y="1525238"/>
            <a:ext cx="326517" cy="522192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Elbow Connector 309"/>
          <p:cNvCxnSpPr>
            <a:stCxn id="267" idx="0"/>
          </p:cNvCxnSpPr>
          <p:nvPr/>
        </p:nvCxnSpPr>
        <p:spPr>
          <a:xfrm rot="5400000" flipH="1" flipV="1">
            <a:off x="6890115" y="363578"/>
            <a:ext cx="516234" cy="2655795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Elbow Connector 312"/>
          <p:cNvCxnSpPr>
            <a:stCxn id="258" idx="0"/>
          </p:cNvCxnSpPr>
          <p:nvPr/>
        </p:nvCxnSpPr>
        <p:spPr>
          <a:xfrm rot="5400000" flipH="1" flipV="1">
            <a:off x="5680317" y="-846220"/>
            <a:ext cx="726030" cy="4865595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218" idx="0"/>
          </p:cNvCxnSpPr>
          <p:nvPr/>
        </p:nvCxnSpPr>
        <p:spPr>
          <a:xfrm rot="5400000" flipH="1" flipV="1">
            <a:off x="4471415" y="-2055122"/>
            <a:ext cx="934035" cy="7075395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/>
          <p:cNvSpPr txBox="1"/>
          <p:nvPr/>
        </p:nvSpPr>
        <p:spPr>
          <a:xfrm>
            <a:off x="-76200" y="1038726"/>
            <a:ext cx="37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1</a:t>
            </a:r>
          </a:p>
        </p:txBody>
      </p:sp>
      <p:sp>
        <p:nvSpPr>
          <p:cNvPr id="321" name="TextBox 320"/>
          <p:cNvSpPr txBox="1"/>
          <p:nvPr/>
        </p:nvSpPr>
        <p:spPr>
          <a:xfrm>
            <a:off x="-76200" y="1355558"/>
            <a:ext cx="37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0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8261684" y="893028"/>
            <a:ext cx="1037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4-line common bus</a:t>
            </a:r>
            <a:endParaRPr lang="en-US" sz="1600" baseline="-25000" dirty="0"/>
          </a:p>
        </p:txBody>
      </p:sp>
      <p:cxnSp>
        <p:nvCxnSpPr>
          <p:cNvPr id="324" name="Elbow Connector 323"/>
          <p:cNvCxnSpPr/>
          <p:nvPr/>
        </p:nvCxnSpPr>
        <p:spPr>
          <a:xfrm rot="16200000" flipV="1">
            <a:off x="1038019" y="3696288"/>
            <a:ext cx="2268542" cy="1867967"/>
          </a:xfrm>
          <a:prstGeom prst="bentConnector3">
            <a:avLst>
              <a:gd name="adj1" fmla="val 40101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2" name="Group 371"/>
          <p:cNvGrpSpPr/>
          <p:nvPr/>
        </p:nvGrpSpPr>
        <p:grpSpPr>
          <a:xfrm>
            <a:off x="1552074" y="3496000"/>
            <a:ext cx="3737810" cy="2261700"/>
            <a:chOff x="1552074" y="3496000"/>
            <a:chExt cx="3737810" cy="2261700"/>
          </a:xfrm>
        </p:grpSpPr>
        <p:cxnSp>
          <p:nvCxnSpPr>
            <p:cNvPr id="364" name="Straight Arrow Connector 363"/>
            <p:cNvCxnSpPr/>
            <p:nvPr/>
          </p:nvCxnSpPr>
          <p:spPr>
            <a:xfrm flipV="1">
              <a:off x="1552074" y="3496000"/>
              <a:ext cx="0" cy="1136278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/>
          </p:nvCxnSpPr>
          <p:spPr>
            <a:xfrm>
              <a:off x="1552074" y="4630271"/>
              <a:ext cx="373781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>
            <a:xfrm>
              <a:off x="5273842" y="4623429"/>
              <a:ext cx="0" cy="113427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7" name="Group 376"/>
          <p:cNvGrpSpPr/>
          <p:nvPr/>
        </p:nvGrpSpPr>
        <p:grpSpPr>
          <a:xfrm>
            <a:off x="1884948" y="3489158"/>
            <a:ext cx="5550568" cy="2268542"/>
            <a:chOff x="1552074" y="3496000"/>
            <a:chExt cx="5550568" cy="2268542"/>
          </a:xfrm>
        </p:grpSpPr>
        <p:cxnSp>
          <p:nvCxnSpPr>
            <p:cNvPr id="378" name="Straight Arrow Connector 377"/>
            <p:cNvCxnSpPr/>
            <p:nvPr/>
          </p:nvCxnSpPr>
          <p:spPr>
            <a:xfrm flipV="1">
              <a:off x="1568116" y="3496000"/>
              <a:ext cx="0" cy="930442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/>
            <p:nvPr/>
          </p:nvCxnSpPr>
          <p:spPr>
            <a:xfrm>
              <a:off x="1552074" y="4426442"/>
              <a:ext cx="55505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>
              <a:off x="7086600" y="4426442"/>
              <a:ext cx="0" cy="13381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7" name="TextBox 386"/>
          <p:cNvSpPr txBox="1"/>
          <p:nvPr/>
        </p:nvSpPr>
        <p:spPr>
          <a:xfrm>
            <a:off x="990600" y="49850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D</a:t>
            </a:r>
            <a:r>
              <a:rPr lang="en-US" i="1" baseline="-25000" dirty="0"/>
              <a:t>2</a:t>
            </a:r>
          </a:p>
        </p:txBody>
      </p:sp>
      <p:sp>
        <p:nvSpPr>
          <p:cNvPr id="388" name="TextBox 387"/>
          <p:cNvSpPr txBox="1"/>
          <p:nvPr/>
        </p:nvSpPr>
        <p:spPr>
          <a:xfrm>
            <a:off x="1311442" y="499274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D</a:t>
            </a:r>
            <a:r>
              <a:rPr lang="en-US" i="1" baseline="-25000" dirty="0"/>
              <a:t>1</a:t>
            </a:r>
          </a:p>
        </p:txBody>
      </p:sp>
      <p:sp>
        <p:nvSpPr>
          <p:cNvPr id="389" name="TextBox 388"/>
          <p:cNvSpPr txBox="1"/>
          <p:nvPr/>
        </p:nvSpPr>
        <p:spPr>
          <a:xfrm>
            <a:off x="1643137" y="49850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D</a:t>
            </a:r>
            <a:r>
              <a:rPr lang="en-US" i="1" baseline="-25000" dirty="0"/>
              <a:t>0</a:t>
            </a:r>
          </a:p>
        </p:txBody>
      </p:sp>
      <p:sp>
        <p:nvSpPr>
          <p:cNvPr id="390" name="TextBox 389"/>
          <p:cNvSpPr txBox="1"/>
          <p:nvPr/>
        </p:nvSpPr>
        <p:spPr>
          <a:xfrm>
            <a:off x="3216442" y="49850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C</a:t>
            </a:r>
            <a:r>
              <a:rPr lang="en-US" i="1" baseline="-25000" dirty="0"/>
              <a:t>2</a:t>
            </a:r>
          </a:p>
        </p:txBody>
      </p:sp>
      <p:sp>
        <p:nvSpPr>
          <p:cNvPr id="391" name="TextBox 390"/>
          <p:cNvSpPr txBox="1"/>
          <p:nvPr/>
        </p:nvSpPr>
        <p:spPr>
          <a:xfrm>
            <a:off x="3537284" y="499274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C</a:t>
            </a:r>
            <a:r>
              <a:rPr lang="en-US" i="1" baseline="-25000" dirty="0"/>
              <a:t>1</a:t>
            </a:r>
          </a:p>
        </p:txBody>
      </p:sp>
      <p:sp>
        <p:nvSpPr>
          <p:cNvPr id="392" name="TextBox 391"/>
          <p:cNvSpPr txBox="1"/>
          <p:nvPr/>
        </p:nvSpPr>
        <p:spPr>
          <a:xfrm>
            <a:off x="3868979" y="49850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C</a:t>
            </a:r>
            <a:r>
              <a:rPr lang="en-US" i="1" baseline="-25000" dirty="0"/>
              <a:t>0</a:t>
            </a:r>
          </a:p>
        </p:txBody>
      </p:sp>
      <p:sp>
        <p:nvSpPr>
          <p:cNvPr id="393" name="TextBox 392"/>
          <p:cNvSpPr txBox="1"/>
          <p:nvPr/>
        </p:nvSpPr>
        <p:spPr>
          <a:xfrm>
            <a:off x="5410200" y="4997116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i="1" baseline="-25000" dirty="0"/>
              <a:t>2</a:t>
            </a:r>
          </a:p>
        </p:txBody>
      </p:sp>
      <p:sp>
        <p:nvSpPr>
          <p:cNvPr id="394" name="TextBox 393"/>
          <p:cNvSpPr txBox="1"/>
          <p:nvPr/>
        </p:nvSpPr>
        <p:spPr>
          <a:xfrm>
            <a:off x="5757937" y="498873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i="1" baseline="-25000" dirty="0"/>
              <a:t>1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6062737" y="4997116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i="1" baseline="-25000" dirty="0"/>
              <a:t>0</a:t>
            </a:r>
          </a:p>
        </p:txBody>
      </p:sp>
      <p:sp>
        <p:nvSpPr>
          <p:cNvPr id="396" name="TextBox 395"/>
          <p:cNvSpPr txBox="1"/>
          <p:nvPr/>
        </p:nvSpPr>
        <p:spPr>
          <a:xfrm>
            <a:off x="7543800" y="49850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en-US" i="1" baseline="-25000" dirty="0"/>
              <a:t>2</a:t>
            </a:r>
          </a:p>
        </p:txBody>
      </p:sp>
      <p:sp>
        <p:nvSpPr>
          <p:cNvPr id="397" name="TextBox 396"/>
          <p:cNvSpPr txBox="1"/>
          <p:nvPr/>
        </p:nvSpPr>
        <p:spPr>
          <a:xfrm>
            <a:off x="7864642" y="499274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en-US" i="1" baseline="-25000" dirty="0"/>
              <a:t>1</a:t>
            </a:r>
          </a:p>
        </p:txBody>
      </p:sp>
      <p:sp>
        <p:nvSpPr>
          <p:cNvPr id="398" name="TextBox 397"/>
          <p:cNvSpPr txBox="1"/>
          <p:nvPr/>
        </p:nvSpPr>
        <p:spPr>
          <a:xfrm>
            <a:off x="8196337" y="49850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en-US" i="1" baseline="-25000" dirty="0"/>
              <a:t>0</a:t>
            </a:r>
          </a:p>
        </p:txBody>
      </p:sp>
      <p:sp>
        <p:nvSpPr>
          <p:cNvPr id="399" name="TextBox 398"/>
          <p:cNvSpPr txBox="1"/>
          <p:nvPr/>
        </p:nvSpPr>
        <p:spPr>
          <a:xfrm>
            <a:off x="7435516" y="6172564"/>
            <a:ext cx="10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Register </a:t>
            </a:r>
            <a:r>
              <a:rPr lang="en-US" sz="1600" i="1" dirty="0"/>
              <a:t>A</a:t>
            </a:r>
            <a:endParaRPr lang="en-US" sz="1600" i="1" baseline="-25000" dirty="0"/>
          </a:p>
        </p:txBody>
      </p:sp>
      <p:sp>
        <p:nvSpPr>
          <p:cNvPr id="400" name="TextBox 399"/>
          <p:cNvSpPr txBox="1"/>
          <p:nvPr/>
        </p:nvSpPr>
        <p:spPr>
          <a:xfrm>
            <a:off x="5334000" y="6182562"/>
            <a:ext cx="10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Register </a:t>
            </a:r>
            <a:r>
              <a:rPr lang="en-US" sz="1600" i="1" dirty="0"/>
              <a:t>B</a:t>
            </a:r>
            <a:endParaRPr lang="en-US" sz="1600" i="1" baseline="-25000" dirty="0"/>
          </a:p>
        </p:txBody>
      </p:sp>
      <p:sp>
        <p:nvSpPr>
          <p:cNvPr id="401" name="TextBox 400"/>
          <p:cNvSpPr txBox="1"/>
          <p:nvPr/>
        </p:nvSpPr>
        <p:spPr>
          <a:xfrm>
            <a:off x="3077132" y="6172200"/>
            <a:ext cx="10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Register </a:t>
            </a:r>
            <a:r>
              <a:rPr lang="en-US" sz="1600" i="1" dirty="0"/>
              <a:t>C</a:t>
            </a:r>
            <a:endParaRPr lang="en-US" sz="1600" i="1" baseline="-25000" dirty="0"/>
          </a:p>
        </p:txBody>
      </p:sp>
      <p:sp>
        <p:nvSpPr>
          <p:cNvPr id="402" name="TextBox 401"/>
          <p:cNvSpPr txBox="1"/>
          <p:nvPr/>
        </p:nvSpPr>
        <p:spPr>
          <a:xfrm>
            <a:off x="867332" y="6172200"/>
            <a:ext cx="10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Register </a:t>
            </a:r>
            <a:r>
              <a:rPr lang="en-US" sz="1600" i="1" dirty="0"/>
              <a:t>D</a:t>
            </a:r>
            <a:endParaRPr lang="en-US" sz="1600" i="1" baseline="-25000" dirty="0"/>
          </a:p>
        </p:txBody>
      </p:sp>
      <p:cxnSp>
        <p:nvCxnSpPr>
          <p:cNvPr id="404" name="Straight Arrow Connector 403"/>
          <p:cNvCxnSpPr/>
          <p:nvPr/>
        </p:nvCxnSpPr>
        <p:spPr>
          <a:xfrm flipV="1">
            <a:off x="3077132" y="3496000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Arrow Connector 404"/>
          <p:cNvCxnSpPr/>
          <p:nvPr/>
        </p:nvCxnSpPr>
        <p:spPr>
          <a:xfrm flipV="1">
            <a:off x="3429000" y="3489158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Arrow Connector 405"/>
          <p:cNvCxnSpPr/>
          <p:nvPr/>
        </p:nvCxnSpPr>
        <p:spPr>
          <a:xfrm flipV="1">
            <a:off x="3762932" y="3496000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Arrow Connector 406"/>
          <p:cNvCxnSpPr/>
          <p:nvPr/>
        </p:nvCxnSpPr>
        <p:spPr>
          <a:xfrm flipV="1">
            <a:off x="4114800" y="3489158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Arrow Connector 407"/>
          <p:cNvCxnSpPr/>
          <p:nvPr/>
        </p:nvCxnSpPr>
        <p:spPr>
          <a:xfrm flipV="1">
            <a:off x="5301916" y="3496000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Arrow Connector 408"/>
          <p:cNvCxnSpPr/>
          <p:nvPr/>
        </p:nvCxnSpPr>
        <p:spPr>
          <a:xfrm flipV="1">
            <a:off x="5653784" y="3489158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Arrow Connector 409"/>
          <p:cNvCxnSpPr/>
          <p:nvPr/>
        </p:nvCxnSpPr>
        <p:spPr>
          <a:xfrm flipV="1">
            <a:off x="5987716" y="3496000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Arrow Connector 410"/>
          <p:cNvCxnSpPr/>
          <p:nvPr/>
        </p:nvCxnSpPr>
        <p:spPr>
          <a:xfrm flipV="1">
            <a:off x="6339584" y="3489158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Arrow Connector 411"/>
          <p:cNvCxnSpPr/>
          <p:nvPr/>
        </p:nvCxnSpPr>
        <p:spPr>
          <a:xfrm flipV="1">
            <a:off x="7448606" y="3496000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Arrow Connector 412"/>
          <p:cNvCxnSpPr/>
          <p:nvPr/>
        </p:nvCxnSpPr>
        <p:spPr>
          <a:xfrm flipV="1">
            <a:off x="7800474" y="3489158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Arrow Connector 413"/>
          <p:cNvCxnSpPr/>
          <p:nvPr/>
        </p:nvCxnSpPr>
        <p:spPr>
          <a:xfrm flipV="1">
            <a:off x="8134406" y="3496000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Arrow Connector 414"/>
          <p:cNvCxnSpPr/>
          <p:nvPr/>
        </p:nvCxnSpPr>
        <p:spPr>
          <a:xfrm flipV="1">
            <a:off x="8486274" y="3489158"/>
            <a:ext cx="0" cy="314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2895600" y="3886200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D</a:t>
            </a:r>
            <a:r>
              <a:rPr lang="en-US" i="1" baseline="-25000" dirty="0"/>
              <a:t>2</a:t>
            </a:r>
          </a:p>
        </p:txBody>
      </p:sp>
      <p:sp>
        <p:nvSpPr>
          <p:cNvPr id="417" name="TextBox 416"/>
          <p:cNvSpPr txBox="1"/>
          <p:nvPr/>
        </p:nvSpPr>
        <p:spPr>
          <a:xfrm>
            <a:off x="5121442" y="3893858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D</a:t>
            </a:r>
            <a:r>
              <a:rPr lang="en-US" i="1" baseline="-25000" dirty="0"/>
              <a:t>1</a:t>
            </a:r>
          </a:p>
        </p:txBody>
      </p:sp>
      <p:sp>
        <p:nvSpPr>
          <p:cNvPr id="418" name="TextBox 417"/>
          <p:cNvSpPr txBox="1"/>
          <p:nvPr/>
        </p:nvSpPr>
        <p:spPr>
          <a:xfrm>
            <a:off x="7239000" y="3886200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D</a:t>
            </a:r>
            <a:r>
              <a:rPr lang="en-US" i="1" baseline="-25000" dirty="0"/>
              <a:t>0</a:t>
            </a:r>
          </a:p>
        </p:txBody>
      </p:sp>
      <p:sp>
        <p:nvSpPr>
          <p:cNvPr id="419" name="TextBox 418"/>
          <p:cNvSpPr txBox="1"/>
          <p:nvPr/>
        </p:nvSpPr>
        <p:spPr>
          <a:xfrm>
            <a:off x="3243337" y="3886200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C</a:t>
            </a:r>
            <a:r>
              <a:rPr lang="en-US" i="1" baseline="-25000" dirty="0"/>
              <a:t>2</a:t>
            </a:r>
          </a:p>
        </p:txBody>
      </p:sp>
      <p:sp>
        <p:nvSpPr>
          <p:cNvPr id="420" name="TextBox 419"/>
          <p:cNvSpPr txBox="1"/>
          <p:nvPr/>
        </p:nvSpPr>
        <p:spPr>
          <a:xfrm>
            <a:off x="5486400" y="3893858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C</a:t>
            </a:r>
            <a:r>
              <a:rPr lang="en-US" i="1" baseline="-25000" dirty="0"/>
              <a:t>1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7598769" y="3886200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C</a:t>
            </a:r>
            <a:r>
              <a:rPr lang="en-US" i="1" baseline="-25000" dirty="0"/>
              <a:t>0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3581400" y="38945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i="1" baseline="-25000" dirty="0"/>
              <a:t>2</a:t>
            </a:r>
          </a:p>
        </p:txBody>
      </p:sp>
      <p:sp>
        <p:nvSpPr>
          <p:cNvPr id="423" name="TextBox 422"/>
          <p:cNvSpPr txBox="1"/>
          <p:nvPr/>
        </p:nvSpPr>
        <p:spPr>
          <a:xfrm>
            <a:off x="5823284" y="390224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i="1" baseline="-25000" dirty="0"/>
              <a:t>1</a:t>
            </a:r>
          </a:p>
        </p:txBody>
      </p:sp>
      <p:sp>
        <p:nvSpPr>
          <p:cNvPr id="424" name="TextBox 423"/>
          <p:cNvSpPr txBox="1"/>
          <p:nvPr/>
        </p:nvSpPr>
        <p:spPr>
          <a:xfrm>
            <a:off x="7956884" y="3894584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i="1" baseline="-25000" dirty="0"/>
              <a:t>0</a:t>
            </a:r>
          </a:p>
        </p:txBody>
      </p:sp>
      <p:sp>
        <p:nvSpPr>
          <p:cNvPr id="425" name="TextBox 424"/>
          <p:cNvSpPr txBox="1"/>
          <p:nvPr/>
        </p:nvSpPr>
        <p:spPr>
          <a:xfrm>
            <a:off x="3962400" y="390224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en-US" i="1" baseline="-25000" dirty="0"/>
              <a:t>2</a:t>
            </a:r>
          </a:p>
        </p:txBody>
      </p:sp>
      <p:sp>
        <p:nvSpPr>
          <p:cNvPr id="426" name="TextBox 425"/>
          <p:cNvSpPr txBox="1"/>
          <p:nvPr/>
        </p:nvSpPr>
        <p:spPr>
          <a:xfrm>
            <a:off x="6188242" y="3909900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en-US" i="1" baseline="-25000" dirty="0"/>
              <a:t>1</a:t>
            </a:r>
          </a:p>
        </p:txBody>
      </p:sp>
      <p:sp>
        <p:nvSpPr>
          <p:cNvPr id="427" name="TextBox 426"/>
          <p:cNvSpPr txBox="1"/>
          <p:nvPr/>
        </p:nvSpPr>
        <p:spPr>
          <a:xfrm>
            <a:off x="8348737" y="390224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en-US" i="1" baseline="-25000" dirty="0"/>
              <a:t>0</a:t>
            </a:r>
          </a:p>
        </p:txBody>
      </p:sp>
      <p:sp>
        <p:nvSpPr>
          <p:cNvPr id="432" name="TextBox 431"/>
          <p:cNvSpPr txBox="1"/>
          <p:nvPr/>
        </p:nvSpPr>
        <p:spPr>
          <a:xfrm>
            <a:off x="296778" y="1046384"/>
            <a:ext cx="37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E40524"/>
                </a:solidFill>
              </a:rPr>
              <a:t>0</a:t>
            </a:r>
            <a:endParaRPr lang="en-US" baseline="-25000" dirty="0">
              <a:solidFill>
                <a:srgbClr val="E40524"/>
              </a:solidFill>
            </a:endParaRPr>
          </a:p>
        </p:txBody>
      </p:sp>
      <p:sp>
        <p:nvSpPr>
          <p:cNvPr id="433" name="TextBox 432"/>
          <p:cNvSpPr txBox="1"/>
          <p:nvPr/>
        </p:nvSpPr>
        <p:spPr>
          <a:xfrm>
            <a:off x="292768" y="1383268"/>
            <a:ext cx="37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E40524"/>
                </a:solidFill>
              </a:rPr>
              <a:t>0</a:t>
            </a:r>
            <a:endParaRPr lang="en-US" baseline="-25000" dirty="0">
              <a:solidFill>
                <a:srgbClr val="E40524"/>
              </a:solidFill>
            </a:endParaRPr>
          </a:p>
        </p:txBody>
      </p:sp>
      <p:grpSp>
        <p:nvGrpSpPr>
          <p:cNvPr id="434" name="Group 433"/>
          <p:cNvGrpSpPr/>
          <p:nvPr/>
        </p:nvGrpSpPr>
        <p:grpSpPr>
          <a:xfrm>
            <a:off x="1884948" y="3489158"/>
            <a:ext cx="5550568" cy="2268542"/>
            <a:chOff x="1552074" y="3496000"/>
            <a:chExt cx="5550568" cy="2268542"/>
          </a:xfrm>
        </p:grpSpPr>
        <p:cxnSp>
          <p:nvCxnSpPr>
            <p:cNvPr id="435" name="Straight Arrow Connector 434"/>
            <p:cNvCxnSpPr/>
            <p:nvPr/>
          </p:nvCxnSpPr>
          <p:spPr>
            <a:xfrm flipV="1">
              <a:off x="1568116" y="3496000"/>
              <a:ext cx="0" cy="930442"/>
            </a:xfrm>
            <a:prstGeom prst="straightConnector1">
              <a:avLst/>
            </a:prstGeom>
            <a:ln w="25400">
              <a:solidFill>
                <a:srgbClr val="E40524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/>
          </p:nvCxnSpPr>
          <p:spPr>
            <a:xfrm>
              <a:off x="1552074" y="4426442"/>
              <a:ext cx="5550568" cy="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/>
          </p:nvCxnSpPr>
          <p:spPr>
            <a:xfrm>
              <a:off x="7086600" y="4426442"/>
              <a:ext cx="0" cy="133810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8" name="Straight Arrow Connector 437"/>
          <p:cNvCxnSpPr/>
          <p:nvPr/>
        </p:nvCxnSpPr>
        <p:spPr>
          <a:xfrm flipV="1">
            <a:off x="4114800" y="3496000"/>
            <a:ext cx="0" cy="314000"/>
          </a:xfrm>
          <a:prstGeom prst="straightConnector1">
            <a:avLst/>
          </a:prstGeom>
          <a:ln w="25400">
            <a:solidFill>
              <a:srgbClr val="E4052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Arrow Connector 438"/>
          <p:cNvCxnSpPr/>
          <p:nvPr/>
        </p:nvCxnSpPr>
        <p:spPr>
          <a:xfrm flipV="1">
            <a:off x="6340642" y="3496000"/>
            <a:ext cx="0" cy="314000"/>
          </a:xfrm>
          <a:prstGeom prst="straightConnector1">
            <a:avLst/>
          </a:prstGeom>
          <a:ln w="25400">
            <a:solidFill>
              <a:srgbClr val="E4052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Arrow Connector 439"/>
          <p:cNvCxnSpPr/>
          <p:nvPr/>
        </p:nvCxnSpPr>
        <p:spPr>
          <a:xfrm flipV="1">
            <a:off x="8486274" y="3496000"/>
            <a:ext cx="0" cy="314000"/>
          </a:xfrm>
          <a:prstGeom prst="straightConnector1">
            <a:avLst/>
          </a:prstGeom>
          <a:ln w="25400">
            <a:solidFill>
              <a:srgbClr val="E4052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Arrow Connector 440"/>
          <p:cNvCxnSpPr/>
          <p:nvPr/>
        </p:nvCxnSpPr>
        <p:spPr>
          <a:xfrm flipV="1">
            <a:off x="7765883" y="5311698"/>
            <a:ext cx="0" cy="463460"/>
          </a:xfrm>
          <a:prstGeom prst="straightConnector1">
            <a:avLst/>
          </a:prstGeom>
          <a:ln w="25400">
            <a:solidFill>
              <a:srgbClr val="E4052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Arrow Connector 441"/>
          <p:cNvCxnSpPr/>
          <p:nvPr/>
        </p:nvCxnSpPr>
        <p:spPr>
          <a:xfrm flipV="1">
            <a:off x="8065921" y="5311698"/>
            <a:ext cx="0" cy="463460"/>
          </a:xfrm>
          <a:prstGeom prst="straightConnector1">
            <a:avLst/>
          </a:prstGeom>
          <a:ln w="25400">
            <a:solidFill>
              <a:srgbClr val="E4052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Arrow Connector 442"/>
          <p:cNvCxnSpPr/>
          <p:nvPr/>
        </p:nvCxnSpPr>
        <p:spPr>
          <a:xfrm flipV="1">
            <a:off x="8405311" y="5311698"/>
            <a:ext cx="0" cy="463460"/>
          </a:xfrm>
          <a:prstGeom prst="straightConnector1">
            <a:avLst/>
          </a:prstGeom>
          <a:ln w="25400">
            <a:solidFill>
              <a:srgbClr val="E4052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TextBox 444"/>
          <p:cNvSpPr txBox="1"/>
          <p:nvPr/>
        </p:nvSpPr>
        <p:spPr>
          <a:xfrm>
            <a:off x="3609474" y="1584620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40524"/>
                </a:solidFill>
              </a:rPr>
              <a:t>A</a:t>
            </a:r>
            <a:r>
              <a:rPr lang="en-US" i="1" baseline="-25000" dirty="0">
                <a:solidFill>
                  <a:srgbClr val="E40524"/>
                </a:solidFill>
              </a:rPr>
              <a:t>2</a:t>
            </a:r>
          </a:p>
        </p:txBody>
      </p:sp>
      <p:sp>
        <p:nvSpPr>
          <p:cNvPr id="446" name="TextBox 445"/>
          <p:cNvSpPr txBox="1"/>
          <p:nvPr/>
        </p:nvSpPr>
        <p:spPr>
          <a:xfrm>
            <a:off x="5835316" y="1592278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40524"/>
                </a:solidFill>
              </a:rPr>
              <a:t>A</a:t>
            </a:r>
            <a:r>
              <a:rPr lang="en-US" i="1" baseline="-250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447" name="TextBox 446"/>
          <p:cNvSpPr txBox="1"/>
          <p:nvPr/>
        </p:nvSpPr>
        <p:spPr>
          <a:xfrm>
            <a:off x="7995811" y="1584620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40524"/>
                </a:solidFill>
              </a:rPr>
              <a:t>A</a:t>
            </a:r>
            <a:r>
              <a:rPr lang="en-US" i="1" baseline="-250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448" name="TextBox 447"/>
          <p:cNvSpPr txBox="1"/>
          <p:nvPr/>
        </p:nvSpPr>
        <p:spPr>
          <a:xfrm>
            <a:off x="1371600" y="1616242"/>
            <a:ext cx="41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40524"/>
                </a:solidFill>
              </a:rPr>
              <a:t>A</a:t>
            </a:r>
            <a:r>
              <a:rPr lang="en-US" i="1" baseline="-25000" dirty="0">
                <a:solidFill>
                  <a:srgbClr val="E40524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9303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" grpId="0"/>
      <p:bldP spid="321" grpId="0"/>
      <p:bldP spid="322" grpId="0"/>
      <p:bldP spid="387" grpId="0"/>
      <p:bldP spid="388" grpId="0"/>
      <p:bldP spid="389" grpId="0"/>
      <p:bldP spid="390" grpId="0"/>
      <p:bldP spid="391" grpId="0"/>
      <p:bldP spid="392" grpId="0"/>
      <p:bldP spid="393" grpId="0"/>
      <p:bldP spid="394" grpId="0"/>
      <p:bldP spid="395" grpId="0"/>
      <p:bldP spid="396" grpId="0"/>
      <p:bldP spid="397" grpId="0"/>
      <p:bldP spid="398" grpId="0"/>
      <p:bldP spid="399" grpId="0"/>
      <p:bldP spid="400" grpId="0"/>
      <p:bldP spid="401" grpId="0"/>
      <p:bldP spid="402" grpId="0"/>
      <p:bldP spid="416" grpId="0"/>
      <p:bldP spid="417" grpId="0"/>
      <p:bldP spid="418" grpId="0"/>
      <p:bldP spid="419" grpId="0"/>
      <p:bldP spid="420" grpId="0"/>
      <p:bldP spid="421" grpId="0"/>
      <p:bldP spid="422" grpId="0"/>
      <p:bldP spid="423" grpId="0"/>
      <p:bldP spid="424" grpId="0"/>
      <p:bldP spid="425" grpId="0"/>
      <p:bldP spid="426" grpId="0"/>
      <p:bldP spid="427" grpId="0"/>
      <p:bldP spid="432" grpId="0"/>
      <p:bldP spid="433" grpId="0"/>
      <p:bldP spid="445" grpId="0"/>
      <p:bldP spid="446" grpId="0"/>
      <p:bldP spid="447" grpId="0"/>
      <p:bldP spid="4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Bus System for 4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construction of a bus system for four registers is explained earlier.</a:t>
            </a:r>
          </a:p>
          <a:p>
            <a:pPr algn="just"/>
            <a:r>
              <a:rPr lang="en-US" dirty="0"/>
              <a:t>Each register has four bits, numbered 0 through 3. </a:t>
            </a:r>
          </a:p>
          <a:p>
            <a:pPr algn="just"/>
            <a:r>
              <a:rPr lang="en-US" dirty="0"/>
              <a:t>The bus consists of four 4 x 1 multiplexers each having four data inputs, 0 through 3, and two selection inputs, S</a:t>
            </a:r>
            <a:r>
              <a:rPr lang="en-US" baseline="-25000" dirty="0"/>
              <a:t>1</a:t>
            </a:r>
            <a:r>
              <a:rPr lang="en-US" dirty="0"/>
              <a:t> and S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The diagram shows that the bits in the same significant position in each register are connected to the data inputs of one multiplexer to form one line of the bus.</a:t>
            </a:r>
          </a:p>
        </p:txBody>
      </p:sp>
    </p:spTree>
    <p:extLst>
      <p:ext uri="{BB962C8B-B14F-4D97-AF65-F5344CB8AC3E}">
        <p14:creationId xmlns:p14="http://schemas.microsoft.com/office/powerpoint/2010/main" val="309902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Bus System for 4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The two selection lines S</a:t>
            </a:r>
            <a:r>
              <a:rPr lang="en-US" baseline="-25000" dirty="0"/>
              <a:t>1</a:t>
            </a:r>
            <a:r>
              <a:rPr lang="en-US" dirty="0"/>
              <a:t> and S</a:t>
            </a:r>
            <a:r>
              <a:rPr lang="en-US" baseline="-25000" dirty="0"/>
              <a:t>0</a:t>
            </a:r>
            <a:r>
              <a:rPr lang="en-US" dirty="0"/>
              <a:t> are connected to the selection inputs of all four multiplexers. </a:t>
            </a:r>
          </a:p>
          <a:p>
            <a:pPr algn="just"/>
            <a:r>
              <a:rPr lang="en-US" dirty="0"/>
              <a:t>The selection lines choose the four bits of one register and transfer them into the four-line common bus.</a:t>
            </a:r>
          </a:p>
          <a:p>
            <a:pPr lvl="0" algn="just"/>
            <a:r>
              <a:rPr lang="en-US" dirty="0"/>
              <a:t>When S</a:t>
            </a:r>
            <a:r>
              <a:rPr lang="en-US" baseline="-25000" dirty="0"/>
              <a:t>1</a:t>
            </a: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= 00, the 0 data inputs of all four multiplexers are selected and applied to the outputs that form the bus. </a:t>
            </a:r>
          </a:p>
          <a:p>
            <a:pPr algn="just"/>
            <a:r>
              <a:rPr lang="en-US" dirty="0"/>
              <a:t>This causes the bus lines to receive the content of register A since the outputs of this register are connected to the 0 data inputs of the multiplexers.</a:t>
            </a:r>
          </a:p>
        </p:txBody>
      </p:sp>
    </p:spTree>
    <p:extLst>
      <p:ext uri="{BB962C8B-B14F-4D97-AF65-F5344CB8AC3E}">
        <p14:creationId xmlns:p14="http://schemas.microsoft.com/office/powerpoint/2010/main" val="166485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Basic computer data types</a:t>
            </a:r>
          </a:p>
          <a:p>
            <a:r>
              <a:rPr lang="en-US" dirty="0"/>
              <a:t>Complements</a:t>
            </a:r>
          </a:p>
          <a:p>
            <a:r>
              <a:rPr lang="en-US" dirty="0"/>
              <a:t>Fixed point representation</a:t>
            </a:r>
          </a:p>
          <a:p>
            <a:r>
              <a:rPr lang="en-US" dirty="0"/>
              <a:t>Floating point representation</a:t>
            </a:r>
          </a:p>
          <a:p>
            <a:r>
              <a:rPr lang="en-US" dirty="0"/>
              <a:t>Register Transfer language</a:t>
            </a:r>
          </a:p>
          <a:p>
            <a:r>
              <a:rPr lang="en-US" dirty="0"/>
              <a:t>Register Transfer</a:t>
            </a:r>
          </a:p>
          <a:p>
            <a:r>
              <a:rPr lang="en-US" dirty="0"/>
              <a:t>Bus and Memory Transfers (Three-State Bus Buffers, Memory Transfer)</a:t>
            </a:r>
          </a:p>
          <a:p>
            <a:r>
              <a:rPr lang="en-US" dirty="0"/>
              <a:t>Arithmetic Micro-Operations</a:t>
            </a:r>
          </a:p>
          <a:p>
            <a:r>
              <a:rPr lang="en-US" dirty="0"/>
              <a:t>Logic Micro-Operations</a:t>
            </a:r>
          </a:p>
          <a:p>
            <a:r>
              <a:rPr lang="en-US" dirty="0"/>
              <a:t>Shift Micro-Operations</a:t>
            </a:r>
          </a:p>
          <a:p>
            <a:r>
              <a:rPr lang="en-US" dirty="0"/>
              <a:t>Arithmetic logical shift unit</a:t>
            </a:r>
          </a:p>
        </p:txBody>
      </p:sp>
    </p:spTree>
    <p:extLst>
      <p:ext uri="{BB962C8B-B14F-4D97-AF65-F5344CB8AC3E}">
        <p14:creationId xmlns:p14="http://schemas.microsoft.com/office/powerpoint/2010/main" val="294397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Bus System for 4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 shows the register that is selected by the bus for each of the four possible binary values of the selection lines.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556984"/>
              </p:ext>
            </p:extLst>
          </p:nvPr>
        </p:nvGraphicFramePr>
        <p:xfrm>
          <a:off x="190500" y="2057400"/>
          <a:ext cx="8763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Register Selected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25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Bus System for 4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In general, a bus system will multiplex </a:t>
            </a:r>
            <a:r>
              <a:rPr lang="en-US" i="1" dirty="0"/>
              <a:t>k</a:t>
            </a:r>
            <a:r>
              <a:rPr lang="en-US" dirty="0"/>
              <a:t> registers of </a:t>
            </a:r>
            <a:r>
              <a:rPr lang="en-US" i="1" dirty="0"/>
              <a:t>n</a:t>
            </a:r>
            <a:r>
              <a:rPr lang="en-US" dirty="0"/>
              <a:t> bits each to produce an </a:t>
            </a:r>
            <a:r>
              <a:rPr lang="en-US" i="1" dirty="0"/>
              <a:t>n</a:t>
            </a:r>
            <a:r>
              <a:rPr lang="en-US" dirty="0"/>
              <a:t>-line common bus. </a:t>
            </a:r>
          </a:p>
          <a:p>
            <a:pPr lvl="0" algn="just"/>
            <a:r>
              <a:rPr lang="en-US" dirty="0"/>
              <a:t>The number of multiplexers needed to construct the bus is equal to </a:t>
            </a:r>
            <a:r>
              <a:rPr lang="en-US" i="1" dirty="0"/>
              <a:t>n</a:t>
            </a:r>
            <a:r>
              <a:rPr lang="en-US" dirty="0"/>
              <a:t>, the number of bits in each register.</a:t>
            </a:r>
          </a:p>
          <a:p>
            <a:pPr lvl="0" algn="just"/>
            <a:r>
              <a:rPr lang="en-US" dirty="0"/>
              <a:t>The size of each multiplexer must be </a:t>
            </a:r>
            <a:r>
              <a:rPr lang="en-US" i="1" dirty="0"/>
              <a:t>k x 1</a:t>
            </a:r>
            <a:r>
              <a:rPr lang="en-US" dirty="0"/>
              <a:t> since it multiplexes </a:t>
            </a:r>
            <a:r>
              <a:rPr lang="en-US" i="1" dirty="0"/>
              <a:t>k</a:t>
            </a:r>
            <a:r>
              <a:rPr lang="en-US" dirty="0"/>
              <a:t> data lines. </a:t>
            </a:r>
          </a:p>
          <a:p>
            <a:pPr algn="just"/>
            <a:r>
              <a:rPr lang="en-US" dirty="0"/>
              <a:t>For example, a common bus for eight registers of 16 bits requires</a:t>
            </a:r>
          </a:p>
          <a:p>
            <a:pPr marL="336550" indent="0" algn="just">
              <a:buNone/>
            </a:pPr>
            <a:r>
              <a:rPr lang="en-US" dirty="0"/>
              <a:t>Multiplexers - 16 of (8 x 1)</a:t>
            </a:r>
          </a:p>
          <a:p>
            <a:pPr marL="336550" indent="0" algn="just">
              <a:buNone/>
            </a:pPr>
            <a:r>
              <a:rPr lang="en-US" dirty="0"/>
              <a:t>Select Lines - 3</a:t>
            </a:r>
          </a:p>
        </p:txBody>
      </p:sp>
    </p:spTree>
    <p:extLst>
      <p:ext uri="{BB962C8B-B14F-4D97-AF65-F5344CB8AC3E}">
        <p14:creationId xmlns:p14="http://schemas.microsoft.com/office/powerpoint/2010/main" val="33877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Tri-state</a:t>
            </a:r>
            <a:r>
              <a:rPr lang="en-US" dirty="0"/>
              <a:t> Buffer (3 state Buffer)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743200"/>
          </a:xfrm>
        </p:spPr>
        <p:txBody>
          <a:bodyPr/>
          <a:lstStyle/>
          <a:p>
            <a:pPr algn="just"/>
            <a:r>
              <a:rPr lang="en-US" dirty="0"/>
              <a:t>A three-state gate is a digital circuit that exhibits three states.</a:t>
            </a:r>
          </a:p>
          <a:p>
            <a:pPr algn="just"/>
            <a:r>
              <a:rPr lang="en-US" dirty="0"/>
              <a:t>Two of the states are signals equivalent to logic 1 and 0 as in a conventional gate.</a:t>
            </a:r>
          </a:p>
          <a:p>
            <a:pPr algn="just"/>
            <a:r>
              <a:rPr lang="en-US" dirty="0"/>
              <a:t>The third state is high impedance state which behaves like an open circuit, which means that the output is disconnected and does not have logic significance.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711197" y="4117848"/>
            <a:ext cx="3499104" cy="1060704"/>
            <a:chOff x="2711197" y="4117848"/>
            <a:chExt cx="3499104" cy="1060704"/>
          </a:xfrm>
        </p:grpSpPr>
        <p:cxnSp>
          <p:nvCxnSpPr>
            <p:cNvPr id="18" name="Straight Connector 17"/>
            <p:cNvCxnSpPr>
              <a:endCxn id="19" idx="3"/>
            </p:cNvCxnSpPr>
            <p:nvPr/>
          </p:nvCxnSpPr>
          <p:spPr>
            <a:xfrm>
              <a:off x="2711197" y="4648200"/>
              <a:ext cx="129235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Isosceles Triangle 18"/>
            <p:cNvSpPr/>
            <p:nvPr/>
          </p:nvSpPr>
          <p:spPr>
            <a:xfrm rot="5400000">
              <a:off x="3930397" y="4191000"/>
              <a:ext cx="1060704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>
              <a:stCxn id="19" idx="0"/>
            </p:cNvCxnSpPr>
            <p:nvPr/>
          </p:nvCxnSpPr>
          <p:spPr>
            <a:xfrm>
              <a:off x="4917949" y="4648200"/>
              <a:ext cx="129235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2705101" y="4913376"/>
            <a:ext cx="1771686" cy="725424"/>
            <a:chOff x="2705101" y="4913376"/>
            <a:chExt cx="1771686" cy="725424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101" y="5638800"/>
              <a:ext cx="17716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9" idx="5"/>
            </p:cNvCxnSpPr>
            <p:nvPr/>
          </p:nvCxnSpPr>
          <p:spPr>
            <a:xfrm>
              <a:off x="4460749" y="4913376"/>
              <a:ext cx="3048" cy="7254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133473" y="4433888"/>
            <a:ext cx="1622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 Input </a:t>
            </a:r>
            <a:r>
              <a:rPr lang="en-US" i="1" dirty="0"/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33477" y="5421868"/>
            <a:ext cx="161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 Input </a:t>
            </a:r>
            <a:r>
              <a:rPr lang="en-US" i="1" dirty="0"/>
              <a:t>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00787" y="4433888"/>
            <a:ext cx="2652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 </a:t>
            </a:r>
            <a:r>
              <a:rPr lang="en-US" i="1" dirty="0"/>
              <a:t>Y = A</a:t>
            </a:r>
            <a:r>
              <a:rPr lang="en-US" dirty="0"/>
              <a:t> if </a:t>
            </a:r>
            <a:r>
              <a:rPr lang="en-US" i="1" dirty="0"/>
              <a:t>C =1</a:t>
            </a:r>
          </a:p>
          <a:p>
            <a:r>
              <a:rPr lang="en-US" dirty="0"/>
              <a:t>High-impedance if </a:t>
            </a:r>
            <a:r>
              <a:rPr lang="en-US" i="1" dirty="0"/>
              <a:t>C = 0</a:t>
            </a:r>
          </a:p>
        </p:txBody>
      </p:sp>
    </p:spTree>
    <p:extLst>
      <p:ext uri="{BB962C8B-B14F-4D97-AF65-F5344CB8AC3E}">
        <p14:creationId xmlns:p14="http://schemas.microsoft.com/office/powerpoint/2010/main" val="6006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/>
      <p:bldP spid="33" grpId="0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Tri-state</a:t>
            </a:r>
            <a:r>
              <a:rPr lang="en-US" dirty="0"/>
              <a:t> Buffer (3 state Buffer)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control input determines the output state. When the control input </a:t>
            </a:r>
            <a:r>
              <a:rPr lang="en-US" i="1" dirty="0">
                <a:solidFill>
                  <a:schemeClr val="tx2"/>
                </a:solidFill>
              </a:rPr>
              <a:t>C</a:t>
            </a:r>
            <a:r>
              <a:rPr lang="en-US" dirty="0"/>
              <a:t> is equal to </a:t>
            </a:r>
            <a:r>
              <a:rPr lang="en-US" dirty="0">
                <a:solidFill>
                  <a:schemeClr val="tx2"/>
                </a:solidFill>
              </a:rPr>
              <a:t>1</a:t>
            </a:r>
            <a:r>
              <a:rPr lang="en-US" dirty="0"/>
              <a:t>, the output is enabled and the </a:t>
            </a:r>
            <a:r>
              <a:rPr lang="en-US" dirty="0">
                <a:solidFill>
                  <a:schemeClr val="tx2"/>
                </a:solidFill>
              </a:rPr>
              <a:t>gate behaves</a:t>
            </a:r>
            <a:r>
              <a:rPr lang="en-US" dirty="0"/>
              <a:t> like any </a:t>
            </a:r>
            <a:r>
              <a:rPr lang="en-US" dirty="0">
                <a:solidFill>
                  <a:schemeClr val="tx2"/>
                </a:solidFill>
              </a:rPr>
              <a:t>conventional buffer</a:t>
            </a:r>
            <a:r>
              <a:rPr lang="en-US" dirty="0"/>
              <a:t>, with the output equal to the normal input. </a:t>
            </a:r>
          </a:p>
          <a:p>
            <a:pPr algn="just"/>
            <a:r>
              <a:rPr lang="en-US" dirty="0"/>
              <a:t>When the control input </a:t>
            </a:r>
            <a:r>
              <a:rPr lang="en-US" i="1" dirty="0">
                <a:solidFill>
                  <a:schemeClr val="tx2"/>
                </a:solidFill>
              </a:rPr>
              <a:t>C</a:t>
            </a:r>
            <a:r>
              <a:rPr lang="en-US" dirty="0"/>
              <a:t> is </a:t>
            </a:r>
            <a:r>
              <a:rPr lang="en-US" dirty="0">
                <a:solidFill>
                  <a:schemeClr val="tx2"/>
                </a:solidFill>
              </a:rPr>
              <a:t>0</a:t>
            </a:r>
            <a:r>
              <a:rPr lang="en-US" dirty="0"/>
              <a:t>, the </a:t>
            </a:r>
            <a:r>
              <a:rPr lang="en-US" dirty="0">
                <a:solidFill>
                  <a:schemeClr val="tx2"/>
                </a:solidFill>
              </a:rPr>
              <a:t>output</a:t>
            </a:r>
            <a:r>
              <a:rPr lang="en-US" dirty="0"/>
              <a:t> is </a:t>
            </a:r>
            <a:r>
              <a:rPr lang="en-US" dirty="0">
                <a:solidFill>
                  <a:schemeClr val="tx2"/>
                </a:solidFill>
              </a:rPr>
              <a:t>disabled</a:t>
            </a:r>
            <a:r>
              <a:rPr lang="en-US" dirty="0"/>
              <a:t> and the gate goes to a </a:t>
            </a:r>
            <a:r>
              <a:rPr lang="en-US" dirty="0">
                <a:solidFill>
                  <a:schemeClr val="tx2"/>
                </a:solidFill>
              </a:rPr>
              <a:t>high-impedance</a:t>
            </a:r>
            <a:r>
              <a:rPr lang="en-US" dirty="0"/>
              <a:t> state, regardless of the value in the normal input.</a:t>
            </a:r>
          </a:p>
        </p:txBody>
      </p:sp>
    </p:spTree>
    <p:extLst>
      <p:ext uri="{BB962C8B-B14F-4D97-AF65-F5344CB8AC3E}">
        <p14:creationId xmlns:p14="http://schemas.microsoft.com/office/powerpoint/2010/main" val="155866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Bus System using Decoder and Tri-state Buffer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07243" y="3962399"/>
            <a:ext cx="1769357" cy="2156009"/>
            <a:chOff x="921233" y="3962399"/>
            <a:chExt cx="1769357" cy="2156009"/>
          </a:xfrm>
        </p:grpSpPr>
        <p:grpSp>
          <p:nvGrpSpPr>
            <p:cNvPr id="5" name="Group 4"/>
            <p:cNvGrpSpPr/>
            <p:nvPr/>
          </p:nvGrpSpPr>
          <p:grpSpPr>
            <a:xfrm>
              <a:off x="921234" y="3962399"/>
              <a:ext cx="1769356" cy="2156009"/>
              <a:chOff x="372035" y="1452283"/>
              <a:chExt cx="1532966" cy="154641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72035" y="1452283"/>
                <a:ext cx="1532965" cy="154641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 x 4</a:t>
                </a:r>
              </a:p>
              <a:p>
                <a:pPr algn="ctr"/>
                <a:r>
                  <a:rPr lang="en-US" dirty="0"/>
                  <a:t>Decoder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488446" y="1505144"/>
                <a:ext cx="416555" cy="145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    1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    2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    3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921233" y="4313872"/>
              <a:ext cx="48079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    S</a:t>
              </a:r>
              <a:r>
                <a:rPr lang="en-US" baseline="-25000" dirty="0">
                  <a:solidFill>
                    <a:schemeClr val="bg1"/>
                  </a:solidFill>
                </a:rPr>
                <a:t>0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    </a:t>
              </a:r>
              <a:r>
                <a:rPr lang="en-US" i="1" dirty="0">
                  <a:solidFill>
                    <a:schemeClr val="bg1"/>
                  </a:solidFill>
                </a:rPr>
                <a:t>E</a:t>
              </a:r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990600" y="4495800"/>
            <a:ext cx="5191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76312" y="5029200"/>
            <a:ext cx="5191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76312" y="5562600"/>
            <a:ext cx="5191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>
            <a:off x="838200" y="4419600"/>
            <a:ext cx="184453" cy="6858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6200" y="45720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" y="534566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Enable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3276599" y="1624231"/>
            <a:ext cx="519112" cy="2609633"/>
            <a:chOff x="3276599" y="1624231"/>
            <a:chExt cx="519112" cy="2609633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3276599" y="4233864"/>
              <a:ext cx="51911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27" idx="5"/>
            </p:cNvCxnSpPr>
            <p:nvPr/>
          </p:nvCxnSpPr>
          <p:spPr>
            <a:xfrm flipV="1">
              <a:off x="3795710" y="1624231"/>
              <a:ext cx="0" cy="26096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3276599" y="4768086"/>
            <a:ext cx="10811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40" idx="5"/>
          </p:cNvCxnSpPr>
          <p:nvPr/>
        </p:nvCxnSpPr>
        <p:spPr>
          <a:xfrm flipV="1">
            <a:off x="4357763" y="2419567"/>
            <a:ext cx="0" cy="23485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4931075" y="1453542"/>
            <a:ext cx="0" cy="804861"/>
          </a:xfrm>
          <a:prstGeom prst="line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523507" y="1453542"/>
            <a:ext cx="0" cy="1552402"/>
          </a:xfrm>
          <a:prstGeom prst="line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115937" y="1453542"/>
            <a:ext cx="0" cy="2235156"/>
          </a:xfrm>
          <a:prstGeom prst="line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276599" y="5334000"/>
            <a:ext cx="166400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940600" y="3185507"/>
            <a:ext cx="0" cy="216016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6124" y="5867400"/>
            <a:ext cx="224690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67" idx="5"/>
          </p:cNvCxnSpPr>
          <p:nvPr/>
        </p:nvCxnSpPr>
        <p:spPr>
          <a:xfrm flipV="1">
            <a:off x="5533032" y="3849861"/>
            <a:ext cx="9593" cy="20175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1828800" y="1112167"/>
            <a:ext cx="5334000" cy="682752"/>
            <a:chOff x="1828800" y="1112167"/>
            <a:chExt cx="5334000" cy="682752"/>
          </a:xfrm>
        </p:grpSpPr>
        <p:cxnSp>
          <p:nvCxnSpPr>
            <p:cNvPr id="26" name="Straight Connector 25"/>
            <p:cNvCxnSpPr>
              <a:endCxn id="27" idx="3"/>
            </p:cNvCxnSpPr>
            <p:nvPr/>
          </p:nvCxnSpPr>
          <p:spPr>
            <a:xfrm>
              <a:off x="2209800" y="1453543"/>
              <a:ext cx="1291621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Isosceles Triangle 26"/>
            <p:cNvSpPr/>
            <p:nvPr/>
          </p:nvSpPr>
          <p:spPr>
            <a:xfrm rot="5400000">
              <a:off x="3454334" y="1159253"/>
              <a:ext cx="682752" cy="58857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7" idx="0"/>
            </p:cNvCxnSpPr>
            <p:nvPr/>
          </p:nvCxnSpPr>
          <p:spPr>
            <a:xfrm>
              <a:off x="4090000" y="1453543"/>
              <a:ext cx="3072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1828800" y="1295400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A</a:t>
              </a:r>
              <a:r>
                <a:rPr lang="en-US" i="1" baseline="-25000" dirty="0"/>
                <a:t>0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828800" y="1907503"/>
            <a:ext cx="3102275" cy="682752"/>
            <a:chOff x="1828800" y="1907503"/>
            <a:chExt cx="3102275" cy="682752"/>
          </a:xfrm>
        </p:grpSpPr>
        <p:cxnSp>
          <p:nvCxnSpPr>
            <p:cNvPr id="39" name="Straight Connector 38"/>
            <p:cNvCxnSpPr>
              <a:endCxn id="40" idx="3"/>
            </p:cNvCxnSpPr>
            <p:nvPr/>
          </p:nvCxnSpPr>
          <p:spPr>
            <a:xfrm>
              <a:off x="2209800" y="2248879"/>
              <a:ext cx="185367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Isosceles Triangle 39"/>
            <p:cNvSpPr/>
            <p:nvPr/>
          </p:nvSpPr>
          <p:spPr>
            <a:xfrm rot="5400000">
              <a:off x="4016387" y="1954589"/>
              <a:ext cx="682752" cy="58857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stCxn id="40" idx="0"/>
            </p:cNvCxnSpPr>
            <p:nvPr/>
          </p:nvCxnSpPr>
          <p:spPr>
            <a:xfrm>
              <a:off x="4652053" y="2248879"/>
              <a:ext cx="279022" cy="95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1828800" y="2045732"/>
              <a:ext cx="388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B</a:t>
              </a:r>
              <a:r>
                <a:rPr lang="en-US" i="1" baseline="-25000" dirty="0"/>
                <a:t>0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831707" y="2655043"/>
            <a:ext cx="3701325" cy="682752"/>
            <a:chOff x="1831707" y="2655043"/>
            <a:chExt cx="3701325" cy="682752"/>
          </a:xfrm>
        </p:grpSpPr>
        <p:grpSp>
          <p:nvGrpSpPr>
            <p:cNvPr id="94" name="Group 93"/>
            <p:cNvGrpSpPr/>
            <p:nvPr/>
          </p:nvGrpSpPr>
          <p:grpSpPr>
            <a:xfrm>
              <a:off x="2209800" y="2655043"/>
              <a:ext cx="3323232" cy="682752"/>
              <a:chOff x="2209800" y="2655043"/>
              <a:chExt cx="3323232" cy="682752"/>
            </a:xfrm>
          </p:grpSpPr>
          <p:cxnSp>
            <p:nvCxnSpPr>
              <p:cNvPr id="59" name="Straight Connector 58"/>
              <p:cNvCxnSpPr>
                <a:endCxn id="60" idx="3"/>
              </p:cNvCxnSpPr>
              <p:nvPr/>
            </p:nvCxnSpPr>
            <p:spPr>
              <a:xfrm>
                <a:off x="2209800" y="2996419"/>
                <a:ext cx="244610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Isosceles Triangle 59"/>
              <p:cNvSpPr/>
              <p:nvPr/>
            </p:nvSpPr>
            <p:spPr>
              <a:xfrm rot="5400000">
                <a:off x="4608819" y="2702129"/>
                <a:ext cx="682752" cy="588579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>
                <a:stCxn id="60" idx="0"/>
              </p:cNvCxnSpPr>
              <p:nvPr/>
            </p:nvCxnSpPr>
            <p:spPr>
              <a:xfrm>
                <a:off x="5244485" y="2996419"/>
                <a:ext cx="288547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TextBox 86"/>
            <p:cNvSpPr txBox="1"/>
            <p:nvPr/>
          </p:nvSpPr>
          <p:spPr>
            <a:xfrm>
              <a:off x="1831707" y="2796064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</a:t>
              </a:r>
              <a:r>
                <a:rPr lang="en-US" i="1" baseline="-25000" dirty="0"/>
                <a:t>0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828800" y="3337797"/>
            <a:ext cx="4296662" cy="682752"/>
            <a:chOff x="1828800" y="3337797"/>
            <a:chExt cx="4296662" cy="682752"/>
          </a:xfrm>
        </p:grpSpPr>
        <p:grpSp>
          <p:nvGrpSpPr>
            <p:cNvPr id="95" name="Group 94"/>
            <p:cNvGrpSpPr/>
            <p:nvPr/>
          </p:nvGrpSpPr>
          <p:grpSpPr>
            <a:xfrm>
              <a:off x="2209800" y="3337797"/>
              <a:ext cx="3915662" cy="682752"/>
              <a:chOff x="2209800" y="3337797"/>
              <a:chExt cx="3915662" cy="682752"/>
            </a:xfrm>
          </p:grpSpPr>
          <p:cxnSp>
            <p:nvCxnSpPr>
              <p:cNvPr id="66" name="Straight Connector 65"/>
              <p:cNvCxnSpPr>
                <a:endCxn id="67" idx="3"/>
              </p:cNvCxnSpPr>
              <p:nvPr/>
            </p:nvCxnSpPr>
            <p:spPr>
              <a:xfrm>
                <a:off x="2209800" y="3679173"/>
                <a:ext cx="303853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Isosceles Triangle 66"/>
              <p:cNvSpPr/>
              <p:nvPr/>
            </p:nvSpPr>
            <p:spPr>
              <a:xfrm rot="5400000">
                <a:off x="5201249" y="3384883"/>
                <a:ext cx="682752" cy="588579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" name="Straight Connector 67"/>
              <p:cNvCxnSpPr>
                <a:stCxn id="67" idx="0"/>
              </p:cNvCxnSpPr>
              <p:nvPr/>
            </p:nvCxnSpPr>
            <p:spPr>
              <a:xfrm>
                <a:off x="5836915" y="3679173"/>
                <a:ext cx="288547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TextBox 87"/>
            <p:cNvSpPr txBox="1"/>
            <p:nvPr/>
          </p:nvSpPr>
          <p:spPr>
            <a:xfrm>
              <a:off x="1828800" y="347943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D</a:t>
              </a:r>
              <a:r>
                <a:rPr lang="en-US" i="1" baseline="-25000" dirty="0"/>
                <a:t>0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5410200" y="1078468"/>
            <a:ext cx="172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Bus line for bit 0</a:t>
            </a:r>
            <a:endParaRPr lang="en-US" baseline="-25000" dirty="0"/>
          </a:p>
        </p:txBody>
      </p:sp>
      <p:sp>
        <p:nvSpPr>
          <p:cNvPr id="98" name="TextBox 97"/>
          <p:cNvSpPr txBox="1"/>
          <p:nvPr/>
        </p:nvSpPr>
        <p:spPr>
          <a:xfrm>
            <a:off x="1068456" y="41665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0524"/>
                </a:solidFill>
              </a:rPr>
              <a:t>1</a:t>
            </a:r>
            <a:endParaRPr lang="en-US" baseline="-25000" dirty="0">
              <a:solidFill>
                <a:srgbClr val="E40524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68456" y="47060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0524"/>
                </a:solidFill>
              </a:rPr>
              <a:t>0</a:t>
            </a:r>
            <a:endParaRPr lang="en-US" baseline="-25000" dirty="0">
              <a:solidFill>
                <a:srgbClr val="E40524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>
            <a:off x="3266778" y="5334379"/>
            <a:ext cx="1662939" cy="0"/>
          </a:xfrm>
          <a:prstGeom prst="line">
            <a:avLst/>
          </a:prstGeom>
          <a:ln w="25400">
            <a:solidFill>
              <a:srgbClr val="E40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4939991" y="3185886"/>
            <a:ext cx="0" cy="2160161"/>
          </a:xfrm>
          <a:prstGeom prst="line">
            <a:avLst/>
          </a:prstGeom>
          <a:ln w="25400">
            <a:solidFill>
              <a:srgbClr val="E40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5249910" y="3000951"/>
            <a:ext cx="288547" cy="0"/>
          </a:xfrm>
          <a:prstGeom prst="line">
            <a:avLst/>
          </a:prstGeom>
          <a:ln w="25400">
            <a:solidFill>
              <a:srgbClr val="E40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5528932" y="1447800"/>
            <a:ext cx="0" cy="1552402"/>
          </a:xfrm>
          <a:prstGeom prst="line">
            <a:avLst/>
          </a:prstGeom>
          <a:ln w="25400">
            <a:solidFill>
              <a:srgbClr val="E4052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3266778" y="49961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0524"/>
                </a:solidFill>
              </a:rPr>
              <a:t>1</a:t>
            </a:r>
            <a:endParaRPr lang="en-US" baseline="-25000" dirty="0">
              <a:solidFill>
                <a:srgbClr val="E40524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202094" y="3000828"/>
            <a:ext cx="2446106" cy="0"/>
          </a:xfrm>
          <a:prstGeom prst="line">
            <a:avLst/>
          </a:prstGeom>
          <a:ln w="25400">
            <a:solidFill>
              <a:srgbClr val="E40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828800" y="280488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E40524"/>
                </a:solidFill>
              </a:rPr>
              <a:t>C</a:t>
            </a:r>
            <a:r>
              <a:rPr lang="en-US" i="1" baseline="-25000" dirty="0">
                <a:solidFill>
                  <a:srgbClr val="E40524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8266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89" grpId="0"/>
      <p:bldP spid="98" grpId="0"/>
      <p:bldP spid="99" grpId="0"/>
      <p:bldP spid="104" grpId="0"/>
      <p:bldP spid="10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Bus System using Decoder and Tri-state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construction of a bus system with three-state buffers is demonstrated in previous figure.</a:t>
            </a:r>
          </a:p>
          <a:p>
            <a:pPr algn="just"/>
            <a:r>
              <a:rPr lang="en-US" dirty="0"/>
              <a:t>The outputs of four buffers are connected together to form a single bus line.</a:t>
            </a:r>
          </a:p>
          <a:p>
            <a:pPr algn="just"/>
            <a:r>
              <a:rPr lang="en-US" dirty="0"/>
              <a:t>The control inputs to the buffers determine which of the four normal inputs will communicate with the bus line.</a:t>
            </a:r>
          </a:p>
          <a:p>
            <a:pPr algn="just"/>
            <a:r>
              <a:rPr lang="en-US" dirty="0"/>
              <a:t>The connected buffers must be controlled so that only one three-state buffer has access to the bus line while all other buffers are maintained in a high impedance state.</a:t>
            </a:r>
          </a:p>
          <a:p>
            <a:pPr algn="just"/>
            <a:r>
              <a:rPr lang="en-US" dirty="0"/>
              <a:t>One way to ensure that no more than one control input is active at any given time is to use a decoder, as shown in the figure: Bus line with three state-buffers.</a:t>
            </a:r>
          </a:p>
        </p:txBody>
      </p:sp>
    </p:spTree>
    <p:extLst>
      <p:ext uri="{BB962C8B-B14F-4D97-AF65-F5344CB8AC3E}">
        <p14:creationId xmlns:p14="http://schemas.microsoft.com/office/powerpoint/2010/main" val="133949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Bus System using Decoder and Tri-state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When the enable input of the decoder is 0, all of its four outputs are 0, and the bus line is in a high-impedance state because all four buffers are disabled. </a:t>
            </a:r>
          </a:p>
          <a:p>
            <a:pPr algn="just"/>
            <a:r>
              <a:rPr lang="en-US" dirty="0"/>
              <a:t>When the enable input is active, one of the three-state buffers will be active, depending on the binary value in the select inputs of the decoder.</a:t>
            </a:r>
          </a:p>
        </p:txBody>
      </p:sp>
    </p:spTree>
    <p:extLst>
      <p:ext uri="{BB962C8B-B14F-4D97-AF65-F5344CB8AC3E}">
        <p14:creationId xmlns:p14="http://schemas.microsoft.com/office/powerpoint/2010/main" val="130684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990600"/>
          </a:xfrm>
        </p:spPr>
        <p:txBody>
          <a:bodyPr/>
          <a:lstStyle/>
          <a:p>
            <a:r>
              <a:rPr lang="en-US" i="1" dirty="0">
                <a:solidFill>
                  <a:schemeClr val="tx2"/>
                </a:solidFill>
              </a:rPr>
              <a:t>Arithmetic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/>
              <a:t>microoperations</a:t>
            </a:r>
            <a:r>
              <a:rPr lang="en-US" dirty="0"/>
              <a:t> perform </a:t>
            </a:r>
            <a:r>
              <a:rPr lang="en-US" dirty="0">
                <a:solidFill>
                  <a:schemeClr val="tx2"/>
                </a:solidFill>
              </a:rPr>
              <a:t>arithmetic operations</a:t>
            </a:r>
            <a:r>
              <a:rPr lang="en-US" dirty="0"/>
              <a:t> on </a:t>
            </a:r>
            <a:r>
              <a:rPr lang="en-US" dirty="0">
                <a:solidFill>
                  <a:schemeClr val="tx2"/>
                </a:solidFill>
              </a:rPr>
              <a:t>numeric</a:t>
            </a:r>
            <a:r>
              <a:rPr lang="en-US" dirty="0"/>
              <a:t> data stored in registers.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057401"/>
            <a:ext cx="276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Add Microoperation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1600" y="2057400"/>
            <a:ext cx="3319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Subtract Microoperation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2590800"/>
                <a:ext cx="21451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90800"/>
                <a:ext cx="2145139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68843" y="2590800"/>
                <a:ext cx="21451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843" y="2590800"/>
                <a:ext cx="2145139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68842" y="3052465"/>
                <a:ext cx="2681119" cy="462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3←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842" y="3052465"/>
                <a:ext cx="2681119" cy="4624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247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  <a:r>
              <a:rPr lang="en-US" dirty="0" err="1"/>
              <a:t>Microoperations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83166"/>
              </p:ext>
            </p:extLst>
          </p:nvPr>
        </p:nvGraphicFramePr>
        <p:xfrm>
          <a:off x="190500" y="1066800"/>
          <a:ext cx="8763000" cy="822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Symbolic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9561073"/>
                  </p:ext>
                </p:extLst>
              </p:nvPr>
            </p:nvGraphicFramePr>
            <p:xfrm>
              <a:off x="190500" y="188976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4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3←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Contents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2400" b="0" dirty="0"/>
                            <a:t> plus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sz="2400" b="0" dirty="0"/>
                            <a:t> transferred to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endParaRPr lang="en-US" sz="24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9561073"/>
                  </p:ext>
                </p:extLst>
              </p:nvPr>
            </p:nvGraphicFramePr>
            <p:xfrm>
              <a:off x="190500" y="188976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6143624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t="-10667" r="-234651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2659" t="-10667" r="-99" b="-30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609669"/>
                  </p:ext>
                </p:extLst>
              </p:nvPr>
            </p:nvGraphicFramePr>
            <p:xfrm>
              <a:off x="190500" y="234696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4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3←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b="1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Contents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2400" b="0" dirty="0"/>
                            <a:t> minus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sz="2400" b="0" dirty="0"/>
                            <a:t> transferred to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endParaRPr lang="en-US" sz="24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609669"/>
                  </p:ext>
                </p:extLst>
              </p:nvPr>
            </p:nvGraphicFramePr>
            <p:xfrm>
              <a:off x="190500" y="234696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6143624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10667" r="-234651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2659" t="-10667" r="-99" b="-30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8445769"/>
                  </p:ext>
                </p:extLst>
              </p:nvPr>
            </p:nvGraphicFramePr>
            <p:xfrm>
              <a:off x="190500" y="2804160"/>
              <a:ext cx="8763000" cy="82296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4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Complement the contents</a:t>
                          </a:r>
                          <a:r>
                            <a:rPr lang="en-US" sz="2400" b="0" baseline="0" dirty="0"/>
                            <a:t>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sz="2400" b="0" dirty="0"/>
                            <a:t> (1’s complement)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8445769"/>
                  </p:ext>
                </p:extLst>
              </p:nvPr>
            </p:nvGraphicFramePr>
            <p:xfrm>
              <a:off x="190500" y="2804160"/>
              <a:ext cx="8763000" cy="82296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6143624"/>
                  </a:tblGrid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t="-5926" r="-234651" b="-1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42659" t="-5926" r="-99" b="-1703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9408269"/>
                  </p:ext>
                </p:extLst>
              </p:nvPr>
            </p:nvGraphicFramePr>
            <p:xfrm>
              <a:off x="190500" y="3627120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4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acc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2’s complement the contents</a:t>
                          </a:r>
                          <a:r>
                            <a:rPr lang="en-US" sz="2400" b="0" baseline="0" dirty="0"/>
                            <a:t>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sz="2400" b="0" dirty="0"/>
                            <a:t> (negate)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9408269"/>
                  </p:ext>
                </p:extLst>
              </p:nvPr>
            </p:nvGraphicFramePr>
            <p:xfrm>
              <a:off x="190500" y="3627120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6143624"/>
                  </a:tblGrid>
                  <a:tr h="45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t="-10526" r="-234651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42659" t="-10526" r="-99" b="-2894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145235"/>
                  </p:ext>
                </p:extLst>
              </p:nvPr>
            </p:nvGraphicFramePr>
            <p:xfrm>
              <a:off x="190500" y="4085082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4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acc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2400" b="0" dirty="0"/>
                            <a:t> plus</a:t>
                          </a:r>
                          <a:r>
                            <a:rPr lang="en-US" sz="2400" b="0" baseline="0" dirty="0"/>
                            <a:t> the 2’s </a:t>
                          </a:r>
                          <a:r>
                            <a:rPr lang="en-US" sz="2400" b="0" dirty="0"/>
                            <a:t>complement</a:t>
                          </a:r>
                          <a:r>
                            <a:rPr lang="en-US" sz="2400" b="0" baseline="0" dirty="0"/>
                            <a:t>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sz="2400" b="0" dirty="0"/>
                            <a:t> (subtraction)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145235"/>
                  </p:ext>
                </p:extLst>
              </p:nvPr>
            </p:nvGraphicFramePr>
            <p:xfrm>
              <a:off x="190500" y="4085082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6143624"/>
                  </a:tblGrid>
                  <a:tr h="45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t="-10526" r="-234651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42659" t="-10526" r="-99" b="-2894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0925453"/>
                  </p:ext>
                </p:extLst>
              </p:nvPr>
            </p:nvGraphicFramePr>
            <p:xfrm>
              <a:off x="190500" y="4543044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4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Increment</a:t>
                          </a:r>
                          <a:r>
                            <a:rPr lang="en-US" sz="2400" b="0" baseline="0" dirty="0"/>
                            <a:t> the content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2400" b="0" dirty="0"/>
                            <a:t> by one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0925453"/>
                  </p:ext>
                </p:extLst>
              </p:nvPr>
            </p:nvGraphicFramePr>
            <p:xfrm>
              <a:off x="190500" y="4543044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6143624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t="-10526" r="-234651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42659" t="-10526" r="-99" b="-2894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02929"/>
                  </p:ext>
                </p:extLst>
              </p:nvPr>
            </p:nvGraphicFramePr>
            <p:xfrm>
              <a:off x="190500" y="5000244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436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Decrement</a:t>
                          </a:r>
                          <a:r>
                            <a:rPr lang="en-US" sz="2400" b="0" baseline="0" dirty="0"/>
                            <a:t> the content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2400" b="0" dirty="0"/>
                            <a:t> by one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02929"/>
                  </p:ext>
                </p:extLst>
              </p:nvPr>
            </p:nvGraphicFramePr>
            <p:xfrm>
              <a:off x="190500" y="5000244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6143624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8"/>
                          <a:stretch>
                            <a:fillRect t="-10526" r="-234651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8"/>
                          <a:stretch>
                            <a:fillRect l="-42659" t="-10526" r="-99" b="-2894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9667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1524000"/>
          </a:xfrm>
        </p:spPr>
        <p:txBody>
          <a:bodyPr/>
          <a:lstStyle/>
          <a:p>
            <a:r>
              <a:rPr lang="en-US" dirty="0"/>
              <a:t>The digital circuit that generates the arithmetic sum of two binary numbers of any length is called a </a:t>
            </a:r>
            <a:r>
              <a:rPr lang="en-US" i="1" dirty="0">
                <a:solidFill>
                  <a:schemeClr val="tx2"/>
                </a:solidFill>
              </a:rPr>
              <a:t>binary adder</a:t>
            </a:r>
            <a:r>
              <a:rPr lang="en-US" dirty="0"/>
              <a:t>.</a:t>
            </a:r>
          </a:p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7628" y="29717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4456" y="29717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71284" y="29717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0800" y="372138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17628" y="37213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44456" y="37213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71284" y="37213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90800" y="44709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17628" y="44709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44456" y="44709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71284" y="44709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800" y="230461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17628" y="23046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44456" y="23046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71284" y="23046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63972" y="447096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63972" y="37213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+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676400" y="4419600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76400" y="2971800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26144" y="3035586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26144" y="3785171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6144" y="23622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6144" y="4534754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</p:txBody>
      </p:sp>
      <p:sp>
        <p:nvSpPr>
          <p:cNvPr id="33" name="Freeform 32"/>
          <p:cNvSpPr/>
          <p:nvPr/>
        </p:nvSpPr>
        <p:spPr>
          <a:xfrm>
            <a:off x="3843337" y="1906261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324224" y="1930514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757488" y="1930514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Curved Connector 40"/>
          <p:cNvCxnSpPr>
            <a:stCxn id="14" idx="2"/>
            <a:endCxn id="22" idx="2"/>
          </p:cNvCxnSpPr>
          <p:nvPr/>
        </p:nvCxnSpPr>
        <p:spPr>
          <a:xfrm rot="5400000" flipH="1">
            <a:off x="2523913" y="4792329"/>
            <a:ext cx="2" cy="526828"/>
          </a:xfrm>
          <a:prstGeom prst="curvedConnector3">
            <a:avLst>
              <a:gd name="adj1" fmla="val -1143000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86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18E8-0886-4709-BCD0-216FD63F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Computer Data Types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4FF94-0403-4DB6-B159-992F46200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Decimal Number System</a:t>
            </a:r>
          </a:p>
          <a:p>
            <a:pPr lvl="1"/>
            <a:r>
              <a:rPr lang="en-US" dirty="0"/>
              <a:t>Radix(r) = 10, Number range = 0 - 9</a:t>
            </a:r>
          </a:p>
          <a:p>
            <a:r>
              <a:rPr lang="en-US" dirty="0"/>
              <a:t>Binary Number System</a:t>
            </a:r>
          </a:p>
          <a:p>
            <a:pPr lvl="1"/>
            <a:r>
              <a:rPr lang="en-US" dirty="0"/>
              <a:t>Radix(r) = 2, Number range = 0 - 1</a:t>
            </a:r>
          </a:p>
          <a:p>
            <a:r>
              <a:rPr lang="en-US" dirty="0"/>
              <a:t>Octal Number System</a:t>
            </a:r>
          </a:p>
          <a:p>
            <a:pPr lvl="1"/>
            <a:r>
              <a:rPr lang="en-US" dirty="0"/>
              <a:t>Radix(r) = 8, Number range = 0 - 7</a:t>
            </a:r>
          </a:p>
          <a:p>
            <a:r>
              <a:rPr lang="en-US" dirty="0"/>
              <a:t>Hexadecimal Number System</a:t>
            </a:r>
          </a:p>
          <a:p>
            <a:pPr lvl="1"/>
            <a:r>
              <a:rPr lang="en-US" dirty="0"/>
              <a:t>Radix(r) = 16, Number range = 0 - 9 &amp; A - F</a:t>
            </a:r>
          </a:p>
          <a:p>
            <a:r>
              <a:rPr lang="en-US" dirty="0"/>
              <a:t>Binary Coded Decimal Numbers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639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Binary Adder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1859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95600" y="21859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76800" y="21859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000" y="21859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cxnSp>
        <p:nvCxnSpPr>
          <p:cNvPr id="36" name="Straight Arrow Connector 35"/>
          <p:cNvCxnSpPr>
            <a:stCxn id="12" idx="1"/>
            <a:endCxn id="11" idx="3"/>
          </p:cNvCxnSpPr>
          <p:nvPr/>
        </p:nvCxnSpPr>
        <p:spPr>
          <a:xfrm flipH="1">
            <a:off x="6248400" y="2528827"/>
            <a:ext cx="6096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1"/>
            <a:endCxn id="10" idx="3"/>
          </p:cNvCxnSpPr>
          <p:nvPr/>
        </p:nvCxnSpPr>
        <p:spPr>
          <a:xfrm flipH="1">
            <a:off x="4267200" y="2528827"/>
            <a:ext cx="6096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1"/>
            <a:endCxn id="4" idx="3"/>
          </p:cNvCxnSpPr>
          <p:nvPr/>
        </p:nvCxnSpPr>
        <p:spPr>
          <a:xfrm flipH="1">
            <a:off x="2286000" y="2528827"/>
            <a:ext cx="6096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2" idx="3"/>
          </p:cNvCxnSpPr>
          <p:nvPr/>
        </p:nvCxnSpPr>
        <p:spPr>
          <a:xfrm flipH="1" flipV="1">
            <a:off x="8229600" y="2528827"/>
            <a:ext cx="609600" cy="9525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9248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1628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9436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1816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9624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2004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9812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219200" y="1576327"/>
            <a:ext cx="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2"/>
          </p:cNvCxnSpPr>
          <p:nvPr/>
        </p:nvCxnSpPr>
        <p:spPr>
          <a:xfrm>
            <a:off x="7543800" y="28717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1" idx="2"/>
          </p:cNvCxnSpPr>
          <p:nvPr/>
        </p:nvCxnSpPr>
        <p:spPr>
          <a:xfrm>
            <a:off x="5562600" y="28717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0" idx="2"/>
          </p:cNvCxnSpPr>
          <p:nvPr/>
        </p:nvCxnSpPr>
        <p:spPr>
          <a:xfrm>
            <a:off x="3581400" y="28717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" idx="2"/>
          </p:cNvCxnSpPr>
          <p:nvPr/>
        </p:nvCxnSpPr>
        <p:spPr>
          <a:xfrm>
            <a:off x="1600200" y="28717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33400" y="2466976"/>
            <a:ext cx="381000" cy="1023997"/>
            <a:chOff x="533400" y="3090803"/>
            <a:chExt cx="381000" cy="1023997"/>
          </a:xfrm>
        </p:grpSpPr>
        <p:cxnSp>
          <p:nvCxnSpPr>
            <p:cNvPr id="68" name="Straight Connector 67"/>
            <p:cNvCxnSpPr/>
            <p:nvPr/>
          </p:nvCxnSpPr>
          <p:spPr>
            <a:xfrm flipH="1">
              <a:off x="533400" y="3090803"/>
              <a:ext cx="38100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33400" y="3095625"/>
              <a:ext cx="0" cy="1019175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7712242" y="1142879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34200" y="1133415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731042" y="1142879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953000" y="1133415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765884" y="1142879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987842" y="113341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84684" y="1142879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006642" y="113341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414084" y="2138242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359316" y="35575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393334" y="35575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412134" y="35575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6152" y="35575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324600" y="2138241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343400" y="2138303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362200" y="2138303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9708" y="3552764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4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710778" y="89999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932736" y="89052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729578" y="89999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951536" y="89052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764420" y="89999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986378" y="89052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783220" y="89999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005178" y="89052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412620" y="189535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357852" y="38670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391870" y="38670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10670" y="38670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444688" y="38670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23136" y="189535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341936" y="18954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360736" y="18954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48244" y="386232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631699" y="3952874"/>
            <a:ext cx="3081278" cy="3724410"/>
            <a:chOff x="826145" y="1331334"/>
            <a:chExt cx="4279258" cy="3724410"/>
          </a:xfrm>
        </p:grpSpPr>
        <p:sp>
          <p:nvSpPr>
            <p:cNvPr id="60" name="TextBox 59"/>
            <p:cNvSpPr txBox="1"/>
            <p:nvPr/>
          </p:nvSpPr>
          <p:spPr>
            <a:xfrm>
              <a:off x="2590801" y="207550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117630" y="207550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644458" y="207550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71287" y="207550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590801" y="2599018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117630" y="259901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644458" y="259901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171287" y="259901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590801" y="3122528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0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17630" y="312252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644458" y="312252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0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71287" y="312252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0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590801" y="1609546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117630" y="1609545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644458" y="1609545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171287" y="1609545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0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063974" y="312252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2063974" y="2599017"/>
              <a:ext cx="393056" cy="408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+</a:t>
              </a:r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1676402" y="3086652"/>
              <a:ext cx="3429001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1676402" y="2075507"/>
              <a:ext cx="3429001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826145" y="2120056"/>
              <a:ext cx="545342" cy="3224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R1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6145" y="2643566"/>
              <a:ext cx="545342" cy="3224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R2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26145" y="1649762"/>
              <a:ext cx="357791" cy="3224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826145" y="3167076"/>
              <a:ext cx="763352" cy="3224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Sum</a:t>
              </a:r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3843340" y="1331334"/>
              <a:ext cx="542925" cy="2483434"/>
            </a:xfrm>
            <a:custGeom>
              <a:avLst/>
              <a:gdLst>
                <a:gd name="connsiteX0" fmla="*/ 542925 w 542925"/>
                <a:gd name="connsiteY0" fmla="*/ 3151514 h 3555886"/>
                <a:gd name="connsiteX1" fmla="*/ 371475 w 542925"/>
                <a:gd name="connsiteY1" fmla="*/ 3308677 h 3555886"/>
                <a:gd name="connsiteX2" fmla="*/ 171450 w 542925"/>
                <a:gd name="connsiteY2" fmla="*/ 251152 h 3555886"/>
                <a:gd name="connsiteX3" fmla="*/ 0 w 542925"/>
                <a:gd name="connsiteY3" fmla="*/ 394027 h 3555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2925" h="3555886">
                  <a:moveTo>
                    <a:pt x="542925" y="3151514"/>
                  </a:moveTo>
                  <a:cubicBezTo>
                    <a:pt x="488156" y="3471792"/>
                    <a:pt x="433387" y="3792071"/>
                    <a:pt x="371475" y="3308677"/>
                  </a:cubicBezTo>
                  <a:cubicBezTo>
                    <a:pt x="309563" y="2825283"/>
                    <a:pt x="233362" y="736927"/>
                    <a:pt x="171450" y="251152"/>
                  </a:cubicBezTo>
                  <a:cubicBezTo>
                    <a:pt x="109538" y="-234623"/>
                    <a:pt x="54769" y="79702"/>
                    <a:pt x="0" y="394027"/>
                  </a:cubicBezTo>
                </a:path>
              </a:pathLst>
            </a:custGeom>
            <a:noFill/>
            <a:ln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3324224" y="1348272"/>
              <a:ext cx="542925" cy="2483434"/>
            </a:xfrm>
            <a:custGeom>
              <a:avLst/>
              <a:gdLst>
                <a:gd name="connsiteX0" fmla="*/ 542925 w 542925"/>
                <a:gd name="connsiteY0" fmla="*/ 3151514 h 3555886"/>
                <a:gd name="connsiteX1" fmla="*/ 371475 w 542925"/>
                <a:gd name="connsiteY1" fmla="*/ 3308677 h 3555886"/>
                <a:gd name="connsiteX2" fmla="*/ 171450 w 542925"/>
                <a:gd name="connsiteY2" fmla="*/ 251152 h 3555886"/>
                <a:gd name="connsiteX3" fmla="*/ 0 w 542925"/>
                <a:gd name="connsiteY3" fmla="*/ 394027 h 3555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2925" h="3555886">
                  <a:moveTo>
                    <a:pt x="542925" y="3151514"/>
                  </a:moveTo>
                  <a:cubicBezTo>
                    <a:pt x="488156" y="3471792"/>
                    <a:pt x="433387" y="3792071"/>
                    <a:pt x="371475" y="3308677"/>
                  </a:cubicBezTo>
                  <a:cubicBezTo>
                    <a:pt x="309563" y="2825283"/>
                    <a:pt x="233362" y="736927"/>
                    <a:pt x="171450" y="251152"/>
                  </a:cubicBezTo>
                  <a:cubicBezTo>
                    <a:pt x="109538" y="-234623"/>
                    <a:pt x="54769" y="79702"/>
                    <a:pt x="0" y="394027"/>
                  </a:cubicBezTo>
                </a:path>
              </a:pathLst>
            </a:custGeom>
            <a:noFill/>
            <a:ln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2757486" y="1348272"/>
              <a:ext cx="542924" cy="2483434"/>
            </a:xfrm>
            <a:custGeom>
              <a:avLst/>
              <a:gdLst>
                <a:gd name="connsiteX0" fmla="*/ 542925 w 542925"/>
                <a:gd name="connsiteY0" fmla="*/ 3151514 h 3555886"/>
                <a:gd name="connsiteX1" fmla="*/ 371475 w 542925"/>
                <a:gd name="connsiteY1" fmla="*/ 3308677 h 3555886"/>
                <a:gd name="connsiteX2" fmla="*/ 171450 w 542925"/>
                <a:gd name="connsiteY2" fmla="*/ 251152 h 3555886"/>
                <a:gd name="connsiteX3" fmla="*/ 0 w 542925"/>
                <a:gd name="connsiteY3" fmla="*/ 394027 h 3555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2925" h="3555886">
                  <a:moveTo>
                    <a:pt x="542925" y="3151514"/>
                  </a:moveTo>
                  <a:cubicBezTo>
                    <a:pt x="488156" y="3471792"/>
                    <a:pt x="433387" y="3792071"/>
                    <a:pt x="371475" y="3308677"/>
                  </a:cubicBezTo>
                  <a:cubicBezTo>
                    <a:pt x="309563" y="2825283"/>
                    <a:pt x="233362" y="736927"/>
                    <a:pt x="171450" y="251152"/>
                  </a:cubicBezTo>
                  <a:cubicBezTo>
                    <a:pt x="109538" y="-234623"/>
                    <a:pt x="54769" y="79702"/>
                    <a:pt x="0" y="394027"/>
                  </a:cubicBezTo>
                </a:path>
              </a:pathLst>
            </a:custGeom>
            <a:noFill/>
            <a:ln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Curved Connector 125"/>
            <p:cNvCxnSpPr>
              <a:stCxn id="107" idx="2"/>
              <a:endCxn id="115" idx="2"/>
            </p:cNvCxnSpPr>
            <p:nvPr/>
          </p:nvCxnSpPr>
          <p:spPr>
            <a:xfrm rot="5400000" flipH="1">
              <a:off x="2523912" y="4792330"/>
              <a:ext cx="1" cy="526827"/>
            </a:xfrm>
            <a:prstGeom prst="curvedConnector3">
              <a:avLst>
                <a:gd name="adj1" fmla="val -11430000000"/>
              </a:avLst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008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Binary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binary adder is constructed with full-adder circuits connected in cascade, with the output carry from one full-adder connected to the input carry of the next full-adder.</a:t>
            </a:r>
          </a:p>
          <a:p>
            <a:pPr algn="just"/>
            <a:r>
              <a:rPr lang="en-US" dirty="0"/>
              <a:t>The figure shows the interconnections of four full-adders (FA) to provide a 4-bit binary adder.</a:t>
            </a:r>
          </a:p>
          <a:p>
            <a:pPr algn="just"/>
            <a:r>
              <a:rPr lang="en-US" dirty="0"/>
              <a:t>The augends bits of A and the addend bits of B are designated by subscript numbers from right to left, with subscript 0 denoting the low-order bit. </a:t>
            </a:r>
          </a:p>
          <a:p>
            <a:pPr algn="just"/>
            <a:r>
              <a:rPr lang="en-US" dirty="0"/>
              <a:t>The carries are connected in a chain through the full-adders. </a:t>
            </a:r>
          </a:p>
          <a:p>
            <a:pPr algn="just"/>
            <a:r>
              <a:rPr lang="en-US" dirty="0"/>
              <a:t>The input carry to the binary adder is C</a:t>
            </a:r>
            <a:r>
              <a:rPr lang="en-US" baseline="-25000" dirty="0"/>
              <a:t>0</a:t>
            </a:r>
            <a:r>
              <a:rPr lang="en-US" dirty="0"/>
              <a:t> and the output carry is C</a:t>
            </a:r>
            <a:r>
              <a:rPr lang="en-US" baseline="-25000" dirty="0"/>
              <a:t>4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The S outputs of the full-adders generate the required sum bits.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0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Binary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</a:t>
            </a:r>
            <a:r>
              <a:rPr lang="en-US" i="1" dirty="0"/>
              <a:t>n</a:t>
            </a:r>
            <a:r>
              <a:rPr lang="en-US" dirty="0"/>
              <a:t>-bit binary adder requires </a:t>
            </a:r>
            <a:r>
              <a:rPr lang="en-US" i="1" dirty="0"/>
              <a:t>n</a:t>
            </a:r>
            <a:r>
              <a:rPr lang="en-US" dirty="0"/>
              <a:t> full-adders. </a:t>
            </a:r>
          </a:p>
          <a:p>
            <a:pPr algn="just"/>
            <a:r>
              <a:rPr lang="en-US" dirty="0"/>
              <a:t>The output carry from each full-adder is connected to the input carry of the next-high-order full-adder.</a:t>
            </a:r>
          </a:p>
          <a:p>
            <a:pPr algn="just"/>
            <a:r>
              <a:rPr lang="en-US" dirty="0"/>
              <a:t>The </a:t>
            </a:r>
            <a:r>
              <a:rPr lang="en-US" i="1" dirty="0"/>
              <a:t>n</a:t>
            </a:r>
            <a:r>
              <a:rPr lang="en-US" dirty="0"/>
              <a:t> data bits for the A inputs come from one register (such as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R1</a:t>
            </a:r>
            <a:r>
              <a:rPr lang="en-US" dirty="0"/>
              <a:t>), and the </a:t>
            </a:r>
            <a:r>
              <a:rPr lang="en-US" i="1" dirty="0"/>
              <a:t>n</a:t>
            </a:r>
            <a:r>
              <a:rPr lang="en-US" dirty="0"/>
              <a:t> data bits for the B inputs come from another register (such as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R2</a:t>
            </a:r>
            <a:r>
              <a:rPr lang="en-US" dirty="0"/>
              <a:t>). The sum can be transferred to a third register or to one of the source registers (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R1</a:t>
            </a:r>
            <a:r>
              <a:rPr lang="en-US" dirty="0"/>
              <a:t> or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R2</a:t>
            </a:r>
            <a:r>
              <a:rPr lang="en-US" dirty="0"/>
              <a:t>), replacing its previous content.</a:t>
            </a:r>
          </a:p>
        </p:txBody>
      </p:sp>
    </p:spTree>
    <p:extLst>
      <p:ext uri="{BB962C8B-B14F-4D97-AF65-F5344CB8AC3E}">
        <p14:creationId xmlns:p14="http://schemas.microsoft.com/office/powerpoint/2010/main" val="31460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Adder-</a:t>
            </a:r>
            <a:r>
              <a:rPr lang="en-US" dirty="0" err="1"/>
              <a:t>Subtractor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743200"/>
            <a:ext cx="8763000" cy="3581399"/>
          </a:xfrm>
        </p:spPr>
        <p:txBody>
          <a:bodyPr/>
          <a:lstStyle/>
          <a:p>
            <a:pPr algn="just"/>
            <a:r>
              <a:rPr lang="en-US" dirty="0"/>
              <a:t>The addition and subtraction operations can be combined into one com­mon circuit by including an exclusive-OR gate with each full-adder.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990601"/>
            <a:ext cx="276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Add Microoperation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1600" y="990600"/>
            <a:ext cx="3319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Subtract Microoperation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1524000"/>
                <a:ext cx="21451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24000"/>
                <a:ext cx="2145138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68843" y="1524000"/>
                <a:ext cx="21451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843" y="1524000"/>
                <a:ext cx="2145139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57957" y="2052166"/>
                <a:ext cx="2681119" cy="462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957" y="2052166"/>
                <a:ext cx="2681119" cy="4624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1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Binary Adder-</a:t>
            </a:r>
            <a:r>
              <a:rPr lang="en-US" dirty="0" err="1"/>
              <a:t>Subtractor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93292" y="37861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sp>
        <p:nvSpPr>
          <p:cNvPr id="6" name="Rectangle 5"/>
          <p:cNvSpPr/>
          <p:nvPr/>
        </p:nvSpPr>
        <p:spPr>
          <a:xfrm>
            <a:off x="2774492" y="37861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sp>
        <p:nvSpPr>
          <p:cNvPr id="7" name="Rectangle 6"/>
          <p:cNvSpPr/>
          <p:nvPr/>
        </p:nvSpPr>
        <p:spPr>
          <a:xfrm>
            <a:off x="4755692" y="37861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sp>
        <p:nvSpPr>
          <p:cNvPr id="8" name="Rectangle 7"/>
          <p:cNvSpPr/>
          <p:nvPr/>
        </p:nvSpPr>
        <p:spPr>
          <a:xfrm>
            <a:off x="6736892" y="3786127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mbria" panose="02040503050406030204" pitchFamily="18" charset="0"/>
              </a:rPr>
              <a:t>FA</a:t>
            </a:r>
          </a:p>
        </p:txBody>
      </p:sp>
      <p:cxnSp>
        <p:nvCxnSpPr>
          <p:cNvPr id="9" name="Straight Arrow Connector 8"/>
          <p:cNvCxnSpPr>
            <a:stCxn id="8" idx="1"/>
            <a:endCxn id="7" idx="3"/>
          </p:cNvCxnSpPr>
          <p:nvPr/>
        </p:nvCxnSpPr>
        <p:spPr>
          <a:xfrm flipH="1">
            <a:off x="6127292" y="4129027"/>
            <a:ext cx="6096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  <a:endCxn id="6" idx="3"/>
          </p:cNvCxnSpPr>
          <p:nvPr/>
        </p:nvCxnSpPr>
        <p:spPr>
          <a:xfrm flipH="1">
            <a:off x="4146092" y="4129027"/>
            <a:ext cx="6096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1"/>
            <a:endCxn id="5" idx="3"/>
          </p:cNvCxnSpPr>
          <p:nvPr/>
        </p:nvCxnSpPr>
        <p:spPr>
          <a:xfrm flipH="1">
            <a:off x="2164892" y="4129027"/>
            <a:ext cx="6096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3"/>
          </p:cNvCxnSpPr>
          <p:nvPr/>
        </p:nvCxnSpPr>
        <p:spPr>
          <a:xfrm flipH="1" flipV="1">
            <a:off x="8108492" y="4129027"/>
            <a:ext cx="609600" cy="9525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7" idx="2"/>
          </p:cNvCxnSpPr>
          <p:nvPr/>
        </p:nvCxnSpPr>
        <p:spPr>
          <a:xfrm>
            <a:off x="7803692" y="1466910"/>
            <a:ext cx="0" cy="231921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9" idx="2"/>
          </p:cNvCxnSpPr>
          <p:nvPr/>
        </p:nvCxnSpPr>
        <p:spPr>
          <a:xfrm>
            <a:off x="5822492" y="1466910"/>
            <a:ext cx="0" cy="231921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1" idx="2"/>
          </p:cNvCxnSpPr>
          <p:nvPr/>
        </p:nvCxnSpPr>
        <p:spPr>
          <a:xfrm flipH="1">
            <a:off x="3841292" y="1466910"/>
            <a:ext cx="16042" cy="231921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3" idx="2"/>
          </p:cNvCxnSpPr>
          <p:nvPr/>
        </p:nvCxnSpPr>
        <p:spPr>
          <a:xfrm flipH="1">
            <a:off x="1860093" y="1447800"/>
            <a:ext cx="9710" cy="233832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2"/>
          </p:cNvCxnSpPr>
          <p:nvPr/>
        </p:nvCxnSpPr>
        <p:spPr>
          <a:xfrm>
            <a:off x="7422692" y="44719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</p:cNvCxnSpPr>
          <p:nvPr/>
        </p:nvCxnSpPr>
        <p:spPr>
          <a:xfrm>
            <a:off x="5441492" y="44719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2"/>
          </p:cNvCxnSpPr>
          <p:nvPr/>
        </p:nvCxnSpPr>
        <p:spPr>
          <a:xfrm>
            <a:off x="3460292" y="44719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</p:cNvCxnSpPr>
          <p:nvPr/>
        </p:nvCxnSpPr>
        <p:spPr>
          <a:xfrm>
            <a:off x="1479092" y="4471927"/>
            <a:ext cx="0" cy="6858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412292" y="4129027"/>
            <a:ext cx="381000" cy="1028700"/>
            <a:chOff x="412292" y="4129027"/>
            <a:chExt cx="381000" cy="1028700"/>
          </a:xfrm>
        </p:grpSpPr>
        <p:cxnSp>
          <p:nvCxnSpPr>
            <p:cNvPr id="25" name="Straight Connector 24"/>
            <p:cNvCxnSpPr>
              <a:stCxn id="5" idx="1"/>
            </p:cNvCxnSpPr>
            <p:nvPr/>
          </p:nvCxnSpPr>
          <p:spPr>
            <a:xfrm flipH="1">
              <a:off x="412292" y="4129027"/>
              <a:ext cx="38100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12292" y="4138552"/>
              <a:ext cx="0" cy="1019175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7591134" y="1066800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97417" y="1066800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09934" y="1066800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60492" y="1066800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44776" y="1066800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09772" y="1066800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50914" y="1047690"/>
            <a:ext cx="43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98092" y="1066800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92976" y="3738442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38208" y="51577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72226" y="51577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91026" y="51577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25044" y="515772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03492" y="3738441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22292" y="3738503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41092" y="3738503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" y="5152964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4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1006506" y="1905000"/>
            <a:ext cx="8016386" cy="0"/>
          </a:xfrm>
          <a:prstGeom prst="straightConnector1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 rot="5400000">
            <a:off x="6032929" y="2364283"/>
            <a:ext cx="2278210" cy="565484"/>
            <a:chOff x="3002826" y="5435203"/>
            <a:chExt cx="2714895" cy="724319"/>
          </a:xfrm>
        </p:grpSpPr>
        <p:cxnSp>
          <p:nvCxnSpPr>
            <p:cNvPr id="69" name="Straight Connector 68"/>
            <p:cNvCxnSpPr/>
            <p:nvPr/>
          </p:nvCxnSpPr>
          <p:spPr>
            <a:xfrm rot="16200000" flipH="1">
              <a:off x="3770153" y="5663949"/>
              <a:ext cx="1" cy="640150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3546527" y="5076974"/>
              <a:ext cx="1" cy="108740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>
              <a:off x="5364078" y="5447291"/>
              <a:ext cx="1" cy="707284"/>
            </a:xfrm>
            <a:prstGeom prst="line">
              <a:avLst/>
            </a:prstGeom>
            <a:ln w="28575"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Stored Data 71"/>
            <p:cNvSpPr/>
            <p:nvPr/>
          </p:nvSpPr>
          <p:spPr>
            <a:xfrm rot="10800000">
              <a:off x="3997592" y="5435941"/>
              <a:ext cx="1009669" cy="723580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6" fmla="*/ 9841 w 10000"/>
                <a:gd name="connsiteY6" fmla="*/ 6220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0" fmla="*/ 9999 w 10000"/>
                <a:gd name="connsiteY0" fmla="*/ 10000 h 10000"/>
                <a:gd name="connsiteX1" fmla="*/ 5183 w 10000"/>
                <a:gd name="connsiteY1" fmla="*/ 9912 h 10000"/>
                <a:gd name="connsiteX2" fmla="*/ 0 w 10000"/>
                <a:gd name="connsiteY2" fmla="*/ 5043 h 10000"/>
                <a:gd name="connsiteX3" fmla="*/ 5183 w 10000"/>
                <a:gd name="connsiteY3" fmla="*/ 44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9999" y="10000"/>
                  </a:moveTo>
                  <a:lnTo>
                    <a:pt x="5183" y="9912"/>
                  </a:lnTo>
                  <a:cubicBezTo>
                    <a:pt x="3060" y="9824"/>
                    <a:pt x="0" y="6688"/>
                    <a:pt x="0" y="5043"/>
                  </a:cubicBezTo>
                  <a:cubicBezTo>
                    <a:pt x="0" y="3398"/>
                    <a:pt x="2965" y="220"/>
                    <a:pt x="5183" y="44"/>
                  </a:cubicBezTo>
                  <a:lnTo>
                    <a:pt x="1000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Stored Data 71"/>
            <p:cNvSpPr/>
            <p:nvPr/>
          </p:nvSpPr>
          <p:spPr>
            <a:xfrm rot="10800000">
              <a:off x="3990333" y="5435921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Stored Data 71"/>
            <p:cNvSpPr/>
            <p:nvPr/>
          </p:nvSpPr>
          <p:spPr>
            <a:xfrm rot="10800000">
              <a:off x="3911116" y="5435203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9" name="Group 78"/>
          <p:cNvGrpSpPr/>
          <p:nvPr/>
        </p:nvGrpSpPr>
        <p:grpSpPr>
          <a:xfrm rot="5400000">
            <a:off x="3975529" y="2366075"/>
            <a:ext cx="2278210" cy="565484"/>
            <a:chOff x="3002826" y="5435203"/>
            <a:chExt cx="2714895" cy="724319"/>
          </a:xfrm>
        </p:grpSpPr>
        <p:cxnSp>
          <p:nvCxnSpPr>
            <p:cNvPr id="80" name="Straight Connector 79"/>
            <p:cNvCxnSpPr/>
            <p:nvPr/>
          </p:nvCxnSpPr>
          <p:spPr>
            <a:xfrm rot="16200000" flipH="1">
              <a:off x="3770153" y="5663949"/>
              <a:ext cx="1" cy="640150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546527" y="5076974"/>
              <a:ext cx="1" cy="108740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>
              <a:off x="5364078" y="5447291"/>
              <a:ext cx="1" cy="707284"/>
            </a:xfrm>
            <a:prstGeom prst="line">
              <a:avLst/>
            </a:prstGeom>
            <a:ln w="28575"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Stored Data 71"/>
            <p:cNvSpPr/>
            <p:nvPr/>
          </p:nvSpPr>
          <p:spPr>
            <a:xfrm rot="10800000">
              <a:off x="3997592" y="5435941"/>
              <a:ext cx="1009669" cy="723580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6" fmla="*/ 9841 w 10000"/>
                <a:gd name="connsiteY6" fmla="*/ 6220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0" fmla="*/ 9999 w 10000"/>
                <a:gd name="connsiteY0" fmla="*/ 10000 h 10000"/>
                <a:gd name="connsiteX1" fmla="*/ 5183 w 10000"/>
                <a:gd name="connsiteY1" fmla="*/ 9912 h 10000"/>
                <a:gd name="connsiteX2" fmla="*/ 0 w 10000"/>
                <a:gd name="connsiteY2" fmla="*/ 5043 h 10000"/>
                <a:gd name="connsiteX3" fmla="*/ 5183 w 10000"/>
                <a:gd name="connsiteY3" fmla="*/ 44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9999" y="10000"/>
                  </a:moveTo>
                  <a:lnTo>
                    <a:pt x="5183" y="9912"/>
                  </a:lnTo>
                  <a:cubicBezTo>
                    <a:pt x="3060" y="9824"/>
                    <a:pt x="0" y="6688"/>
                    <a:pt x="0" y="5043"/>
                  </a:cubicBezTo>
                  <a:cubicBezTo>
                    <a:pt x="0" y="3398"/>
                    <a:pt x="2965" y="220"/>
                    <a:pt x="5183" y="44"/>
                  </a:cubicBezTo>
                  <a:lnTo>
                    <a:pt x="1000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Stored Data 71"/>
            <p:cNvSpPr/>
            <p:nvPr/>
          </p:nvSpPr>
          <p:spPr>
            <a:xfrm rot="10800000">
              <a:off x="3990333" y="5435921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Stored Data 71"/>
            <p:cNvSpPr/>
            <p:nvPr/>
          </p:nvSpPr>
          <p:spPr>
            <a:xfrm rot="10800000">
              <a:off x="3911116" y="5435203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8" name="Group 87"/>
          <p:cNvGrpSpPr/>
          <p:nvPr/>
        </p:nvGrpSpPr>
        <p:grpSpPr>
          <a:xfrm rot="5400000">
            <a:off x="2038444" y="2373865"/>
            <a:ext cx="2278210" cy="565484"/>
            <a:chOff x="3002826" y="5435203"/>
            <a:chExt cx="2714895" cy="724319"/>
          </a:xfrm>
        </p:grpSpPr>
        <p:cxnSp>
          <p:nvCxnSpPr>
            <p:cNvPr id="89" name="Straight Connector 88"/>
            <p:cNvCxnSpPr/>
            <p:nvPr/>
          </p:nvCxnSpPr>
          <p:spPr>
            <a:xfrm rot="16200000" flipH="1">
              <a:off x="3770153" y="5663949"/>
              <a:ext cx="1" cy="640150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3546527" y="5076974"/>
              <a:ext cx="1" cy="108740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>
              <a:off x="5364078" y="5447291"/>
              <a:ext cx="1" cy="707284"/>
            </a:xfrm>
            <a:prstGeom prst="line">
              <a:avLst/>
            </a:prstGeom>
            <a:ln w="28575"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Stored Data 71"/>
            <p:cNvSpPr/>
            <p:nvPr/>
          </p:nvSpPr>
          <p:spPr>
            <a:xfrm rot="10800000">
              <a:off x="3997592" y="5435941"/>
              <a:ext cx="1009669" cy="723580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6" fmla="*/ 9841 w 10000"/>
                <a:gd name="connsiteY6" fmla="*/ 6220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0" fmla="*/ 9999 w 10000"/>
                <a:gd name="connsiteY0" fmla="*/ 10000 h 10000"/>
                <a:gd name="connsiteX1" fmla="*/ 5183 w 10000"/>
                <a:gd name="connsiteY1" fmla="*/ 9912 h 10000"/>
                <a:gd name="connsiteX2" fmla="*/ 0 w 10000"/>
                <a:gd name="connsiteY2" fmla="*/ 5043 h 10000"/>
                <a:gd name="connsiteX3" fmla="*/ 5183 w 10000"/>
                <a:gd name="connsiteY3" fmla="*/ 44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9999" y="10000"/>
                  </a:moveTo>
                  <a:lnTo>
                    <a:pt x="5183" y="9912"/>
                  </a:lnTo>
                  <a:cubicBezTo>
                    <a:pt x="3060" y="9824"/>
                    <a:pt x="0" y="6688"/>
                    <a:pt x="0" y="5043"/>
                  </a:cubicBezTo>
                  <a:cubicBezTo>
                    <a:pt x="0" y="3398"/>
                    <a:pt x="2965" y="220"/>
                    <a:pt x="5183" y="44"/>
                  </a:cubicBezTo>
                  <a:lnTo>
                    <a:pt x="1000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Stored Data 71"/>
            <p:cNvSpPr/>
            <p:nvPr/>
          </p:nvSpPr>
          <p:spPr>
            <a:xfrm rot="10800000">
              <a:off x="3990333" y="5435921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Stored Data 71"/>
            <p:cNvSpPr/>
            <p:nvPr/>
          </p:nvSpPr>
          <p:spPr>
            <a:xfrm rot="10800000">
              <a:off x="3911116" y="5435203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8" name="Group 97"/>
          <p:cNvGrpSpPr/>
          <p:nvPr/>
        </p:nvGrpSpPr>
        <p:grpSpPr>
          <a:xfrm rot="5400000">
            <a:off x="13129" y="2373865"/>
            <a:ext cx="2278210" cy="565484"/>
            <a:chOff x="3002826" y="5435203"/>
            <a:chExt cx="2714895" cy="724319"/>
          </a:xfrm>
        </p:grpSpPr>
        <p:cxnSp>
          <p:nvCxnSpPr>
            <p:cNvPr id="99" name="Straight Connector 98"/>
            <p:cNvCxnSpPr/>
            <p:nvPr/>
          </p:nvCxnSpPr>
          <p:spPr>
            <a:xfrm rot="16200000" flipH="1">
              <a:off x="3770153" y="5663949"/>
              <a:ext cx="1" cy="640150"/>
            </a:xfrm>
            <a:prstGeom prst="line">
              <a:avLst/>
            </a:prstGeom>
            <a:ln w="28575">
              <a:solidFill>
                <a:schemeClr val="accent1"/>
              </a:solidFill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3546527" y="5076974"/>
              <a:ext cx="1" cy="108740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>
              <a:off x="5364078" y="5447291"/>
              <a:ext cx="1" cy="707284"/>
            </a:xfrm>
            <a:prstGeom prst="line">
              <a:avLst/>
            </a:prstGeom>
            <a:ln w="28575"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Stored Data 71"/>
            <p:cNvSpPr/>
            <p:nvPr/>
          </p:nvSpPr>
          <p:spPr>
            <a:xfrm rot="10800000">
              <a:off x="3997592" y="5435941"/>
              <a:ext cx="1009669" cy="723580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6" fmla="*/ 9841 w 10000"/>
                <a:gd name="connsiteY6" fmla="*/ 6220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0" fmla="*/ 9999 w 10000"/>
                <a:gd name="connsiteY0" fmla="*/ 10000 h 10000"/>
                <a:gd name="connsiteX1" fmla="*/ 5183 w 10000"/>
                <a:gd name="connsiteY1" fmla="*/ 9912 h 10000"/>
                <a:gd name="connsiteX2" fmla="*/ 0 w 10000"/>
                <a:gd name="connsiteY2" fmla="*/ 5043 h 10000"/>
                <a:gd name="connsiteX3" fmla="*/ 5183 w 10000"/>
                <a:gd name="connsiteY3" fmla="*/ 44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9999" y="10000"/>
                  </a:moveTo>
                  <a:lnTo>
                    <a:pt x="5183" y="9912"/>
                  </a:lnTo>
                  <a:cubicBezTo>
                    <a:pt x="3060" y="9824"/>
                    <a:pt x="0" y="6688"/>
                    <a:pt x="0" y="5043"/>
                  </a:cubicBezTo>
                  <a:cubicBezTo>
                    <a:pt x="0" y="3398"/>
                    <a:pt x="2965" y="220"/>
                    <a:pt x="5183" y="44"/>
                  </a:cubicBezTo>
                  <a:lnTo>
                    <a:pt x="1000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Stored Data 71"/>
            <p:cNvSpPr/>
            <p:nvPr/>
          </p:nvSpPr>
          <p:spPr>
            <a:xfrm rot="10800000">
              <a:off x="3990333" y="5435921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Stored Data 71"/>
            <p:cNvSpPr/>
            <p:nvPr/>
          </p:nvSpPr>
          <p:spPr>
            <a:xfrm rot="10800000">
              <a:off x="3911116" y="5435203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8634644" y="1504890"/>
            <a:ext cx="388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M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8718092" y="1905000"/>
            <a:ext cx="0" cy="2243017"/>
          </a:xfrm>
          <a:prstGeom prst="straightConnector1">
            <a:avLst/>
          </a:prstGeom>
          <a:ln w="25400"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664266" y="12192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858000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800600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873066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15666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104396" y="3333690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0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067471" y="3333690"/>
            <a:ext cx="425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116751" y="3333690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105071" y="3333690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382000" y="12192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575734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18334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590800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33400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681617" y="3333690"/>
            <a:ext cx="481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0</a:t>
            </a:r>
            <a:r>
              <a:rPr lang="en-US" i="1" dirty="0">
                <a:solidFill>
                  <a:srgbClr val="FF0000"/>
                </a:solidFill>
                <a:latin typeface="Cambria" panose="02040503050406030204" pitchFamily="18" charset="0"/>
              </a:rPr>
              <a:t>’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648200" y="3333690"/>
            <a:ext cx="481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en-US" i="1" dirty="0">
                <a:solidFill>
                  <a:srgbClr val="FF0000"/>
                </a:solidFill>
                <a:latin typeface="Cambria" panose="02040503050406030204" pitchFamily="18" charset="0"/>
              </a:rPr>
              <a:t>’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697480" y="3333690"/>
            <a:ext cx="481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en-US" i="1" dirty="0">
                <a:solidFill>
                  <a:srgbClr val="FF0000"/>
                </a:solidFill>
                <a:latin typeface="Cambria" panose="02040503050406030204" pitchFamily="18" charset="0"/>
              </a:rPr>
              <a:t>’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5800" y="3333690"/>
            <a:ext cx="481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B</a:t>
            </a:r>
            <a:r>
              <a:rPr lang="en-US" sz="2000" i="1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r>
              <a:rPr lang="en-US" i="1" dirty="0">
                <a:solidFill>
                  <a:srgbClr val="FF0000"/>
                </a:solidFill>
                <a:latin typeface="Cambria" panose="02040503050406030204" pitchFamily="18" charset="0"/>
              </a:rPr>
              <a:t>’</a:t>
            </a:r>
            <a:endParaRPr lang="en-US" i="1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85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106" grpId="0"/>
      <p:bldP spid="75" grpId="0"/>
      <p:bldP spid="76" grpId="0"/>
      <p:bldP spid="77" grpId="0"/>
      <p:bldP spid="78" grpId="0"/>
      <p:bldP spid="86" grpId="0"/>
      <p:bldP spid="87" grpId="0"/>
      <p:bldP spid="95" grpId="0"/>
      <p:bldP spid="96" grpId="0"/>
      <p:bldP spid="97" grpId="0"/>
      <p:bldP spid="105" grpId="0"/>
      <p:bldP spid="107" grpId="0"/>
      <p:bldP spid="109" grpId="0"/>
      <p:bldP spid="110" grpId="0"/>
      <p:bldP spid="111" grpId="0"/>
      <p:bldP spid="112" grpId="0"/>
      <p:bldP spid="113" grpId="0"/>
      <p:bldP spid="114" grpId="0"/>
      <p:bldP spid="1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Binary Adder-</a:t>
            </a:r>
            <a:r>
              <a:rPr lang="en-US" dirty="0" err="1"/>
              <a:t>Subtractor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mode input M controls the operation.</a:t>
            </a:r>
          </a:p>
          <a:p>
            <a:pPr lvl="1"/>
            <a:r>
              <a:rPr lang="en-US" dirty="0"/>
              <a:t>when </a:t>
            </a:r>
            <a:r>
              <a:rPr lang="en-US" i="1" dirty="0">
                <a:solidFill>
                  <a:schemeClr val="tx2"/>
                </a:solidFill>
              </a:rPr>
              <a:t>M = 0</a:t>
            </a:r>
            <a:r>
              <a:rPr lang="en-US" dirty="0"/>
              <a:t> the circuit is an </a:t>
            </a:r>
            <a:r>
              <a:rPr lang="en-US" i="1" dirty="0">
                <a:solidFill>
                  <a:schemeClr val="tx2"/>
                </a:solidFill>
              </a:rPr>
              <a:t>Adder</a:t>
            </a:r>
          </a:p>
          <a:p>
            <a:pPr lvl="1"/>
            <a:r>
              <a:rPr lang="en-US" dirty="0"/>
              <a:t>when </a:t>
            </a:r>
            <a:r>
              <a:rPr lang="en-US" i="1" dirty="0">
                <a:solidFill>
                  <a:schemeClr val="tx2"/>
                </a:solidFill>
              </a:rPr>
              <a:t>M = 1</a:t>
            </a:r>
            <a:r>
              <a:rPr lang="en-US" dirty="0"/>
              <a:t> the circuit becomes a </a:t>
            </a:r>
            <a:r>
              <a:rPr lang="en-US" i="1" dirty="0" err="1">
                <a:solidFill>
                  <a:schemeClr val="tx2"/>
                </a:solidFill>
              </a:rPr>
              <a:t>Subtractor</a:t>
            </a:r>
            <a:endParaRPr lang="en-US" i="1" dirty="0">
              <a:solidFill>
                <a:schemeClr val="tx2"/>
              </a:solidFill>
            </a:endParaRPr>
          </a:p>
          <a:p>
            <a:r>
              <a:rPr lang="en-US" dirty="0"/>
              <a:t>Each exclusive-OR gate receives one input M and other input from B.</a:t>
            </a:r>
          </a:p>
          <a:p>
            <a:pPr lvl="1"/>
            <a:r>
              <a:rPr lang="en-US" dirty="0"/>
              <a:t>When </a:t>
            </a:r>
            <a:r>
              <a:rPr lang="en-US" i="1" dirty="0">
                <a:solidFill>
                  <a:schemeClr val="tx2"/>
                </a:solidFill>
              </a:rPr>
              <a:t>M = 0</a:t>
            </a:r>
            <a:r>
              <a:rPr lang="en-US" dirty="0"/>
              <a:t>, we have</a:t>
            </a:r>
          </a:p>
          <a:p>
            <a:pPr marL="3143250" lvl="1" indent="0">
              <a:buNone/>
            </a:pPr>
            <a:r>
              <a:rPr lang="en-US" b="1" dirty="0">
                <a:solidFill>
                  <a:schemeClr val="tx2"/>
                </a:solidFill>
              </a:rPr>
              <a:t>C</a:t>
            </a:r>
            <a:r>
              <a:rPr lang="en-US" b="1" baseline="-25000" dirty="0">
                <a:solidFill>
                  <a:schemeClr val="tx2"/>
                </a:solidFill>
              </a:rPr>
              <a:t>0</a:t>
            </a:r>
            <a:r>
              <a:rPr lang="en-US" b="1" dirty="0">
                <a:solidFill>
                  <a:schemeClr val="tx2"/>
                </a:solidFill>
              </a:rPr>
              <a:t> = 0 &amp; B ⊕ 0 = B</a:t>
            </a:r>
          </a:p>
          <a:p>
            <a:pPr lvl="1"/>
            <a:r>
              <a:rPr lang="en-US" dirty="0"/>
              <a:t>The full-adders receive the value of B, the input carry is 0, and the circuit performs </a:t>
            </a:r>
            <a:r>
              <a:rPr lang="en-US" i="1" dirty="0">
                <a:solidFill>
                  <a:schemeClr val="tx2"/>
                </a:solidFill>
              </a:rPr>
              <a:t>A plus 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When </a:t>
            </a:r>
            <a:r>
              <a:rPr lang="en-US" i="1" dirty="0">
                <a:solidFill>
                  <a:schemeClr val="tx2"/>
                </a:solidFill>
              </a:rPr>
              <a:t>M = 1</a:t>
            </a:r>
            <a:r>
              <a:rPr lang="en-US" dirty="0"/>
              <a:t>, we have</a:t>
            </a:r>
          </a:p>
          <a:p>
            <a:pPr marL="3143250" lvl="1" indent="0">
              <a:buNone/>
            </a:pPr>
            <a:r>
              <a:rPr lang="en-US" b="1" dirty="0">
                <a:solidFill>
                  <a:schemeClr val="tx2"/>
                </a:solidFill>
              </a:rPr>
              <a:t>C</a:t>
            </a:r>
            <a:r>
              <a:rPr lang="en-US" b="1" baseline="-25000" dirty="0">
                <a:solidFill>
                  <a:schemeClr val="tx2"/>
                </a:solidFill>
              </a:rPr>
              <a:t>0</a:t>
            </a:r>
            <a:r>
              <a:rPr lang="en-US" b="1" dirty="0">
                <a:solidFill>
                  <a:schemeClr val="tx2"/>
                </a:solidFill>
              </a:rPr>
              <a:t> = 1 &amp; B ⊕ 1 = B’</a:t>
            </a:r>
          </a:p>
          <a:p>
            <a:pPr lvl="1"/>
            <a:r>
              <a:rPr lang="en-US" dirty="0"/>
              <a:t>The B inputs are all complemented and 1 is added through the input carry. The circuit performs the operation </a:t>
            </a:r>
            <a:r>
              <a:rPr lang="en-US" i="1" dirty="0">
                <a:solidFill>
                  <a:schemeClr val="tx2"/>
                </a:solidFill>
              </a:rPr>
              <a:t>A plus the 2's complement of B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294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 err="1"/>
              <a:t>Incrementer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1676400"/>
          </a:xfrm>
        </p:spPr>
        <p:txBody>
          <a:bodyPr/>
          <a:lstStyle/>
          <a:p>
            <a:pPr algn="just"/>
            <a:r>
              <a:rPr lang="en-US" dirty="0"/>
              <a:t>The increment microoperation adds one to a number in a register.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50656" y="3352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7484" y="33527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4312" y="33527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31140" y="33527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1140" y="41023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0656" y="48519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7484" y="48519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4312" y="48519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1140" y="48519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0656" y="268561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7484" y="26856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4312" y="26856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23828" y="41023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+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136256" y="4800600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36256" y="3352800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3416586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0" y="27432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86000" y="4915754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</p:txBody>
      </p:sp>
      <p:sp>
        <p:nvSpPr>
          <p:cNvPr id="22" name="Freeform 21"/>
          <p:cNvSpPr/>
          <p:nvPr/>
        </p:nvSpPr>
        <p:spPr>
          <a:xfrm>
            <a:off x="5303193" y="2287261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784080" y="2311514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217344" y="2311514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 animBg="1"/>
      <p:bldP spid="23" grpId="0" animBg="1"/>
      <p:bldP spid="2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Binary </a:t>
            </a:r>
            <a:r>
              <a:rPr lang="en-US" dirty="0" err="1"/>
              <a:t>Incrementer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010400" y="2419290"/>
            <a:ext cx="1295400" cy="2000310"/>
            <a:chOff x="6858000" y="2114490"/>
            <a:chExt cx="1295400" cy="2000310"/>
          </a:xfrm>
        </p:grpSpPr>
        <p:sp>
          <p:nvSpPr>
            <p:cNvPr id="4" name="Rectangle 3"/>
            <p:cNvSpPr/>
            <p:nvPr/>
          </p:nvSpPr>
          <p:spPr>
            <a:xfrm>
              <a:off x="6858000" y="2133600"/>
              <a:ext cx="1295400" cy="1981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10400" y="2114490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620000" y="2114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07102" y="3714690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0" y="37146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236815" y="2890840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HA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76800" y="2419290"/>
            <a:ext cx="1295400" cy="2000310"/>
            <a:chOff x="6858000" y="2114490"/>
            <a:chExt cx="1295400" cy="2000310"/>
          </a:xfrm>
        </p:grpSpPr>
        <p:sp>
          <p:nvSpPr>
            <p:cNvPr id="14" name="Rectangle 13"/>
            <p:cNvSpPr/>
            <p:nvPr/>
          </p:nvSpPr>
          <p:spPr>
            <a:xfrm>
              <a:off x="6858000" y="2133600"/>
              <a:ext cx="1295400" cy="1981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2114490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0" y="2114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07102" y="3714690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20000" y="37146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36815" y="2890840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HA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819400" y="2419290"/>
            <a:ext cx="1295400" cy="2000310"/>
            <a:chOff x="6858000" y="2114490"/>
            <a:chExt cx="1295400" cy="2000310"/>
          </a:xfrm>
        </p:grpSpPr>
        <p:sp>
          <p:nvSpPr>
            <p:cNvPr id="21" name="Rectangle 20"/>
            <p:cNvSpPr/>
            <p:nvPr/>
          </p:nvSpPr>
          <p:spPr>
            <a:xfrm>
              <a:off x="6858000" y="2133600"/>
              <a:ext cx="1295400" cy="1981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10400" y="2114490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20000" y="2114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07102" y="3714690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37146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36815" y="2890840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HA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62000" y="2419290"/>
            <a:ext cx="1295400" cy="2000310"/>
            <a:chOff x="6858000" y="2114490"/>
            <a:chExt cx="1295400" cy="2000310"/>
          </a:xfrm>
        </p:grpSpPr>
        <p:sp>
          <p:nvSpPr>
            <p:cNvPr id="28" name="Rectangle 27"/>
            <p:cNvSpPr/>
            <p:nvPr/>
          </p:nvSpPr>
          <p:spPr>
            <a:xfrm>
              <a:off x="6858000" y="2133600"/>
              <a:ext cx="1295400" cy="1981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10400" y="2114490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20000" y="2114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07102" y="3714690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20000" y="37146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S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236815" y="2890840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HA</a:t>
              </a:r>
            </a:p>
          </p:txBody>
        </p:sp>
      </p:grpSp>
      <p:cxnSp>
        <p:nvCxnSpPr>
          <p:cNvPr id="34" name="Straight Arrow Connector 33"/>
          <p:cNvCxnSpPr>
            <a:stCxn id="35" idx="2"/>
          </p:cNvCxnSpPr>
          <p:nvPr/>
        </p:nvCxnSpPr>
        <p:spPr>
          <a:xfrm>
            <a:off x="7331242" y="177171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18684" y="137160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7974087" y="1771710"/>
            <a:ext cx="2915" cy="64751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794774" y="1371600"/>
            <a:ext cx="358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</a:rPr>
              <a:t>1</a:t>
            </a:r>
            <a:endParaRPr lang="en-US" baseline="-25000" dirty="0">
              <a:latin typeface="Cambria" panose="02040503050406030204" pitchFamily="18" charset="0"/>
            </a:endParaRPr>
          </a:p>
        </p:txBody>
      </p:sp>
      <p:cxnSp>
        <p:nvCxnSpPr>
          <p:cNvPr id="36" name="Straight Arrow Connector 35"/>
          <p:cNvCxnSpPr>
            <a:stCxn id="39" idx="2"/>
          </p:cNvCxnSpPr>
          <p:nvPr/>
        </p:nvCxnSpPr>
        <p:spPr>
          <a:xfrm>
            <a:off x="5197642" y="177171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985084" y="137160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40" name="Straight Arrow Connector 39"/>
          <p:cNvCxnSpPr>
            <a:stCxn id="41" idx="2"/>
          </p:cNvCxnSpPr>
          <p:nvPr/>
        </p:nvCxnSpPr>
        <p:spPr>
          <a:xfrm>
            <a:off x="3108158" y="179082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95600" y="139071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42" name="Straight Arrow Connector 41"/>
          <p:cNvCxnSpPr>
            <a:stCxn id="43" idx="2"/>
          </p:cNvCxnSpPr>
          <p:nvPr/>
        </p:nvCxnSpPr>
        <p:spPr>
          <a:xfrm>
            <a:off x="1082842" y="177171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70284" y="137160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A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972424" y="441960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804484" y="501009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0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5867400" y="1981200"/>
            <a:ext cx="1524000" cy="2909888"/>
            <a:chOff x="5867400" y="1676400"/>
            <a:chExt cx="1524000" cy="2909888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7391400" y="4114800"/>
              <a:ext cx="0" cy="457200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6629400" y="4572000"/>
              <a:ext cx="75981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6629400" y="1676400"/>
              <a:ext cx="0" cy="29098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5867400" y="1690688"/>
              <a:ext cx="75981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5867400" y="1676400"/>
              <a:ext cx="0" cy="45720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733800" y="1981200"/>
            <a:ext cx="1524000" cy="2909888"/>
            <a:chOff x="5867400" y="1676400"/>
            <a:chExt cx="1524000" cy="2909888"/>
          </a:xfrm>
        </p:grpSpPr>
        <p:cxnSp>
          <p:nvCxnSpPr>
            <p:cNvPr id="59" name="Straight Arrow Connector 58"/>
            <p:cNvCxnSpPr/>
            <p:nvPr/>
          </p:nvCxnSpPr>
          <p:spPr>
            <a:xfrm>
              <a:off x="7391400" y="4114800"/>
              <a:ext cx="0" cy="457200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6629400" y="4572000"/>
              <a:ext cx="75981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6629400" y="1676400"/>
              <a:ext cx="0" cy="29098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867400" y="1690688"/>
              <a:ext cx="75981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5867400" y="1676400"/>
              <a:ext cx="0" cy="45720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1676400" y="1981200"/>
            <a:ext cx="1524000" cy="2909888"/>
            <a:chOff x="5867400" y="1676400"/>
            <a:chExt cx="1524000" cy="2909888"/>
          </a:xfrm>
        </p:grpSpPr>
        <p:cxnSp>
          <p:nvCxnSpPr>
            <p:cNvPr id="65" name="Straight Arrow Connector 64"/>
            <p:cNvCxnSpPr/>
            <p:nvPr/>
          </p:nvCxnSpPr>
          <p:spPr>
            <a:xfrm>
              <a:off x="7391400" y="4114800"/>
              <a:ext cx="0" cy="457200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6629400" y="4572000"/>
              <a:ext cx="75981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6629400" y="1676400"/>
              <a:ext cx="0" cy="29098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5867400" y="1690688"/>
              <a:ext cx="75981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5867400" y="1676400"/>
              <a:ext cx="0" cy="45720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Straight Arrow Connector 69"/>
          <p:cNvCxnSpPr/>
          <p:nvPr/>
        </p:nvCxnSpPr>
        <p:spPr>
          <a:xfrm>
            <a:off x="5806740" y="441960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638800" y="501009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1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749340" y="441960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581400" y="501009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2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691940" y="441960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524000" y="501009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S</a:t>
            </a:r>
            <a:r>
              <a:rPr lang="en-US" sz="2000" i="1" baseline="-25000" dirty="0">
                <a:latin typeface="Cambria" panose="02040503050406030204" pitchFamily="18" charset="0"/>
              </a:rPr>
              <a:t>3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114424" y="4419600"/>
            <a:ext cx="0" cy="647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946484" y="501009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C</a:t>
            </a:r>
            <a:r>
              <a:rPr lang="en-US" sz="2000" i="1" baseline="-25000" dirty="0">
                <a:latin typeface="Cambria" panose="02040503050406030204" pitchFamily="18" charset="0"/>
              </a:rPr>
              <a:t>4</a:t>
            </a:r>
            <a:endParaRPr lang="en-US" i="1" baseline="-25000" dirty="0">
              <a:latin typeface="Cambria" panose="020405030504060302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140266" y="1123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06666" y="1123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895600" y="1123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91866" y="1123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804484" y="5334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735817" y="15810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638800" y="5334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581400" y="5334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524000" y="5334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968066" y="5334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57600" y="158591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577666" y="15810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8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39" grpId="0"/>
      <p:bldP spid="41" grpId="0"/>
      <p:bldP spid="43" grpId="0"/>
      <p:bldP spid="45" grpId="0"/>
      <p:bldP spid="71" grpId="0"/>
      <p:bldP spid="73" grpId="0"/>
      <p:bldP spid="75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Binary </a:t>
            </a:r>
            <a:r>
              <a:rPr lang="en-US" dirty="0" err="1"/>
              <a:t>Incrementer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As shown in figure, one of the inputs to the least significant half-adder (HA) is connected to logic-1 and the other input is connected to the least significant bit of the number to be incremented. </a:t>
            </a:r>
          </a:p>
          <a:p>
            <a:pPr lvl="0" algn="just"/>
            <a:r>
              <a:rPr lang="en-US" dirty="0"/>
              <a:t> The output carry from one half-adder is connected to one of the inputs of the next-higher-order half-adder. </a:t>
            </a:r>
          </a:p>
          <a:p>
            <a:pPr lvl="0" algn="just"/>
            <a:r>
              <a:rPr lang="en-US" dirty="0"/>
              <a:t>The circuit receives the four bits from A</a:t>
            </a:r>
            <a:r>
              <a:rPr lang="en-US" baseline="-25000" dirty="0"/>
              <a:t>0</a:t>
            </a:r>
            <a:r>
              <a:rPr lang="en-US" dirty="0"/>
              <a:t> through A</a:t>
            </a:r>
            <a:r>
              <a:rPr lang="en-US" baseline="-25000" dirty="0"/>
              <a:t>3</a:t>
            </a:r>
            <a:r>
              <a:rPr lang="en-US" dirty="0"/>
              <a:t>, adds one to it, and generates the incremented output in S</a:t>
            </a:r>
            <a:r>
              <a:rPr lang="en-US" baseline="-25000" dirty="0"/>
              <a:t>0 </a:t>
            </a:r>
            <a:r>
              <a:rPr lang="en-US" dirty="0"/>
              <a:t>through S</a:t>
            </a:r>
            <a:r>
              <a:rPr lang="en-US" baseline="-25000" dirty="0"/>
              <a:t>3</a:t>
            </a:r>
            <a:r>
              <a:rPr lang="en-US" dirty="0"/>
              <a:t>. </a:t>
            </a:r>
          </a:p>
          <a:p>
            <a:pPr lvl="0" algn="just"/>
            <a:r>
              <a:rPr lang="en-US" dirty="0"/>
              <a:t>The output carry C</a:t>
            </a:r>
            <a:r>
              <a:rPr lang="en-US" baseline="-25000" dirty="0"/>
              <a:t>4</a:t>
            </a:r>
            <a:r>
              <a:rPr lang="en-US" dirty="0"/>
              <a:t> will be 1 only after incrementing binary 1111. This also causes outputs</a:t>
            </a:r>
            <a:r>
              <a:rPr lang="en-US" b="1" dirty="0"/>
              <a:t> </a:t>
            </a: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through S</a:t>
            </a:r>
            <a:r>
              <a:rPr lang="en-US" baseline="-25000" dirty="0"/>
              <a:t>3</a:t>
            </a:r>
            <a:r>
              <a:rPr lang="en-US" dirty="0"/>
              <a:t> to go to 0.</a:t>
            </a:r>
          </a:p>
        </p:txBody>
      </p:sp>
    </p:spTree>
    <p:extLst>
      <p:ext uri="{BB962C8B-B14F-4D97-AF65-F5344CB8AC3E}">
        <p14:creationId xmlns:p14="http://schemas.microsoft.com/office/powerpoint/2010/main" val="372174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Circuit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 algn="just"/>
                <a:r>
                  <a:rPr lang="en-US" dirty="0"/>
                  <a:t>The arithmetic micro operations can be implemented in one composite arithmetic circuit.</a:t>
                </a:r>
              </a:p>
              <a:p>
                <a:pPr lvl="0" algn="just"/>
                <a:r>
                  <a:rPr lang="en-US" dirty="0"/>
                  <a:t>The basic component of an arithmetic circuit is the parallel adder.</a:t>
                </a:r>
              </a:p>
              <a:p>
                <a:pPr lvl="0" algn="just"/>
                <a:r>
                  <a:rPr lang="en-US" dirty="0"/>
                  <a:t>By controlling the data inputs to the adder, it is possible to obtain different types of arithmetic operations.</a:t>
                </a:r>
              </a:p>
              <a:p>
                <a:pPr lvl="0" algn="just"/>
                <a:r>
                  <a:rPr lang="en-US" dirty="0"/>
                  <a:t>The output of binary adder is calculated from arithmetic sum.</a:t>
                </a:r>
              </a:p>
              <a:p>
                <a:pPr marL="0" lv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en-US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𝑪𝒊𝒏</m:t>
                      </m:r>
                    </m:oMath>
                  </m:oMathPara>
                </a14:m>
                <a:endParaRPr lang="en-US" b="1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4" t="-457" r="-104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92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BC9E8-0C71-4B6F-8976-7570C89EA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Complements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72155-1B2D-4101-AEFD-B1D9C2A71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(r-1)’s complement</a:t>
            </a:r>
          </a:p>
          <a:p>
            <a:pPr lvl="1"/>
            <a:r>
              <a:rPr lang="en-IN" dirty="0"/>
              <a:t>9’s complement</a:t>
            </a:r>
          </a:p>
          <a:p>
            <a:pPr lvl="1"/>
            <a:r>
              <a:rPr lang="en-IN" dirty="0"/>
              <a:t>1’s complement</a:t>
            </a:r>
          </a:p>
          <a:p>
            <a:pPr lvl="1"/>
            <a:r>
              <a:rPr lang="en-IN" dirty="0"/>
              <a:t>7’s complement</a:t>
            </a:r>
          </a:p>
          <a:p>
            <a:pPr lvl="1"/>
            <a:r>
              <a:rPr lang="en-IN" dirty="0"/>
              <a:t>15’s complement</a:t>
            </a:r>
          </a:p>
          <a:p>
            <a:r>
              <a:rPr lang="en-IN" dirty="0"/>
              <a:t>r’s complement</a:t>
            </a:r>
          </a:p>
          <a:p>
            <a:pPr lvl="1"/>
            <a:r>
              <a:rPr lang="en-IN" dirty="0"/>
              <a:t>10’s complement</a:t>
            </a:r>
          </a:p>
          <a:p>
            <a:pPr lvl="1"/>
            <a:r>
              <a:rPr lang="en-IN" dirty="0"/>
              <a:t>2’s complement</a:t>
            </a:r>
          </a:p>
          <a:p>
            <a:pPr lvl="1"/>
            <a:r>
              <a:rPr lang="en-IN" dirty="0"/>
              <a:t>8’s complement</a:t>
            </a:r>
          </a:p>
          <a:p>
            <a:pPr lvl="1"/>
            <a:r>
              <a:rPr lang="en-IN" dirty="0"/>
              <a:t>16’s complement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181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Box 267"/>
          <p:cNvSpPr txBox="1"/>
          <p:nvPr/>
        </p:nvSpPr>
        <p:spPr>
          <a:xfrm>
            <a:off x="1447800" y="739522"/>
            <a:ext cx="618681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Incremented content of 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187150" y="2667000"/>
            <a:ext cx="1632250" cy="978932"/>
            <a:chOff x="1187150" y="2667000"/>
            <a:chExt cx="1632250" cy="978932"/>
          </a:xfrm>
        </p:grpSpPr>
        <p:grpSp>
          <p:nvGrpSpPr>
            <p:cNvPr id="3" name="Group 2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124200" y="2667000"/>
            <a:ext cx="1632250" cy="978932"/>
            <a:chOff x="1187150" y="2667000"/>
            <a:chExt cx="1632250" cy="978932"/>
          </a:xfrm>
        </p:grpSpPr>
        <p:grpSp>
          <p:nvGrpSpPr>
            <p:cNvPr id="45" name="Group 44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073350" y="2667000"/>
            <a:ext cx="1632250" cy="978932"/>
            <a:chOff x="1187150" y="2667000"/>
            <a:chExt cx="1632250" cy="978932"/>
          </a:xfrm>
        </p:grpSpPr>
        <p:grpSp>
          <p:nvGrpSpPr>
            <p:cNvPr id="50" name="Group 49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54550" y="2667000"/>
            <a:ext cx="1632250" cy="978932"/>
            <a:chOff x="1187150" y="2667000"/>
            <a:chExt cx="1632250" cy="978932"/>
          </a:xfrm>
        </p:grpSpPr>
        <p:grpSp>
          <p:nvGrpSpPr>
            <p:cNvPr id="55" name="Group 54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62000" y="1390590"/>
            <a:ext cx="1524000" cy="971610"/>
            <a:chOff x="609600" y="1390590"/>
            <a:chExt cx="1377649" cy="971610"/>
          </a:xfrm>
        </p:grpSpPr>
        <p:sp>
          <p:nvSpPr>
            <p:cNvPr id="6" name="Rectangle 5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09600" y="1390590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524000" y="1400114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13442" y="1943024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527842" y="1952548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819400" y="1390590"/>
            <a:ext cx="1524000" cy="971610"/>
            <a:chOff x="609600" y="1390590"/>
            <a:chExt cx="1377649" cy="971610"/>
          </a:xfrm>
        </p:grpSpPr>
        <p:sp>
          <p:nvSpPr>
            <p:cNvPr id="86" name="Rectangle 85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09600" y="1390590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524000" y="1400114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13442" y="1943024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527842" y="1952548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800600" y="1390590"/>
            <a:ext cx="1524000" cy="971610"/>
            <a:chOff x="609600" y="1390590"/>
            <a:chExt cx="1377649" cy="971610"/>
          </a:xfrm>
        </p:grpSpPr>
        <p:sp>
          <p:nvSpPr>
            <p:cNvPr id="93" name="Rectangle 92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09600" y="1390590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524000" y="1400114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13442" y="1943024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527842" y="1952548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781800" y="1390590"/>
            <a:ext cx="1524000" cy="971610"/>
            <a:chOff x="609600" y="1390590"/>
            <a:chExt cx="1377649" cy="971610"/>
          </a:xfrm>
        </p:grpSpPr>
        <p:sp>
          <p:nvSpPr>
            <p:cNvPr id="100" name="Rectangle 99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09600" y="1390590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524000" y="1400114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4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13442" y="1943024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527842" y="1952548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>
          <a:xfrm flipV="1">
            <a:off x="2302192" y="1600200"/>
            <a:ext cx="502920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343400" y="16002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324600" y="16002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8305800" y="16002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8763000" y="1295400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7543800" y="1133444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5562600" y="1143000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3581400" y="1142999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1524000" y="1142999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066800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132238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113438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094638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8369253" y="914400"/>
            <a:ext cx="62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000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out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19812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40386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60198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80010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" name="Group 234"/>
          <p:cNvGrpSpPr/>
          <p:nvPr/>
        </p:nvGrpSpPr>
        <p:grpSpPr>
          <a:xfrm>
            <a:off x="195262" y="1600169"/>
            <a:ext cx="530620" cy="4038631"/>
            <a:chOff x="195262" y="1600169"/>
            <a:chExt cx="530620" cy="4038631"/>
          </a:xfrm>
        </p:grpSpPr>
        <p:cxnSp>
          <p:nvCxnSpPr>
            <p:cNvPr id="123" name="Straight Connector 122"/>
            <p:cNvCxnSpPr/>
            <p:nvPr/>
          </p:nvCxnSpPr>
          <p:spPr>
            <a:xfrm flipV="1">
              <a:off x="200836" y="1600169"/>
              <a:ext cx="525046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 flipV="1">
              <a:off x="195262" y="1600170"/>
              <a:ext cx="0" cy="40386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436978" y="3581400"/>
            <a:ext cx="6863934" cy="2402413"/>
            <a:chOff x="436978" y="3581400"/>
            <a:chExt cx="6863934" cy="2402413"/>
          </a:xfrm>
        </p:grpSpPr>
        <p:cxnSp>
          <p:nvCxnSpPr>
            <p:cNvPr id="125" name="Straight Connector 124"/>
            <p:cNvCxnSpPr>
              <a:stCxn id="221" idx="0"/>
            </p:cNvCxnSpPr>
            <p:nvPr/>
          </p:nvCxnSpPr>
          <p:spPr>
            <a:xfrm flipV="1">
              <a:off x="441718" y="3886201"/>
              <a:ext cx="0" cy="20976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436978" y="3881332"/>
              <a:ext cx="6849445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1447800" y="3602241"/>
              <a:ext cx="0" cy="29008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V="1">
              <a:off x="3352800" y="3581400"/>
              <a:ext cx="0" cy="29008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V="1">
              <a:off x="5334000" y="3581400"/>
              <a:ext cx="0" cy="29008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V="1">
              <a:off x="7300912" y="3596120"/>
              <a:ext cx="0" cy="290080"/>
            </a:xfrm>
            <a:prstGeom prst="line">
              <a:avLst/>
            </a:prstGeom>
            <a:ln w="25400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Group 236"/>
          <p:cNvGrpSpPr/>
          <p:nvPr/>
        </p:nvGrpSpPr>
        <p:grpSpPr>
          <a:xfrm>
            <a:off x="700088" y="3581400"/>
            <a:ext cx="6863934" cy="2409600"/>
            <a:chOff x="700088" y="3581400"/>
            <a:chExt cx="6863934" cy="2409600"/>
          </a:xfrm>
        </p:grpSpPr>
        <p:cxnSp>
          <p:nvCxnSpPr>
            <p:cNvPr id="131" name="Straight Connector 130"/>
            <p:cNvCxnSpPr/>
            <p:nvPr/>
          </p:nvCxnSpPr>
          <p:spPr>
            <a:xfrm flipV="1">
              <a:off x="704462" y="4191000"/>
              <a:ext cx="0" cy="1800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700088" y="4191000"/>
              <a:ext cx="686393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1710910" y="3602241"/>
              <a:ext cx="0" cy="588759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V="1">
              <a:off x="3615910" y="3581400"/>
              <a:ext cx="0" cy="6096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V="1">
              <a:off x="5597110" y="3581400"/>
              <a:ext cx="0" cy="6096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V="1">
              <a:off x="7564022" y="3596120"/>
              <a:ext cx="0" cy="594880"/>
            </a:xfrm>
            <a:prstGeom prst="line">
              <a:avLst/>
            </a:prstGeom>
            <a:ln w="25400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>
            <a:cxnSpLocks/>
          </p:cNvCxnSpPr>
          <p:nvPr/>
        </p:nvCxnSpPr>
        <p:spPr>
          <a:xfrm flipV="1">
            <a:off x="986581" y="2362800"/>
            <a:ext cx="0" cy="3276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3031157" y="2362200"/>
            <a:ext cx="0" cy="3276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4983782" y="2362200"/>
            <a:ext cx="0" cy="3276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6979269" y="2343134"/>
            <a:ext cx="0" cy="3276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1981200" y="3609211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Group 142"/>
          <p:cNvGrpSpPr/>
          <p:nvPr/>
        </p:nvGrpSpPr>
        <p:grpSpPr>
          <a:xfrm rot="16200000">
            <a:off x="1371482" y="4261794"/>
            <a:ext cx="1648589" cy="343422"/>
            <a:chOff x="379248" y="5807937"/>
            <a:chExt cx="3614157" cy="752875"/>
          </a:xfrm>
        </p:grpSpPr>
        <p:cxnSp>
          <p:nvCxnSpPr>
            <p:cNvPr id="144" name="Straight Connector 143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5400000" flipV="1">
              <a:off x="2789655" y="4980889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Oval 145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49" name="Straight Connector 148"/>
          <p:cNvCxnSpPr/>
          <p:nvPr/>
        </p:nvCxnSpPr>
        <p:spPr>
          <a:xfrm>
            <a:off x="1981200" y="5257800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3914776" y="3609977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 rot="16200000">
            <a:off x="3310195" y="4257423"/>
            <a:ext cx="1638315" cy="343422"/>
            <a:chOff x="379248" y="5807937"/>
            <a:chExt cx="3591634" cy="752875"/>
          </a:xfrm>
        </p:grpSpPr>
        <p:cxnSp>
          <p:nvCxnSpPr>
            <p:cNvPr id="162" name="Straight Connector 161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5400000" flipV="1">
              <a:off x="2767132" y="4980888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Oval 163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6" name="Straight Connector 165"/>
          <p:cNvCxnSpPr/>
          <p:nvPr/>
        </p:nvCxnSpPr>
        <p:spPr>
          <a:xfrm>
            <a:off x="3914776" y="5248292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5876400" y="3609975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 rot="16200000">
            <a:off x="5271819" y="4257421"/>
            <a:ext cx="1638315" cy="343422"/>
            <a:chOff x="379248" y="5807937"/>
            <a:chExt cx="3591634" cy="752875"/>
          </a:xfrm>
        </p:grpSpPr>
        <p:cxnSp>
          <p:nvCxnSpPr>
            <p:cNvPr id="169" name="Straight Connector 168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 flipV="1">
              <a:off x="2767132" y="4980888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73" name="Straight Connector 172"/>
          <p:cNvCxnSpPr/>
          <p:nvPr/>
        </p:nvCxnSpPr>
        <p:spPr>
          <a:xfrm>
            <a:off x="5876400" y="5248290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7843312" y="3609975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 rot="16200000">
            <a:off x="7238732" y="4257421"/>
            <a:ext cx="1638315" cy="343422"/>
            <a:chOff x="379248" y="5807937"/>
            <a:chExt cx="3591634" cy="752875"/>
          </a:xfrm>
        </p:grpSpPr>
        <p:cxnSp>
          <p:nvCxnSpPr>
            <p:cNvPr id="176" name="Straight Connector 175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 flipV="1">
              <a:off x="2767132" y="4980888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80" name="Straight Connector 179"/>
          <p:cNvCxnSpPr/>
          <p:nvPr/>
        </p:nvCxnSpPr>
        <p:spPr>
          <a:xfrm>
            <a:off x="7843312" y="5248290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Group 180"/>
          <p:cNvGrpSpPr/>
          <p:nvPr/>
        </p:nvGrpSpPr>
        <p:grpSpPr>
          <a:xfrm rot="16200000">
            <a:off x="8305543" y="4724139"/>
            <a:ext cx="1066799" cy="305321"/>
            <a:chOff x="-1031389" y="5807937"/>
            <a:chExt cx="3152689" cy="752875"/>
          </a:xfrm>
        </p:grpSpPr>
        <p:cxnSp>
          <p:nvCxnSpPr>
            <p:cNvPr id="182" name="Straight Connector 181"/>
            <p:cNvCxnSpPr/>
            <p:nvPr/>
          </p:nvCxnSpPr>
          <p:spPr>
            <a:xfrm rot="5400000" flipV="1">
              <a:off x="-118517" y="5274295"/>
              <a:ext cx="0" cy="1825744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 flipV="1">
              <a:off x="1793204" y="5856537"/>
              <a:ext cx="0" cy="656193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Oval 183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2624136" y="3581400"/>
            <a:ext cx="6214911" cy="762000"/>
            <a:chOff x="2624136" y="3581400"/>
            <a:chExt cx="6214911" cy="762000"/>
          </a:xfrm>
        </p:grpSpPr>
        <p:cxnSp>
          <p:nvCxnSpPr>
            <p:cNvPr id="189" name="Straight Connector 188"/>
            <p:cNvCxnSpPr/>
            <p:nvPr/>
          </p:nvCxnSpPr>
          <p:spPr>
            <a:xfrm>
              <a:off x="2624136" y="4343400"/>
              <a:ext cx="6214911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V="1">
              <a:off x="2624136" y="3581400"/>
              <a:ext cx="0" cy="762000"/>
            </a:xfrm>
            <a:prstGeom prst="line">
              <a:avLst/>
            </a:prstGeom>
            <a:ln w="25400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flipV="1">
              <a:off x="4572000" y="3581400"/>
              <a:ext cx="0" cy="7620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flipV="1">
              <a:off x="6524624" y="3581400"/>
              <a:ext cx="0" cy="7620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V="1">
              <a:off x="8520112" y="3581400"/>
              <a:ext cx="0" cy="7620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4" name="Straight Connector 203"/>
          <p:cNvCxnSpPr/>
          <p:nvPr/>
        </p:nvCxnSpPr>
        <p:spPr>
          <a:xfrm>
            <a:off x="2395689" y="4495800"/>
            <a:ext cx="5895976" cy="0"/>
          </a:xfrm>
          <a:prstGeom prst="line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2395689" y="3581400"/>
            <a:ext cx="0" cy="914400"/>
          </a:xfrm>
          <a:prstGeom prst="line">
            <a:avLst/>
          </a:prstGeom>
          <a:ln w="25400"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V="1">
            <a:off x="4343553" y="3581400"/>
            <a:ext cx="0" cy="914400"/>
          </a:xfrm>
          <a:prstGeom prst="line">
            <a:avLst/>
          </a:prstGeom>
          <a:ln w="25400"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flipV="1">
            <a:off x="6296177" y="3581400"/>
            <a:ext cx="0" cy="914400"/>
          </a:xfrm>
          <a:prstGeom prst="line">
            <a:avLst/>
          </a:prstGeom>
          <a:ln w="25400"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V="1">
            <a:off x="8291665" y="3595688"/>
            <a:ext cx="0" cy="1371600"/>
          </a:xfrm>
          <a:prstGeom prst="line">
            <a:avLst/>
          </a:prstGeom>
          <a:ln w="25400"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8305800" y="4953000"/>
            <a:ext cx="53324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-36064" y="5638800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000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38778" y="5983813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489795" y="5980142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762000" y="5659348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2803075" y="5674145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4800600" y="5670662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6757039" y="563880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3674074" y="5674145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5671599" y="5670662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7628038" y="563880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753299" y="5670662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8664266" y="5426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sz="2000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773238" y="405850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sz="2000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755463" y="599327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95984" y="599327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152400" y="5334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grpSp>
        <p:nvGrpSpPr>
          <p:cNvPr id="242" name="Group 241"/>
          <p:cNvGrpSpPr/>
          <p:nvPr/>
        </p:nvGrpSpPr>
        <p:grpSpPr>
          <a:xfrm>
            <a:off x="430404" y="3583672"/>
            <a:ext cx="6874208" cy="2402413"/>
            <a:chOff x="436978" y="3581400"/>
            <a:chExt cx="6874208" cy="2402413"/>
          </a:xfrm>
        </p:grpSpPr>
        <p:cxnSp>
          <p:nvCxnSpPr>
            <p:cNvPr id="243" name="Straight Connector 242"/>
            <p:cNvCxnSpPr/>
            <p:nvPr/>
          </p:nvCxnSpPr>
          <p:spPr>
            <a:xfrm flipV="1">
              <a:off x="451992" y="3886201"/>
              <a:ext cx="0" cy="2097612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>
              <a:off x="436978" y="3881332"/>
              <a:ext cx="6849445" cy="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flipV="1">
              <a:off x="1458074" y="3602241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flipV="1">
              <a:off x="3352800" y="3581400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V="1">
              <a:off x="5334000" y="3581400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flipV="1">
              <a:off x="7311186" y="3596120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oup 248"/>
          <p:cNvGrpSpPr/>
          <p:nvPr/>
        </p:nvGrpSpPr>
        <p:grpSpPr>
          <a:xfrm>
            <a:off x="693514" y="3583672"/>
            <a:ext cx="6863934" cy="2409600"/>
            <a:chOff x="700088" y="3581400"/>
            <a:chExt cx="6863934" cy="2409600"/>
          </a:xfrm>
        </p:grpSpPr>
        <p:cxnSp>
          <p:nvCxnSpPr>
            <p:cNvPr id="250" name="Straight Connector 249"/>
            <p:cNvCxnSpPr/>
            <p:nvPr/>
          </p:nvCxnSpPr>
          <p:spPr>
            <a:xfrm flipV="1">
              <a:off x="712922" y="4191000"/>
              <a:ext cx="0" cy="180000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>
              <a:off x="700088" y="4191000"/>
              <a:ext cx="6863934" cy="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flipV="1">
              <a:off x="1721184" y="3602241"/>
              <a:ext cx="0" cy="588759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flipV="1">
              <a:off x="3626184" y="3581400"/>
              <a:ext cx="0" cy="60960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flipV="1">
              <a:off x="5607384" y="3581400"/>
              <a:ext cx="0" cy="60960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flipV="1">
              <a:off x="7564022" y="3596120"/>
              <a:ext cx="0" cy="594880"/>
            </a:xfrm>
            <a:prstGeom prst="line">
              <a:avLst/>
            </a:prstGeom>
            <a:ln w="25400">
              <a:solidFill>
                <a:srgbClr val="E40524"/>
              </a:solidFill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6" name="Straight Connector 255"/>
          <p:cNvCxnSpPr/>
          <p:nvPr/>
        </p:nvCxnSpPr>
        <p:spPr>
          <a:xfrm>
            <a:off x="2395842" y="4495800"/>
            <a:ext cx="5895976" cy="0"/>
          </a:xfrm>
          <a:prstGeom prst="line">
            <a:avLst/>
          </a:prstGeom>
          <a:ln w="25400">
            <a:solidFill>
              <a:srgbClr val="E4052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flipV="1">
            <a:off x="2395842" y="3581400"/>
            <a:ext cx="0" cy="914400"/>
          </a:xfrm>
          <a:prstGeom prst="line">
            <a:avLst/>
          </a:prstGeom>
          <a:ln w="25400">
            <a:solidFill>
              <a:srgbClr val="E40524"/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flipV="1">
            <a:off x="4343706" y="3581400"/>
            <a:ext cx="0" cy="914400"/>
          </a:xfrm>
          <a:prstGeom prst="line">
            <a:avLst/>
          </a:prstGeom>
          <a:ln w="25400">
            <a:solidFill>
              <a:srgbClr val="E40524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V="1">
            <a:off x="6296330" y="3581400"/>
            <a:ext cx="0" cy="914400"/>
          </a:xfrm>
          <a:prstGeom prst="line">
            <a:avLst/>
          </a:prstGeom>
          <a:ln w="25400">
            <a:solidFill>
              <a:srgbClr val="E40524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V="1">
            <a:off x="8291818" y="3595688"/>
            <a:ext cx="0" cy="1371600"/>
          </a:xfrm>
          <a:prstGeom prst="line">
            <a:avLst/>
          </a:prstGeom>
          <a:ln w="25400">
            <a:solidFill>
              <a:srgbClr val="E40524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8305953" y="4953000"/>
            <a:ext cx="533247" cy="0"/>
          </a:xfrm>
          <a:prstGeom prst="line">
            <a:avLst/>
          </a:prstGeom>
          <a:ln w="25400">
            <a:solidFill>
              <a:srgbClr val="E40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1962346" y="23187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3997904" y="230863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6002189" y="232264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8037747" y="231253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400980" y="12192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7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/>
      <p:bldP spid="114" grpId="0"/>
      <p:bldP spid="115" grpId="0"/>
      <p:bldP spid="116" grpId="0"/>
      <p:bldP spid="117" grpId="0"/>
      <p:bldP spid="118" grpId="0"/>
      <p:bldP spid="220" grpId="0"/>
      <p:bldP spid="221" grpId="0"/>
      <p:bldP spid="223" grpId="0"/>
      <p:bldP spid="224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9" grpId="0"/>
      <p:bldP spid="240" grpId="0"/>
      <p:bldP spid="241" grpId="0"/>
      <p:bldP spid="263" grpId="0"/>
      <p:bldP spid="264" grpId="0"/>
      <p:bldP spid="265" grpId="0"/>
      <p:bldP spid="266" grpId="0"/>
      <p:bldP spid="26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220853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9828" y="220853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6656" y="220853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3484" y="220853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3484" y="29581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0" y="370770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2428" y="370770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9256" y="370770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86084" y="370770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5600" y="15413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2428" y="15413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59256" y="15413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6172" y="2958123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-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28600" y="3656339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62600" y="2208539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7958137" y="1143000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439024" y="1167253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872288" y="1167253"/>
            <a:ext cx="542925" cy="3555886"/>
          </a:xfrm>
          <a:custGeom>
            <a:avLst/>
            <a:gdLst>
              <a:gd name="connsiteX0" fmla="*/ 542925 w 542925"/>
              <a:gd name="connsiteY0" fmla="*/ 3151514 h 3555886"/>
              <a:gd name="connsiteX1" fmla="*/ 371475 w 542925"/>
              <a:gd name="connsiteY1" fmla="*/ 3308677 h 3555886"/>
              <a:gd name="connsiteX2" fmla="*/ 171450 w 542925"/>
              <a:gd name="connsiteY2" fmla="*/ 251152 h 3555886"/>
              <a:gd name="connsiteX3" fmla="*/ 0 w 542925"/>
              <a:gd name="connsiteY3" fmla="*/ 394027 h 355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3555886">
                <a:moveTo>
                  <a:pt x="542925" y="3151514"/>
                </a:moveTo>
                <a:cubicBezTo>
                  <a:pt x="488156" y="3471792"/>
                  <a:pt x="433387" y="3792071"/>
                  <a:pt x="371475" y="3308677"/>
                </a:cubicBezTo>
                <a:cubicBezTo>
                  <a:pt x="309563" y="2825283"/>
                  <a:pt x="233362" y="736927"/>
                  <a:pt x="171450" y="251152"/>
                </a:cubicBezTo>
                <a:cubicBezTo>
                  <a:pt x="109538" y="-234623"/>
                  <a:pt x="54769" y="79702"/>
                  <a:pt x="0" y="394027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713260" y="220980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40088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66916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93744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5562600" y="3657600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705600" y="297180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32428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59256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6084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91100" y="29718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+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331438" y="3276600"/>
            <a:ext cx="262309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505200" y="2843408"/>
            <a:ext cx="2168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2’s complement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4310" y="1054927"/>
            <a:ext cx="4356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Decrement using 2’s complement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236344" y="370747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97179" y="4977832"/>
            <a:ext cx="1537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Discard carry</a:t>
            </a:r>
          </a:p>
        </p:txBody>
      </p:sp>
      <p:cxnSp>
        <p:nvCxnSpPr>
          <p:cNvPr id="41" name="Straight Arrow Connector 40"/>
          <p:cNvCxnSpPr>
            <a:stCxn id="38" idx="2"/>
            <a:endCxn id="39" idx="0"/>
          </p:cNvCxnSpPr>
          <p:nvPr/>
        </p:nvCxnSpPr>
        <p:spPr>
          <a:xfrm flipH="1">
            <a:off x="5565948" y="4292252"/>
            <a:ext cx="866924" cy="685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143000" y="370852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69828" y="370852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196656" y="370852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723484" y="370852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1523537" y="5638800"/>
                <a:ext cx="55158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𝒆𝒄𝒓𝒆𝒎𝒆𝒏𝒕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𝟏𝟏𝟏𝟏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32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537" y="5638800"/>
                <a:ext cx="5515869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33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2" grpId="0"/>
      <p:bldP spid="43" grpId="0"/>
      <p:bldP spid="44" grpId="0"/>
      <p:bldP spid="45" grpId="0"/>
      <p:bldP spid="4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Box 267"/>
          <p:cNvSpPr txBox="1"/>
          <p:nvPr/>
        </p:nvSpPr>
        <p:spPr>
          <a:xfrm>
            <a:off x="1430191" y="736487"/>
            <a:ext cx="618681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Decremented content of 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187150" y="2667000"/>
            <a:ext cx="1632250" cy="978932"/>
            <a:chOff x="1187150" y="2667000"/>
            <a:chExt cx="1632250" cy="978932"/>
          </a:xfrm>
        </p:grpSpPr>
        <p:grpSp>
          <p:nvGrpSpPr>
            <p:cNvPr id="3" name="Group 2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124200" y="2667000"/>
            <a:ext cx="1632250" cy="978932"/>
            <a:chOff x="1187150" y="2667000"/>
            <a:chExt cx="1632250" cy="978932"/>
          </a:xfrm>
        </p:grpSpPr>
        <p:grpSp>
          <p:nvGrpSpPr>
            <p:cNvPr id="45" name="Group 44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073350" y="2667000"/>
            <a:ext cx="1632250" cy="978932"/>
            <a:chOff x="1187150" y="2667000"/>
            <a:chExt cx="1632250" cy="978932"/>
          </a:xfrm>
        </p:grpSpPr>
        <p:grpSp>
          <p:nvGrpSpPr>
            <p:cNvPr id="50" name="Group 49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54550" y="2667000"/>
            <a:ext cx="1632250" cy="978932"/>
            <a:chOff x="1187150" y="2667000"/>
            <a:chExt cx="1632250" cy="978932"/>
          </a:xfrm>
        </p:grpSpPr>
        <p:grpSp>
          <p:nvGrpSpPr>
            <p:cNvPr id="55" name="Group 54"/>
            <p:cNvGrpSpPr/>
            <p:nvPr/>
          </p:nvGrpSpPr>
          <p:grpSpPr>
            <a:xfrm>
              <a:off x="1219200" y="2667000"/>
              <a:ext cx="1600200" cy="978932"/>
              <a:chOff x="366114" y="1452283"/>
              <a:chExt cx="1538886" cy="1622959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66114" y="2462931"/>
                <a:ext cx="1538885" cy="61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r>
                  <a:rPr lang="en-US" dirty="0">
                    <a:solidFill>
                      <a:schemeClr val="bg1"/>
                    </a:solidFill>
                  </a:rPr>
                  <a:t>  S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0</a:t>
                </a:r>
                <a:r>
                  <a:rPr lang="en-US" dirty="0">
                    <a:solidFill>
                      <a:schemeClr val="bg1"/>
                    </a:solidFill>
                  </a:rPr>
                  <a:t>  0  1  2  3</a:t>
                </a: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187150" y="2743200"/>
              <a:ext cx="1600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 3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62000" y="1390590"/>
            <a:ext cx="1524000" cy="971610"/>
            <a:chOff x="609600" y="1390590"/>
            <a:chExt cx="1377649" cy="971610"/>
          </a:xfrm>
        </p:grpSpPr>
        <p:sp>
          <p:nvSpPr>
            <p:cNvPr id="6" name="Rectangle 5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09600" y="1390590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524000" y="1400114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13442" y="1943024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527842" y="1952548"/>
              <a:ext cx="4235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819400" y="1390590"/>
            <a:ext cx="1524000" cy="971610"/>
            <a:chOff x="609600" y="1390590"/>
            <a:chExt cx="1377649" cy="971610"/>
          </a:xfrm>
        </p:grpSpPr>
        <p:sp>
          <p:nvSpPr>
            <p:cNvPr id="86" name="Rectangle 85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09600" y="1390590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524000" y="1400114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13442" y="1943024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527842" y="1952548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800600" y="1390590"/>
            <a:ext cx="1524000" cy="971610"/>
            <a:chOff x="609600" y="1390590"/>
            <a:chExt cx="1377649" cy="971610"/>
          </a:xfrm>
        </p:grpSpPr>
        <p:sp>
          <p:nvSpPr>
            <p:cNvPr id="93" name="Rectangle 92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09600" y="1390590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524000" y="1400114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13442" y="1943024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527842" y="1952548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781800" y="1390590"/>
            <a:ext cx="1524000" cy="971610"/>
            <a:chOff x="609600" y="1390590"/>
            <a:chExt cx="1377649" cy="971610"/>
          </a:xfrm>
        </p:grpSpPr>
        <p:sp>
          <p:nvSpPr>
            <p:cNvPr id="100" name="Rectangle 99"/>
            <p:cNvSpPr/>
            <p:nvPr/>
          </p:nvSpPr>
          <p:spPr>
            <a:xfrm>
              <a:off x="609600" y="1438245"/>
              <a:ext cx="1377649" cy="9239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09600" y="1390590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524000" y="1400114"/>
              <a:ext cx="3828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4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13442" y="1943024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527842" y="1952548"/>
              <a:ext cx="384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en-US" sz="2000" i="1" baseline="-25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065764" y="1676400"/>
              <a:ext cx="465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FA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>
          <a:xfrm flipV="1">
            <a:off x="2302192" y="1600200"/>
            <a:ext cx="502920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343400" y="16002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324600" y="16002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8305800" y="16002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8763000" y="1295400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7543800" y="1133444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5562600" y="1143000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3581400" y="1142999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1524000" y="1142999"/>
            <a:ext cx="0" cy="3048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066800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132238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113438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094638" y="97149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8369253" y="914400"/>
            <a:ext cx="62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000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out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19812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40386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60198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8001000" y="2347912"/>
            <a:ext cx="0" cy="319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" name="Group 234"/>
          <p:cNvGrpSpPr/>
          <p:nvPr/>
        </p:nvGrpSpPr>
        <p:grpSpPr>
          <a:xfrm>
            <a:off x="215810" y="1600169"/>
            <a:ext cx="530620" cy="4038631"/>
            <a:chOff x="195262" y="1600169"/>
            <a:chExt cx="530620" cy="4038631"/>
          </a:xfrm>
        </p:grpSpPr>
        <p:cxnSp>
          <p:nvCxnSpPr>
            <p:cNvPr id="123" name="Straight Connector 122"/>
            <p:cNvCxnSpPr/>
            <p:nvPr/>
          </p:nvCxnSpPr>
          <p:spPr>
            <a:xfrm flipV="1">
              <a:off x="200836" y="1600169"/>
              <a:ext cx="525046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 flipV="1">
              <a:off x="195262" y="1600170"/>
              <a:ext cx="0" cy="40386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436978" y="3581400"/>
            <a:ext cx="6863934" cy="2402413"/>
            <a:chOff x="436978" y="3581400"/>
            <a:chExt cx="6863934" cy="2402413"/>
          </a:xfrm>
        </p:grpSpPr>
        <p:cxnSp>
          <p:nvCxnSpPr>
            <p:cNvPr id="125" name="Straight Connector 124"/>
            <p:cNvCxnSpPr>
              <a:stCxn id="221" idx="0"/>
            </p:cNvCxnSpPr>
            <p:nvPr/>
          </p:nvCxnSpPr>
          <p:spPr>
            <a:xfrm flipV="1">
              <a:off x="441718" y="3886201"/>
              <a:ext cx="0" cy="20976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436978" y="3881332"/>
              <a:ext cx="6849445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1447800" y="3602241"/>
              <a:ext cx="0" cy="29008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V="1">
              <a:off x="3352800" y="3581400"/>
              <a:ext cx="0" cy="29008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V="1">
              <a:off x="5334000" y="3581400"/>
              <a:ext cx="0" cy="29008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V="1">
              <a:off x="7300912" y="3596120"/>
              <a:ext cx="0" cy="290080"/>
            </a:xfrm>
            <a:prstGeom prst="line">
              <a:avLst/>
            </a:prstGeom>
            <a:ln w="25400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Group 236"/>
          <p:cNvGrpSpPr/>
          <p:nvPr/>
        </p:nvGrpSpPr>
        <p:grpSpPr>
          <a:xfrm>
            <a:off x="696074" y="3581400"/>
            <a:ext cx="6867948" cy="2409600"/>
            <a:chOff x="696074" y="3581400"/>
            <a:chExt cx="6867948" cy="2409600"/>
          </a:xfrm>
        </p:grpSpPr>
        <p:cxnSp>
          <p:nvCxnSpPr>
            <p:cNvPr id="131" name="Straight Connector 130"/>
            <p:cNvCxnSpPr/>
            <p:nvPr/>
          </p:nvCxnSpPr>
          <p:spPr>
            <a:xfrm flipV="1">
              <a:off x="696074" y="4191000"/>
              <a:ext cx="0" cy="1800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700088" y="4191000"/>
              <a:ext cx="686393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1710910" y="3602241"/>
              <a:ext cx="0" cy="588759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V="1">
              <a:off x="3615910" y="3581400"/>
              <a:ext cx="0" cy="6096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V="1">
              <a:off x="5597110" y="3581400"/>
              <a:ext cx="0" cy="6096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V="1">
              <a:off x="7564022" y="3596120"/>
              <a:ext cx="0" cy="594880"/>
            </a:xfrm>
            <a:prstGeom prst="line">
              <a:avLst/>
            </a:prstGeom>
            <a:ln w="25400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>
            <a:cxnSpLocks/>
          </p:cNvCxnSpPr>
          <p:nvPr/>
        </p:nvCxnSpPr>
        <p:spPr>
          <a:xfrm flipV="1">
            <a:off x="976306" y="2362800"/>
            <a:ext cx="4019" cy="3276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3031157" y="2362200"/>
            <a:ext cx="0" cy="3276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4983782" y="2362200"/>
            <a:ext cx="0" cy="3276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6979269" y="2343134"/>
            <a:ext cx="0" cy="3276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1981200" y="3609211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Group 142"/>
          <p:cNvGrpSpPr/>
          <p:nvPr/>
        </p:nvGrpSpPr>
        <p:grpSpPr>
          <a:xfrm rot="16200000">
            <a:off x="1376619" y="4256657"/>
            <a:ext cx="1638315" cy="343422"/>
            <a:chOff x="379248" y="5807937"/>
            <a:chExt cx="3591634" cy="752875"/>
          </a:xfrm>
        </p:grpSpPr>
        <p:cxnSp>
          <p:nvCxnSpPr>
            <p:cNvPr id="144" name="Straight Connector 143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5400000" flipV="1">
              <a:off x="2767132" y="4980888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Oval 145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49" name="Straight Connector 148"/>
          <p:cNvCxnSpPr/>
          <p:nvPr/>
        </p:nvCxnSpPr>
        <p:spPr>
          <a:xfrm>
            <a:off x="1981200" y="5247526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3914776" y="3609977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 rot="16200000">
            <a:off x="3310195" y="4257423"/>
            <a:ext cx="1638315" cy="343422"/>
            <a:chOff x="379248" y="5807937"/>
            <a:chExt cx="3591634" cy="752875"/>
          </a:xfrm>
        </p:grpSpPr>
        <p:cxnSp>
          <p:nvCxnSpPr>
            <p:cNvPr id="162" name="Straight Connector 161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5400000" flipV="1">
              <a:off x="2767132" y="4980888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Oval 163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6" name="Straight Connector 165"/>
          <p:cNvCxnSpPr/>
          <p:nvPr/>
        </p:nvCxnSpPr>
        <p:spPr>
          <a:xfrm>
            <a:off x="3914776" y="5248292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5876400" y="3609975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 rot="16200000">
            <a:off x="5271819" y="4257421"/>
            <a:ext cx="1638315" cy="343422"/>
            <a:chOff x="379248" y="5807937"/>
            <a:chExt cx="3591634" cy="752875"/>
          </a:xfrm>
        </p:grpSpPr>
        <p:cxnSp>
          <p:nvCxnSpPr>
            <p:cNvPr id="169" name="Straight Connector 168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 flipV="1">
              <a:off x="2767132" y="4980888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73" name="Straight Connector 172"/>
          <p:cNvCxnSpPr/>
          <p:nvPr/>
        </p:nvCxnSpPr>
        <p:spPr>
          <a:xfrm>
            <a:off x="5876400" y="5248290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7843312" y="3609975"/>
            <a:ext cx="0" cy="2000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 rot="16200000">
            <a:off x="7238731" y="4257421"/>
            <a:ext cx="1638315" cy="343422"/>
            <a:chOff x="379248" y="5807937"/>
            <a:chExt cx="3591634" cy="752875"/>
          </a:xfrm>
        </p:grpSpPr>
        <p:cxnSp>
          <p:nvCxnSpPr>
            <p:cNvPr id="176" name="Straight Connector 175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 flipV="1">
              <a:off x="2767132" y="4980888"/>
              <a:ext cx="0" cy="2407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80" name="Straight Connector 179"/>
          <p:cNvCxnSpPr/>
          <p:nvPr/>
        </p:nvCxnSpPr>
        <p:spPr>
          <a:xfrm>
            <a:off x="7843312" y="5248290"/>
            <a:ext cx="2146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Group 180"/>
          <p:cNvGrpSpPr/>
          <p:nvPr/>
        </p:nvGrpSpPr>
        <p:grpSpPr>
          <a:xfrm rot="16200000">
            <a:off x="8305543" y="4724139"/>
            <a:ext cx="1066799" cy="305321"/>
            <a:chOff x="-1031389" y="5807937"/>
            <a:chExt cx="3152689" cy="752875"/>
          </a:xfrm>
        </p:grpSpPr>
        <p:cxnSp>
          <p:nvCxnSpPr>
            <p:cNvPr id="182" name="Straight Connector 181"/>
            <p:cNvCxnSpPr/>
            <p:nvPr/>
          </p:nvCxnSpPr>
          <p:spPr>
            <a:xfrm rot="5400000" flipV="1">
              <a:off x="-118517" y="5274295"/>
              <a:ext cx="0" cy="1825744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 flipV="1">
              <a:off x="1793204" y="5856537"/>
              <a:ext cx="0" cy="656193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Oval 183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2624136" y="3581400"/>
            <a:ext cx="6214911" cy="762000"/>
            <a:chOff x="2624136" y="3581400"/>
            <a:chExt cx="6214911" cy="762000"/>
          </a:xfrm>
        </p:grpSpPr>
        <p:cxnSp>
          <p:nvCxnSpPr>
            <p:cNvPr id="189" name="Straight Connector 188"/>
            <p:cNvCxnSpPr/>
            <p:nvPr/>
          </p:nvCxnSpPr>
          <p:spPr>
            <a:xfrm>
              <a:off x="2624136" y="4343400"/>
              <a:ext cx="6214911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V="1">
              <a:off x="2624136" y="3581400"/>
              <a:ext cx="0" cy="762000"/>
            </a:xfrm>
            <a:prstGeom prst="line">
              <a:avLst/>
            </a:prstGeom>
            <a:ln w="25400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flipV="1">
              <a:off x="4572000" y="3581400"/>
              <a:ext cx="0" cy="7620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flipV="1">
              <a:off x="6524624" y="3581400"/>
              <a:ext cx="0" cy="7620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V="1">
              <a:off x="8520112" y="3581400"/>
              <a:ext cx="0" cy="762000"/>
            </a:xfrm>
            <a:prstGeom prst="line">
              <a:avLst/>
            </a:prstGeom>
            <a:ln w="25400"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4" name="Straight Connector 203"/>
          <p:cNvCxnSpPr/>
          <p:nvPr/>
        </p:nvCxnSpPr>
        <p:spPr>
          <a:xfrm>
            <a:off x="2395689" y="4495800"/>
            <a:ext cx="5895976" cy="0"/>
          </a:xfrm>
          <a:prstGeom prst="line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2395689" y="3581400"/>
            <a:ext cx="0" cy="914400"/>
          </a:xfrm>
          <a:prstGeom prst="line">
            <a:avLst/>
          </a:prstGeom>
          <a:ln w="25400"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V="1">
            <a:off x="4343553" y="3581400"/>
            <a:ext cx="0" cy="914400"/>
          </a:xfrm>
          <a:prstGeom prst="line">
            <a:avLst/>
          </a:prstGeom>
          <a:ln w="25400"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flipV="1">
            <a:off x="6296177" y="3581400"/>
            <a:ext cx="0" cy="914400"/>
          </a:xfrm>
          <a:prstGeom prst="line">
            <a:avLst/>
          </a:prstGeom>
          <a:ln w="25400"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V="1">
            <a:off x="8291665" y="3595688"/>
            <a:ext cx="0" cy="1371600"/>
          </a:xfrm>
          <a:prstGeom prst="line">
            <a:avLst/>
          </a:prstGeom>
          <a:ln w="25400"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8305800" y="4953000"/>
            <a:ext cx="53324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-36064" y="5638800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000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38778" y="5983813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489795" y="5974422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751725" y="5668766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2803075" y="5674145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4800600" y="5670662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6757039" y="563880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3674074" y="5674145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5671599" y="5670662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7628038" y="563880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753299" y="5670662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8664266" y="5426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sz="2000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805344" y="4136507"/>
            <a:ext cx="262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sz="2000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747235" y="599126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80536" y="599126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152400" y="5334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grpSp>
        <p:nvGrpSpPr>
          <p:cNvPr id="242" name="Group 241"/>
          <p:cNvGrpSpPr/>
          <p:nvPr/>
        </p:nvGrpSpPr>
        <p:grpSpPr>
          <a:xfrm>
            <a:off x="430404" y="3583672"/>
            <a:ext cx="6874208" cy="2402413"/>
            <a:chOff x="436978" y="3581400"/>
            <a:chExt cx="6874208" cy="2402413"/>
          </a:xfrm>
        </p:grpSpPr>
        <p:cxnSp>
          <p:nvCxnSpPr>
            <p:cNvPr id="243" name="Straight Connector 242"/>
            <p:cNvCxnSpPr/>
            <p:nvPr/>
          </p:nvCxnSpPr>
          <p:spPr>
            <a:xfrm flipV="1">
              <a:off x="443226" y="3886201"/>
              <a:ext cx="0" cy="2097612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>
              <a:off x="436978" y="3881332"/>
              <a:ext cx="6849445" cy="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flipV="1">
              <a:off x="1458074" y="3602241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flipV="1">
              <a:off x="3352800" y="3581400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V="1">
              <a:off x="5334000" y="3581400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flipV="1">
              <a:off x="7311186" y="3596120"/>
              <a:ext cx="0" cy="290080"/>
            </a:xfrm>
            <a:prstGeom prst="line">
              <a:avLst/>
            </a:prstGeom>
            <a:ln w="25400">
              <a:solidFill>
                <a:srgbClr val="E40524"/>
              </a:solidFill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oup 248"/>
          <p:cNvGrpSpPr/>
          <p:nvPr/>
        </p:nvGrpSpPr>
        <p:grpSpPr>
          <a:xfrm>
            <a:off x="693514" y="3583672"/>
            <a:ext cx="6863934" cy="2409600"/>
            <a:chOff x="700088" y="3581400"/>
            <a:chExt cx="6863934" cy="2409600"/>
          </a:xfrm>
        </p:grpSpPr>
        <p:cxnSp>
          <p:nvCxnSpPr>
            <p:cNvPr id="250" name="Straight Connector 249"/>
            <p:cNvCxnSpPr/>
            <p:nvPr/>
          </p:nvCxnSpPr>
          <p:spPr>
            <a:xfrm flipV="1">
              <a:off x="708640" y="4191000"/>
              <a:ext cx="0" cy="180000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>
              <a:off x="700088" y="4191000"/>
              <a:ext cx="6863934" cy="0"/>
            </a:xfrm>
            <a:prstGeom prst="line">
              <a:avLst/>
            </a:prstGeom>
            <a:ln w="25400">
              <a:solidFill>
                <a:srgbClr val="E40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flipV="1">
              <a:off x="1721184" y="3602241"/>
              <a:ext cx="0" cy="588759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flipV="1">
              <a:off x="3626184" y="3581400"/>
              <a:ext cx="0" cy="60960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flipV="1">
              <a:off x="5607384" y="3581400"/>
              <a:ext cx="0" cy="609600"/>
            </a:xfrm>
            <a:prstGeom prst="line">
              <a:avLst/>
            </a:prstGeom>
            <a:ln w="25400">
              <a:solidFill>
                <a:srgbClr val="E40524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flipV="1">
              <a:off x="7564022" y="3596120"/>
              <a:ext cx="0" cy="594880"/>
            </a:xfrm>
            <a:prstGeom prst="line">
              <a:avLst/>
            </a:prstGeom>
            <a:ln w="25400">
              <a:solidFill>
                <a:srgbClr val="E40524"/>
              </a:solidFill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6" name="Straight Connector 255"/>
          <p:cNvCxnSpPr/>
          <p:nvPr/>
        </p:nvCxnSpPr>
        <p:spPr>
          <a:xfrm>
            <a:off x="2626849" y="4343400"/>
            <a:ext cx="5895976" cy="0"/>
          </a:xfrm>
          <a:prstGeom prst="line">
            <a:avLst/>
          </a:prstGeom>
          <a:ln w="25400">
            <a:solidFill>
              <a:srgbClr val="E4052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flipV="1">
            <a:off x="2616575" y="3581400"/>
            <a:ext cx="0" cy="762000"/>
          </a:xfrm>
          <a:prstGeom prst="line">
            <a:avLst/>
          </a:prstGeom>
          <a:ln w="25400">
            <a:solidFill>
              <a:srgbClr val="E40524"/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flipV="1">
            <a:off x="4574713" y="3581400"/>
            <a:ext cx="0" cy="762000"/>
          </a:xfrm>
          <a:prstGeom prst="line">
            <a:avLst/>
          </a:prstGeom>
          <a:ln w="25400">
            <a:solidFill>
              <a:srgbClr val="E40524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V="1">
            <a:off x="6527337" y="3581400"/>
            <a:ext cx="0" cy="762000"/>
          </a:xfrm>
          <a:prstGeom prst="line">
            <a:avLst/>
          </a:prstGeom>
          <a:ln w="25400">
            <a:solidFill>
              <a:srgbClr val="E40524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V="1">
            <a:off x="8512551" y="3595688"/>
            <a:ext cx="0" cy="747712"/>
          </a:xfrm>
          <a:prstGeom prst="line">
            <a:avLst/>
          </a:prstGeom>
          <a:ln w="25400">
            <a:solidFill>
              <a:srgbClr val="E40524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8534400" y="4343400"/>
            <a:ext cx="304800" cy="0"/>
          </a:xfrm>
          <a:prstGeom prst="line">
            <a:avLst/>
          </a:prstGeom>
          <a:ln w="25400">
            <a:solidFill>
              <a:srgbClr val="E40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1962346" y="23187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3997904" y="230863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6002189" y="232264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8037747" y="231253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1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400980" y="12192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40524"/>
                </a:solidFill>
                <a:latin typeface="Cambria" panose="02040503050406030204" pitchFamily="18" charset="0"/>
              </a:rPr>
              <a:t>0</a:t>
            </a:r>
            <a:endParaRPr lang="en-US" baseline="-25000" dirty="0">
              <a:solidFill>
                <a:srgbClr val="E40524"/>
              </a:solidFill>
              <a:latin typeface="Cambria" panose="02040503050406030204" pitchFamily="18" charset="0"/>
            </a:endParaRPr>
          </a:p>
        </p:txBody>
      </p:sp>
      <p:cxnSp>
        <p:nvCxnSpPr>
          <p:cNvPr id="192" name="Straight Connector 191"/>
          <p:cNvCxnSpPr/>
          <p:nvPr/>
        </p:nvCxnSpPr>
        <p:spPr>
          <a:xfrm flipV="1">
            <a:off x="8839200" y="4349959"/>
            <a:ext cx="0" cy="22204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46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/>
      <p:bldP spid="239" grpId="0"/>
      <p:bldP spid="240" grpId="0"/>
      <p:bldP spid="241" grpId="0"/>
      <p:bldP spid="263" grpId="0"/>
      <p:bldP spid="264" grpId="0"/>
      <p:bldP spid="265" grpId="0"/>
      <p:bldP spid="266" grpId="0"/>
      <p:bldP spid="26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dirty="0"/>
              <a:t>Hardware implementation consists of:</a:t>
            </a:r>
          </a:p>
          <a:p>
            <a:pPr lvl="0" algn="just"/>
            <a:r>
              <a:rPr lang="en-US" dirty="0"/>
              <a:t>4 full-adder circuits that constitute the 4-bit adder and four multiplexers for choosing different operations. </a:t>
            </a:r>
          </a:p>
          <a:p>
            <a:pPr lvl="0" algn="just"/>
            <a:r>
              <a:rPr lang="en-US" dirty="0"/>
              <a:t>There are two 4-bit inputs A and B. </a:t>
            </a:r>
          </a:p>
          <a:p>
            <a:pPr algn="just"/>
            <a:r>
              <a:rPr lang="en-US" dirty="0"/>
              <a:t>The four inputs from A go directly to the X inputs of the binary adder. Each of the four inputs from B is connected to the data inputs of the multiplexers. The multiplexer’s data inputs also receive the complement of B.</a:t>
            </a:r>
          </a:p>
          <a:p>
            <a:pPr lvl="0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0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5334000"/>
          </a:xfrm>
        </p:spPr>
        <p:txBody>
          <a:bodyPr/>
          <a:lstStyle/>
          <a:p>
            <a:pPr lvl="0" algn="just"/>
            <a:r>
              <a:rPr lang="en-US" dirty="0"/>
              <a:t>The other two data inputs are connected to logic-0 and logic-1. </a:t>
            </a:r>
          </a:p>
          <a:p>
            <a:pPr lvl="1"/>
            <a:r>
              <a:rPr lang="en-US" dirty="0"/>
              <a:t>Logic-0 is a fixed voltage value (0 volts for TTL integrated circuits)</a:t>
            </a:r>
          </a:p>
          <a:p>
            <a:pPr lvl="1"/>
            <a:r>
              <a:rPr lang="en-US" dirty="0"/>
              <a:t>Logic-1 signal can be generated through an inverter whose input is 0. </a:t>
            </a:r>
          </a:p>
          <a:p>
            <a:pPr lvl="0" algn="just"/>
            <a:r>
              <a:rPr lang="en-US" dirty="0"/>
              <a:t>The four multiplexers are controlled by two selection inputs, S</a:t>
            </a:r>
            <a:r>
              <a:rPr lang="en-US" baseline="-25000" dirty="0"/>
              <a:t>1</a:t>
            </a:r>
            <a:r>
              <a:rPr lang="en-US" dirty="0"/>
              <a:t> and S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The input carry </a:t>
            </a:r>
            <a:r>
              <a:rPr lang="en-US" dirty="0" err="1"/>
              <a:t>C</a:t>
            </a:r>
            <a:r>
              <a:rPr lang="en-US" baseline="-25000" dirty="0" err="1"/>
              <a:t>in</a:t>
            </a:r>
            <a:r>
              <a:rPr lang="en-US" dirty="0"/>
              <a:t> goes to the carry input of the FA in the least significant position. The other carries are connected from one stage to the next.</a:t>
            </a:r>
          </a:p>
          <a:p>
            <a:pPr algn="just"/>
            <a:r>
              <a:rPr lang="en-US" dirty="0"/>
              <a:t>4-bit output D</a:t>
            </a:r>
            <a:r>
              <a:rPr lang="en-US" baseline="-25000" dirty="0"/>
              <a:t>0</a:t>
            </a:r>
            <a:r>
              <a:rPr lang="en-US" dirty="0"/>
              <a:t>…D</a:t>
            </a:r>
            <a:r>
              <a:rPr lang="en-US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4495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:r>
                  <a:rPr lang="en-US" dirty="0"/>
                  <a:t>When S</a:t>
                </a:r>
                <a:r>
                  <a:rPr lang="en-US" baseline="-25000" dirty="0"/>
                  <a:t>1</a:t>
                </a:r>
                <a:r>
                  <a:rPr lang="en-US" dirty="0"/>
                  <a:t>S</a:t>
                </a:r>
                <a:r>
                  <a:rPr lang="en-US" baseline="-25000" dirty="0"/>
                  <a:t>0</a:t>
                </a:r>
                <a:r>
                  <a:rPr lang="en-US" dirty="0"/>
                  <a:t> = 00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in</a:t>
                </a:r>
                <a:r>
                  <a:rPr lang="en-US" dirty="0"/>
                  <a:t> = 0 then D = A + B; Add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in</a:t>
                </a:r>
                <a:r>
                  <a:rPr lang="en-US" dirty="0"/>
                  <a:t> = 1 then D = A + B + 1; Add with carry</a:t>
                </a:r>
              </a:p>
              <a:p>
                <a:pPr lvl="0"/>
                <a:r>
                  <a:rPr lang="en-US" dirty="0"/>
                  <a:t>When S</a:t>
                </a:r>
                <a:r>
                  <a:rPr lang="en-US" baseline="-25000" dirty="0"/>
                  <a:t>1</a:t>
                </a:r>
                <a:r>
                  <a:rPr lang="en-US" dirty="0"/>
                  <a:t>S</a:t>
                </a:r>
                <a:r>
                  <a:rPr lang="en-US" baseline="-25000" dirty="0"/>
                  <a:t>0</a:t>
                </a:r>
                <a:r>
                  <a:rPr lang="en-US" dirty="0"/>
                  <a:t> = 01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in</a:t>
                </a:r>
                <a:r>
                  <a:rPr lang="en-US" dirty="0"/>
                  <a:t> = 0 then D = A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dirty="0"/>
                  <a:t>; Subtract with borrow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in</a:t>
                </a:r>
                <a:r>
                  <a:rPr lang="en-US" dirty="0"/>
                  <a:t> = 1 then D = A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dirty="0"/>
                  <a:t> + 1; A + 2’s complement of B i.e. A - B</a:t>
                </a:r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4" t="-45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23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When S</a:t>
            </a:r>
            <a:r>
              <a:rPr lang="en-US" baseline="-25000" dirty="0"/>
              <a:t>1</a:t>
            </a: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= 10 </a:t>
            </a:r>
          </a:p>
          <a:p>
            <a:pPr lvl="1"/>
            <a:r>
              <a:rPr lang="en-US" dirty="0"/>
              <a:t>Input B is neglected and all 0’s are inserted to Y inputs</a:t>
            </a:r>
          </a:p>
          <a:p>
            <a:pPr marL="736600" lvl="1" indent="0" algn="l">
              <a:buNone/>
            </a:pPr>
            <a:r>
              <a:rPr lang="en-US" dirty="0"/>
              <a:t>D = A + 0 + </a:t>
            </a:r>
            <a:r>
              <a:rPr lang="en-US" dirty="0" err="1"/>
              <a:t>C</a:t>
            </a:r>
            <a:r>
              <a:rPr lang="en-US" baseline="-25000" dirty="0" err="1"/>
              <a:t>in</a:t>
            </a:r>
            <a:endParaRPr lang="en-US" baseline="-25000" dirty="0"/>
          </a:p>
          <a:p>
            <a:pPr lvl="2"/>
            <a:r>
              <a:rPr lang="en-US" dirty="0"/>
              <a:t>If </a:t>
            </a:r>
            <a:r>
              <a:rPr lang="en-US" dirty="0" err="1"/>
              <a:t>C</a:t>
            </a:r>
            <a:r>
              <a:rPr lang="en-US" baseline="-25000" dirty="0" err="1"/>
              <a:t>in</a:t>
            </a:r>
            <a:r>
              <a:rPr lang="en-US" dirty="0"/>
              <a:t> = 0 then D = A; Transfer A</a:t>
            </a:r>
          </a:p>
          <a:p>
            <a:pPr lvl="2"/>
            <a:r>
              <a:rPr lang="en-US" dirty="0"/>
              <a:t>If </a:t>
            </a:r>
            <a:r>
              <a:rPr lang="en-US" dirty="0" err="1"/>
              <a:t>C</a:t>
            </a:r>
            <a:r>
              <a:rPr lang="en-US" baseline="-25000" dirty="0" err="1"/>
              <a:t>in</a:t>
            </a:r>
            <a:r>
              <a:rPr lang="en-US" dirty="0"/>
              <a:t> = 1 then D = A + 1; Increment A</a:t>
            </a:r>
          </a:p>
          <a:p>
            <a:pPr lvl="0"/>
            <a:r>
              <a:rPr lang="en-US" dirty="0"/>
              <a:t>When S</a:t>
            </a:r>
            <a:r>
              <a:rPr lang="en-US" baseline="-25000" dirty="0"/>
              <a:t>1</a:t>
            </a: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= 11</a:t>
            </a:r>
          </a:p>
          <a:p>
            <a:pPr lvl="1"/>
            <a:r>
              <a:rPr lang="en-US" dirty="0"/>
              <a:t>Input B is neglected and all 1’s are inserted to Y inputs</a:t>
            </a:r>
          </a:p>
          <a:p>
            <a:pPr marL="736600" lvl="1" indent="0">
              <a:buNone/>
            </a:pPr>
            <a:r>
              <a:rPr lang="en-US" dirty="0"/>
              <a:t>D = A - 1 + </a:t>
            </a:r>
            <a:r>
              <a:rPr lang="en-US" dirty="0" err="1"/>
              <a:t>C</a:t>
            </a:r>
            <a:r>
              <a:rPr lang="en-US" baseline="-25000" dirty="0" err="1"/>
              <a:t>in</a:t>
            </a:r>
            <a:endParaRPr lang="en-US" baseline="-25000" dirty="0"/>
          </a:p>
          <a:p>
            <a:pPr lvl="2"/>
            <a:r>
              <a:rPr lang="en-US" dirty="0"/>
              <a:t>If </a:t>
            </a:r>
            <a:r>
              <a:rPr lang="en-US" dirty="0" err="1"/>
              <a:t>C</a:t>
            </a:r>
            <a:r>
              <a:rPr lang="en-US" baseline="-25000" dirty="0" err="1"/>
              <a:t>in</a:t>
            </a:r>
            <a:r>
              <a:rPr lang="en-US" dirty="0"/>
              <a:t> = 0 then D = A - 1; 2’s compliment</a:t>
            </a:r>
          </a:p>
          <a:p>
            <a:pPr lvl="2"/>
            <a:r>
              <a:rPr lang="en-US" dirty="0"/>
              <a:t>If </a:t>
            </a:r>
            <a:r>
              <a:rPr lang="en-US" dirty="0" err="1"/>
              <a:t>C</a:t>
            </a:r>
            <a:r>
              <a:rPr lang="en-US" baseline="-25000" dirty="0" err="1"/>
              <a:t>in</a:t>
            </a:r>
            <a:r>
              <a:rPr lang="en-US" dirty="0"/>
              <a:t> = 1 then D = A; Transfer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Circuit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609600"/>
          </a:xfrm>
        </p:spPr>
        <p:txBody>
          <a:bodyPr/>
          <a:lstStyle/>
          <a:p>
            <a:r>
              <a:rPr lang="en-US" dirty="0"/>
              <a:t>Arithmetic Circuit Function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68173"/>
              </p:ext>
            </p:extLst>
          </p:nvPr>
        </p:nvGraphicFramePr>
        <p:xfrm>
          <a:off x="190500" y="1524000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err="1"/>
                        <a:t>C</a:t>
                      </a:r>
                      <a:r>
                        <a:rPr lang="en-US" sz="2400" baseline="-25000" dirty="0" err="1"/>
                        <a:t>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D = A + Y + </a:t>
                      </a:r>
                      <a:r>
                        <a:rPr lang="en-US" sz="2400" i="1" dirty="0" err="1"/>
                        <a:t>C</a:t>
                      </a:r>
                      <a:r>
                        <a:rPr lang="en-US" sz="2400" i="1" baseline="-25000" dirty="0" err="1"/>
                        <a:t>in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Microoperation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030263"/>
              </p:ext>
            </p:extLst>
          </p:nvPr>
        </p:nvGraphicFramePr>
        <p:xfrm>
          <a:off x="190500" y="1981200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 + B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65124"/>
              </p:ext>
            </p:extLst>
          </p:nvPr>
        </p:nvGraphicFramePr>
        <p:xfrm>
          <a:off x="190493" y="2438400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 + B + 1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Add with carry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725090"/>
              </p:ext>
            </p:extLst>
          </p:nvPr>
        </p:nvGraphicFramePr>
        <p:xfrm>
          <a:off x="190493" y="2893325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/>
                        <a:t>B’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 + B’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Subtract with borrow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38285"/>
              </p:ext>
            </p:extLst>
          </p:nvPr>
        </p:nvGraphicFramePr>
        <p:xfrm>
          <a:off x="190493" y="3348250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/>
                        <a:t>B’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 + B’ + 1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Subtract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626491"/>
              </p:ext>
            </p:extLst>
          </p:nvPr>
        </p:nvGraphicFramePr>
        <p:xfrm>
          <a:off x="190493" y="3800900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Transfer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941946"/>
              </p:ext>
            </p:extLst>
          </p:nvPr>
        </p:nvGraphicFramePr>
        <p:xfrm>
          <a:off x="190493" y="4251275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 + </a:t>
                      </a:r>
                      <a:r>
                        <a:rPr lang="en-US" sz="2400" b="0" i="0" baseline="0" dirty="0"/>
                        <a:t>1</a:t>
                      </a:r>
                      <a:endParaRPr lang="en-US" sz="2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Increment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45555"/>
              </p:ext>
            </p:extLst>
          </p:nvPr>
        </p:nvGraphicFramePr>
        <p:xfrm>
          <a:off x="190493" y="4703925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 – </a:t>
                      </a:r>
                      <a:r>
                        <a:rPr lang="en-US" sz="2400" b="0" i="0" baseline="0" dirty="0"/>
                        <a:t>1</a:t>
                      </a:r>
                      <a:endParaRPr lang="en-US" sz="2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Decrement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584145"/>
              </p:ext>
            </p:extLst>
          </p:nvPr>
        </p:nvGraphicFramePr>
        <p:xfrm>
          <a:off x="190493" y="5161125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D</a:t>
                      </a:r>
                      <a:r>
                        <a:rPr lang="en-US" sz="2400" b="0" i="1" baseline="0" dirty="0"/>
                        <a:t> = A</a:t>
                      </a:r>
                      <a:endParaRPr lang="en-US" sz="2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Transfer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33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438400"/>
          </a:xfrm>
        </p:spPr>
        <p:txBody>
          <a:bodyPr/>
          <a:lstStyle/>
          <a:p>
            <a:pPr algn="just"/>
            <a:r>
              <a:rPr lang="en-US" dirty="0"/>
              <a:t>Logic micro operations specify binary operations for strings of bits stored in registers.</a:t>
            </a:r>
          </a:p>
          <a:p>
            <a:pPr algn="just"/>
            <a:r>
              <a:rPr lang="en-US" dirty="0"/>
              <a:t>These operations consider each bit of the register separately and treat them as binary variables.</a:t>
            </a:r>
          </a:p>
          <a:p>
            <a:pPr algn="just"/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50656" y="42406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7484" y="42406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4312" y="42406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31140" y="42406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50656" y="499024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7484" y="49902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4312" y="49902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31140" y="49902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0656" y="57398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7484" y="57398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4312" y="57398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31140" y="57398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76600" y="4990240"/>
                <a:ext cx="5268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990240"/>
                <a:ext cx="526828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3136256" y="5688456"/>
            <a:ext cx="342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0" y="4304442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86000" y="5054027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0" y="5803610"/>
            <a:ext cx="2011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R1 after </a:t>
            </a:r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038933" y="3313910"/>
                <a:ext cx="298556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IN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IN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IN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 ⨁ </m:t>
                      </m:r>
                      <m:r>
                        <a:rPr lang="en-IN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933" y="3313910"/>
                <a:ext cx="298556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83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1" grpId="0"/>
      <p:bldP spid="24" grpId="0"/>
      <p:bldP spid="25" grpId="0"/>
      <p:bldP spid="27" grpId="0"/>
      <p:bldP spid="3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 Logic </a:t>
            </a:r>
            <a:r>
              <a:rPr lang="en-US" dirty="0" err="1"/>
              <a:t>Microoperations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66219"/>
              </p:ext>
            </p:extLst>
          </p:nvPr>
        </p:nvGraphicFramePr>
        <p:xfrm>
          <a:off x="190500" y="1066800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Boolean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Microoperation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6393209"/>
                  </p:ext>
                </p:extLst>
              </p:nvPr>
            </p:nvGraphicFramePr>
            <p:xfrm>
              <a:off x="190500" y="15240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Clear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6393209"/>
                  </p:ext>
                </p:extLst>
              </p:nvPr>
            </p:nvGraphicFramePr>
            <p:xfrm>
              <a:off x="190500" y="15240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t="-10667" r="-234651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85317" t="-10667" r="-100198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Clear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3592125"/>
                  </p:ext>
                </p:extLst>
              </p:nvPr>
            </p:nvGraphicFramePr>
            <p:xfrm>
              <a:off x="190500" y="19812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𝑥𝑦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⋀ 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3592125"/>
                  </p:ext>
                </p:extLst>
              </p:nvPr>
            </p:nvGraphicFramePr>
            <p:xfrm>
              <a:off x="190500" y="19812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10667" r="-234651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85317" t="-10667" r="-100198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AND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4177577"/>
                  </p:ext>
                </p:extLst>
              </p:nvPr>
            </p:nvGraphicFramePr>
            <p:xfrm>
              <a:off x="190500" y="24384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⋀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4177577"/>
                  </p:ext>
                </p:extLst>
              </p:nvPr>
            </p:nvGraphicFramePr>
            <p:xfrm>
              <a:off x="190500" y="24384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t="-2667" r="-234651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85317" t="-2667" r="-100198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5316654"/>
                  </p:ext>
                </p:extLst>
              </p:nvPr>
            </p:nvGraphicFramePr>
            <p:xfrm>
              <a:off x="190500" y="28956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Transfer 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5316654"/>
                  </p:ext>
                </p:extLst>
              </p:nvPr>
            </p:nvGraphicFramePr>
            <p:xfrm>
              <a:off x="190500" y="28956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t="-10667" r="-234651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85317" t="-10667" r="-100198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Transfer A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9045434"/>
                  </p:ext>
                </p:extLst>
              </p:nvPr>
            </p:nvGraphicFramePr>
            <p:xfrm>
              <a:off x="190500" y="3352800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acc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⋀ 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9045434"/>
                  </p:ext>
                </p:extLst>
              </p:nvPr>
            </p:nvGraphicFramePr>
            <p:xfrm>
              <a:off x="190500" y="3352800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t="-2632" r="-234651" b="-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85317" t="-2632" r="-100198" b="-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7647568"/>
                  </p:ext>
                </p:extLst>
              </p:nvPr>
            </p:nvGraphicFramePr>
            <p:xfrm>
              <a:off x="190500" y="38100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Transfer</a:t>
                          </a:r>
                          <a:r>
                            <a:rPr lang="en-US" sz="2400" b="0" baseline="0" dirty="0"/>
                            <a:t> B</a:t>
                          </a:r>
                          <a:endParaRPr lang="en-US" sz="24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7647568"/>
                  </p:ext>
                </p:extLst>
              </p:nvPr>
            </p:nvGraphicFramePr>
            <p:xfrm>
              <a:off x="190500" y="38100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t="-10667" r="-234651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85317" t="-10667" r="-100198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Transfer</a:t>
                          </a:r>
                          <a:r>
                            <a:rPr lang="en-US" sz="2400" b="0" baseline="0" dirty="0" smtClean="0"/>
                            <a:t> B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4965386"/>
                  </p:ext>
                </p:extLst>
              </p:nvPr>
            </p:nvGraphicFramePr>
            <p:xfrm>
              <a:off x="190500" y="42672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⊕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⊕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Exclusive-OR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4965386"/>
                  </p:ext>
                </p:extLst>
              </p:nvPr>
            </p:nvGraphicFramePr>
            <p:xfrm>
              <a:off x="190500" y="4267200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8"/>
                          <a:stretch>
                            <a:fillRect t="-10667" r="-234651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8"/>
                          <a:stretch>
                            <a:fillRect l="-85317" t="-10667" r="-100198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Exclusive-OR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1044003"/>
                  </p:ext>
                </p:extLst>
              </p:nvPr>
            </p:nvGraphicFramePr>
            <p:xfrm>
              <a:off x="190500" y="4723638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1044003"/>
                  </p:ext>
                </p:extLst>
              </p:nvPr>
            </p:nvGraphicFramePr>
            <p:xfrm>
              <a:off x="190500" y="4723638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9"/>
                          <a:stretch>
                            <a:fillRect t="-9211" r="-234651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9"/>
                          <a:stretch>
                            <a:fillRect l="-85317" t="-9211" r="-100198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OR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6425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83F5-081F-4EAD-A2F4-DB3329AB8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 Point Representation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FD66F-67F1-4E84-A0DE-ECDDB8A58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Integer Representation</a:t>
            </a:r>
          </a:p>
          <a:p>
            <a:pPr lvl="1"/>
            <a:r>
              <a:rPr lang="en-IN" dirty="0"/>
              <a:t>Signed-magnitude representation</a:t>
            </a:r>
          </a:p>
          <a:p>
            <a:pPr lvl="1"/>
            <a:r>
              <a:rPr lang="en-IN" dirty="0"/>
              <a:t>1’s complement representation</a:t>
            </a:r>
          </a:p>
          <a:p>
            <a:pPr lvl="1"/>
            <a:r>
              <a:rPr lang="en-IN" dirty="0"/>
              <a:t>2’s complement representation</a:t>
            </a:r>
          </a:p>
          <a:p>
            <a:r>
              <a:rPr lang="en-IN" dirty="0"/>
              <a:t>Arithmetic Addition</a:t>
            </a:r>
          </a:p>
          <a:p>
            <a:pPr lvl="1"/>
            <a:r>
              <a:rPr lang="en-IN" dirty="0"/>
              <a:t>Using 1’s complement</a:t>
            </a:r>
          </a:p>
          <a:p>
            <a:pPr lvl="1"/>
            <a:r>
              <a:rPr lang="en-IN" dirty="0"/>
              <a:t>Using 2’s complement</a:t>
            </a:r>
          </a:p>
          <a:p>
            <a:r>
              <a:rPr lang="en-IN" dirty="0"/>
              <a:t>Arithmetic Subtraction</a:t>
            </a:r>
          </a:p>
          <a:p>
            <a:pPr lvl="1"/>
            <a:r>
              <a:rPr lang="en-IN" dirty="0"/>
              <a:t>Using 1’s complement</a:t>
            </a:r>
          </a:p>
          <a:p>
            <a:pPr lvl="1"/>
            <a:r>
              <a:rPr lang="en-IN" dirty="0"/>
              <a:t>Using 2’s complement</a:t>
            </a:r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244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 Logic </a:t>
            </a:r>
            <a:r>
              <a:rPr lang="en-US" dirty="0" err="1"/>
              <a:t>Microoperations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1427"/>
              </p:ext>
            </p:extLst>
          </p:nvPr>
        </p:nvGraphicFramePr>
        <p:xfrm>
          <a:off x="190500" y="1066800"/>
          <a:ext cx="876300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Boolean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Microoperation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8322454"/>
                  </p:ext>
                </p:extLst>
              </p:nvPr>
            </p:nvGraphicFramePr>
            <p:xfrm>
              <a:off x="190500" y="1524000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=(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)′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NOR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8322454"/>
                  </p:ext>
                </p:extLst>
              </p:nvPr>
            </p:nvGraphicFramePr>
            <p:xfrm>
              <a:off x="190500" y="1524000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t="-10526" r="-234651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85317" t="-10526" r="-100198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NOR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1440274"/>
                  </p:ext>
                </p:extLst>
              </p:nvPr>
            </p:nvGraphicFramePr>
            <p:xfrm>
              <a:off x="190500" y="1981200"/>
              <a:ext cx="8763000" cy="467487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=(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⊕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)′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⊕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Exclusive</a:t>
                          </a:r>
                          <a:r>
                            <a:rPr lang="en-US" sz="2400" b="0" baseline="0" dirty="0"/>
                            <a:t>-</a:t>
                          </a:r>
                          <a:r>
                            <a:rPr lang="en-US" sz="2400" b="0" dirty="0"/>
                            <a:t>NOR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1440274"/>
                  </p:ext>
                </p:extLst>
              </p:nvPr>
            </p:nvGraphicFramePr>
            <p:xfrm>
              <a:off x="190500" y="1981200"/>
              <a:ext cx="8763000" cy="467487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674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10390" r="-234651" b="-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85317" t="-10390" r="-100198" b="-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Exclusive</a:t>
                          </a:r>
                          <a:r>
                            <a:rPr lang="en-US" sz="2400" b="0" baseline="0" dirty="0" smtClean="0"/>
                            <a:t>-</a:t>
                          </a:r>
                          <a:r>
                            <a:rPr lang="en-US" sz="2400" b="0" dirty="0" smtClean="0"/>
                            <a:t>NOR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0508340"/>
                  </p:ext>
                </p:extLst>
              </p:nvPr>
            </p:nvGraphicFramePr>
            <p:xfrm>
              <a:off x="185737" y="2448687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Complement 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0508340"/>
                  </p:ext>
                </p:extLst>
              </p:nvPr>
            </p:nvGraphicFramePr>
            <p:xfrm>
              <a:off x="185737" y="2448687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t="-9211" r="-234884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85317" t="-9211" r="-100397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Complement B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7410726"/>
                  </p:ext>
                </p:extLst>
              </p:nvPr>
            </p:nvGraphicFramePr>
            <p:xfrm>
              <a:off x="185737" y="2905887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7410726"/>
                  </p:ext>
                </p:extLst>
              </p:nvPr>
            </p:nvGraphicFramePr>
            <p:xfrm>
              <a:off x="185737" y="2905887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t="-1316" r="-234884" b="-19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85317" t="-1316" r="-100397" b="-19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463061"/>
                  </p:ext>
                </p:extLst>
              </p:nvPr>
            </p:nvGraphicFramePr>
            <p:xfrm>
              <a:off x="180974" y="3363087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Complement 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463061"/>
                  </p:ext>
                </p:extLst>
              </p:nvPr>
            </p:nvGraphicFramePr>
            <p:xfrm>
              <a:off x="180974" y="3363087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t="-9211" r="-234884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85149" t="-9211" r="-100000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Complement A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0748064"/>
                  </p:ext>
                </p:extLst>
              </p:nvPr>
            </p:nvGraphicFramePr>
            <p:xfrm>
              <a:off x="190500" y="3820287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acc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0748064"/>
                  </p:ext>
                </p:extLst>
              </p:nvPr>
            </p:nvGraphicFramePr>
            <p:xfrm>
              <a:off x="190500" y="3820287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t="-1316" r="-234651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85317" t="-1316" r="-100198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3626043"/>
                  </p:ext>
                </p:extLst>
              </p:nvPr>
            </p:nvGraphicFramePr>
            <p:xfrm>
              <a:off x="190500" y="4272724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=(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)′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NAND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3626043"/>
                  </p:ext>
                </p:extLst>
              </p:nvPr>
            </p:nvGraphicFramePr>
            <p:xfrm>
              <a:off x="190500" y="4272724"/>
              <a:ext cx="8763000" cy="45796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8"/>
                          <a:stretch>
                            <a:fillRect t="-9091" r="-234651" b="-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8"/>
                          <a:stretch>
                            <a:fillRect l="-85317" t="-9091" r="-100198" b="-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NAND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1833662"/>
                  </p:ext>
                </p:extLst>
              </p:nvPr>
            </p:nvGraphicFramePr>
            <p:xfrm>
              <a:off x="180974" y="4724399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7181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64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←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𝑎𝑙𝑙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24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Set to all 1’s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1833662"/>
                  </p:ext>
                </p:extLst>
              </p:nvPr>
            </p:nvGraphicFramePr>
            <p:xfrm>
              <a:off x="180974" y="4724399"/>
              <a:ext cx="8763000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619376"/>
                    <a:gridCol w="3071812"/>
                    <a:gridCol w="3071812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9"/>
                          <a:stretch>
                            <a:fillRect t="-9211" r="-234884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9"/>
                          <a:stretch>
                            <a:fillRect l="-85149" t="-9211" r="-100000" b="-30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/>
                            <a:t>Set to all 1’s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0020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Hardware Implementation of Logic Circuit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06944" y="1143000"/>
            <a:ext cx="2099187" cy="4358519"/>
            <a:chOff x="372035" y="1452283"/>
            <a:chExt cx="1532965" cy="1608224"/>
          </a:xfrm>
        </p:grpSpPr>
        <p:sp>
          <p:nvSpPr>
            <p:cNvPr id="5" name="Rectangle 4"/>
            <p:cNvSpPr/>
            <p:nvPr/>
          </p:nvSpPr>
          <p:spPr>
            <a:xfrm>
              <a:off x="372035" y="1452283"/>
              <a:ext cx="1532965" cy="15464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 x 1</a:t>
              </a:r>
            </a:p>
            <a:p>
              <a:pPr algn="ctr"/>
              <a:r>
                <a:rPr lang="en-US" sz="2800" dirty="0"/>
                <a:t>MUX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2035" y="1902148"/>
              <a:ext cx="370314" cy="115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0</a:t>
              </a:r>
            </a:p>
            <a:p>
              <a:pPr algn="ctr"/>
              <a:endParaRPr lang="en-US" dirty="0">
                <a:solidFill>
                  <a:schemeClr val="bg1"/>
                </a:solidFill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   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    </a:t>
              </a:r>
            </a:p>
            <a:p>
              <a:pPr algn="ctr"/>
              <a:endParaRPr lang="en-US" dirty="0">
                <a:solidFill>
                  <a:schemeClr val="bg1"/>
                </a:solidFill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    </a:t>
              </a:r>
            </a:p>
            <a:p>
              <a:pPr algn="ctr"/>
              <a:endParaRPr lang="en-US" dirty="0">
                <a:solidFill>
                  <a:schemeClr val="bg1"/>
                </a:solidFill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4132" y="2221245"/>
            <a:ext cx="2456200" cy="598155"/>
            <a:chOff x="2854915" y="1715660"/>
            <a:chExt cx="3268799" cy="74111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854915" y="2266407"/>
              <a:ext cx="1603089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54915" y="1903059"/>
              <a:ext cx="1603088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5346318" y="2086966"/>
              <a:ext cx="777396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Delay 68"/>
            <p:cNvSpPr/>
            <p:nvPr/>
          </p:nvSpPr>
          <p:spPr>
            <a:xfrm>
              <a:off x="4451796" y="1715660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63448" y="4650155"/>
            <a:ext cx="1850394" cy="607645"/>
            <a:chOff x="38934" y="5807937"/>
            <a:chExt cx="2462571" cy="752875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8934" y="6187167"/>
              <a:ext cx="719449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63382" y="6184637"/>
              <a:ext cx="938123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71159" y="3073582"/>
            <a:ext cx="2235785" cy="584018"/>
            <a:chOff x="2802585" y="3048834"/>
            <a:chExt cx="2975464" cy="72360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802585" y="3596937"/>
              <a:ext cx="1306656" cy="1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319564" y="3223613"/>
              <a:ext cx="771119" cy="9978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010436" y="3413846"/>
              <a:ext cx="767613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3990333" y="3048834"/>
              <a:ext cx="1016928" cy="723601"/>
              <a:chOff x="3990333" y="3048834"/>
              <a:chExt cx="1016928" cy="723601"/>
            </a:xfrm>
          </p:grpSpPr>
          <p:sp>
            <p:nvSpPr>
              <p:cNvPr id="22" name="Stored Data 71"/>
              <p:cNvSpPr/>
              <p:nvPr/>
            </p:nvSpPr>
            <p:spPr>
              <a:xfrm rot="10800000">
                <a:off x="3997592" y="3048854"/>
                <a:ext cx="1009669" cy="723580"/>
              </a:xfrm>
              <a:custGeom>
                <a:avLst/>
                <a:gdLst>
                  <a:gd name="connsiteX0" fmla="*/ 1667 w 10000"/>
                  <a:gd name="connsiteY0" fmla="*/ 0 h 10000"/>
                  <a:gd name="connsiteX1" fmla="*/ 10000 w 10000"/>
                  <a:gd name="connsiteY1" fmla="*/ 0 h 10000"/>
                  <a:gd name="connsiteX2" fmla="*/ 8333 w 10000"/>
                  <a:gd name="connsiteY2" fmla="*/ 5000 h 10000"/>
                  <a:gd name="connsiteX3" fmla="*/ 10000 w 10000"/>
                  <a:gd name="connsiteY3" fmla="*/ 10000 h 10000"/>
                  <a:gd name="connsiteX4" fmla="*/ 1667 w 10000"/>
                  <a:gd name="connsiteY4" fmla="*/ 10000 h 10000"/>
                  <a:gd name="connsiteX5" fmla="*/ 0 w 10000"/>
                  <a:gd name="connsiteY5" fmla="*/ 5000 h 10000"/>
                  <a:gd name="connsiteX6" fmla="*/ 1667 w 10000"/>
                  <a:gd name="connsiteY6" fmla="*/ 0 h 10000"/>
                  <a:gd name="connsiteX0" fmla="*/ 4932 w 13265"/>
                  <a:gd name="connsiteY0" fmla="*/ 0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4932 w 13265"/>
                  <a:gd name="connsiteY4" fmla="*/ 10000 h 10000"/>
                  <a:gd name="connsiteX5" fmla="*/ 0 w 13265"/>
                  <a:gd name="connsiteY5" fmla="*/ 5084 h 10000"/>
                  <a:gd name="connsiteX6" fmla="*/ 4932 w 13265"/>
                  <a:gd name="connsiteY6" fmla="*/ 0 h 10000"/>
                  <a:gd name="connsiteX0" fmla="*/ 5226 w 13559"/>
                  <a:gd name="connsiteY0" fmla="*/ 0 h 10000"/>
                  <a:gd name="connsiteX1" fmla="*/ 13559 w 13559"/>
                  <a:gd name="connsiteY1" fmla="*/ 0 h 10000"/>
                  <a:gd name="connsiteX2" fmla="*/ 11892 w 13559"/>
                  <a:gd name="connsiteY2" fmla="*/ 5000 h 10000"/>
                  <a:gd name="connsiteX3" fmla="*/ 13559 w 13559"/>
                  <a:gd name="connsiteY3" fmla="*/ 10000 h 10000"/>
                  <a:gd name="connsiteX4" fmla="*/ 5226 w 13559"/>
                  <a:gd name="connsiteY4" fmla="*/ 10000 h 10000"/>
                  <a:gd name="connsiteX5" fmla="*/ 294 w 13559"/>
                  <a:gd name="connsiteY5" fmla="*/ 5084 h 10000"/>
                  <a:gd name="connsiteX6" fmla="*/ 5226 w 13559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66 w 13299"/>
                  <a:gd name="connsiteY0" fmla="*/ 0 h 10000"/>
                  <a:gd name="connsiteX1" fmla="*/ 13299 w 13299"/>
                  <a:gd name="connsiteY1" fmla="*/ 0 h 10000"/>
                  <a:gd name="connsiteX2" fmla="*/ 11632 w 13299"/>
                  <a:gd name="connsiteY2" fmla="*/ 5000 h 10000"/>
                  <a:gd name="connsiteX3" fmla="*/ 13299 w 13299"/>
                  <a:gd name="connsiteY3" fmla="*/ 10000 h 10000"/>
                  <a:gd name="connsiteX4" fmla="*/ 7782 w 13299"/>
                  <a:gd name="connsiteY4" fmla="*/ 10000 h 10000"/>
                  <a:gd name="connsiteX5" fmla="*/ 34 w 13299"/>
                  <a:gd name="connsiteY5" fmla="*/ 5084 h 10000"/>
                  <a:gd name="connsiteX6" fmla="*/ 4966 w 13299"/>
                  <a:gd name="connsiteY6" fmla="*/ 0 h 10000"/>
                  <a:gd name="connsiteX0" fmla="*/ 4947 w 13280"/>
                  <a:gd name="connsiteY0" fmla="*/ 0 h 10000"/>
                  <a:gd name="connsiteX1" fmla="*/ 13280 w 13280"/>
                  <a:gd name="connsiteY1" fmla="*/ 0 h 10000"/>
                  <a:gd name="connsiteX2" fmla="*/ 11613 w 13280"/>
                  <a:gd name="connsiteY2" fmla="*/ 5000 h 10000"/>
                  <a:gd name="connsiteX3" fmla="*/ 13280 w 13280"/>
                  <a:gd name="connsiteY3" fmla="*/ 10000 h 10000"/>
                  <a:gd name="connsiteX4" fmla="*/ 6702 w 13280"/>
                  <a:gd name="connsiteY4" fmla="*/ 9832 h 10000"/>
                  <a:gd name="connsiteX5" fmla="*/ 15 w 13280"/>
                  <a:gd name="connsiteY5" fmla="*/ 5084 h 10000"/>
                  <a:gd name="connsiteX6" fmla="*/ 4947 w 13280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5711 w 13268"/>
                  <a:gd name="connsiteY0" fmla="*/ 126 h 10000"/>
                  <a:gd name="connsiteX1" fmla="*/ 13268 w 13268"/>
                  <a:gd name="connsiteY1" fmla="*/ 0 h 10000"/>
                  <a:gd name="connsiteX2" fmla="*/ 11601 w 13268"/>
                  <a:gd name="connsiteY2" fmla="*/ 5000 h 10000"/>
                  <a:gd name="connsiteX3" fmla="*/ 13268 w 13268"/>
                  <a:gd name="connsiteY3" fmla="*/ 10000 h 10000"/>
                  <a:gd name="connsiteX4" fmla="*/ 6690 w 13268"/>
                  <a:gd name="connsiteY4" fmla="*/ 9832 h 10000"/>
                  <a:gd name="connsiteX5" fmla="*/ 3 w 13268"/>
                  <a:gd name="connsiteY5" fmla="*/ 5084 h 10000"/>
                  <a:gd name="connsiteX6" fmla="*/ 5711 w 13268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6688 w 13265"/>
                  <a:gd name="connsiteY0" fmla="*/ 42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6687 w 13265"/>
                  <a:gd name="connsiteY4" fmla="*/ 9832 h 10000"/>
                  <a:gd name="connsiteX5" fmla="*/ 0 w 13265"/>
                  <a:gd name="connsiteY5" fmla="*/ 5084 h 10000"/>
                  <a:gd name="connsiteX6" fmla="*/ 6688 w 13265"/>
                  <a:gd name="connsiteY6" fmla="*/ 42 h 10000"/>
                  <a:gd name="connsiteX0" fmla="*/ 6688 w 13265"/>
                  <a:gd name="connsiteY0" fmla="*/ 42 h 9832"/>
                  <a:gd name="connsiteX1" fmla="*/ 13265 w 13265"/>
                  <a:gd name="connsiteY1" fmla="*/ 0 h 9832"/>
                  <a:gd name="connsiteX2" fmla="*/ 11598 w 13265"/>
                  <a:gd name="connsiteY2" fmla="*/ 5000 h 9832"/>
                  <a:gd name="connsiteX3" fmla="*/ 11387 w 13265"/>
                  <a:gd name="connsiteY3" fmla="*/ 9790 h 9832"/>
                  <a:gd name="connsiteX4" fmla="*/ 6687 w 13265"/>
                  <a:gd name="connsiteY4" fmla="*/ 9832 h 9832"/>
                  <a:gd name="connsiteX5" fmla="*/ 0 w 13265"/>
                  <a:gd name="connsiteY5" fmla="*/ 5084 h 9832"/>
                  <a:gd name="connsiteX6" fmla="*/ 6688 w 13265"/>
                  <a:gd name="connsiteY6" fmla="*/ 42 h 9832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692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784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9784"/>
                  <a:gd name="connsiteY0" fmla="*/ 0 h 9957"/>
                  <a:gd name="connsiteX1" fmla="*/ 9415 w 9784"/>
                  <a:gd name="connsiteY1" fmla="*/ 171 h 9957"/>
                  <a:gd name="connsiteX2" fmla="*/ 8743 w 9784"/>
                  <a:gd name="connsiteY2" fmla="*/ 5042 h 9957"/>
                  <a:gd name="connsiteX3" fmla="*/ 9784 w 9784"/>
                  <a:gd name="connsiteY3" fmla="*/ 9957 h 9957"/>
                  <a:gd name="connsiteX4" fmla="*/ 5041 w 9784"/>
                  <a:gd name="connsiteY4" fmla="*/ 9957 h 9957"/>
                  <a:gd name="connsiteX5" fmla="*/ 0 w 9784"/>
                  <a:gd name="connsiteY5" fmla="*/ 5128 h 9957"/>
                  <a:gd name="connsiteX6" fmla="*/ 5042 w 9784"/>
                  <a:gd name="connsiteY6" fmla="*/ 0 h 9957"/>
                  <a:gd name="connsiteX0" fmla="*/ 5153 w 10000"/>
                  <a:gd name="connsiteY0" fmla="*/ 0 h 10000"/>
                  <a:gd name="connsiteX1" fmla="*/ 9875 w 10000"/>
                  <a:gd name="connsiteY1" fmla="*/ 172 h 10000"/>
                  <a:gd name="connsiteX2" fmla="*/ 8936 w 10000"/>
                  <a:gd name="connsiteY2" fmla="*/ 5064 h 10000"/>
                  <a:gd name="connsiteX3" fmla="*/ 10000 w 10000"/>
                  <a:gd name="connsiteY3" fmla="*/ 10000 h 10000"/>
                  <a:gd name="connsiteX4" fmla="*/ 5152 w 10000"/>
                  <a:gd name="connsiteY4" fmla="*/ 10000 h 10000"/>
                  <a:gd name="connsiteX5" fmla="*/ 0 w 10000"/>
                  <a:gd name="connsiteY5" fmla="*/ 5150 h 10000"/>
                  <a:gd name="connsiteX6" fmla="*/ 5153 w 10000"/>
                  <a:gd name="connsiteY6" fmla="*/ 0 h 10000"/>
                  <a:gd name="connsiteX0" fmla="*/ 5153 w 10001"/>
                  <a:gd name="connsiteY0" fmla="*/ 0 h 10000"/>
                  <a:gd name="connsiteX1" fmla="*/ 10001 w 10001"/>
                  <a:gd name="connsiteY1" fmla="*/ 215 h 10000"/>
                  <a:gd name="connsiteX2" fmla="*/ 8936 w 10001"/>
                  <a:gd name="connsiteY2" fmla="*/ 5064 h 10000"/>
                  <a:gd name="connsiteX3" fmla="*/ 10000 w 10001"/>
                  <a:gd name="connsiteY3" fmla="*/ 10000 h 10000"/>
                  <a:gd name="connsiteX4" fmla="*/ 5152 w 10001"/>
                  <a:gd name="connsiteY4" fmla="*/ 10000 h 10000"/>
                  <a:gd name="connsiteX5" fmla="*/ 0 w 10001"/>
                  <a:gd name="connsiteY5" fmla="*/ 5150 h 10000"/>
                  <a:gd name="connsiteX6" fmla="*/ 5153 w 10001"/>
                  <a:gd name="connsiteY6" fmla="*/ 0 h 10000"/>
                  <a:gd name="connsiteX0" fmla="*/ 5184 w 10001"/>
                  <a:gd name="connsiteY0" fmla="*/ 43 h 9785"/>
                  <a:gd name="connsiteX1" fmla="*/ 10001 w 10001"/>
                  <a:gd name="connsiteY1" fmla="*/ 0 h 9785"/>
                  <a:gd name="connsiteX2" fmla="*/ 8936 w 10001"/>
                  <a:gd name="connsiteY2" fmla="*/ 4849 h 9785"/>
                  <a:gd name="connsiteX3" fmla="*/ 10000 w 10001"/>
                  <a:gd name="connsiteY3" fmla="*/ 9785 h 9785"/>
                  <a:gd name="connsiteX4" fmla="*/ 5152 w 10001"/>
                  <a:gd name="connsiteY4" fmla="*/ 9785 h 9785"/>
                  <a:gd name="connsiteX5" fmla="*/ 0 w 10001"/>
                  <a:gd name="connsiteY5" fmla="*/ 4935 h 9785"/>
                  <a:gd name="connsiteX6" fmla="*/ 5184 w 10001"/>
                  <a:gd name="connsiteY6" fmla="*/ 43 h 9785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8935 w 10000"/>
                  <a:gd name="connsiteY0" fmla="*/ 4956 h 10000"/>
                  <a:gd name="connsiteX1" fmla="*/ 9999 w 10000"/>
                  <a:gd name="connsiteY1" fmla="*/ 10000 h 10000"/>
                  <a:gd name="connsiteX2" fmla="*/ 5183 w 10000"/>
                  <a:gd name="connsiteY2" fmla="*/ 9912 h 10000"/>
                  <a:gd name="connsiteX3" fmla="*/ 0 w 10000"/>
                  <a:gd name="connsiteY3" fmla="*/ 5043 h 10000"/>
                  <a:gd name="connsiteX4" fmla="*/ 5183 w 10000"/>
                  <a:gd name="connsiteY4" fmla="*/ 44 h 10000"/>
                  <a:gd name="connsiteX5" fmla="*/ 10000 w 10000"/>
                  <a:gd name="connsiteY5" fmla="*/ 0 h 10000"/>
                  <a:gd name="connsiteX6" fmla="*/ 9841 w 10000"/>
                  <a:gd name="connsiteY6" fmla="*/ 6220 h 10000"/>
                  <a:gd name="connsiteX0" fmla="*/ 8935 w 10000"/>
                  <a:gd name="connsiteY0" fmla="*/ 4956 h 10000"/>
                  <a:gd name="connsiteX1" fmla="*/ 9999 w 10000"/>
                  <a:gd name="connsiteY1" fmla="*/ 10000 h 10000"/>
                  <a:gd name="connsiteX2" fmla="*/ 5183 w 10000"/>
                  <a:gd name="connsiteY2" fmla="*/ 9912 h 10000"/>
                  <a:gd name="connsiteX3" fmla="*/ 0 w 10000"/>
                  <a:gd name="connsiteY3" fmla="*/ 5043 h 10000"/>
                  <a:gd name="connsiteX4" fmla="*/ 5183 w 10000"/>
                  <a:gd name="connsiteY4" fmla="*/ 44 h 10000"/>
                  <a:gd name="connsiteX5" fmla="*/ 10000 w 10000"/>
                  <a:gd name="connsiteY5" fmla="*/ 0 h 10000"/>
                  <a:gd name="connsiteX0" fmla="*/ 9999 w 10000"/>
                  <a:gd name="connsiteY0" fmla="*/ 10000 h 10000"/>
                  <a:gd name="connsiteX1" fmla="*/ 5183 w 10000"/>
                  <a:gd name="connsiteY1" fmla="*/ 9912 h 10000"/>
                  <a:gd name="connsiteX2" fmla="*/ 0 w 10000"/>
                  <a:gd name="connsiteY2" fmla="*/ 5043 h 10000"/>
                  <a:gd name="connsiteX3" fmla="*/ 5183 w 10000"/>
                  <a:gd name="connsiteY3" fmla="*/ 44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9999" y="10000"/>
                    </a:moveTo>
                    <a:lnTo>
                      <a:pt x="5183" y="9912"/>
                    </a:lnTo>
                    <a:cubicBezTo>
                      <a:pt x="3060" y="9824"/>
                      <a:pt x="0" y="6688"/>
                      <a:pt x="0" y="5043"/>
                    </a:cubicBezTo>
                    <a:cubicBezTo>
                      <a:pt x="0" y="3398"/>
                      <a:pt x="2965" y="220"/>
                      <a:pt x="5183" y="44"/>
                    </a:cubicBezTo>
                    <a:lnTo>
                      <a:pt x="10000" y="0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Stored Data 71"/>
              <p:cNvSpPr/>
              <p:nvPr/>
            </p:nvSpPr>
            <p:spPr>
              <a:xfrm rot="10800000">
                <a:off x="3990333" y="3048834"/>
                <a:ext cx="107530" cy="723601"/>
              </a:xfrm>
              <a:custGeom>
                <a:avLst/>
                <a:gdLst>
                  <a:gd name="connsiteX0" fmla="*/ 1667 w 10000"/>
                  <a:gd name="connsiteY0" fmla="*/ 0 h 10000"/>
                  <a:gd name="connsiteX1" fmla="*/ 10000 w 10000"/>
                  <a:gd name="connsiteY1" fmla="*/ 0 h 10000"/>
                  <a:gd name="connsiteX2" fmla="*/ 8333 w 10000"/>
                  <a:gd name="connsiteY2" fmla="*/ 5000 h 10000"/>
                  <a:gd name="connsiteX3" fmla="*/ 10000 w 10000"/>
                  <a:gd name="connsiteY3" fmla="*/ 10000 h 10000"/>
                  <a:gd name="connsiteX4" fmla="*/ 1667 w 10000"/>
                  <a:gd name="connsiteY4" fmla="*/ 10000 h 10000"/>
                  <a:gd name="connsiteX5" fmla="*/ 0 w 10000"/>
                  <a:gd name="connsiteY5" fmla="*/ 5000 h 10000"/>
                  <a:gd name="connsiteX6" fmla="*/ 1667 w 10000"/>
                  <a:gd name="connsiteY6" fmla="*/ 0 h 10000"/>
                  <a:gd name="connsiteX0" fmla="*/ 4932 w 13265"/>
                  <a:gd name="connsiteY0" fmla="*/ 0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4932 w 13265"/>
                  <a:gd name="connsiteY4" fmla="*/ 10000 h 10000"/>
                  <a:gd name="connsiteX5" fmla="*/ 0 w 13265"/>
                  <a:gd name="connsiteY5" fmla="*/ 5084 h 10000"/>
                  <a:gd name="connsiteX6" fmla="*/ 4932 w 13265"/>
                  <a:gd name="connsiteY6" fmla="*/ 0 h 10000"/>
                  <a:gd name="connsiteX0" fmla="*/ 5226 w 13559"/>
                  <a:gd name="connsiteY0" fmla="*/ 0 h 10000"/>
                  <a:gd name="connsiteX1" fmla="*/ 13559 w 13559"/>
                  <a:gd name="connsiteY1" fmla="*/ 0 h 10000"/>
                  <a:gd name="connsiteX2" fmla="*/ 11892 w 13559"/>
                  <a:gd name="connsiteY2" fmla="*/ 5000 h 10000"/>
                  <a:gd name="connsiteX3" fmla="*/ 13559 w 13559"/>
                  <a:gd name="connsiteY3" fmla="*/ 10000 h 10000"/>
                  <a:gd name="connsiteX4" fmla="*/ 5226 w 13559"/>
                  <a:gd name="connsiteY4" fmla="*/ 10000 h 10000"/>
                  <a:gd name="connsiteX5" fmla="*/ 294 w 13559"/>
                  <a:gd name="connsiteY5" fmla="*/ 5084 h 10000"/>
                  <a:gd name="connsiteX6" fmla="*/ 5226 w 13559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66 w 13299"/>
                  <a:gd name="connsiteY0" fmla="*/ 0 h 10000"/>
                  <a:gd name="connsiteX1" fmla="*/ 13299 w 13299"/>
                  <a:gd name="connsiteY1" fmla="*/ 0 h 10000"/>
                  <a:gd name="connsiteX2" fmla="*/ 11632 w 13299"/>
                  <a:gd name="connsiteY2" fmla="*/ 5000 h 10000"/>
                  <a:gd name="connsiteX3" fmla="*/ 13299 w 13299"/>
                  <a:gd name="connsiteY3" fmla="*/ 10000 h 10000"/>
                  <a:gd name="connsiteX4" fmla="*/ 7782 w 13299"/>
                  <a:gd name="connsiteY4" fmla="*/ 10000 h 10000"/>
                  <a:gd name="connsiteX5" fmla="*/ 34 w 13299"/>
                  <a:gd name="connsiteY5" fmla="*/ 5084 h 10000"/>
                  <a:gd name="connsiteX6" fmla="*/ 4966 w 13299"/>
                  <a:gd name="connsiteY6" fmla="*/ 0 h 10000"/>
                  <a:gd name="connsiteX0" fmla="*/ 4947 w 13280"/>
                  <a:gd name="connsiteY0" fmla="*/ 0 h 10000"/>
                  <a:gd name="connsiteX1" fmla="*/ 13280 w 13280"/>
                  <a:gd name="connsiteY1" fmla="*/ 0 h 10000"/>
                  <a:gd name="connsiteX2" fmla="*/ 11613 w 13280"/>
                  <a:gd name="connsiteY2" fmla="*/ 5000 h 10000"/>
                  <a:gd name="connsiteX3" fmla="*/ 13280 w 13280"/>
                  <a:gd name="connsiteY3" fmla="*/ 10000 h 10000"/>
                  <a:gd name="connsiteX4" fmla="*/ 6702 w 13280"/>
                  <a:gd name="connsiteY4" fmla="*/ 9832 h 10000"/>
                  <a:gd name="connsiteX5" fmla="*/ 15 w 13280"/>
                  <a:gd name="connsiteY5" fmla="*/ 5084 h 10000"/>
                  <a:gd name="connsiteX6" fmla="*/ 4947 w 13280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5711 w 13268"/>
                  <a:gd name="connsiteY0" fmla="*/ 126 h 10000"/>
                  <a:gd name="connsiteX1" fmla="*/ 13268 w 13268"/>
                  <a:gd name="connsiteY1" fmla="*/ 0 h 10000"/>
                  <a:gd name="connsiteX2" fmla="*/ 11601 w 13268"/>
                  <a:gd name="connsiteY2" fmla="*/ 5000 h 10000"/>
                  <a:gd name="connsiteX3" fmla="*/ 13268 w 13268"/>
                  <a:gd name="connsiteY3" fmla="*/ 10000 h 10000"/>
                  <a:gd name="connsiteX4" fmla="*/ 6690 w 13268"/>
                  <a:gd name="connsiteY4" fmla="*/ 9832 h 10000"/>
                  <a:gd name="connsiteX5" fmla="*/ 3 w 13268"/>
                  <a:gd name="connsiteY5" fmla="*/ 5084 h 10000"/>
                  <a:gd name="connsiteX6" fmla="*/ 5711 w 13268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6688 w 13265"/>
                  <a:gd name="connsiteY0" fmla="*/ 42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6687 w 13265"/>
                  <a:gd name="connsiteY4" fmla="*/ 9832 h 10000"/>
                  <a:gd name="connsiteX5" fmla="*/ 0 w 13265"/>
                  <a:gd name="connsiteY5" fmla="*/ 5084 h 10000"/>
                  <a:gd name="connsiteX6" fmla="*/ 6688 w 13265"/>
                  <a:gd name="connsiteY6" fmla="*/ 42 h 10000"/>
                  <a:gd name="connsiteX0" fmla="*/ 6688 w 13265"/>
                  <a:gd name="connsiteY0" fmla="*/ 42 h 9832"/>
                  <a:gd name="connsiteX1" fmla="*/ 13265 w 13265"/>
                  <a:gd name="connsiteY1" fmla="*/ 0 h 9832"/>
                  <a:gd name="connsiteX2" fmla="*/ 11598 w 13265"/>
                  <a:gd name="connsiteY2" fmla="*/ 5000 h 9832"/>
                  <a:gd name="connsiteX3" fmla="*/ 11387 w 13265"/>
                  <a:gd name="connsiteY3" fmla="*/ 9790 h 9832"/>
                  <a:gd name="connsiteX4" fmla="*/ 6687 w 13265"/>
                  <a:gd name="connsiteY4" fmla="*/ 9832 h 9832"/>
                  <a:gd name="connsiteX5" fmla="*/ 0 w 13265"/>
                  <a:gd name="connsiteY5" fmla="*/ 5084 h 9832"/>
                  <a:gd name="connsiteX6" fmla="*/ 6688 w 13265"/>
                  <a:gd name="connsiteY6" fmla="*/ 42 h 9832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692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784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9784"/>
                  <a:gd name="connsiteY0" fmla="*/ 0 h 9957"/>
                  <a:gd name="connsiteX1" fmla="*/ 9415 w 9784"/>
                  <a:gd name="connsiteY1" fmla="*/ 171 h 9957"/>
                  <a:gd name="connsiteX2" fmla="*/ 8743 w 9784"/>
                  <a:gd name="connsiteY2" fmla="*/ 5042 h 9957"/>
                  <a:gd name="connsiteX3" fmla="*/ 9784 w 9784"/>
                  <a:gd name="connsiteY3" fmla="*/ 9957 h 9957"/>
                  <a:gd name="connsiteX4" fmla="*/ 5041 w 9784"/>
                  <a:gd name="connsiteY4" fmla="*/ 9957 h 9957"/>
                  <a:gd name="connsiteX5" fmla="*/ 0 w 9784"/>
                  <a:gd name="connsiteY5" fmla="*/ 5128 h 9957"/>
                  <a:gd name="connsiteX6" fmla="*/ 5042 w 9784"/>
                  <a:gd name="connsiteY6" fmla="*/ 0 h 9957"/>
                  <a:gd name="connsiteX0" fmla="*/ 5153 w 10000"/>
                  <a:gd name="connsiteY0" fmla="*/ 0 h 10000"/>
                  <a:gd name="connsiteX1" fmla="*/ 9875 w 10000"/>
                  <a:gd name="connsiteY1" fmla="*/ 172 h 10000"/>
                  <a:gd name="connsiteX2" fmla="*/ 8936 w 10000"/>
                  <a:gd name="connsiteY2" fmla="*/ 5064 h 10000"/>
                  <a:gd name="connsiteX3" fmla="*/ 10000 w 10000"/>
                  <a:gd name="connsiteY3" fmla="*/ 10000 h 10000"/>
                  <a:gd name="connsiteX4" fmla="*/ 5152 w 10000"/>
                  <a:gd name="connsiteY4" fmla="*/ 10000 h 10000"/>
                  <a:gd name="connsiteX5" fmla="*/ 0 w 10000"/>
                  <a:gd name="connsiteY5" fmla="*/ 5150 h 10000"/>
                  <a:gd name="connsiteX6" fmla="*/ 5153 w 10000"/>
                  <a:gd name="connsiteY6" fmla="*/ 0 h 10000"/>
                  <a:gd name="connsiteX0" fmla="*/ 5153 w 10001"/>
                  <a:gd name="connsiteY0" fmla="*/ 0 h 10000"/>
                  <a:gd name="connsiteX1" fmla="*/ 10001 w 10001"/>
                  <a:gd name="connsiteY1" fmla="*/ 215 h 10000"/>
                  <a:gd name="connsiteX2" fmla="*/ 8936 w 10001"/>
                  <a:gd name="connsiteY2" fmla="*/ 5064 h 10000"/>
                  <a:gd name="connsiteX3" fmla="*/ 10000 w 10001"/>
                  <a:gd name="connsiteY3" fmla="*/ 10000 h 10000"/>
                  <a:gd name="connsiteX4" fmla="*/ 5152 w 10001"/>
                  <a:gd name="connsiteY4" fmla="*/ 10000 h 10000"/>
                  <a:gd name="connsiteX5" fmla="*/ 0 w 10001"/>
                  <a:gd name="connsiteY5" fmla="*/ 5150 h 10000"/>
                  <a:gd name="connsiteX6" fmla="*/ 5153 w 10001"/>
                  <a:gd name="connsiteY6" fmla="*/ 0 h 10000"/>
                  <a:gd name="connsiteX0" fmla="*/ 5184 w 10001"/>
                  <a:gd name="connsiteY0" fmla="*/ 43 h 9785"/>
                  <a:gd name="connsiteX1" fmla="*/ 10001 w 10001"/>
                  <a:gd name="connsiteY1" fmla="*/ 0 h 9785"/>
                  <a:gd name="connsiteX2" fmla="*/ 8936 w 10001"/>
                  <a:gd name="connsiteY2" fmla="*/ 4849 h 9785"/>
                  <a:gd name="connsiteX3" fmla="*/ 10000 w 10001"/>
                  <a:gd name="connsiteY3" fmla="*/ 9785 h 9785"/>
                  <a:gd name="connsiteX4" fmla="*/ 5152 w 10001"/>
                  <a:gd name="connsiteY4" fmla="*/ 9785 h 9785"/>
                  <a:gd name="connsiteX5" fmla="*/ 0 w 10001"/>
                  <a:gd name="connsiteY5" fmla="*/ 4935 h 9785"/>
                  <a:gd name="connsiteX6" fmla="*/ 5184 w 10001"/>
                  <a:gd name="connsiteY6" fmla="*/ 43 h 9785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603 w 5420"/>
                  <a:gd name="connsiteY0" fmla="*/ 44 h 10000"/>
                  <a:gd name="connsiteX1" fmla="*/ 5420 w 5420"/>
                  <a:gd name="connsiteY1" fmla="*/ 0 h 10000"/>
                  <a:gd name="connsiteX2" fmla="*/ 4355 w 5420"/>
                  <a:gd name="connsiteY2" fmla="*/ 4956 h 10000"/>
                  <a:gd name="connsiteX3" fmla="*/ 5419 w 5420"/>
                  <a:gd name="connsiteY3" fmla="*/ 10000 h 10000"/>
                  <a:gd name="connsiteX4" fmla="*/ 603 w 5420"/>
                  <a:gd name="connsiteY4" fmla="*/ 9912 h 10000"/>
                  <a:gd name="connsiteX5" fmla="*/ 603 w 5420"/>
                  <a:gd name="connsiteY5" fmla="*/ 44 h 10000"/>
                  <a:gd name="connsiteX0" fmla="*/ 1112 w 9999"/>
                  <a:gd name="connsiteY0" fmla="*/ 9912 h 11176"/>
                  <a:gd name="connsiteX1" fmla="*/ 1112 w 9999"/>
                  <a:gd name="connsiteY1" fmla="*/ 44 h 11176"/>
                  <a:gd name="connsiteX2" fmla="*/ 9999 w 9999"/>
                  <a:gd name="connsiteY2" fmla="*/ 0 h 11176"/>
                  <a:gd name="connsiteX3" fmla="*/ 8034 w 9999"/>
                  <a:gd name="connsiteY3" fmla="*/ 4956 h 11176"/>
                  <a:gd name="connsiteX4" fmla="*/ 9997 w 9999"/>
                  <a:gd name="connsiteY4" fmla="*/ 10000 h 11176"/>
                  <a:gd name="connsiteX5" fmla="*/ 2783 w 9999"/>
                  <a:gd name="connsiteY5" fmla="*/ 11176 h 11176"/>
                  <a:gd name="connsiteX0" fmla="*/ 1112 w 10000"/>
                  <a:gd name="connsiteY0" fmla="*/ 8869 h 8948"/>
                  <a:gd name="connsiteX1" fmla="*/ 1112 w 10000"/>
                  <a:gd name="connsiteY1" fmla="*/ 39 h 8948"/>
                  <a:gd name="connsiteX2" fmla="*/ 10000 w 10000"/>
                  <a:gd name="connsiteY2" fmla="*/ 0 h 8948"/>
                  <a:gd name="connsiteX3" fmla="*/ 8035 w 10000"/>
                  <a:gd name="connsiteY3" fmla="*/ 4435 h 8948"/>
                  <a:gd name="connsiteX4" fmla="*/ 9998 w 10000"/>
                  <a:gd name="connsiteY4" fmla="*/ 8948 h 8948"/>
                  <a:gd name="connsiteX0" fmla="*/ 0 w 8888"/>
                  <a:gd name="connsiteY0" fmla="*/ 44 h 10000"/>
                  <a:gd name="connsiteX1" fmla="*/ 8888 w 8888"/>
                  <a:gd name="connsiteY1" fmla="*/ 0 h 10000"/>
                  <a:gd name="connsiteX2" fmla="*/ 6923 w 8888"/>
                  <a:gd name="connsiteY2" fmla="*/ 4956 h 10000"/>
                  <a:gd name="connsiteX3" fmla="*/ 8886 w 8888"/>
                  <a:gd name="connsiteY3" fmla="*/ 10000 h 10000"/>
                  <a:gd name="connsiteX0" fmla="*/ 2211 w 2211"/>
                  <a:gd name="connsiteY0" fmla="*/ 0 h 10000"/>
                  <a:gd name="connsiteX1" fmla="*/ 0 w 2211"/>
                  <a:gd name="connsiteY1" fmla="*/ 4956 h 10000"/>
                  <a:gd name="connsiteX2" fmla="*/ 2209 w 2211"/>
                  <a:gd name="connsiteY2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11" h="10000">
                    <a:moveTo>
                      <a:pt x="2211" y="0"/>
                    </a:moveTo>
                    <a:cubicBezTo>
                      <a:pt x="739" y="0"/>
                      <a:pt x="0" y="3289"/>
                      <a:pt x="0" y="4956"/>
                    </a:cubicBezTo>
                    <a:cubicBezTo>
                      <a:pt x="0" y="6622"/>
                      <a:pt x="737" y="10000"/>
                      <a:pt x="2209" y="10000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781366" y="3911203"/>
            <a:ext cx="2225579" cy="584597"/>
            <a:chOff x="2763914" y="5435203"/>
            <a:chExt cx="2961881" cy="724319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2763914" y="5984026"/>
              <a:ext cx="1326314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266488" y="5620676"/>
              <a:ext cx="823740" cy="1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010436" y="5800933"/>
              <a:ext cx="715359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Stored Data 71"/>
            <p:cNvSpPr/>
            <p:nvPr/>
          </p:nvSpPr>
          <p:spPr>
            <a:xfrm rot="10800000">
              <a:off x="3997592" y="5435941"/>
              <a:ext cx="1009669" cy="723580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6" fmla="*/ 9841 w 10000"/>
                <a:gd name="connsiteY6" fmla="*/ 6220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0" fmla="*/ 9999 w 10000"/>
                <a:gd name="connsiteY0" fmla="*/ 10000 h 10000"/>
                <a:gd name="connsiteX1" fmla="*/ 5183 w 10000"/>
                <a:gd name="connsiteY1" fmla="*/ 9912 h 10000"/>
                <a:gd name="connsiteX2" fmla="*/ 0 w 10000"/>
                <a:gd name="connsiteY2" fmla="*/ 5043 h 10000"/>
                <a:gd name="connsiteX3" fmla="*/ 5183 w 10000"/>
                <a:gd name="connsiteY3" fmla="*/ 44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9999" y="10000"/>
                  </a:moveTo>
                  <a:lnTo>
                    <a:pt x="5183" y="9912"/>
                  </a:lnTo>
                  <a:cubicBezTo>
                    <a:pt x="3060" y="9824"/>
                    <a:pt x="0" y="6688"/>
                    <a:pt x="0" y="5043"/>
                  </a:cubicBezTo>
                  <a:cubicBezTo>
                    <a:pt x="0" y="3398"/>
                    <a:pt x="2965" y="220"/>
                    <a:pt x="5183" y="44"/>
                  </a:cubicBezTo>
                  <a:lnTo>
                    <a:pt x="1000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Stored Data 71"/>
            <p:cNvSpPr/>
            <p:nvPr/>
          </p:nvSpPr>
          <p:spPr>
            <a:xfrm rot="10800000">
              <a:off x="3990333" y="5435921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tored Data 71"/>
            <p:cNvSpPr/>
            <p:nvPr/>
          </p:nvSpPr>
          <p:spPr>
            <a:xfrm rot="10800000">
              <a:off x="3911116" y="5435203"/>
              <a:ext cx="107530" cy="723601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7" name="Straight Connector 36"/>
          <p:cNvCxnSpPr/>
          <p:nvPr/>
        </p:nvCxnSpPr>
        <p:spPr>
          <a:xfrm flipV="1">
            <a:off x="1163864" y="2376488"/>
            <a:ext cx="1" cy="2591257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81365" y="2665753"/>
            <a:ext cx="0" cy="1688403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785759" y="1376269"/>
            <a:ext cx="1204573" cy="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97992" y="1727922"/>
            <a:ext cx="1204573" cy="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8358" y="213170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358" y="2477458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392112" y="1157923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97286" y="1524197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106131" y="3240030"/>
            <a:ext cx="60963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715768" y="3062943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2000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5650234"/>
                  </p:ext>
                </p:extLst>
              </p:nvPr>
            </p:nvGraphicFramePr>
            <p:xfrm>
              <a:off x="5357118" y="3810000"/>
              <a:ext cx="37719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0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693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8102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9452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</a:t>
                          </a:r>
                          <a:r>
                            <a:rPr lang="en-US" baseline="-25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</a:t>
                          </a:r>
                          <a:r>
                            <a:rPr lang="en-US" baseline="-25000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Output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Operation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∧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∨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⨁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Complement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5650234"/>
                  </p:ext>
                </p:extLst>
              </p:nvPr>
            </p:nvGraphicFramePr>
            <p:xfrm>
              <a:off x="5357118" y="3810000"/>
              <a:ext cx="37719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007"/>
                    <a:gridCol w="569343"/>
                    <a:gridCol w="1281022"/>
                    <a:gridCol w="1494528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</a:t>
                          </a:r>
                          <a:r>
                            <a:rPr lang="en-US" baseline="-25000" dirty="0" smtClean="0"/>
                            <a:t>1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</a:t>
                          </a:r>
                          <a:r>
                            <a:rPr lang="en-US" baseline="-25000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Output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Operation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 smtClean="0"/>
                            <a:t>0</a:t>
                          </a:r>
                          <a:endParaRPr lang="en-US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8571" t="-108197" r="-11904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AND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 smtClean="0"/>
                            <a:t>0</a:t>
                          </a:r>
                          <a:endParaRPr lang="en-US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8571" t="-208197" r="-119048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OR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 smtClean="0"/>
                            <a:t>1</a:t>
                          </a:r>
                          <a:endParaRPr lang="en-US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8571" t="-308197" r="-119048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XOR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 smtClean="0"/>
                            <a:t>1</a:t>
                          </a:r>
                          <a:endParaRPr lang="en-US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8571" t="-408197" r="-11904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Complement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7324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Hardware Implementation of Logic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Hardware implementation consists of four gates and a multiplexer. </a:t>
            </a:r>
          </a:p>
          <a:p>
            <a:pPr lvl="0" algn="just"/>
            <a:r>
              <a:rPr lang="en-US" dirty="0"/>
              <a:t>Each of the four logic operations is generated through a gate that performs the required logic.</a:t>
            </a:r>
          </a:p>
          <a:p>
            <a:pPr lvl="0" algn="just"/>
            <a:r>
              <a:rPr lang="en-US" dirty="0"/>
              <a:t>The outputs of the gates are applied to the data inputs of the multiplexer.</a:t>
            </a:r>
          </a:p>
          <a:p>
            <a:pPr lvl="0" algn="just"/>
            <a:r>
              <a:rPr lang="en-US" dirty="0"/>
              <a:t>The two selection inputs S</a:t>
            </a:r>
            <a:r>
              <a:rPr lang="en-US" baseline="-25000" dirty="0"/>
              <a:t>1</a:t>
            </a:r>
            <a:r>
              <a:rPr lang="en-US" dirty="0"/>
              <a:t> and S</a:t>
            </a:r>
            <a:r>
              <a:rPr lang="en-US" baseline="-25000" dirty="0"/>
              <a:t>0</a:t>
            </a:r>
            <a:r>
              <a:rPr lang="en-US" dirty="0"/>
              <a:t> choose one of the data inputs of the multiplexer and direct its value to the output. </a:t>
            </a:r>
          </a:p>
        </p:txBody>
      </p:sp>
    </p:spTree>
    <p:extLst>
      <p:ext uri="{BB962C8B-B14F-4D97-AF65-F5344CB8AC3E}">
        <p14:creationId xmlns:p14="http://schemas.microsoft.com/office/powerpoint/2010/main" val="162293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Logic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599"/>
            <a:ext cx="8763000" cy="2286001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Selective Set Operation</a:t>
            </a:r>
          </a:p>
          <a:p>
            <a:pPr algn="just"/>
            <a:r>
              <a:rPr lang="en-US" dirty="0"/>
              <a:t>The </a:t>
            </a:r>
            <a:r>
              <a:rPr lang="en-US" i="1" dirty="0">
                <a:solidFill>
                  <a:schemeClr val="tx2"/>
                </a:solidFill>
              </a:rPr>
              <a:t>selective-set</a:t>
            </a:r>
            <a:r>
              <a:rPr lang="en-US" dirty="0"/>
              <a:t> operation sets to 1 the bits in register A where there are corresponding 1's in register B.</a:t>
            </a:r>
          </a:p>
          <a:p>
            <a:pPr algn="just"/>
            <a:r>
              <a:rPr lang="en-US" dirty="0"/>
              <a:t>It does not affect bit positions that have 0's in B.</a:t>
            </a:r>
          </a:p>
          <a:p>
            <a:pPr algn="just"/>
            <a:r>
              <a:rPr lang="en-US" dirty="0"/>
              <a:t>The OR microoperation can be used to selectively set bits of a register.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9093" y="3783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921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2749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9577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9093" y="453304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921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2749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9577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9093" y="52826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921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2749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9577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85255" y="5210176"/>
            <a:ext cx="22949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5000" y="3845009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before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5000" y="459459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(logic operand)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5000" y="534641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after</a:t>
            </a:r>
          </a:p>
        </p:txBody>
      </p:sp>
    </p:spTree>
    <p:extLst>
      <p:ext uri="{BB962C8B-B14F-4D97-AF65-F5344CB8AC3E}">
        <p14:creationId xmlns:p14="http://schemas.microsoft.com/office/powerpoint/2010/main" val="334627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21" grpId="0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Logic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599"/>
            <a:ext cx="8763000" cy="2502705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en-US" dirty="0">
                <a:solidFill>
                  <a:schemeClr val="tx2"/>
                </a:solidFill>
              </a:rPr>
              <a:t>Selective Complement Operation</a:t>
            </a:r>
          </a:p>
          <a:p>
            <a:pPr algn="just"/>
            <a:r>
              <a:rPr lang="en-US" dirty="0"/>
              <a:t>The </a:t>
            </a:r>
            <a:r>
              <a:rPr lang="en-US" i="1" dirty="0">
                <a:solidFill>
                  <a:schemeClr val="tx2"/>
                </a:solidFill>
              </a:rPr>
              <a:t>selective-complement</a:t>
            </a:r>
            <a:r>
              <a:rPr lang="en-US" dirty="0"/>
              <a:t> operation complements bits in A where there are corresponding 1's in B.</a:t>
            </a:r>
          </a:p>
          <a:p>
            <a:pPr algn="just"/>
            <a:r>
              <a:rPr lang="en-US" dirty="0"/>
              <a:t>It does not affect bit positions that have 0's in B.</a:t>
            </a:r>
          </a:p>
          <a:p>
            <a:pPr algn="just"/>
            <a:r>
              <a:rPr lang="en-US" dirty="0"/>
              <a:t>The exclusive - OR microoperation can be used to selectively set bits of a register.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9093" y="3783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921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2749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9577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9093" y="453304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921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2749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9577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9093" y="52826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921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2749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9577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85255" y="5210176"/>
            <a:ext cx="22949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5000" y="3845009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before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5000" y="459459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(logic operand)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5000" y="534641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after</a:t>
            </a:r>
          </a:p>
        </p:txBody>
      </p:sp>
    </p:spTree>
    <p:extLst>
      <p:ext uri="{BB962C8B-B14F-4D97-AF65-F5344CB8AC3E}">
        <p14:creationId xmlns:p14="http://schemas.microsoft.com/office/powerpoint/2010/main" val="144307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/>
      <p:bldP spid="5" grpId="0" uiExpand="1"/>
      <p:bldP spid="6" grpId="0" uiExpand="1"/>
      <p:bldP spid="7" grpId="0" uiExpand="1"/>
      <p:bldP spid="8" grpId="0" uiExpand="1"/>
      <p:bldP spid="9" grpId="0" uiExpand="1"/>
      <p:bldP spid="10" grpId="0" uiExpand="1"/>
      <p:bldP spid="11" grpId="0" uiExpand="1"/>
      <p:bldP spid="12" grpId="0" uiExpand="1"/>
      <p:bldP spid="13" grpId="0" uiExpand="1"/>
      <p:bldP spid="14" grpId="0" uiExpand="1"/>
      <p:bldP spid="15" grpId="0" uiExpand="1"/>
      <p:bldP spid="18" grpId="0" uiExpand="1"/>
      <p:bldP spid="21" grpId="0" uiExpand="1"/>
      <p:bldP spid="23" grpId="0" uiExpan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Logic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599"/>
            <a:ext cx="8763000" cy="250270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n-US" dirty="0">
                <a:solidFill>
                  <a:schemeClr val="tx2"/>
                </a:solidFill>
              </a:rPr>
              <a:t>Selective Clear Operation</a:t>
            </a:r>
          </a:p>
          <a:p>
            <a:pPr algn="just"/>
            <a:r>
              <a:rPr lang="en-US" dirty="0"/>
              <a:t>The </a:t>
            </a:r>
            <a:r>
              <a:rPr lang="en-US" i="1" dirty="0">
                <a:solidFill>
                  <a:schemeClr val="tx2"/>
                </a:solidFill>
              </a:rPr>
              <a:t>selective-clear</a:t>
            </a:r>
            <a:r>
              <a:rPr lang="en-US" dirty="0"/>
              <a:t> operation clears to 0 the bits in A only where there are corresponding 1's in B.</a:t>
            </a:r>
          </a:p>
          <a:p>
            <a:pPr algn="just"/>
            <a:r>
              <a:rPr lang="en-US" dirty="0"/>
              <a:t>It does not affect bit positions that have 0's in B.</a:t>
            </a:r>
          </a:p>
          <a:p>
            <a:pPr lvl="0" algn="just"/>
            <a:r>
              <a:rPr lang="en-US" dirty="0"/>
              <a:t>The corresponding logic microoperation is A ← A </a:t>
            </a:r>
            <a:r>
              <a:rPr lang="en-US" cap="small" dirty="0"/>
              <a:t>∧</a:t>
            </a:r>
            <a:r>
              <a:rPr lang="en-US" i="1" cap="small" dirty="0"/>
              <a:t> </a:t>
            </a:r>
            <a:r>
              <a:rPr lang="en-US" dirty="0"/>
              <a:t>B’.</a:t>
            </a:r>
          </a:p>
          <a:p>
            <a:pPr algn="just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9093" y="3783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921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2749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9577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9093" y="453304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921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2749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9577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9093" y="52826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921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2749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9577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85255" y="5210176"/>
            <a:ext cx="22949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5000" y="3845009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before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5000" y="459459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(logic operand)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5000" y="534641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after</a:t>
            </a:r>
          </a:p>
        </p:txBody>
      </p:sp>
    </p:spTree>
    <p:extLst>
      <p:ext uri="{BB962C8B-B14F-4D97-AF65-F5344CB8AC3E}">
        <p14:creationId xmlns:p14="http://schemas.microsoft.com/office/powerpoint/2010/main" val="304318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21" grpId="0"/>
      <p:bldP spid="2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Logic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599"/>
            <a:ext cx="8763000" cy="250270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en-US" dirty="0">
                <a:solidFill>
                  <a:schemeClr val="tx2"/>
                </a:solidFill>
              </a:rPr>
              <a:t>Mask Operation</a:t>
            </a:r>
          </a:p>
          <a:p>
            <a:pPr algn="just"/>
            <a:r>
              <a:rPr lang="en-US" dirty="0"/>
              <a:t>The </a:t>
            </a:r>
            <a:r>
              <a:rPr lang="en-US" i="1" dirty="0">
                <a:solidFill>
                  <a:schemeClr val="tx2"/>
                </a:solidFill>
              </a:rPr>
              <a:t>mask</a:t>
            </a:r>
            <a:r>
              <a:rPr lang="en-US" dirty="0"/>
              <a:t> operation is similar to the selective-clear operation except that the bits of A are cleared only where there are corresponding 0’s in B.</a:t>
            </a:r>
          </a:p>
          <a:p>
            <a:pPr lvl="0" algn="just"/>
            <a:r>
              <a:rPr lang="en-US" dirty="0"/>
              <a:t>The mask operation is an AND microoperation.</a:t>
            </a:r>
          </a:p>
          <a:p>
            <a:pPr algn="just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9093" y="3783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921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2749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9577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9093" y="453304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921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2749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9577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9093" y="52826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921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2749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9577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85255" y="5210176"/>
            <a:ext cx="22949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5000" y="3845009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before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5000" y="459459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(logic operand)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5000" y="534641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after</a:t>
            </a:r>
          </a:p>
        </p:txBody>
      </p:sp>
    </p:spTree>
    <p:extLst>
      <p:ext uri="{BB962C8B-B14F-4D97-AF65-F5344CB8AC3E}">
        <p14:creationId xmlns:p14="http://schemas.microsoft.com/office/powerpoint/2010/main" val="84002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/>
      <p:bldP spid="5" grpId="0" uiExpand="1"/>
      <p:bldP spid="6" grpId="0" uiExpand="1"/>
      <p:bldP spid="7" grpId="0" uiExpand="1"/>
      <p:bldP spid="8" grpId="0" uiExpand="1"/>
      <p:bldP spid="9" grpId="0" uiExpand="1"/>
      <p:bldP spid="10" grpId="0" uiExpand="1"/>
      <p:bldP spid="11" grpId="0" uiExpand="1"/>
      <p:bldP spid="12" grpId="0"/>
      <p:bldP spid="13" grpId="0" uiExpand="1"/>
      <p:bldP spid="14" grpId="0" uiExpand="1"/>
      <p:bldP spid="15" grpId="0" uiExpand="1"/>
      <p:bldP spid="18" grpId="0" uiExpand="1"/>
      <p:bldP spid="21" grpId="0" uiExpand="1"/>
      <p:bldP spid="23" grpId="0" uiExpan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Logic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599"/>
            <a:ext cx="8763000" cy="2781962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en-US" dirty="0">
                <a:solidFill>
                  <a:schemeClr val="tx2"/>
                </a:solidFill>
              </a:rPr>
              <a:t>Insert Operation</a:t>
            </a:r>
          </a:p>
          <a:p>
            <a:pPr algn="just"/>
            <a:r>
              <a:rPr lang="en-US" dirty="0"/>
              <a:t>The </a:t>
            </a:r>
            <a:r>
              <a:rPr lang="en-US" i="1" dirty="0">
                <a:solidFill>
                  <a:schemeClr val="tx2"/>
                </a:solidFill>
              </a:rPr>
              <a:t>insert</a:t>
            </a:r>
            <a:r>
              <a:rPr lang="en-US" dirty="0"/>
              <a:t> operation inserts a new value into a group of bits.</a:t>
            </a:r>
          </a:p>
          <a:p>
            <a:pPr algn="just"/>
            <a:r>
              <a:rPr lang="en-US" dirty="0"/>
              <a:t>This is done by first masking and then </a:t>
            </a:r>
            <a:r>
              <a:rPr lang="en-US" dirty="0" err="1"/>
              <a:t>ORing</a:t>
            </a:r>
            <a:r>
              <a:rPr lang="en-US" dirty="0"/>
              <a:t> them with required value.</a:t>
            </a:r>
          </a:p>
          <a:p>
            <a:pPr lvl="0" algn="just"/>
            <a:r>
              <a:rPr lang="en-US" dirty="0"/>
              <a:t>The mask operation is an AND microoperation and the insert operation is an OR microoperation.</a:t>
            </a:r>
          </a:p>
          <a:p>
            <a:pPr algn="just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093" y="417874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41787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41787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79233" y="41787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093" y="49283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49283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5400" y="49283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2520" y="49283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99255" y="5605464"/>
            <a:ext cx="290594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4905" y="42402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310" y="498988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0317" y="41806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67824" y="418061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72624" y="418061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56457" y="418061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70317" y="493020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367824" y="4930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72624" y="4930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59744" y="4930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9150" y="566175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86657" y="566175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91457" y="566175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578577" y="566175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066374" y="56636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363881" y="5663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8681" y="5663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955801" y="5663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658149" y="417687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55656" y="417687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60456" y="417687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44289" y="417687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58149" y="492645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955656" y="4926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260456" y="4926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547576" y="4926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1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564311" y="5603592"/>
            <a:ext cx="290594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049961" y="423842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48366" y="498801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035373" y="417874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332880" y="41787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637680" y="41787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21513" y="41787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035373" y="49283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32880" y="49283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37680" y="49283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924800" y="49283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54206" y="565988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951713" y="565988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56513" y="565988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543633" y="565988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31430" y="566175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328937" y="566175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33737" y="566175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920857" y="566175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99255" y="3682329"/>
            <a:ext cx="274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Mask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61888" y="3682329"/>
            <a:ext cx="274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Insert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045887" y="572143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6739" y="572143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7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8" grpId="0"/>
      <p:bldP spid="20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Logic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599"/>
            <a:ext cx="8763000" cy="250270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en-US" dirty="0">
                <a:solidFill>
                  <a:schemeClr val="tx2"/>
                </a:solidFill>
              </a:rPr>
              <a:t>Clear Operation</a:t>
            </a:r>
          </a:p>
          <a:p>
            <a:pPr algn="just"/>
            <a:r>
              <a:rPr lang="en-US" dirty="0"/>
              <a:t>The </a:t>
            </a:r>
            <a:r>
              <a:rPr lang="en-US" i="1" dirty="0">
                <a:solidFill>
                  <a:schemeClr val="tx2"/>
                </a:solidFill>
              </a:rPr>
              <a:t>clear</a:t>
            </a:r>
            <a:r>
              <a:rPr lang="en-US" dirty="0"/>
              <a:t> operation compares the words in A and B and produces an all 0’s result if the two numbers are equal.</a:t>
            </a:r>
          </a:p>
          <a:p>
            <a:pPr lvl="0" algn="just"/>
            <a:r>
              <a:rPr lang="en-US" dirty="0"/>
              <a:t>This operation is achieved by an exclusive-OR microoperation.</a:t>
            </a:r>
          </a:p>
          <a:p>
            <a:pPr algn="just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9093" y="37834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921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2749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9577" y="37834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9093" y="453304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921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2749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9577" y="4533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9093" y="52826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921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2749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9577" y="52826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40524"/>
                </a:solidFill>
              </a:rPr>
              <a:t>0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85255" y="5210176"/>
            <a:ext cx="22949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5000" y="3845009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0" y="459459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000" y="534641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 ← A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⊕ </a:t>
            </a:r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786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21" grpId="0"/>
      <p:bldP spid="2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</a:t>
            </a:r>
            <a:r>
              <a:rPr lang="en-US" dirty="0" err="1"/>
              <a:t>Microoperations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Shift </a:t>
            </a:r>
            <a:r>
              <a:rPr lang="en-US" dirty="0" err="1"/>
              <a:t>microoperations</a:t>
            </a:r>
            <a:r>
              <a:rPr lang="en-US" dirty="0"/>
              <a:t> are used for serial transfer of data.</a:t>
            </a:r>
          </a:p>
          <a:p>
            <a:pPr algn="just"/>
            <a:r>
              <a:rPr lang="en-US" dirty="0"/>
              <a:t>Used in conjunction with arithmetic, logic and other data processing operations.</a:t>
            </a:r>
          </a:p>
          <a:p>
            <a:pPr algn="just"/>
            <a:r>
              <a:rPr lang="en-US" dirty="0"/>
              <a:t>The content of the register can be shifted to the left or the right.</a:t>
            </a:r>
          </a:p>
          <a:p>
            <a:pPr algn="just"/>
            <a:r>
              <a:rPr lang="en-US" dirty="0"/>
              <a:t>The first flip-flop receives its binary information from the serial input.</a:t>
            </a:r>
          </a:p>
          <a:p>
            <a:pPr algn="just"/>
            <a:r>
              <a:rPr lang="en-US" dirty="0"/>
              <a:t>The information transferred through the serial input determines the type of shift.</a:t>
            </a:r>
          </a:p>
        </p:txBody>
      </p:sp>
    </p:spTree>
    <p:extLst>
      <p:ext uri="{BB962C8B-B14F-4D97-AF65-F5344CB8AC3E}">
        <p14:creationId xmlns:p14="http://schemas.microsoft.com/office/powerpoint/2010/main" val="366854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88185-6340-4AEC-99B5-71CDB9A0B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Floating Point Representation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9FD82-EF0A-46FF-9B4C-043F6EB18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286000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Two parts</a:t>
            </a:r>
          </a:p>
          <a:p>
            <a:pPr lvl="1"/>
            <a:r>
              <a:rPr lang="en-IN" i="1" dirty="0"/>
              <a:t>Mantissa</a:t>
            </a:r>
            <a:r>
              <a:rPr lang="en-IN" dirty="0"/>
              <a:t> – Represents signed fixed-point number</a:t>
            </a:r>
          </a:p>
          <a:p>
            <a:pPr lvl="1"/>
            <a:r>
              <a:rPr lang="en-IN" i="1" dirty="0"/>
              <a:t>Exponent</a:t>
            </a:r>
            <a:r>
              <a:rPr lang="en-IN" dirty="0"/>
              <a:t> – Represents position of the decimal point</a:t>
            </a:r>
          </a:p>
          <a:p>
            <a:pPr algn="just"/>
            <a:r>
              <a:rPr lang="en-IN" dirty="0"/>
              <a:t>For example, the decimal number +6132.789 is represented in floating-point with a fraction and an exponent as follows:</a:t>
            </a:r>
          </a:p>
          <a:p>
            <a:pPr marL="0" indent="0" algn="just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72EDE9-8BE9-4BCE-ADF2-5335F8BABDDA}"/>
              </a:ext>
            </a:extLst>
          </p:cNvPr>
          <p:cNvSpPr txBox="1"/>
          <p:nvPr/>
        </p:nvSpPr>
        <p:spPr>
          <a:xfrm>
            <a:off x="2476500" y="3124200"/>
            <a:ext cx="106680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</a:rPr>
              <a:t>Fraction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2048F6-B156-4654-9C29-FE3C599E81B0}"/>
              </a:ext>
            </a:extLst>
          </p:cNvPr>
          <p:cNvSpPr txBox="1"/>
          <p:nvPr/>
        </p:nvSpPr>
        <p:spPr>
          <a:xfrm>
            <a:off x="2286000" y="3524310"/>
            <a:ext cx="144780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</a:rPr>
              <a:t>+0.6132789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D16FA-6207-4DE9-AF6E-F9B1F318BB64}"/>
              </a:ext>
            </a:extLst>
          </p:cNvPr>
          <p:cNvSpPr txBox="1"/>
          <p:nvPr/>
        </p:nvSpPr>
        <p:spPr>
          <a:xfrm>
            <a:off x="5181600" y="3124200"/>
            <a:ext cx="121920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</a:rPr>
              <a:t>Exponent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412E5C-DE4D-4757-A1E7-9C59D7015AA2}"/>
              </a:ext>
            </a:extLst>
          </p:cNvPr>
          <p:cNvSpPr txBox="1"/>
          <p:nvPr/>
        </p:nvSpPr>
        <p:spPr>
          <a:xfrm>
            <a:off x="5486400" y="3524310"/>
            <a:ext cx="60960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</a:rPr>
              <a:t>+04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8C7FC0-6188-4DEA-A758-CA4595D690A9}"/>
              </a:ext>
            </a:extLst>
          </p:cNvPr>
          <p:cNvSpPr/>
          <p:nvPr/>
        </p:nvSpPr>
        <p:spPr>
          <a:xfrm>
            <a:off x="193496" y="3875544"/>
            <a:ext cx="87600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IN" sz="2400" dirty="0">
                <a:latin typeface="+mj-lt"/>
              </a:rPr>
              <a:t>The value of the exponent indicates that the actual position of the decimal point is four positions to the right of the indicated decimal point in the fraction.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IN" sz="2400" dirty="0">
                <a:latin typeface="+mj-lt"/>
              </a:rPr>
              <a:t>Floating-point is always interpreted to represent a number in the following form: </a:t>
            </a:r>
            <a:r>
              <a:rPr lang="en-IN" sz="2400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 X r</a:t>
            </a:r>
            <a:r>
              <a:rPr lang="en-IN" sz="2400" i="1" baseline="30000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IN" sz="2400" dirty="0">
                <a:latin typeface="+mj-lt"/>
              </a:rPr>
              <a:t>Here, </a:t>
            </a:r>
            <a:r>
              <a:rPr lang="en-IN" sz="2400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N" sz="2400" dirty="0">
                <a:latin typeface="+mj-lt"/>
              </a:rPr>
              <a:t> stands for </a:t>
            </a:r>
            <a:r>
              <a:rPr lang="en-IN" sz="2400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mantissa</a:t>
            </a:r>
            <a:r>
              <a:rPr lang="en-IN" sz="2400" dirty="0">
                <a:latin typeface="+mj-lt"/>
              </a:rPr>
              <a:t>, </a:t>
            </a:r>
            <a:r>
              <a:rPr lang="en-IN" sz="2400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N" sz="2400" dirty="0">
                <a:latin typeface="+mj-lt"/>
              </a:rPr>
              <a:t> stands for </a:t>
            </a:r>
            <a:r>
              <a:rPr lang="en-IN" sz="2400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exponent</a:t>
            </a:r>
            <a:r>
              <a:rPr lang="en-IN" sz="2400" dirty="0">
                <a:latin typeface="+mj-lt"/>
              </a:rPr>
              <a:t>, </a:t>
            </a:r>
            <a:r>
              <a:rPr lang="en-IN" sz="2400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N" sz="2400" dirty="0">
                <a:latin typeface="+mj-lt"/>
              </a:rPr>
              <a:t> means </a:t>
            </a:r>
            <a:r>
              <a:rPr lang="en-IN" sz="2400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radix</a:t>
            </a:r>
            <a:r>
              <a:rPr lang="en-IN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55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Shift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1088619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Logical Shift</a:t>
            </a:r>
          </a:p>
          <a:p>
            <a:pPr lvl="0" algn="just"/>
            <a:r>
              <a:rPr lang="en-US" dirty="0"/>
              <a:t>A </a:t>
            </a:r>
            <a:r>
              <a:rPr lang="en-US" i="1" dirty="0">
                <a:solidFill>
                  <a:schemeClr val="tx2"/>
                </a:solidFill>
              </a:rPr>
              <a:t>logical shift</a:t>
            </a:r>
            <a:r>
              <a:rPr lang="en-US" dirty="0"/>
              <a:t> is one that transfers 0 through the serial input. </a:t>
            </a:r>
          </a:p>
          <a:p>
            <a:pPr lvl="0" indent="0" algn="just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76016"/>
              </p:ext>
            </p:extLst>
          </p:nvPr>
        </p:nvGraphicFramePr>
        <p:xfrm>
          <a:off x="1190624" y="2819400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22477"/>
              </p:ext>
            </p:extLst>
          </p:nvPr>
        </p:nvGraphicFramePr>
        <p:xfrm>
          <a:off x="1190624" y="4230292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878127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4289019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447800" y="3398520"/>
            <a:ext cx="552448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000248" y="3398520"/>
            <a:ext cx="561976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562224" y="3398520"/>
            <a:ext cx="561976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90624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24024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86000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19400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14400" y="4038600"/>
            <a:ext cx="2514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7200" y="2049067"/>
            <a:ext cx="3084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</a:rPr>
              <a:t>shl</a:t>
            </a:r>
            <a:r>
              <a:rPr lang="en-US" sz="2800" dirty="0">
                <a:solidFill>
                  <a:schemeClr val="tx2"/>
                </a:solidFill>
              </a:rPr>
              <a:t> - logical shift left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26957"/>
              </p:ext>
            </p:extLst>
          </p:nvPr>
        </p:nvGraphicFramePr>
        <p:xfrm>
          <a:off x="5725805" y="2819400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353267"/>
              </p:ext>
            </p:extLst>
          </p:nvPr>
        </p:nvGraphicFramePr>
        <p:xfrm>
          <a:off x="5725805" y="4230292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916181" y="2878127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16181" y="4289019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006793" y="3398520"/>
            <a:ext cx="481012" cy="82938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538537" y="3397328"/>
            <a:ext cx="511244" cy="830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100513" y="3339792"/>
            <a:ext cx="535056" cy="88168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725805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259205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821181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354581" y="42214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62600" y="4038600"/>
            <a:ext cx="2514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76800" y="2049067"/>
            <a:ext cx="33234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</a:rPr>
              <a:t>shr</a:t>
            </a:r>
            <a:r>
              <a:rPr lang="en-US" sz="2800" dirty="0">
                <a:solidFill>
                  <a:schemeClr val="tx2"/>
                </a:solidFill>
              </a:rPr>
              <a:t> - logical shift right</a:t>
            </a:r>
          </a:p>
        </p:txBody>
      </p:sp>
    </p:spTree>
    <p:extLst>
      <p:ext uri="{BB962C8B-B14F-4D97-AF65-F5344CB8AC3E}">
        <p14:creationId xmlns:p14="http://schemas.microsoft.com/office/powerpoint/2010/main" val="261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12" grpId="0" animBg="1"/>
      <p:bldP spid="13" grpId="0" animBg="1"/>
      <p:bldP spid="14" grpId="0" animBg="1"/>
      <p:bldP spid="15" grpId="0" animBg="1"/>
      <p:bldP spid="20" grpId="0" animBg="1"/>
      <p:bldP spid="21" grpId="0"/>
      <p:bldP spid="24" grpId="0"/>
      <p:bldP spid="25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Shift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286479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en-US" dirty="0">
                <a:solidFill>
                  <a:schemeClr val="tx2"/>
                </a:solidFill>
              </a:rPr>
              <a:t>Circular Shift</a:t>
            </a:r>
          </a:p>
          <a:p>
            <a:pPr lvl="0" algn="just"/>
            <a:r>
              <a:rPr lang="en-US" dirty="0"/>
              <a:t>A </a:t>
            </a:r>
            <a:r>
              <a:rPr lang="en-US" i="1" dirty="0">
                <a:solidFill>
                  <a:schemeClr val="tx2"/>
                </a:solidFill>
              </a:rPr>
              <a:t>circular shift</a:t>
            </a:r>
            <a:r>
              <a:rPr lang="en-US" dirty="0"/>
              <a:t> (also known as a rotate operation) circulates the bits of the register around the two ends without loss of information. </a:t>
            </a:r>
          </a:p>
          <a:p>
            <a:pPr algn="just"/>
            <a:r>
              <a:rPr lang="en-US" dirty="0"/>
              <a:t>This is accomplished by connecting the serial output of the shift register to its serial input.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0099"/>
              </p:ext>
            </p:extLst>
          </p:nvPr>
        </p:nvGraphicFramePr>
        <p:xfrm>
          <a:off x="1495424" y="4114800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78743"/>
              </p:ext>
            </p:extLst>
          </p:nvPr>
        </p:nvGraphicFramePr>
        <p:xfrm>
          <a:off x="1495424" y="5525692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4173527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5584419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752600" y="4693920"/>
            <a:ext cx="552448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305048" y="4693920"/>
            <a:ext cx="561976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67024" y="4693920"/>
            <a:ext cx="561976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95424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28824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0800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24200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295400" y="5410200"/>
            <a:ext cx="2514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2000" y="3344467"/>
            <a:ext cx="3138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</a:rPr>
              <a:t>cil</a:t>
            </a:r>
            <a:r>
              <a:rPr lang="en-US" sz="2800" dirty="0">
                <a:solidFill>
                  <a:schemeClr val="tx2"/>
                </a:solidFill>
              </a:rPr>
              <a:t> - circular shift left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647363"/>
              </p:ext>
            </p:extLst>
          </p:nvPr>
        </p:nvGraphicFramePr>
        <p:xfrm>
          <a:off x="6030605" y="4114800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523777"/>
              </p:ext>
            </p:extLst>
          </p:nvPr>
        </p:nvGraphicFramePr>
        <p:xfrm>
          <a:off x="6030605" y="5525692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220981" y="4173527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0981" y="5584419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311593" y="4693920"/>
            <a:ext cx="481012" cy="82938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43337" y="4692728"/>
            <a:ext cx="511244" cy="830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405313" y="4635192"/>
            <a:ext cx="535056" cy="88168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991224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564005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125981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659381" y="55168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67400" y="5334000"/>
            <a:ext cx="2514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181600" y="3344467"/>
            <a:ext cx="3377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</a:rPr>
              <a:t>cir</a:t>
            </a:r>
            <a:r>
              <a:rPr lang="en-US" sz="2800" dirty="0">
                <a:solidFill>
                  <a:schemeClr val="tx2"/>
                </a:solidFill>
              </a:rPr>
              <a:t> - circular shift right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295400" y="3962400"/>
            <a:ext cx="2605216" cy="1885952"/>
            <a:chOff x="1295400" y="3962400"/>
            <a:chExt cx="2605216" cy="1885952"/>
          </a:xfrm>
        </p:grpSpPr>
        <p:cxnSp>
          <p:nvCxnSpPr>
            <p:cNvPr id="36" name="Straight Connector 35"/>
            <p:cNvCxnSpPr/>
            <p:nvPr/>
          </p:nvCxnSpPr>
          <p:spPr>
            <a:xfrm flipH="1">
              <a:off x="1295400" y="4419600"/>
              <a:ext cx="200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3700592" y="5848352"/>
              <a:ext cx="200024" cy="0"/>
            </a:xfrm>
            <a:prstGeom prst="line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3900616" y="3962400"/>
              <a:ext cx="0" cy="18859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1295400" y="3962400"/>
              <a:ext cx="260508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1295400" y="3967873"/>
              <a:ext cx="0" cy="43988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819776" y="3962400"/>
            <a:ext cx="2609848" cy="1885952"/>
            <a:chOff x="5819776" y="3962400"/>
            <a:chExt cx="2609848" cy="1885952"/>
          </a:xfrm>
        </p:grpSpPr>
        <p:cxnSp>
          <p:nvCxnSpPr>
            <p:cNvPr id="51" name="Straight Connector 50"/>
            <p:cNvCxnSpPr/>
            <p:nvPr/>
          </p:nvCxnSpPr>
          <p:spPr>
            <a:xfrm flipH="1">
              <a:off x="8229600" y="4419600"/>
              <a:ext cx="200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819776" y="5848352"/>
              <a:ext cx="200024" cy="0"/>
            </a:xfrm>
            <a:prstGeom prst="line">
              <a:avLst/>
            </a:prstGeom>
            <a:ln w="25400"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5834064" y="3962400"/>
              <a:ext cx="0" cy="18859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5824408" y="3962400"/>
              <a:ext cx="260508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8429624" y="3967873"/>
              <a:ext cx="0" cy="43988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715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12" grpId="0" animBg="1"/>
      <p:bldP spid="13" grpId="0" animBg="1"/>
      <p:bldP spid="14" grpId="0" animBg="1"/>
      <p:bldP spid="15" grpId="0" animBg="1"/>
      <p:bldP spid="20" grpId="0" animBg="1"/>
      <p:bldP spid="21" grpId="0"/>
      <p:bldP spid="24" grpId="0"/>
      <p:bldP spid="25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Shift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435216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n-US" dirty="0">
                <a:solidFill>
                  <a:schemeClr val="tx2"/>
                </a:solidFill>
              </a:rPr>
              <a:t>Arithmetic Shift</a:t>
            </a:r>
          </a:p>
          <a:p>
            <a:pPr lvl="0" algn="just"/>
            <a:r>
              <a:rPr lang="en-US" dirty="0"/>
              <a:t>An </a:t>
            </a:r>
            <a:r>
              <a:rPr lang="en-US" i="1" dirty="0">
                <a:solidFill>
                  <a:schemeClr val="tx2"/>
                </a:solidFill>
              </a:rPr>
              <a:t>arithmetic shift</a:t>
            </a:r>
            <a:r>
              <a:rPr lang="en-US" dirty="0"/>
              <a:t> is a micro-operation that shifts a signed binary number to the left or right.</a:t>
            </a:r>
          </a:p>
          <a:p>
            <a:pPr lvl="0"/>
            <a:r>
              <a:rPr lang="en-US" dirty="0"/>
              <a:t>An arithmetic shift-left multiplies a signed binary number by 2. </a:t>
            </a:r>
          </a:p>
          <a:p>
            <a:r>
              <a:rPr lang="en-US" dirty="0"/>
              <a:t>An arithmetic shift-right divides the number by 2.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333919"/>
              </p:ext>
            </p:extLst>
          </p:nvPr>
        </p:nvGraphicFramePr>
        <p:xfrm>
          <a:off x="1448550" y="4267200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026396"/>
              </p:ext>
            </p:extLst>
          </p:nvPr>
        </p:nvGraphicFramePr>
        <p:xfrm>
          <a:off x="1448550" y="5678092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8926" y="4325927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926" y="5736819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705726" y="4846320"/>
            <a:ext cx="552448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258174" y="4846320"/>
            <a:ext cx="561976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20150" y="4846320"/>
            <a:ext cx="561976" cy="83177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48550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81950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43926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77326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72326" y="5486400"/>
            <a:ext cx="2514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496867"/>
            <a:ext cx="3837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</a:rPr>
              <a:t>ashl</a:t>
            </a:r>
            <a:r>
              <a:rPr lang="en-US" sz="2800" dirty="0">
                <a:solidFill>
                  <a:schemeClr val="tx2"/>
                </a:solidFill>
              </a:rPr>
              <a:t> - arithmetic shift left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15166"/>
              </p:ext>
            </p:extLst>
          </p:nvPr>
        </p:nvGraphicFramePr>
        <p:xfrm>
          <a:off x="5983731" y="4267200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62427"/>
              </p:ext>
            </p:extLst>
          </p:nvPr>
        </p:nvGraphicFramePr>
        <p:xfrm>
          <a:off x="5983731" y="5678092"/>
          <a:ext cx="219075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174107" y="4325927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74107" y="5736819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264719" y="4846320"/>
            <a:ext cx="481012" cy="82938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796463" y="4845128"/>
            <a:ext cx="511244" cy="8305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358439" y="4787592"/>
            <a:ext cx="535056" cy="88168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991224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517131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79107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612507" y="5669280"/>
            <a:ext cx="561976" cy="57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791200" y="5486400"/>
            <a:ext cx="2514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762891" y="3496867"/>
            <a:ext cx="4076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</a:rPr>
              <a:t>ashr</a:t>
            </a:r>
            <a:r>
              <a:rPr lang="en-US" sz="2800" dirty="0">
                <a:solidFill>
                  <a:schemeClr val="tx2"/>
                </a:solidFill>
              </a:rPr>
              <a:t> - arithmetic shift right</a:t>
            </a:r>
          </a:p>
        </p:txBody>
      </p:sp>
      <p:sp>
        <p:nvSpPr>
          <p:cNvPr id="8" name="Oval 7"/>
          <p:cNvSpPr/>
          <p:nvPr/>
        </p:nvSpPr>
        <p:spPr>
          <a:xfrm>
            <a:off x="1448550" y="4267200"/>
            <a:ext cx="533400" cy="577928"/>
          </a:xfrm>
          <a:prstGeom prst="ellipse">
            <a:avLst/>
          </a:prstGeom>
          <a:noFill/>
          <a:ln>
            <a:solidFill>
              <a:srgbClr val="E405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986464" y="4267200"/>
            <a:ext cx="533400" cy="577928"/>
          </a:xfrm>
          <a:prstGeom prst="ellipse">
            <a:avLst/>
          </a:prstGeom>
          <a:noFill/>
          <a:ln>
            <a:solidFill>
              <a:srgbClr val="E405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5776912" y="4586288"/>
            <a:ext cx="200024" cy="1447800"/>
            <a:chOff x="5819776" y="4357688"/>
            <a:chExt cx="200024" cy="1447800"/>
          </a:xfrm>
        </p:grpSpPr>
        <p:cxnSp>
          <p:nvCxnSpPr>
            <p:cNvPr id="43" name="Straight Connector 42"/>
            <p:cNvCxnSpPr/>
            <p:nvPr/>
          </p:nvCxnSpPr>
          <p:spPr>
            <a:xfrm flipH="1">
              <a:off x="5819776" y="4357688"/>
              <a:ext cx="200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819776" y="5791200"/>
              <a:ext cx="200024" cy="0"/>
            </a:xfrm>
            <a:prstGeom prst="line">
              <a:avLst/>
            </a:prstGeom>
            <a:ln w="25400"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819776" y="4357688"/>
              <a:ext cx="0" cy="14478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7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12" grpId="0" animBg="1"/>
      <p:bldP spid="13" grpId="0" animBg="1"/>
      <p:bldP spid="14" grpId="0" animBg="1"/>
      <p:bldP spid="15" grpId="0" animBg="1"/>
      <p:bldP spid="20" grpId="0" animBg="1"/>
      <p:bldP spid="21" grpId="0"/>
      <p:bldP spid="24" grpId="0"/>
      <p:bldP spid="25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8" grpId="0" animBg="1"/>
      <p:bldP spid="3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4 - bit Combinational Circuit Shifter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11150" y="1476378"/>
            <a:ext cx="1327450" cy="963079"/>
            <a:chOff x="1187150" y="2666996"/>
            <a:chExt cx="1632250" cy="932761"/>
          </a:xfrm>
        </p:grpSpPr>
        <p:grpSp>
          <p:nvGrpSpPr>
            <p:cNvPr id="5" name="Group 4"/>
            <p:cNvGrpSpPr/>
            <p:nvPr/>
          </p:nvGrpSpPr>
          <p:grpSpPr>
            <a:xfrm>
              <a:off x="1225357" y="2666996"/>
              <a:ext cx="1594043" cy="932761"/>
              <a:chOff x="372035" y="1452283"/>
              <a:chExt cx="1532965" cy="154641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72035" y="1481028"/>
                <a:ext cx="287202" cy="1482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187150" y="2997235"/>
              <a:ext cx="1600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711150" y="2770721"/>
            <a:ext cx="1327450" cy="963079"/>
            <a:chOff x="1187150" y="2666996"/>
            <a:chExt cx="1632250" cy="932761"/>
          </a:xfrm>
        </p:grpSpPr>
        <p:grpSp>
          <p:nvGrpSpPr>
            <p:cNvPr id="25" name="Group 24"/>
            <p:cNvGrpSpPr/>
            <p:nvPr/>
          </p:nvGrpSpPr>
          <p:grpSpPr>
            <a:xfrm>
              <a:off x="1225357" y="2666996"/>
              <a:ext cx="1594043" cy="932761"/>
              <a:chOff x="372035" y="1452283"/>
              <a:chExt cx="1532965" cy="1546413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2035" y="1481028"/>
                <a:ext cx="287202" cy="1482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187150" y="2997235"/>
              <a:ext cx="1600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711150" y="4038600"/>
            <a:ext cx="1327450" cy="963079"/>
            <a:chOff x="1187150" y="2666996"/>
            <a:chExt cx="1632250" cy="932761"/>
          </a:xfrm>
        </p:grpSpPr>
        <p:grpSp>
          <p:nvGrpSpPr>
            <p:cNvPr id="30" name="Group 29"/>
            <p:cNvGrpSpPr/>
            <p:nvPr/>
          </p:nvGrpSpPr>
          <p:grpSpPr>
            <a:xfrm>
              <a:off x="1225357" y="2666996"/>
              <a:ext cx="1594043" cy="932761"/>
              <a:chOff x="372035" y="1452283"/>
              <a:chExt cx="1532965" cy="1546413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72035" y="1481028"/>
                <a:ext cx="287202" cy="1482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1187150" y="2997235"/>
              <a:ext cx="1600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711150" y="5332943"/>
            <a:ext cx="1327450" cy="963079"/>
            <a:chOff x="1187150" y="2666996"/>
            <a:chExt cx="1632250" cy="932761"/>
          </a:xfrm>
        </p:grpSpPr>
        <p:grpSp>
          <p:nvGrpSpPr>
            <p:cNvPr id="35" name="Group 34"/>
            <p:cNvGrpSpPr/>
            <p:nvPr/>
          </p:nvGrpSpPr>
          <p:grpSpPr>
            <a:xfrm>
              <a:off x="1225357" y="2666996"/>
              <a:ext cx="1594043" cy="932761"/>
              <a:chOff x="372035" y="1452283"/>
              <a:chExt cx="1532965" cy="1546413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372035" y="1452283"/>
                <a:ext cx="1532965" cy="15464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72035" y="1481028"/>
                <a:ext cx="287202" cy="1482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187150" y="2997235"/>
              <a:ext cx="1600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362200" y="1143000"/>
            <a:ext cx="380022" cy="4371976"/>
            <a:chOff x="2362200" y="1143000"/>
            <a:chExt cx="380022" cy="4371976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2362200" y="1143000"/>
              <a:ext cx="0" cy="43719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362200" y="1676400"/>
              <a:ext cx="380022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362200" y="2971800"/>
              <a:ext cx="380022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362200" y="4238624"/>
              <a:ext cx="380022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2362200" y="5514976"/>
              <a:ext cx="3800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traight Connector 50"/>
          <p:cNvCxnSpPr/>
          <p:nvPr/>
        </p:nvCxnSpPr>
        <p:spPr>
          <a:xfrm>
            <a:off x="1981200" y="3243264"/>
            <a:ext cx="761022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981200" y="2590800"/>
            <a:ext cx="0" cy="6524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09600" y="2590800"/>
            <a:ext cx="13716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609600" y="2209800"/>
            <a:ext cx="2132622" cy="2286000"/>
            <a:chOff x="609600" y="2209800"/>
            <a:chExt cx="2132622" cy="228600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1676400" y="2209800"/>
              <a:ext cx="104775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676400" y="2209800"/>
              <a:ext cx="0" cy="2286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676400" y="4495800"/>
              <a:ext cx="10658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09600" y="2971800"/>
              <a:ext cx="1066800" cy="0"/>
            </a:xfrm>
            <a:prstGeom prst="line">
              <a:avLst/>
            </a:prstGeom>
            <a:ln w="25400"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9600" y="3519488"/>
            <a:ext cx="2132622" cy="2294995"/>
            <a:chOff x="609600" y="3519488"/>
            <a:chExt cx="2132622" cy="2294995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609600" y="3519488"/>
              <a:ext cx="2118334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295400" y="3519488"/>
              <a:ext cx="0" cy="22860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37" idx="1"/>
            </p:cNvCxnSpPr>
            <p:nvPr/>
          </p:nvCxnSpPr>
          <p:spPr>
            <a:xfrm>
              <a:off x="1296378" y="5805488"/>
              <a:ext cx="1445844" cy="8995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610578" y="4133848"/>
            <a:ext cx="2132622" cy="652464"/>
            <a:chOff x="610578" y="4133848"/>
            <a:chExt cx="2132622" cy="652464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1066800" y="4786312"/>
              <a:ext cx="16764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066800" y="4133848"/>
              <a:ext cx="0" cy="65246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10578" y="4133848"/>
              <a:ext cx="4562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Connector 75"/>
          <p:cNvCxnSpPr/>
          <p:nvPr/>
        </p:nvCxnSpPr>
        <p:spPr>
          <a:xfrm>
            <a:off x="609600" y="1952624"/>
            <a:ext cx="2118334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10578" y="6096000"/>
            <a:ext cx="2118334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048124" y="1952624"/>
            <a:ext cx="676276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038600" y="3276600"/>
            <a:ext cx="676276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048124" y="4510088"/>
            <a:ext cx="676276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38600" y="5834064"/>
            <a:ext cx="676276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16831" y="236585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16831" y="2773117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15322" y="3276600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15322" y="3919764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354905" y="1551488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347419" y="2884250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361483" y="4095690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361483" y="5422982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524000" y="971490"/>
            <a:ext cx="830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Select</a:t>
            </a:r>
            <a:endParaRPr lang="en-US" sz="2000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369723" y="914400"/>
            <a:ext cx="13662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0 – Shift right</a:t>
            </a:r>
          </a:p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1 – Shift left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15322" y="1743045"/>
            <a:ext cx="373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16716" y="5867400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</a:p>
        </p:txBody>
      </p:sp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81692"/>
              </p:ext>
            </p:extLst>
          </p:nvPr>
        </p:nvGraphicFramePr>
        <p:xfrm>
          <a:off x="4876800" y="4238623"/>
          <a:ext cx="4136445" cy="163459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27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4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  <a:r>
                        <a:rPr lang="en-US" sz="24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  <a:r>
                        <a:rPr lang="en-US" sz="2400" baseline="-250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/>
                        <a:t>I</a:t>
                      </a:r>
                      <a:r>
                        <a:rPr lang="en-US" sz="2400" baseline="-250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  <a:r>
                        <a:rPr lang="en-US" sz="24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  <a:r>
                        <a:rPr lang="en-US" sz="2400" baseline="-250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  <a:r>
                        <a:rPr lang="en-US" sz="2400" baseline="-250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  <a:r>
                        <a:rPr lang="en-US" sz="2400" baseline="-25000" dirty="0"/>
                        <a:t>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2022042" y="12192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94663" y="37026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6941" y="31152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578" y="21621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8428" y="257651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131877" y="54057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144155" y="40671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44792" y="1524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155642" y="28317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40524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8481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61" grpId="0"/>
      <p:bldP spid="62" grpId="0"/>
      <p:bldP spid="63" grpId="0"/>
      <p:bldP spid="65" grpId="0"/>
      <p:bldP spid="67" grpId="0"/>
      <p:bldP spid="70" grpId="0"/>
      <p:bldP spid="74" grpId="0"/>
      <p:bldP spid="75" grpId="0"/>
      <p:bldP spid="79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4 - bit Combinational Circuit Shifter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The 4-bit shifter has four data inputs, A</a:t>
            </a:r>
            <a:r>
              <a:rPr lang="en-US" baseline="-25000" dirty="0"/>
              <a:t>0</a:t>
            </a:r>
            <a:r>
              <a:rPr lang="en-US" dirty="0"/>
              <a:t> through A</a:t>
            </a:r>
            <a:r>
              <a:rPr lang="en-US" baseline="-25000" dirty="0"/>
              <a:t>3</a:t>
            </a:r>
            <a:r>
              <a:rPr lang="en-US" dirty="0"/>
              <a:t> and four data outputs, H</a:t>
            </a:r>
            <a:r>
              <a:rPr lang="en-US" baseline="-25000" dirty="0"/>
              <a:t>0</a:t>
            </a:r>
            <a:r>
              <a:rPr lang="en-US" dirty="0"/>
              <a:t> through H</a:t>
            </a:r>
            <a:r>
              <a:rPr lang="en-US" baseline="-25000" dirty="0"/>
              <a:t>3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There are two serial inputs, one for shift left (I</a:t>
            </a:r>
            <a:r>
              <a:rPr lang="en-US" baseline="-25000" dirty="0"/>
              <a:t>L</a:t>
            </a:r>
            <a:r>
              <a:rPr lang="en-US" dirty="0"/>
              <a:t>) and the other for shift right (I</a:t>
            </a:r>
            <a:r>
              <a:rPr lang="en-US" baseline="-25000" dirty="0"/>
              <a:t>L</a:t>
            </a:r>
            <a:r>
              <a:rPr lang="en-US" dirty="0"/>
              <a:t>). </a:t>
            </a:r>
          </a:p>
          <a:p>
            <a:pPr lvl="0" algn="just"/>
            <a:r>
              <a:rPr lang="en-US" dirty="0"/>
              <a:t>When the selection input S = 0, the input data are shifted right (down in the diagram). </a:t>
            </a:r>
          </a:p>
          <a:p>
            <a:pPr algn="just"/>
            <a:r>
              <a:rPr lang="en-US" dirty="0"/>
              <a:t>When S = 1, the input data are shifted left (up in the diagram).</a:t>
            </a:r>
          </a:p>
          <a:p>
            <a:pPr algn="just"/>
            <a:r>
              <a:rPr lang="en-US" dirty="0"/>
              <a:t>The two serial inputs can be controlled by another multiplexer to provide the three possible types of shifts.</a:t>
            </a:r>
          </a:p>
        </p:txBody>
      </p:sp>
    </p:spTree>
    <p:extLst>
      <p:ext uri="{BB962C8B-B14F-4D97-AF65-F5344CB8AC3E}">
        <p14:creationId xmlns:p14="http://schemas.microsoft.com/office/powerpoint/2010/main" val="134581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Logic Shift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dirty="0"/>
              <a:t>Instead of having individual registers performing the micro operations directly, computer systems employ a number of storage registers connected to a common operational unit called an arithmetic logic unit, abbreviated ALU.</a:t>
            </a:r>
          </a:p>
          <a:p>
            <a:pPr lvl="0" algn="just"/>
            <a:r>
              <a:rPr lang="en-US" dirty="0"/>
              <a:t>To perform a microoperation, the contents of specified registers are placed in the inputs of the common ALU. </a:t>
            </a:r>
          </a:p>
          <a:p>
            <a:pPr lvl="0" algn="just"/>
            <a:r>
              <a:rPr lang="en-US" dirty="0"/>
              <a:t>The ALU performs an operation and the result of the operation is then transferred to a destination register. </a:t>
            </a:r>
          </a:p>
          <a:p>
            <a:pPr algn="just"/>
            <a:r>
              <a:rPr lang="en-US" dirty="0"/>
              <a:t>The arithmetic, logic, and shift circuits introduced in previous sections can be combined into one ALU with common selection variables.</a:t>
            </a:r>
          </a:p>
        </p:txBody>
      </p:sp>
    </p:spTree>
    <p:extLst>
      <p:ext uri="{BB962C8B-B14F-4D97-AF65-F5344CB8AC3E}">
        <p14:creationId xmlns:p14="http://schemas.microsoft.com/office/powerpoint/2010/main" val="346576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bit Arithmetic Logic Shift Unit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9400" y="2057400"/>
            <a:ext cx="1600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4267200"/>
            <a:ext cx="1600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16200000">
            <a:off x="6972229" y="3143328"/>
            <a:ext cx="1752773" cy="1371630"/>
            <a:chOff x="1216235" y="2645115"/>
            <a:chExt cx="1752773" cy="1371630"/>
          </a:xfrm>
        </p:grpSpPr>
        <p:grpSp>
          <p:nvGrpSpPr>
            <p:cNvPr id="8" name="Group 7"/>
            <p:cNvGrpSpPr/>
            <p:nvPr/>
          </p:nvGrpSpPr>
          <p:grpSpPr>
            <a:xfrm>
              <a:off x="1216235" y="2645115"/>
              <a:ext cx="1752773" cy="1371630"/>
              <a:chOff x="363262" y="1415992"/>
              <a:chExt cx="1685610" cy="2274007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72035" y="1452282"/>
                <a:ext cx="1676837" cy="223771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 rot="5400000">
                <a:off x="635888" y="1143366"/>
                <a:ext cx="609084" cy="1154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1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2</a:t>
                </a:r>
              </a:p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 rot="5400000">
              <a:off x="1714986" y="3026283"/>
              <a:ext cx="677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 x 1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MUX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95600" y="2357735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One stage of arithmetic circuit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00362" y="4724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One stage of logic circuit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" y="1328707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532378" y="1219200"/>
            <a:ext cx="6644036" cy="1905000"/>
            <a:chOff x="532378" y="1219200"/>
            <a:chExt cx="6644036" cy="19050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532378" y="1219200"/>
              <a:ext cx="60970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629400" y="1219200"/>
              <a:ext cx="0" cy="1905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629400" y="3124200"/>
              <a:ext cx="547014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533400" y="1509712"/>
            <a:ext cx="6651282" cy="1843088"/>
            <a:chOff x="533400" y="1509712"/>
            <a:chExt cx="6651282" cy="1843088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33400" y="1524000"/>
              <a:ext cx="57150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248400" y="1509712"/>
              <a:ext cx="0" cy="18430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248400" y="3352800"/>
              <a:ext cx="93628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4419600" y="2806981"/>
            <a:ext cx="2756814" cy="898276"/>
            <a:chOff x="4419600" y="2806981"/>
            <a:chExt cx="2756814" cy="898276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4419600" y="2819400"/>
              <a:ext cx="14478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867400" y="2806981"/>
              <a:ext cx="0" cy="8982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867400" y="3705257"/>
              <a:ext cx="1309014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19600" y="3990976"/>
            <a:ext cx="2756814" cy="1085848"/>
            <a:chOff x="4419600" y="3990976"/>
            <a:chExt cx="2756814" cy="1085848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4419600" y="5057743"/>
              <a:ext cx="14478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867400" y="3990976"/>
              <a:ext cx="0" cy="108584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867400" y="3990976"/>
              <a:ext cx="1309014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532378" y="4248152"/>
            <a:ext cx="6644036" cy="1695448"/>
            <a:chOff x="532378" y="4248152"/>
            <a:chExt cx="6644036" cy="1695448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532378" y="5943600"/>
              <a:ext cx="57160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248400" y="4248152"/>
              <a:ext cx="0" cy="169544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248400" y="4248152"/>
              <a:ext cx="928014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533400" y="4510088"/>
            <a:ext cx="6644036" cy="1695448"/>
            <a:chOff x="533400" y="4510088"/>
            <a:chExt cx="6644036" cy="169544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533400" y="6205536"/>
              <a:ext cx="60960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629400" y="4510088"/>
              <a:ext cx="0" cy="169544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6629400" y="4510088"/>
              <a:ext cx="548036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533400" y="1905000"/>
            <a:ext cx="2286000" cy="2605088"/>
            <a:chOff x="533400" y="1905000"/>
            <a:chExt cx="2286000" cy="2605088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33400" y="1919288"/>
              <a:ext cx="16002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133600" y="1905000"/>
              <a:ext cx="0" cy="26050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133600" y="2362200"/>
              <a:ext cx="685800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119312" y="4510088"/>
              <a:ext cx="6858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533400" y="2347912"/>
            <a:ext cx="2286000" cy="2452688"/>
            <a:chOff x="533400" y="2347912"/>
            <a:chExt cx="2286000" cy="2452688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533400" y="2362200"/>
              <a:ext cx="11430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676400" y="2347912"/>
              <a:ext cx="0" cy="24526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676400" y="2667000"/>
              <a:ext cx="1143000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676400" y="4800600"/>
              <a:ext cx="112871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532378" y="3005136"/>
            <a:ext cx="2287022" cy="2162176"/>
            <a:chOff x="532378" y="3005136"/>
            <a:chExt cx="2287022" cy="2162176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532378" y="5167312"/>
              <a:ext cx="2272734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914400" y="3005136"/>
              <a:ext cx="0" cy="2162176"/>
            </a:xfrm>
            <a:prstGeom prst="line">
              <a:avLst/>
            </a:prstGeom>
            <a:ln w="254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914400" y="3019424"/>
              <a:ext cx="19050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532378" y="3386136"/>
            <a:ext cx="2287022" cy="2176464"/>
            <a:chOff x="532378" y="3386136"/>
            <a:chExt cx="2287022" cy="2176464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532378" y="5562600"/>
              <a:ext cx="2272734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1295400" y="3386136"/>
              <a:ext cx="0" cy="2162176"/>
            </a:xfrm>
            <a:prstGeom prst="line">
              <a:avLst/>
            </a:prstGeom>
            <a:ln w="254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295400" y="3400424"/>
              <a:ext cx="15240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37032" y="99060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7032" y="167640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7032" y="211449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1320" y="5291107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52" y="495300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-6900" y="5638800"/>
            <a:ext cx="54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i-1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-47624" y="5943600"/>
            <a:ext cx="615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i+1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3581400" y="1728817"/>
            <a:ext cx="0" cy="347631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567112" y="1643002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cxnSp>
        <p:nvCxnSpPr>
          <p:cNvPr id="99" name="Straight Connector 98"/>
          <p:cNvCxnSpPr/>
          <p:nvPr/>
        </p:nvCxnSpPr>
        <p:spPr>
          <a:xfrm>
            <a:off x="3581400" y="3581400"/>
            <a:ext cx="0" cy="347631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581400" y="3638490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+1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096550" y="2419290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105400" y="462909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2000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>
            <a:off x="8534422" y="3810000"/>
            <a:ext cx="419078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8534400" y="340989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0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029200" y="5562600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shr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29200" y="584829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shl</a:t>
            </a:r>
            <a:endParaRPr lang="en-US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ECB288D-0CE5-4C2C-B055-5B107964428D}"/>
              </a:ext>
            </a:extLst>
          </p:cNvPr>
          <p:cNvSpPr txBox="1"/>
          <p:nvPr/>
        </p:nvSpPr>
        <p:spPr>
          <a:xfrm>
            <a:off x="7133784" y="3039286"/>
            <a:ext cx="7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Select</a:t>
            </a:r>
          </a:p>
        </p:txBody>
      </p:sp>
    </p:spTree>
    <p:extLst>
      <p:ext uri="{BB962C8B-B14F-4D97-AF65-F5344CB8AC3E}">
        <p14:creationId xmlns:p14="http://schemas.microsoft.com/office/powerpoint/2010/main" val="289617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5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7" grpId="0"/>
      <p:bldP spid="100" grpId="0"/>
      <p:bldP spid="102" grpId="0"/>
      <p:bldP spid="103" grpId="0"/>
      <p:bldP spid="106" grpId="0"/>
      <p:bldP spid="107" grpId="0"/>
      <p:bldP spid="10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 – bit Arithmetic Logic Shift Unit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609600"/>
          </a:xfrm>
        </p:spPr>
        <p:txBody>
          <a:bodyPr/>
          <a:lstStyle/>
          <a:p>
            <a:r>
              <a:rPr lang="en-US" dirty="0"/>
              <a:t>ALU Function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93451"/>
              </p:ext>
            </p:extLst>
          </p:nvPr>
        </p:nvGraphicFramePr>
        <p:xfrm>
          <a:off x="190493" y="1511378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C</a:t>
                      </a:r>
                      <a:r>
                        <a:rPr lang="en-US" sz="2400" baseline="-25000" dirty="0" err="1"/>
                        <a:t>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15561"/>
              </p:ext>
            </p:extLst>
          </p:nvPr>
        </p:nvGraphicFramePr>
        <p:xfrm>
          <a:off x="190493" y="1971065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Transfer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913451"/>
              </p:ext>
            </p:extLst>
          </p:nvPr>
        </p:nvGraphicFramePr>
        <p:xfrm>
          <a:off x="190492" y="2428265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Increment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98737"/>
              </p:ext>
            </p:extLst>
          </p:nvPr>
        </p:nvGraphicFramePr>
        <p:xfrm>
          <a:off x="190491" y="2885465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Addition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27053"/>
              </p:ext>
            </p:extLst>
          </p:nvPr>
        </p:nvGraphicFramePr>
        <p:xfrm>
          <a:off x="190490" y="3342665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B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Add with carry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001427"/>
              </p:ext>
            </p:extLst>
          </p:nvPr>
        </p:nvGraphicFramePr>
        <p:xfrm>
          <a:off x="190489" y="3799865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B’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Subtract with borrow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69168"/>
              </p:ext>
            </p:extLst>
          </p:nvPr>
        </p:nvGraphicFramePr>
        <p:xfrm>
          <a:off x="190489" y="4257065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B’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Subtraction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362774"/>
              </p:ext>
            </p:extLst>
          </p:nvPr>
        </p:nvGraphicFramePr>
        <p:xfrm>
          <a:off x="190488" y="4708071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Decrement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58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 – bit Arithmetic Logic Shift Unit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21896"/>
              </p:ext>
            </p:extLst>
          </p:nvPr>
        </p:nvGraphicFramePr>
        <p:xfrm>
          <a:off x="190493" y="1066800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  <a:r>
                        <a:rPr lang="en-US" sz="2400" baseline="-250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C</a:t>
                      </a:r>
                      <a:r>
                        <a:rPr lang="en-US" sz="2400" baseline="-25000" dirty="0" err="1"/>
                        <a:t>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85492"/>
              </p:ext>
            </p:extLst>
          </p:nvPr>
        </p:nvGraphicFramePr>
        <p:xfrm>
          <a:off x="190493" y="1526487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Transfer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4189336"/>
                  </p:ext>
                </p:extLst>
              </p:nvPr>
            </p:nvGraphicFramePr>
            <p:xfrm>
              <a:off x="190492" y="1983687"/>
              <a:ext cx="8763007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7239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382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00990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 =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⋀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US" sz="2400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4189336"/>
                  </p:ext>
                </p:extLst>
              </p:nvPr>
            </p:nvGraphicFramePr>
            <p:xfrm>
              <a:off x="190492" y="1983687"/>
              <a:ext cx="8763007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7239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382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00990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9714" t="-10526" r="-141429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29021138"/>
                  </p:ext>
                </p:extLst>
              </p:nvPr>
            </p:nvGraphicFramePr>
            <p:xfrm>
              <a:off x="190491" y="2440887"/>
              <a:ext cx="8763007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7239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382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00990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 =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∨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US" sz="24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29021138"/>
                  </p:ext>
                </p:extLst>
              </p:nvPr>
            </p:nvGraphicFramePr>
            <p:xfrm>
              <a:off x="190491" y="2440887"/>
              <a:ext cx="8763007" cy="457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7239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382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00990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69714" t="-10526" r="-141429" b="-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/>
                            <a:t>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320340"/>
              </p:ext>
            </p:extLst>
          </p:nvPr>
        </p:nvGraphicFramePr>
        <p:xfrm>
          <a:off x="190490" y="2898087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 </a:t>
                      </a:r>
                      <a:r>
                        <a:rPr lang="en-US" sz="2400" b="0" i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⊕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</a:t>
                      </a:r>
                      <a:endParaRPr lang="en-US" sz="2400" b="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XOR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539082"/>
              </p:ext>
            </p:extLst>
          </p:nvPr>
        </p:nvGraphicFramePr>
        <p:xfrm>
          <a:off x="190489" y="3355287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A’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Complement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969718"/>
              </p:ext>
            </p:extLst>
          </p:nvPr>
        </p:nvGraphicFramePr>
        <p:xfrm>
          <a:off x="190489" y="3812487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</a:t>
                      </a:r>
                      <a:r>
                        <a:rPr lang="en-US" sz="2400" b="0" i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shr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A</a:t>
                      </a:r>
                      <a:endParaRPr lang="en-US" sz="2400" b="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Shift</a:t>
                      </a:r>
                      <a:r>
                        <a:rPr lang="en-US" sz="2400" b="0" baseline="0" dirty="0"/>
                        <a:t> right A into F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03547"/>
              </p:ext>
            </p:extLst>
          </p:nvPr>
        </p:nvGraphicFramePr>
        <p:xfrm>
          <a:off x="190488" y="4263493"/>
          <a:ext cx="8763007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2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 = </a:t>
                      </a:r>
                      <a:r>
                        <a:rPr lang="en-US" sz="2400" b="0" i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shl</a:t>
                      </a:r>
                      <a:r>
                        <a:rPr lang="en-US" sz="2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A</a:t>
                      </a:r>
                      <a:endParaRPr lang="en-US" sz="2400" b="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Shift</a:t>
                      </a:r>
                      <a:r>
                        <a:rPr lang="en-US" sz="2400" b="0" baseline="0" dirty="0"/>
                        <a:t> left A into F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80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Questions asked in GTU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/>
              <a:t>What do you mean by register transfer? Explain in detail. Also discuss three-state bus buffer.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List and explain types of shift operations on accumulator.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Define RTL. Explain how register transfer takes place in basic computer system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What is multiplexing? Explain the multiplexing of control signals in ALU.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Explain how complement number system is useful in computer system. Discuss any one complement number system with example.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Draw the block diagram of 4-bit arithmetic circuit and explain it in detail.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Explain shift micro operations and Draw neat and clean diagram for 4-bit combinational circuit shifter.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Explain hardware implementation of common bus system using three state buffers. Mention assumptions if required.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Explain 4-bit adder-</a:t>
            </a:r>
            <a:r>
              <a:rPr lang="en-US" dirty="0" err="1"/>
              <a:t>subtractor</a:t>
            </a:r>
            <a:r>
              <a:rPr lang="en-US" dirty="0"/>
              <a:t> with diagram.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Explain floating point representation.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What is a Digital Computer System? Explain the role of binary number system in it.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Design a digital circuit for 4-bit binary adder.</a:t>
            </a:r>
          </a:p>
        </p:txBody>
      </p:sp>
    </p:spTree>
    <p:extLst>
      <p:ext uri="{BB962C8B-B14F-4D97-AF65-F5344CB8AC3E}">
        <p14:creationId xmlns:p14="http://schemas.microsoft.com/office/powerpoint/2010/main" val="146757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CE66B-E230-467A-AAE1-9EFE4BB7F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Representation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B419F-967A-473E-A76E-5F3A6E57D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209800"/>
          </a:xfrm>
        </p:spPr>
        <p:txBody>
          <a:bodyPr/>
          <a:lstStyle/>
          <a:p>
            <a:r>
              <a:rPr lang="en-IN" dirty="0"/>
              <a:t>Normalization</a:t>
            </a:r>
          </a:p>
          <a:p>
            <a:pPr lvl="1"/>
            <a:r>
              <a:rPr lang="en-IN" dirty="0"/>
              <a:t>A floating point number is said to be normalized if the most significant digit of the mantissa is nonzero.</a:t>
            </a:r>
          </a:p>
          <a:p>
            <a:pPr lvl="1"/>
            <a:r>
              <a:rPr lang="en-IN" dirty="0"/>
              <a:t>For example, the decimal number 350 is normalized but 00035 is not.</a:t>
            </a:r>
          </a:p>
          <a:p>
            <a:r>
              <a:rPr lang="en-IN" dirty="0"/>
              <a:t>ANSI 32-bit floating point byte format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E0335D-2AC8-4199-A9D4-E7313ACCADA2}"/>
              </a:ext>
            </a:extLst>
          </p:cNvPr>
          <p:cNvSpPr txBox="1"/>
          <p:nvPr/>
        </p:nvSpPr>
        <p:spPr>
          <a:xfrm>
            <a:off x="618736" y="3217357"/>
            <a:ext cx="966868" cy="41969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Byte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F8A889-095C-4C71-9618-5AEBA4B93AAB}"/>
              </a:ext>
            </a:extLst>
          </p:cNvPr>
          <p:cNvSpPr txBox="1"/>
          <p:nvPr/>
        </p:nvSpPr>
        <p:spPr>
          <a:xfrm>
            <a:off x="446926" y="3622855"/>
            <a:ext cx="1380506" cy="396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SEEEEEEE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DF8396-0AE6-45AD-952A-956D297E7FE4}"/>
              </a:ext>
            </a:extLst>
          </p:cNvPr>
          <p:cNvSpPr txBox="1"/>
          <p:nvPr/>
        </p:nvSpPr>
        <p:spPr>
          <a:xfrm>
            <a:off x="2538332" y="3210674"/>
            <a:ext cx="966868" cy="41969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Byte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C31578-21AD-4E6D-914E-89B4A14F80BD}"/>
              </a:ext>
            </a:extLst>
          </p:cNvPr>
          <p:cNvSpPr txBox="1"/>
          <p:nvPr/>
        </p:nvSpPr>
        <p:spPr>
          <a:xfrm>
            <a:off x="1828800" y="3631736"/>
            <a:ext cx="2364750" cy="38154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.MMMMMMMM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89649F-7D4F-4BAA-8C23-5E3E41C5DE68}"/>
              </a:ext>
            </a:extLst>
          </p:cNvPr>
          <p:cNvSpPr txBox="1"/>
          <p:nvPr/>
        </p:nvSpPr>
        <p:spPr>
          <a:xfrm>
            <a:off x="4824332" y="3210674"/>
            <a:ext cx="966868" cy="41969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Byte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6AE4A9-87E9-4BDF-80FA-7F233EB2D26C}"/>
              </a:ext>
            </a:extLst>
          </p:cNvPr>
          <p:cNvSpPr txBox="1"/>
          <p:nvPr/>
        </p:nvSpPr>
        <p:spPr>
          <a:xfrm>
            <a:off x="7186532" y="3210674"/>
            <a:ext cx="966868" cy="41969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Byte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C1BB7D-2448-43DF-8FA7-F79D755C474D}"/>
              </a:ext>
            </a:extLst>
          </p:cNvPr>
          <p:cNvSpPr txBox="1"/>
          <p:nvPr/>
        </p:nvSpPr>
        <p:spPr>
          <a:xfrm>
            <a:off x="4188450" y="3631736"/>
            <a:ext cx="2364750" cy="38154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MMMMMMMM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24AA75-32D3-45C2-A1DB-F53420F5ECDD}"/>
              </a:ext>
            </a:extLst>
          </p:cNvPr>
          <p:cNvSpPr txBox="1"/>
          <p:nvPr/>
        </p:nvSpPr>
        <p:spPr>
          <a:xfrm>
            <a:off x="6553200" y="3631736"/>
            <a:ext cx="2364750" cy="38154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MMMMMMMM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FBBF9B6-EA5B-432C-BC20-DA7A391FE21B}"/>
              </a:ext>
            </a:extLst>
          </p:cNvPr>
          <p:cNvSpPr txBox="1">
            <a:spLocks/>
          </p:cNvSpPr>
          <p:nvPr/>
        </p:nvSpPr>
        <p:spPr>
          <a:xfrm>
            <a:off x="195228" y="4034185"/>
            <a:ext cx="8763000" cy="2209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algn="just" defTabSz="914400" rtl="0" eaLnBrk="1" latinLnBrk="0" hangingPunct="1">
              <a:lnSpc>
                <a:spcPct val="114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algn="just" defTabSz="914400" rtl="0" eaLnBrk="1" latinLnBrk="0" hangingPunct="1">
              <a:lnSpc>
                <a:spcPct val="114000"/>
              </a:lnSpc>
              <a:spcBef>
                <a:spcPct val="20000"/>
              </a:spcBef>
              <a:buClrTx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algn="just" defTabSz="914400" rtl="0" eaLnBrk="1" latinLnBrk="0" hangingPunct="1">
              <a:lnSpc>
                <a:spcPct val="114000"/>
              </a:lnSpc>
              <a:spcBef>
                <a:spcPct val="20000"/>
              </a:spcBef>
              <a:buClrTx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algn="just" defTabSz="914400" rtl="0" eaLnBrk="1" latinLnBrk="0" hangingPunct="1">
              <a:lnSpc>
                <a:spcPct val="114000"/>
              </a:lnSpc>
              <a:spcBef>
                <a:spcPct val="20000"/>
              </a:spcBef>
              <a:buClrTx/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i="1" dirty="0"/>
              <a:t>S = Sign of Mantissa, E = Exponent bits, M = Mantissa bits</a:t>
            </a:r>
          </a:p>
          <a:p>
            <a:r>
              <a:rPr lang="en-IN" dirty="0"/>
              <a:t>Example, 13 = 1101 = 0.1101 x 2</a:t>
            </a:r>
            <a:r>
              <a:rPr lang="en-IN" baseline="30000" dirty="0"/>
              <a:t>4</a:t>
            </a:r>
          </a:p>
          <a:p>
            <a:pPr marL="0" indent="0">
              <a:buNone/>
            </a:pPr>
            <a:r>
              <a:rPr lang="en-IN" dirty="0"/>
              <a:t>                                         = 00000100  .11010000  00000000  00000000</a:t>
            </a:r>
          </a:p>
          <a:p>
            <a:r>
              <a:rPr lang="en-IN" dirty="0"/>
              <a:t>Example, -17 = - 10001 = -0.10001 x 2</a:t>
            </a:r>
            <a:r>
              <a:rPr lang="en-IN" baseline="30000" dirty="0"/>
              <a:t>5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            = </a:t>
            </a:r>
            <a:r>
              <a:rPr lang="en-IN"/>
              <a:t>10000101  .10001000  </a:t>
            </a:r>
            <a:r>
              <a:rPr lang="en-IN" dirty="0"/>
              <a:t>00000000  00000000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44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4" grpId="0" animBg="1"/>
      <p:bldP spid="1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Questions asked in GTU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Represent (8620)</a:t>
            </a:r>
            <a:r>
              <a:rPr lang="en-US" baseline="-25000" dirty="0"/>
              <a:t>10</a:t>
            </a:r>
            <a:r>
              <a:rPr lang="en-US" dirty="0"/>
              <a:t> in (1) binary (2) Excess-3 code and (3) 2421 code.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Explain selective set, selective complement and selective clear.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How negative integer number represented in memory? Explain with suitable example.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Explain Micro operation.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What does this mean: R2 ← R1?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What does this mean: T0: R4 ← R0?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What is a Bus?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What is an ALU?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"Represent the following conditional control statement(s) by two register transfer statements with control function. If (P=1) then (R1 ← R2) else if (Q=1) then (R1 ← R3)"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State true or false: In binary number system, B - A is equivalent to B + A' + 1.</a:t>
            </a:r>
          </a:p>
          <a:p>
            <a:pPr marL="457200" indent="-457200" algn="just">
              <a:buFont typeface="+mj-lt"/>
              <a:buAutoNum type="arabicPeriod" startAt="13"/>
            </a:pPr>
            <a:r>
              <a:rPr lang="en-US" dirty="0"/>
              <a:t>Draw a diagram of 4-bit binary </a:t>
            </a:r>
            <a:r>
              <a:rPr lang="en-US" dirty="0" err="1"/>
              <a:t>incrementer</a:t>
            </a:r>
            <a:r>
              <a:rPr lang="en-US" dirty="0"/>
              <a:t> and explain it briefly.</a:t>
            </a:r>
          </a:p>
        </p:txBody>
      </p:sp>
    </p:spTree>
    <p:extLst>
      <p:ext uri="{BB962C8B-B14F-4D97-AF65-F5344CB8AC3E}">
        <p14:creationId xmlns:p14="http://schemas.microsoft.com/office/powerpoint/2010/main" val="408203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77000"/>
          </a:xfrm>
        </p:spPr>
        <p:txBody>
          <a:bodyPr>
            <a:noAutofit/>
          </a:bodyPr>
          <a:lstStyle/>
          <a:p>
            <a:r>
              <a:rPr lang="en-US" sz="9600" dirty="0"/>
              <a:t>Register Transfer Language</a:t>
            </a:r>
          </a:p>
        </p:txBody>
      </p:sp>
      <p:sp>
        <p:nvSpPr>
          <p:cNvPr id="5" name="Rektangel 1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34495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>
              <a:defRPr/>
            </a:pPr>
            <a:r>
              <a:rPr lang="da-DK" noProof="1">
                <a:solidFill>
                  <a:srgbClr val="FFFFFF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Unit – 1: </a:t>
            </a:r>
            <a:r>
              <a:rPr lang="en-US" dirty="0"/>
              <a:t>Data Representation &amp; RTL</a:t>
            </a:r>
            <a:r>
              <a:rPr lang="da-DK" noProof="1">
                <a:solidFill>
                  <a:srgbClr val="FFFFFF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             Darshan Institute of 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91958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819400"/>
          </a:xfrm>
        </p:spPr>
        <p:txBody>
          <a:bodyPr/>
          <a:lstStyle/>
          <a:p>
            <a:r>
              <a:rPr lang="en-US" dirty="0"/>
              <a:t>Computer Registers are designated by capital letters.</a:t>
            </a:r>
          </a:p>
          <a:p>
            <a:r>
              <a:rPr lang="en-US" dirty="0"/>
              <a:t>For example,</a:t>
            </a:r>
          </a:p>
          <a:p>
            <a:pPr lvl="1"/>
            <a:r>
              <a:rPr lang="en-US" i="1" dirty="0"/>
              <a:t>MAR – </a:t>
            </a:r>
            <a:r>
              <a:rPr lang="en-US" dirty="0"/>
              <a:t>Memory Address Register</a:t>
            </a:r>
          </a:p>
          <a:p>
            <a:pPr lvl="1"/>
            <a:r>
              <a:rPr lang="en-US" i="1" dirty="0"/>
              <a:t>PC – </a:t>
            </a:r>
            <a:r>
              <a:rPr lang="en-US" dirty="0"/>
              <a:t>Program Counter</a:t>
            </a:r>
          </a:p>
          <a:p>
            <a:pPr lvl="1"/>
            <a:r>
              <a:rPr lang="en-US" i="1" dirty="0"/>
              <a:t>IR – </a:t>
            </a:r>
            <a:r>
              <a:rPr lang="en-US" dirty="0"/>
              <a:t>Instruction Register</a:t>
            </a:r>
          </a:p>
          <a:p>
            <a:pPr lvl="1"/>
            <a:r>
              <a:rPr lang="en-US" i="1" dirty="0"/>
              <a:t>R1 – </a:t>
            </a:r>
            <a:r>
              <a:rPr lang="en-US" dirty="0"/>
              <a:t>Processor Register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4491096"/>
                  </p:ext>
                </p:extLst>
              </p:nvPr>
            </p:nvGraphicFramePr>
            <p:xfrm>
              <a:off x="304800" y="4038600"/>
              <a:ext cx="381000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1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4491096"/>
                  </p:ext>
                </p:extLst>
              </p:nvPr>
            </p:nvGraphicFramePr>
            <p:xfrm>
              <a:off x="304800" y="4038600"/>
              <a:ext cx="381000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10000"/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20" t="-1042" r="-480" b="-208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05260"/>
              </p:ext>
            </p:extLst>
          </p:nvPr>
        </p:nvGraphicFramePr>
        <p:xfrm>
          <a:off x="4571996" y="4038600"/>
          <a:ext cx="438150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1304985"/>
                  </p:ext>
                </p:extLst>
              </p:nvPr>
            </p:nvGraphicFramePr>
            <p:xfrm>
              <a:off x="304800" y="5334000"/>
              <a:ext cx="381000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1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32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1304985"/>
                  </p:ext>
                </p:extLst>
              </p:nvPr>
            </p:nvGraphicFramePr>
            <p:xfrm>
              <a:off x="304800" y="5334000"/>
              <a:ext cx="381000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10000"/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20" t="-2105" r="-480" b="-315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38862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50408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349214"/>
              </p:ext>
            </p:extLst>
          </p:nvPr>
        </p:nvGraphicFramePr>
        <p:xfrm>
          <a:off x="4567233" y="5334000"/>
          <a:ext cx="438150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/>
                        <a:t>PC (H)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/>
                        <a:t>PC (L)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689914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27762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1538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62464" y="50408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38696" y="4629090"/>
            <a:ext cx="1224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Register 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72683" y="4629090"/>
            <a:ext cx="2580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Showing individual bits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17651" y="5913120"/>
            <a:ext cx="2066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Numbering of bits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15868" y="5925562"/>
            <a:ext cx="2493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Divided into two parts</a:t>
            </a:r>
          </a:p>
        </p:txBody>
      </p:sp>
    </p:spTree>
    <p:extLst>
      <p:ext uri="{BB962C8B-B14F-4D97-AF65-F5344CB8AC3E}">
        <p14:creationId xmlns:p14="http://schemas.microsoft.com/office/powerpoint/2010/main" val="40345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29386</TotalTime>
  <Words>5348</Words>
  <Application>Microsoft Office PowerPoint</Application>
  <PresentationFormat>On-screen Show (4:3)</PresentationFormat>
  <Paragraphs>1380</Paragraphs>
  <Slides>70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8" baseType="lpstr">
      <vt:lpstr>Arial</vt:lpstr>
      <vt:lpstr>Calibri</vt:lpstr>
      <vt:lpstr>Cambria</vt:lpstr>
      <vt:lpstr>Cambria Math</vt:lpstr>
      <vt:lpstr>Open Sans Extrabold</vt:lpstr>
      <vt:lpstr>Open Sans Semibold</vt:lpstr>
      <vt:lpstr>Wingdings</vt:lpstr>
      <vt:lpstr>Office Theme</vt:lpstr>
      <vt:lpstr>PowerPoint Presentation</vt:lpstr>
      <vt:lpstr>Topics to be covered</vt:lpstr>
      <vt:lpstr>Basic Computer Data Types</vt:lpstr>
      <vt:lpstr>Complements</vt:lpstr>
      <vt:lpstr>Fixed Point Representation</vt:lpstr>
      <vt:lpstr>Floating Point Representation</vt:lpstr>
      <vt:lpstr>Floating Point Representation</vt:lpstr>
      <vt:lpstr>Register Transfer Language</vt:lpstr>
      <vt:lpstr>Register</vt:lpstr>
      <vt:lpstr>Microoperations</vt:lpstr>
      <vt:lpstr>Register Transfer Language</vt:lpstr>
      <vt:lpstr>Register Transfer</vt:lpstr>
      <vt:lpstr>Register Transfer with Control Function</vt:lpstr>
      <vt:lpstr>Bus and Memory Transfers</vt:lpstr>
      <vt:lpstr>Common Bus System for 4 registers</vt:lpstr>
      <vt:lpstr>Common Bus System for 4 registers</vt:lpstr>
      <vt:lpstr>Common Bus System for 4 registers</vt:lpstr>
      <vt:lpstr>Common Bus System for 4 registers</vt:lpstr>
      <vt:lpstr>Common Bus System for 4 registers</vt:lpstr>
      <vt:lpstr>Common Bus System for 4 registers</vt:lpstr>
      <vt:lpstr>Common Bus System for 4 registers</vt:lpstr>
      <vt:lpstr>Tri-state Buffer (3 state Buffer)</vt:lpstr>
      <vt:lpstr>Tri-state Buffer (3 state Buffer)</vt:lpstr>
      <vt:lpstr>Common Bus System using Decoder and Tri-state Buffer</vt:lpstr>
      <vt:lpstr>Common Bus System using Decoder and Tri-state Buffer</vt:lpstr>
      <vt:lpstr>Common Bus System using Decoder and Tri-state Buffer</vt:lpstr>
      <vt:lpstr>Arithmetic Microoperations</vt:lpstr>
      <vt:lpstr>Arithmetic Microoperations</vt:lpstr>
      <vt:lpstr>Binary Adder</vt:lpstr>
      <vt:lpstr>4 – bit Binary Adder</vt:lpstr>
      <vt:lpstr>4 – bit Binary Adder</vt:lpstr>
      <vt:lpstr>4 – bit Binary Adder</vt:lpstr>
      <vt:lpstr>Binary Adder-Subtractor</vt:lpstr>
      <vt:lpstr>4 – bit Binary Adder-Subtractor</vt:lpstr>
      <vt:lpstr>4 – bit Binary Adder-Subtractor</vt:lpstr>
      <vt:lpstr>Binary Incrementer</vt:lpstr>
      <vt:lpstr>4 – bit Binary Incrementer</vt:lpstr>
      <vt:lpstr>4 – bit Binary Incrementer</vt:lpstr>
      <vt:lpstr>Arithmetic Circuit</vt:lpstr>
      <vt:lpstr>4 – bit Arithmetic Circuit</vt:lpstr>
      <vt:lpstr>4 – bit Arithmetic Circuit</vt:lpstr>
      <vt:lpstr>4 – bit Arithmetic Circuit</vt:lpstr>
      <vt:lpstr>4 – bit Arithmetic Circuit</vt:lpstr>
      <vt:lpstr>4 – bit Arithmetic Circuit</vt:lpstr>
      <vt:lpstr>4 – bit Arithmetic Circuit</vt:lpstr>
      <vt:lpstr>4 – bit Arithmetic Circuit</vt:lpstr>
      <vt:lpstr>4 – bit Arithmetic Circuit</vt:lpstr>
      <vt:lpstr>Logic Microoperations</vt:lpstr>
      <vt:lpstr>16 Logic Microoperations</vt:lpstr>
      <vt:lpstr>16 Logic Microoperations</vt:lpstr>
      <vt:lpstr>Hardware Implementation of Logic Circuit</vt:lpstr>
      <vt:lpstr>Hardware Implementation of Logic Circuit</vt:lpstr>
      <vt:lpstr>Applications of Logic Microoperations</vt:lpstr>
      <vt:lpstr>Applications of Logic Microoperations</vt:lpstr>
      <vt:lpstr>Applications of Logic Microoperations</vt:lpstr>
      <vt:lpstr>Applications of Logic Microoperations</vt:lpstr>
      <vt:lpstr>Applications of Logic Microoperations</vt:lpstr>
      <vt:lpstr>Applications of Logic Microoperations</vt:lpstr>
      <vt:lpstr>Shift Microoperations</vt:lpstr>
      <vt:lpstr>Types of Shift</vt:lpstr>
      <vt:lpstr>Types of Shift</vt:lpstr>
      <vt:lpstr>Types of Shift</vt:lpstr>
      <vt:lpstr>4 - bit Combinational Circuit Shifter</vt:lpstr>
      <vt:lpstr>4 - bit Combinational Circuit Shifter</vt:lpstr>
      <vt:lpstr>4 – bit Arithmetic Logic Shift Unit</vt:lpstr>
      <vt:lpstr>4 – bit Arithmetic Logic Shift Unit</vt:lpstr>
      <vt:lpstr>4 – bit Arithmetic Logic Shift Unit</vt:lpstr>
      <vt:lpstr>4 – bit Arithmetic Logic Shift Unit</vt:lpstr>
      <vt:lpstr>Questions asked in GTU exam</vt:lpstr>
      <vt:lpstr>Questions asked in GTU exam</vt:lpstr>
    </vt:vector>
  </TitlesOfParts>
  <Company>Darshan Institute of Engg. &amp; Tech.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W5 of Computer Engineering (Why, What, When, Where, How)</dc:title>
  <dc:creator>Darshan Institute of Engg. &amp; Tech.</dc:creator>
  <cp:lastModifiedBy>Rakesh Parmar</cp:lastModifiedBy>
  <cp:revision>1175</cp:revision>
  <dcterms:created xsi:type="dcterms:W3CDTF">2013-05-17T03:00:03Z</dcterms:created>
  <dcterms:modified xsi:type="dcterms:W3CDTF">2020-12-23T06:04:00Z</dcterms:modified>
</cp:coreProperties>
</file>