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1" r:id="rId5"/>
    <p:sldId id="262" r:id="rId6"/>
    <p:sldId id="265" r:id="rId7"/>
    <p:sldId id="271" r:id="rId8"/>
    <p:sldId id="263" r:id="rId9"/>
    <p:sldId id="276" r:id="rId10"/>
    <p:sldId id="277" r:id="rId11"/>
    <p:sldId id="278" r:id="rId12"/>
    <p:sldId id="272" r:id="rId13"/>
    <p:sldId id="273" r:id="rId14"/>
    <p:sldId id="274" r:id="rId15"/>
    <p:sldId id="275" r:id="rId16"/>
    <p:sldId id="279" r:id="rId17"/>
    <p:sldId id="280" r:id="rId18"/>
    <p:sldId id="281" r:id="rId19"/>
    <p:sldId id="282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11" autoAdjust="0"/>
  </p:normalViewPr>
  <p:slideViewPr>
    <p:cSldViewPr>
      <p:cViewPr>
        <p:scale>
          <a:sx n="75" d="100"/>
          <a:sy n="75" d="100"/>
        </p:scale>
        <p:origin x="-528" y="366"/>
      </p:cViewPr>
      <p:guideLst>
        <p:guide orient="horz" pos="2160"/>
        <p:guide pos="2880"/>
      </p:guideLst>
    </p:cSldViewPr>
  </p:slideViewPr>
  <p:notesTextViewPr>
    <p:cViewPr>
      <p:scale>
        <a:sx n="25" d="100"/>
        <a:sy n="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29C0DD-2CC8-4BCA-A0BF-D6603962D1DB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0EB15-8EA7-4CC7-86AB-679C9D8564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0EB15-8EA7-4CC7-86AB-679C9D8564B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8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3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 txBox="1">
            <a:spLocks/>
          </p:cNvSpPr>
          <p:nvPr/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Arial Black" pitchFamily="34" charset="0"/>
              </a:rPr>
              <a:t>FLUID MECHANICS and HEAT TRANSFER (FMHT)</a:t>
            </a:r>
            <a:r>
              <a:rPr lang="en-US" sz="2800" dirty="0">
                <a:solidFill>
                  <a:schemeClr val="folHlink"/>
                </a:solidFill>
                <a:latin typeface="Arial Black" pitchFamily="34" charset="0"/>
              </a:rPr>
              <a:t/>
            </a:r>
            <a:br>
              <a:rPr lang="en-US" sz="2800" dirty="0">
                <a:solidFill>
                  <a:schemeClr val="folHlink"/>
                </a:solidFill>
                <a:latin typeface="Arial Black" pitchFamily="34" charset="0"/>
              </a:rPr>
            </a:br>
            <a:endParaRPr lang="en-US" sz="2800" dirty="0"/>
          </a:p>
        </p:txBody>
      </p:sp>
      <p:pic>
        <p:nvPicPr>
          <p:cNvPr id="3075" name="Picture 2" descr="http://www.unidelve.com/uploads/university/1adfcbc33303a7310b22b11cb1dd99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1385888"/>
            <a:ext cx="15906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5"/>
          <p:cNvSpPr txBox="1">
            <a:spLocks noChangeArrowheads="1"/>
          </p:cNvSpPr>
          <p:nvPr/>
        </p:nvSpPr>
        <p:spPr>
          <a:xfrm>
            <a:off x="1062038" y="3449638"/>
            <a:ext cx="7239000" cy="2071687"/>
          </a:xfrm>
          <a:prstGeom prst="rect">
            <a:avLst/>
          </a:prstGeom>
          <a:extLst/>
        </p:spPr>
        <p:txBody>
          <a:bodyPr>
            <a:spAutoFit/>
          </a:bodyPr>
          <a:lstStyle>
            <a:lvl1pPr marL="0" indent="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1pPr>
            <a:lvl2pPr marL="742950" indent="-28575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2pPr>
            <a:lvl3pPr marL="11430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3pPr>
            <a:lvl4pPr marL="16002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4pPr>
            <a:lvl5pPr marL="2057400" indent="-228600" algn="ctr" defTabSz="914400" rtl="0" eaLnBrk="0" latinLnBrk="0" hangingPunct="0">
              <a:spcBef>
                <a:spcPct val="20000"/>
              </a:spcBef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5pPr>
            <a:lvl6pPr marL="25146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6pPr>
            <a:lvl7pPr marL="29718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7pPr>
            <a:lvl8pPr marL="34290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8pPr>
            <a:lvl9pPr marL="3886200" indent="-228600" algn="ctr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buFont typeface="Arial" pitchFamily="34" charset="0"/>
              <a:buNone/>
              <a:defRPr sz="2400" u="sng"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9pPr>
          </a:lstStyle>
          <a:p>
            <a:pPr eaLnBrk="1" hangingPunct="1">
              <a:spcBef>
                <a:spcPts val="580"/>
              </a:spcBef>
              <a:buFont typeface="Wingdings 2"/>
              <a:buNone/>
              <a:defRPr/>
            </a:pPr>
            <a:r>
              <a:rPr lang="en-US" sz="3200" u="none" dirty="0" smtClean="0">
                <a:latin typeface="Arial Black" pitchFamily="34" charset="0"/>
              </a:rPr>
              <a:t>L. E. College, Morbi-2</a:t>
            </a:r>
          </a:p>
          <a:p>
            <a:pPr eaLnBrk="1" hangingPunct="1">
              <a:spcBef>
                <a:spcPts val="580"/>
              </a:spcBef>
              <a:buFont typeface="Wingdings 2"/>
              <a:buNone/>
              <a:defRPr/>
            </a:pPr>
            <a:r>
              <a:rPr lang="en-US" b="1" u="none" dirty="0" smtClean="0">
                <a:latin typeface="Arial" charset="0"/>
              </a:rPr>
              <a:t>Industrial Engineering Department</a:t>
            </a:r>
          </a:p>
          <a:p>
            <a:pPr marL="274320" indent="-274320" rtl="1" eaLnBrk="1" hangingPunct="1">
              <a:spcBef>
                <a:spcPts val="580"/>
              </a:spcBef>
              <a:buFont typeface="Wingdings 2"/>
              <a:buChar char=""/>
              <a:defRPr/>
            </a:pPr>
            <a:endParaRPr lang="ar-SA" sz="1800" b="1" i="1" u="none" dirty="0" smtClean="0">
              <a:latin typeface="Arial" charset="0"/>
            </a:endParaRPr>
          </a:p>
          <a:p>
            <a:pPr>
              <a:defRPr/>
            </a:pPr>
            <a:r>
              <a:rPr lang="en-US" sz="1800" b="1" i="1" u="none" dirty="0" smtClean="0">
                <a:latin typeface="Arial" charset="0"/>
              </a:rPr>
              <a:t>Chapter-07– Conduction</a:t>
            </a:r>
            <a:endParaRPr lang="en-US" sz="1800" dirty="0" smtClean="0"/>
          </a:p>
          <a:p>
            <a:pPr marL="274320" indent="-274320" rtl="1" eaLnBrk="1" hangingPunct="1">
              <a:spcBef>
                <a:spcPts val="580"/>
              </a:spcBef>
              <a:buFont typeface="Wingdings 2"/>
              <a:buChar char=""/>
              <a:defRPr/>
            </a:pPr>
            <a:endParaRPr lang="en-US" sz="1800" b="1" i="1" u="none" dirty="0">
              <a:latin typeface="Arial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429000" y="5334000"/>
            <a:ext cx="2667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Prepared by Prof. Divyesh B. Patel</a:t>
            </a:r>
          </a:p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Mechanical Engg. Dept</a:t>
            </a:r>
          </a:p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LE. College, Morbi</a:t>
            </a:r>
          </a:p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+919925282644</a:t>
            </a:r>
          </a:p>
          <a:p>
            <a:pPr algn="ctr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divyesh21dragon@gmail.com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Generalized equation reduction to specific cases, </a:t>
            </a:r>
          </a:p>
        </p:txBody>
      </p:sp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2600" y="1828800"/>
            <a:ext cx="4714875" cy="838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66800" y="281940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Case-2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If  Thermal conductivity is constant  and  no heat generated</a:t>
            </a: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0800" y="3352800"/>
            <a:ext cx="3724275" cy="838200"/>
          </a:xfrm>
          <a:prstGeom prst="rect">
            <a:avLst/>
          </a:prstGeom>
          <a:noFill/>
        </p:spPr>
      </p:pic>
      <p:cxnSp>
        <p:nvCxnSpPr>
          <p:cNvPr id="13" name="Straight Arrow Connector 12"/>
          <p:cNvCxnSpPr/>
          <p:nvPr/>
        </p:nvCxnSpPr>
        <p:spPr>
          <a:xfrm flipV="1">
            <a:off x="5105400" y="3352800"/>
            <a:ext cx="609600" cy="1143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43200" y="4724400"/>
            <a:ext cx="3209925" cy="838200"/>
          </a:xfrm>
          <a:prstGeom prst="rect">
            <a:avLst/>
          </a:prstGeom>
          <a:noFill/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Generalized equation reduction to specific cases, </a:t>
            </a:r>
          </a:p>
        </p:txBody>
      </p:sp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2600" y="1828800"/>
            <a:ext cx="4714875" cy="838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66800" y="2819400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Case-3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Steady state,  Thermal conductivity is constant  and  no heat generated</a:t>
            </a: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105400" y="3352800"/>
            <a:ext cx="609600" cy="1143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0" y="3429000"/>
            <a:ext cx="3209925" cy="838200"/>
          </a:xfrm>
          <a:prstGeom prst="rect">
            <a:avLst/>
          </a:prstGeom>
          <a:noFill/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4572000"/>
            <a:ext cx="2914650" cy="838200"/>
          </a:xfrm>
          <a:prstGeom prst="rect">
            <a:avLst/>
          </a:prstGeom>
          <a:noFill/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47800" y="55626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Case-4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Steady state, 1-Dimension, Thermal conductivity is constant  and  no heat generated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62400" y="6115050"/>
            <a:ext cx="1066800" cy="742950"/>
          </a:xfrm>
          <a:prstGeom prst="rect">
            <a:avLst/>
          </a:prstGeom>
          <a:noFill/>
        </p:spPr>
      </p:pic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Calibri" pitchFamily="34" charset="0"/>
                <a:ea typeface="ＭＳ Ｐゴシック" pitchFamily="34" charset="-128"/>
              </a:rPr>
              <a:t>Generalized equation in Cylindrical coordinates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3276600" y="1676400"/>
            <a:ext cx="0" cy="14478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276600" y="3124200"/>
            <a:ext cx="12192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762000" y="3124200"/>
            <a:ext cx="2514600" cy="533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343400" y="2667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95600" y="17526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Century Schoolbook"/>
                <a:cs typeface="Times New Roman" pitchFamily="18" charset="0"/>
              </a:rPr>
              <a:t>θ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62000" y="36576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z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228600" y="5934670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Rate of Heat conduction in faces + Rate of heat generated within element </a:t>
            </a: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Rate of heat generated within element + Rate of Heat conduction out  faces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4" name="Arc 73"/>
          <p:cNvSpPr/>
          <p:nvPr/>
        </p:nvSpPr>
        <p:spPr>
          <a:xfrm>
            <a:off x="1676400" y="2423160"/>
            <a:ext cx="914400" cy="1280160"/>
          </a:xfrm>
          <a:prstGeom prst="arc">
            <a:avLst>
              <a:gd name="adj1" fmla="val 17184889"/>
              <a:gd name="adj2" fmla="val 18482693"/>
            </a:avLst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Arc 74"/>
          <p:cNvSpPr/>
          <p:nvPr/>
        </p:nvSpPr>
        <p:spPr>
          <a:xfrm>
            <a:off x="2209800" y="2727960"/>
            <a:ext cx="182880" cy="18288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>
            <a:stCxn id="74" idx="0"/>
            <a:endCxn id="75" idx="0"/>
          </p:cNvCxnSpPr>
          <p:nvPr/>
        </p:nvCxnSpPr>
        <p:spPr>
          <a:xfrm flipH="1">
            <a:off x="2301240" y="2471512"/>
            <a:ext cx="6681" cy="256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74" idx="2"/>
            <a:endCxn id="75" idx="2"/>
          </p:cNvCxnSpPr>
          <p:nvPr/>
        </p:nvCxnSpPr>
        <p:spPr>
          <a:xfrm flipH="1">
            <a:off x="2392680" y="2631725"/>
            <a:ext cx="78602" cy="187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>
          <a:xfrm rot="20988219">
            <a:off x="1295400" y="2510215"/>
            <a:ext cx="1066800" cy="17526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 rot="20988219">
            <a:off x="2737500" y="2214185"/>
            <a:ext cx="1066800" cy="17526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6" name="Straight Connector 85"/>
          <p:cNvCxnSpPr>
            <a:stCxn id="80" idx="0"/>
            <a:endCxn id="84" idx="0"/>
          </p:cNvCxnSpPr>
          <p:nvPr/>
        </p:nvCxnSpPr>
        <p:spPr>
          <a:xfrm flipV="1">
            <a:off x="1673676" y="2228025"/>
            <a:ext cx="1442100" cy="2960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80" idx="4"/>
            <a:endCxn id="84" idx="4"/>
          </p:cNvCxnSpPr>
          <p:nvPr/>
        </p:nvCxnSpPr>
        <p:spPr>
          <a:xfrm flipV="1">
            <a:off x="1983924" y="3952945"/>
            <a:ext cx="1442100" cy="2960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>
          <a:xfrm>
            <a:off x="4419600" y="1600200"/>
            <a:ext cx="914400" cy="9144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Arrow Connector 92"/>
          <p:cNvCxnSpPr/>
          <p:nvPr/>
        </p:nvCxnSpPr>
        <p:spPr>
          <a:xfrm flipV="1">
            <a:off x="4876800" y="1219200"/>
            <a:ext cx="0" cy="838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4876800" y="2057400"/>
            <a:ext cx="8382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5486400" y="16764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4495800" y="1143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Century Schoolbook"/>
                <a:cs typeface="Times New Roman" pitchFamily="18" charset="0"/>
              </a:rPr>
              <a:t>θ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Arc 111"/>
          <p:cNvSpPr/>
          <p:nvPr/>
        </p:nvSpPr>
        <p:spPr>
          <a:xfrm>
            <a:off x="1905000" y="2362200"/>
            <a:ext cx="914400" cy="1280160"/>
          </a:xfrm>
          <a:prstGeom prst="arc">
            <a:avLst>
              <a:gd name="adj1" fmla="val 17184889"/>
              <a:gd name="adj2" fmla="val 18482693"/>
            </a:avLst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Arc 112"/>
          <p:cNvSpPr/>
          <p:nvPr/>
        </p:nvSpPr>
        <p:spPr>
          <a:xfrm>
            <a:off x="2438400" y="2667000"/>
            <a:ext cx="182880" cy="18288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4" name="Straight Connector 113"/>
          <p:cNvCxnSpPr>
            <a:stCxn id="112" idx="0"/>
            <a:endCxn id="113" idx="0"/>
          </p:cNvCxnSpPr>
          <p:nvPr/>
        </p:nvCxnSpPr>
        <p:spPr>
          <a:xfrm flipH="1">
            <a:off x="2529840" y="2410552"/>
            <a:ext cx="6681" cy="256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112" idx="2"/>
            <a:endCxn id="113" idx="2"/>
          </p:cNvCxnSpPr>
          <p:nvPr/>
        </p:nvCxnSpPr>
        <p:spPr>
          <a:xfrm flipH="1">
            <a:off x="2621280" y="2570765"/>
            <a:ext cx="78602" cy="187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74" idx="0"/>
            <a:endCxn id="112" idx="0"/>
          </p:cNvCxnSpPr>
          <p:nvPr/>
        </p:nvCxnSpPr>
        <p:spPr>
          <a:xfrm flipV="1">
            <a:off x="2307921" y="2410552"/>
            <a:ext cx="228600" cy="609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112" idx="2"/>
            <a:endCxn id="74" idx="2"/>
          </p:cNvCxnSpPr>
          <p:nvPr/>
        </p:nvCxnSpPr>
        <p:spPr>
          <a:xfrm flipH="1">
            <a:off x="2471282" y="2570765"/>
            <a:ext cx="228600" cy="609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>
            <a:stCxn id="113" idx="2"/>
            <a:endCxn id="75" idx="2"/>
          </p:cNvCxnSpPr>
          <p:nvPr/>
        </p:nvCxnSpPr>
        <p:spPr>
          <a:xfrm flipH="1">
            <a:off x="2392680" y="2758440"/>
            <a:ext cx="228600" cy="609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113" idx="0"/>
            <a:endCxn id="75" idx="0"/>
          </p:cNvCxnSpPr>
          <p:nvPr/>
        </p:nvCxnSpPr>
        <p:spPr>
          <a:xfrm flipH="1">
            <a:off x="2301240" y="2667000"/>
            <a:ext cx="228600" cy="609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Arc 124"/>
          <p:cNvSpPr/>
          <p:nvPr/>
        </p:nvSpPr>
        <p:spPr>
          <a:xfrm>
            <a:off x="5410200" y="2819400"/>
            <a:ext cx="2194560" cy="2194560"/>
          </a:xfrm>
          <a:prstGeom prst="arc">
            <a:avLst>
              <a:gd name="adj1" fmla="val 14372515"/>
              <a:gd name="adj2" fmla="val 1922398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Arc 125"/>
          <p:cNvSpPr/>
          <p:nvPr/>
        </p:nvSpPr>
        <p:spPr>
          <a:xfrm>
            <a:off x="5867400" y="3810000"/>
            <a:ext cx="1097280" cy="1097280"/>
          </a:xfrm>
          <a:prstGeom prst="arc">
            <a:avLst>
              <a:gd name="adj1" fmla="val 14619891"/>
              <a:gd name="adj2" fmla="val 1948056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8" name="Straight Connector 127"/>
          <p:cNvCxnSpPr>
            <a:stCxn id="125" idx="2"/>
            <a:endCxn id="126" idx="2"/>
          </p:cNvCxnSpPr>
          <p:nvPr/>
        </p:nvCxnSpPr>
        <p:spPr>
          <a:xfrm flipH="1">
            <a:off x="6863674" y="3217245"/>
            <a:ext cx="489273" cy="8241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125" idx="0"/>
            <a:endCxn id="126" idx="0"/>
          </p:cNvCxnSpPr>
          <p:nvPr/>
        </p:nvCxnSpPr>
        <p:spPr>
          <a:xfrm>
            <a:off x="5951260" y="2970824"/>
            <a:ext cx="221392" cy="8961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Arc 130"/>
          <p:cNvSpPr/>
          <p:nvPr/>
        </p:nvSpPr>
        <p:spPr>
          <a:xfrm>
            <a:off x="6172200" y="2362200"/>
            <a:ext cx="2194560" cy="2194560"/>
          </a:xfrm>
          <a:prstGeom prst="arc">
            <a:avLst>
              <a:gd name="adj1" fmla="val 14372515"/>
              <a:gd name="adj2" fmla="val 1922398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Arc 131"/>
          <p:cNvSpPr/>
          <p:nvPr/>
        </p:nvSpPr>
        <p:spPr>
          <a:xfrm>
            <a:off x="6705600" y="3352800"/>
            <a:ext cx="1097280" cy="1097280"/>
          </a:xfrm>
          <a:prstGeom prst="arc">
            <a:avLst>
              <a:gd name="adj1" fmla="val 14619891"/>
              <a:gd name="adj2" fmla="val 19128209"/>
            </a:avLst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3" name="Straight Connector 132"/>
          <p:cNvCxnSpPr>
            <a:stCxn id="131" idx="2"/>
            <a:endCxn id="132" idx="2"/>
          </p:cNvCxnSpPr>
          <p:nvPr/>
        </p:nvCxnSpPr>
        <p:spPr>
          <a:xfrm flipH="1">
            <a:off x="7667068" y="2760045"/>
            <a:ext cx="447879" cy="7800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stCxn id="131" idx="0"/>
            <a:endCxn id="132" idx="0"/>
          </p:cNvCxnSpPr>
          <p:nvPr/>
        </p:nvCxnSpPr>
        <p:spPr>
          <a:xfrm>
            <a:off x="6713260" y="2513624"/>
            <a:ext cx="297592" cy="89611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131" idx="0"/>
            <a:endCxn id="125" idx="0"/>
          </p:cNvCxnSpPr>
          <p:nvPr/>
        </p:nvCxnSpPr>
        <p:spPr>
          <a:xfrm flipH="1">
            <a:off x="5951260" y="2513624"/>
            <a:ext cx="762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31" idx="2"/>
            <a:endCxn id="125" idx="2"/>
          </p:cNvCxnSpPr>
          <p:nvPr/>
        </p:nvCxnSpPr>
        <p:spPr>
          <a:xfrm flipH="1">
            <a:off x="7352947" y="2760045"/>
            <a:ext cx="762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stCxn id="132" idx="2"/>
          </p:cNvCxnSpPr>
          <p:nvPr/>
        </p:nvCxnSpPr>
        <p:spPr>
          <a:xfrm flipH="1">
            <a:off x="6858000" y="3540083"/>
            <a:ext cx="809068" cy="4985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>
            <a:stCxn id="132" idx="0"/>
            <a:endCxn id="126" idx="0"/>
          </p:cNvCxnSpPr>
          <p:nvPr/>
        </p:nvCxnSpPr>
        <p:spPr>
          <a:xfrm flipH="1">
            <a:off x="6172652" y="3409741"/>
            <a:ext cx="838200" cy="457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flipH="1">
            <a:off x="5410200" y="2971800"/>
            <a:ext cx="45720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H="1">
            <a:off x="5638800" y="3886200"/>
            <a:ext cx="45720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/>
          <p:nvPr/>
        </p:nvCxnSpPr>
        <p:spPr>
          <a:xfrm>
            <a:off x="5638800" y="3048000"/>
            <a:ext cx="228600" cy="9144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 flipH="1">
            <a:off x="6400800" y="4038600"/>
            <a:ext cx="457200" cy="1066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 flipH="1">
            <a:off x="7391400" y="3657600"/>
            <a:ext cx="2286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flipV="1">
            <a:off x="6705600" y="4038600"/>
            <a:ext cx="685800" cy="3048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Box 167"/>
          <p:cNvSpPr txBox="1"/>
          <p:nvPr/>
        </p:nvSpPr>
        <p:spPr>
          <a:xfrm>
            <a:off x="5181600" y="3429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dr</a:t>
            </a:r>
            <a:endParaRPr lang="en-US" dirty="0"/>
          </a:p>
        </p:txBody>
      </p:sp>
      <p:sp>
        <p:nvSpPr>
          <p:cNvPr id="169" name="TextBox 168"/>
          <p:cNvSpPr txBox="1"/>
          <p:nvPr/>
        </p:nvSpPr>
        <p:spPr>
          <a:xfrm>
            <a:off x="6934200" y="3810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dz</a:t>
            </a:r>
            <a:endParaRPr lang="en-US" dirty="0"/>
          </a:p>
        </p:txBody>
      </p:sp>
      <p:cxnSp>
        <p:nvCxnSpPr>
          <p:cNvPr id="171" name="Straight Connector 170"/>
          <p:cNvCxnSpPr/>
          <p:nvPr/>
        </p:nvCxnSpPr>
        <p:spPr>
          <a:xfrm>
            <a:off x="6172200" y="3886200"/>
            <a:ext cx="22860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Arc 178"/>
          <p:cNvSpPr/>
          <p:nvPr/>
        </p:nvSpPr>
        <p:spPr>
          <a:xfrm rot="20540786">
            <a:off x="6144410" y="4620410"/>
            <a:ext cx="457200" cy="457200"/>
          </a:xfrm>
          <a:prstGeom prst="arc">
            <a:avLst>
              <a:gd name="adj1" fmla="val 16200000"/>
              <a:gd name="adj2" fmla="val 2055122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TextBox 186"/>
          <p:cNvSpPr txBox="1"/>
          <p:nvPr/>
        </p:nvSpPr>
        <p:spPr>
          <a:xfrm>
            <a:off x="6248400" y="4114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r>
              <a:rPr lang="el-GR" dirty="0" smtClean="0">
                <a:latin typeface="Century Schoolbook"/>
                <a:cs typeface="Times New Roman" pitchFamily="18" charset="0"/>
              </a:rPr>
              <a:t>θ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9" name="TextBox 188"/>
          <p:cNvSpPr txBox="1"/>
          <p:nvPr/>
        </p:nvSpPr>
        <p:spPr>
          <a:xfrm>
            <a:off x="2514600" y="48006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Volume =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dr×r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</a:t>
            </a:r>
            <a:r>
              <a:rPr lang="el-GR" dirty="0" smtClean="0">
                <a:latin typeface="Century Schoolbook"/>
                <a:cs typeface="Times New Roman" pitchFamily="18" charset="0"/>
              </a:rPr>
              <a:t> 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×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dz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0" name="TextBox 189"/>
          <p:cNvSpPr txBox="1"/>
          <p:nvPr/>
        </p:nvSpPr>
        <p:spPr>
          <a:xfrm>
            <a:off x="5638800" y="2667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91" name="TextBox 190"/>
          <p:cNvSpPr txBox="1"/>
          <p:nvPr/>
        </p:nvSpPr>
        <p:spPr>
          <a:xfrm>
            <a:off x="5943600" y="3962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92" name="TextBox 191"/>
          <p:cNvSpPr txBox="1"/>
          <p:nvPr/>
        </p:nvSpPr>
        <p:spPr>
          <a:xfrm>
            <a:off x="67056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93" name="TextBox 192"/>
          <p:cNvSpPr txBox="1"/>
          <p:nvPr/>
        </p:nvSpPr>
        <p:spPr>
          <a:xfrm>
            <a:off x="6477000" y="2209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94" name="TextBox 193"/>
          <p:cNvSpPr txBox="1"/>
          <p:nvPr/>
        </p:nvSpPr>
        <p:spPr>
          <a:xfrm>
            <a:off x="7239000" y="2819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195" name="TextBox 194"/>
          <p:cNvSpPr txBox="1"/>
          <p:nvPr/>
        </p:nvSpPr>
        <p:spPr>
          <a:xfrm>
            <a:off x="6705600" y="3733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96" name="TextBox 195"/>
          <p:cNvSpPr txBox="1"/>
          <p:nvPr/>
        </p:nvSpPr>
        <p:spPr>
          <a:xfrm>
            <a:off x="7772400" y="3429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197" name="TextBox 196"/>
          <p:cNvSpPr txBox="1"/>
          <p:nvPr/>
        </p:nvSpPr>
        <p:spPr>
          <a:xfrm>
            <a:off x="8153400" y="2514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83" name="Right Arrow 82"/>
          <p:cNvSpPr/>
          <p:nvPr/>
        </p:nvSpPr>
        <p:spPr>
          <a:xfrm rot="16200000">
            <a:off x="6553200" y="2133600"/>
            <a:ext cx="990600" cy="76200"/>
          </a:xfrm>
          <a:prstGeom prst="rightArrow">
            <a:avLst>
              <a:gd name="adj1" fmla="val 50000"/>
              <a:gd name="adj2" fmla="val 17890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ight Arrow 84"/>
          <p:cNvSpPr/>
          <p:nvPr/>
        </p:nvSpPr>
        <p:spPr>
          <a:xfrm rot="16200000">
            <a:off x="6477000" y="4191001"/>
            <a:ext cx="990600" cy="76200"/>
          </a:xfrm>
          <a:prstGeom prst="rightArrow">
            <a:avLst>
              <a:gd name="adj1" fmla="val 50000"/>
              <a:gd name="adj2" fmla="val 17890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2800" y="1295400"/>
            <a:ext cx="542925" cy="304800"/>
          </a:xfrm>
          <a:prstGeom prst="rect">
            <a:avLst/>
          </a:prstGeom>
          <a:noFill/>
        </p:spPr>
      </p:pic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2800" y="4572000"/>
            <a:ext cx="247650" cy="304800"/>
          </a:xfrm>
          <a:prstGeom prst="rect">
            <a:avLst/>
          </a:prstGeom>
          <a:noFill/>
        </p:spPr>
      </p:pic>
      <p:sp>
        <p:nvSpPr>
          <p:cNvPr id="92" name="Right Arrow 91"/>
          <p:cNvSpPr/>
          <p:nvPr/>
        </p:nvSpPr>
        <p:spPr>
          <a:xfrm>
            <a:off x="5410200" y="3200400"/>
            <a:ext cx="990600" cy="76200"/>
          </a:xfrm>
          <a:prstGeom prst="rightArrow">
            <a:avLst>
              <a:gd name="adj1" fmla="val 50000"/>
              <a:gd name="adj2" fmla="val 17890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ight Arrow 96"/>
          <p:cNvSpPr/>
          <p:nvPr/>
        </p:nvSpPr>
        <p:spPr>
          <a:xfrm>
            <a:off x="7543800" y="3276600"/>
            <a:ext cx="1371600" cy="76200"/>
          </a:xfrm>
          <a:prstGeom prst="rightArrow">
            <a:avLst>
              <a:gd name="adj1" fmla="val 50000"/>
              <a:gd name="adj2" fmla="val 17890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76800" y="3200400"/>
            <a:ext cx="266700" cy="304800"/>
          </a:xfrm>
          <a:prstGeom prst="rect">
            <a:avLst/>
          </a:prstGeom>
          <a:noFill/>
        </p:spPr>
      </p:pic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458200" y="3505200"/>
            <a:ext cx="590550" cy="304800"/>
          </a:xfrm>
          <a:prstGeom prst="rect">
            <a:avLst/>
          </a:prstGeom>
          <a:noFill/>
        </p:spPr>
      </p:pic>
      <p:sp>
        <p:nvSpPr>
          <p:cNvPr id="100" name="Right Arrow 99"/>
          <p:cNvSpPr/>
          <p:nvPr/>
        </p:nvSpPr>
        <p:spPr>
          <a:xfrm rot="9020363">
            <a:off x="7395754" y="2547362"/>
            <a:ext cx="1384448" cy="76200"/>
          </a:xfrm>
          <a:prstGeom prst="rightArrow">
            <a:avLst>
              <a:gd name="adj1" fmla="val 50000"/>
              <a:gd name="adj2" fmla="val 17890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ight Arrow 100"/>
          <p:cNvSpPr/>
          <p:nvPr/>
        </p:nvSpPr>
        <p:spPr>
          <a:xfrm rot="9020363">
            <a:off x="5668955" y="3669114"/>
            <a:ext cx="990600" cy="76200"/>
          </a:xfrm>
          <a:prstGeom prst="rightArrow">
            <a:avLst>
              <a:gd name="adj1" fmla="val 50000"/>
              <a:gd name="adj2" fmla="val 17890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" name="Picture 1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820150" y="2209800"/>
            <a:ext cx="323850" cy="304800"/>
          </a:xfrm>
          <a:prstGeom prst="rect">
            <a:avLst/>
          </a:prstGeom>
          <a:noFill/>
        </p:spPr>
      </p:pic>
      <p:pic>
        <p:nvPicPr>
          <p:cNvPr id="103" name="Picture 1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53000" y="3886200"/>
            <a:ext cx="561975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5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8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0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57" grpId="0"/>
      <p:bldP spid="74" grpId="0" animBg="1"/>
      <p:bldP spid="75" grpId="0" animBg="1"/>
      <p:bldP spid="80" grpId="0" animBg="1"/>
      <p:bldP spid="84" grpId="0" animBg="1"/>
      <p:bldP spid="91" grpId="0" animBg="1"/>
      <p:bldP spid="95" grpId="0"/>
      <p:bldP spid="96" grpId="0"/>
      <p:bldP spid="112" grpId="0" animBg="1"/>
      <p:bldP spid="113" grpId="0" animBg="1"/>
      <p:bldP spid="125" grpId="0" animBg="1"/>
      <p:bldP spid="126" grpId="0" animBg="1"/>
      <p:bldP spid="131" grpId="0" animBg="1"/>
      <p:bldP spid="132" grpId="0" animBg="1"/>
      <p:bldP spid="168" grpId="0"/>
      <p:bldP spid="169" grpId="0"/>
      <p:bldP spid="179" grpId="0" animBg="1"/>
      <p:bldP spid="187" grpId="0"/>
      <p:bldP spid="189" grpId="0"/>
      <p:bldP spid="190" grpId="0"/>
      <p:bldP spid="191" grpId="0"/>
      <p:bldP spid="192" grpId="0"/>
      <p:bldP spid="193" grpId="0"/>
      <p:bldP spid="194" grpId="0"/>
      <p:bldP spid="195" grpId="0"/>
      <p:bldP spid="196" grpId="0"/>
      <p:bldP spid="197" grpId="0"/>
      <p:bldP spid="83" grpId="0" animBg="1"/>
      <p:bldP spid="85" grpId="0" animBg="1"/>
      <p:bldP spid="92" grpId="0" animBg="1"/>
      <p:bldP spid="92" grpId="1" animBg="1"/>
      <p:bldP spid="97" grpId="0" animBg="1"/>
      <p:bldP spid="97" grpId="1" animBg="1"/>
      <p:bldP spid="100" grpId="0" animBg="1"/>
      <p:bldP spid="10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28600" y="304800"/>
            <a:ext cx="8915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Rate of Heat conduction in faces - Rate of Heat conduction out  faces + Rate of heat generated within element </a:t>
            </a: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Rate of change of the energy content of the element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200" y="1143000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For r – component  (Radial direction) 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676400" y="1524000"/>
            <a:ext cx="693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Rate of Heat conduction at r - Rate of Heat conduction out  at r 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</a:t>
            </a:r>
            <a:endParaRPr lang="en-US" dirty="0"/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819400" y="2743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15000" y="3429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Neglecting H. O.T.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67200" y="4114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715000" y="5943600"/>
            <a:ext cx="1752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………….(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57600" y="2133600"/>
            <a:ext cx="1057275" cy="3048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0" y="2590800"/>
            <a:ext cx="4229100" cy="571500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5200" y="3276600"/>
            <a:ext cx="1847850" cy="571500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8800" y="3962400"/>
            <a:ext cx="1828800" cy="561975"/>
          </a:xfrm>
          <a:prstGeom prst="rect">
            <a:avLst/>
          </a:prstGeom>
          <a:noFill/>
        </p:spPr>
      </p:pic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4724400"/>
            <a:ext cx="2962275" cy="752475"/>
          </a:xfrm>
          <a:prstGeom prst="rect">
            <a:avLst/>
          </a:prstGeom>
          <a:noFill/>
        </p:spPr>
      </p:pic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5715000"/>
            <a:ext cx="1762125" cy="752475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5200" y="5715000"/>
            <a:ext cx="2247900" cy="752475"/>
          </a:xfrm>
          <a:prstGeom prst="rect">
            <a:avLst/>
          </a:prstGeom>
          <a:noFill/>
        </p:spPr>
      </p:pic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9" name="Arc 68"/>
          <p:cNvSpPr/>
          <p:nvPr/>
        </p:nvSpPr>
        <p:spPr>
          <a:xfrm>
            <a:off x="0" y="3063240"/>
            <a:ext cx="2194560" cy="2194560"/>
          </a:xfrm>
          <a:prstGeom prst="arc">
            <a:avLst>
              <a:gd name="adj1" fmla="val 14372515"/>
              <a:gd name="adj2" fmla="val 1922398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Arc 69"/>
          <p:cNvSpPr/>
          <p:nvPr/>
        </p:nvSpPr>
        <p:spPr>
          <a:xfrm>
            <a:off x="457200" y="4053840"/>
            <a:ext cx="1097280" cy="1097280"/>
          </a:xfrm>
          <a:prstGeom prst="arc">
            <a:avLst>
              <a:gd name="adj1" fmla="val 14619891"/>
              <a:gd name="adj2" fmla="val 1948056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Connector 70"/>
          <p:cNvCxnSpPr>
            <a:stCxn id="69" idx="2"/>
            <a:endCxn id="70" idx="2"/>
          </p:cNvCxnSpPr>
          <p:nvPr/>
        </p:nvCxnSpPr>
        <p:spPr>
          <a:xfrm flipH="1">
            <a:off x="1453474" y="3461085"/>
            <a:ext cx="489273" cy="8241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69" idx="0"/>
            <a:endCxn id="70" idx="0"/>
          </p:cNvCxnSpPr>
          <p:nvPr/>
        </p:nvCxnSpPr>
        <p:spPr>
          <a:xfrm>
            <a:off x="541060" y="3214664"/>
            <a:ext cx="221392" cy="8961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Arc 72"/>
          <p:cNvSpPr/>
          <p:nvPr/>
        </p:nvSpPr>
        <p:spPr>
          <a:xfrm>
            <a:off x="762000" y="2606040"/>
            <a:ext cx="2194560" cy="2194560"/>
          </a:xfrm>
          <a:prstGeom prst="arc">
            <a:avLst>
              <a:gd name="adj1" fmla="val 14372515"/>
              <a:gd name="adj2" fmla="val 1922398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Arc 73"/>
          <p:cNvSpPr/>
          <p:nvPr/>
        </p:nvSpPr>
        <p:spPr>
          <a:xfrm>
            <a:off x="1295400" y="3596640"/>
            <a:ext cx="1097280" cy="1097280"/>
          </a:xfrm>
          <a:prstGeom prst="arc">
            <a:avLst>
              <a:gd name="adj1" fmla="val 14619891"/>
              <a:gd name="adj2" fmla="val 19128209"/>
            </a:avLst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Connector 74"/>
          <p:cNvCxnSpPr>
            <a:stCxn id="73" idx="2"/>
            <a:endCxn id="74" idx="2"/>
          </p:cNvCxnSpPr>
          <p:nvPr/>
        </p:nvCxnSpPr>
        <p:spPr>
          <a:xfrm flipH="1">
            <a:off x="2256868" y="3003885"/>
            <a:ext cx="447879" cy="7800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73" idx="0"/>
            <a:endCxn id="74" idx="0"/>
          </p:cNvCxnSpPr>
          <p:nvPr/>
        </p:nvCxnSpPr>
        <p:spPr>
          <a:xfrm>
            <a:off x="1303060" y="2757464"/>
            <a:ext cx="297592" cy="89611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73" idx="0"/>
            <a:endCxn id="69" idx="0"/>
          </p:cNvCxnSpPr>
          <p:nvPr/>
        </p:nvCxnSpPr>
        <p:spPr>
          <a:xfrm flipH="1">
            <a:off x="541060" y="2757464"/>
            <a:ext cx="762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73" idx="2"/>
            <a:endCxn id="69" idx="2"/>
          </p:cNvCxnSpPr>
          <p:nvPr/>
        </p:nvCxnSpPr>
        <p:spPr>
          <a:xfrm flipH="1">
            <a:off x="1942747" y="3003885"/>
            <a:ext cx="762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74" idx="2"/>
          </p:cNvCxnSpPr>
          <p:nvPr/>
        </p:nvCxnSpPr>
        <p:spPr>
          <a:xfrm flipH="1">
            <a:off x="1447800" y="3783923"/>
            <a:ext cx="809068" cy="4985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74" idx="0"/>
            <a:endCxn id="70" idx="0"/>
          </p:cNvCxnSpPr>
          <p:nvPr/>
        </p:nvCxnSpPr>
        <p:spPr>
          <a:xfrm flipH="1">
            <a:off x="762452" y="3653581"/>
            <a:ext cx="838200" cy="457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H="1">
            <a:off x="1447800" y="4353550"/>
            <a:ext cx="10150" cy="9042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762000" y="4191000"/>
            <a:ext cx="0" cy="990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Arc 82"/>
          <p:cNvSpPr/>
          <p:nvPr/>
        </p:nvSpPr>
        <p:spPr>
          <a:xfrm rot="20540786">
            <a:off x="369143" y="4331544"/>
            <a:ext cx="1097280" cy="1097280"/>
          </a:xfrm>
          <a:prstGeom prst="arc">
            <a:avLst>
              <a:gd name="adj1" fmla="val 16284384"/>
              <a:gd name="adj2" fmla="val 10130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848349" y="442975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rd</a:t>
            </a:r>
            <a:r>
              <a:rPr lang="el-GR" dirty="0" smtClean="0">
                <a:latin typeface="Century Schoolbook"/>
                <a:cs typeface="Times New Roman" pitchFamily="18" charset="0"/>
              </a:rPr>
              <a:t>θ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9" name="Straight Connector 88"/>
          <p:cNvCxnSpPr/>
          <p:nvPr/>
        </p:nvCxnSpPr>
        <p:spPr>
          <a:xfrm>
            <a:off x="2286000" y="3886200"/>
            <a:ext cx="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 flipV="1">
            <a:off x="1447800" y="4114800"/>
            <a:ext cx="838200" cy="3810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752600" y="4191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dz</a:t>
            </a:r>
            <a:endParaRPr lang="en-US" dirty="0"/>
          </a:p>
        </p:txBody>
      </p:sp>
      <p:cxnSp>
        <p:nvCxnSpPr>
          <p:cNvPr id="86" name="Straight Connector 85"/>
          <p:cNvCxnSpPr/>
          <p:nvPr/>
        </p:nvCxnSpPr>
        <p:spPr>
          <a:xfrm rot="21000000">
            <a:off x="2120946" y="3663059"/>
            <a:ext cx="7620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1600200" y="3657600"/>
            <a:ext cx="283464" cy="3657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524000" y="3672840"/>
            <a:ext cx="283464" cy="3657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31" grpId="0"/>
      <p:bldP spid="27" grpId="0"/>
      <p:bldP spid="28" grpId="0"/>
      <p:bldP spid="30" grpId="0"/>
      <p:bldP spid="40" grpId="0"/>
      <p:bldP spid="69" grpId="0" animBg="1"/>
      <p:bldP spid="70" grpId="0" animBg="1"/>
      <p:bldP spid="73" grpId="0" animBg="1"/>
      <p:bldP spid="74" grpId="0" animBg="1"/>
      <p:bldP spid="83" grpId="0" animBg="1"/>
      <p:bldP spid="84" grpId="0"/>
      <p:bldP spid="9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200" y="1143000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l-GR" b="1" dirty="0" smtClean="0">
                <a:latin typeface="Century Schoolbook"/>
                <a:cs typeface="Times New Roman" pitchFamily="18" charset="0"/>
              </a:rPr>
              <a:t>θ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– component (Tangential direction) 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676400" y="1524000"/>
            <a:ext cx="662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Rate of Heat conduction at </a:t>
            </a:r>
            <a:r>
              <a:rPr lang="el-GR" dirty="0" smtClean="0">
                <a:latin typeface="Century Schoolbook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Rate of Heat conduction out  at </a:t>
            </a:r>
            <a:r>
              <a:rPr lang="el-GR" dirty="0" smtClean="0">
                <a:latin typeface="Century Schoolbook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d</a:t>
            </a:r>
            <a:r>
              <a:rPr lang="el-GR" dirty="0" smtClean="0">
                <a:latin typeface="Century Schoolbook"/>
                <a:cs typeface="Times New Roman" pitchFamily="18" charset="0"/>
              </a:rPr>
              <a:t>θ</a:t>
            </a:r>
            <a:endParaRPr lang="en-US" dirty="0"/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819400" y="2743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15000" y="3429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Neglecting H. O.T.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67200" y="4114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943600" y="5943600"/>
            <a:ext cx="1752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………….(ii)</a:t>
            </a: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2057400"/>
            <a:ext cx="1133475" cy="304800"/>
          </a:xfrm>
          <a:prstGeom prst="rect">
            <a:avLst/>
          </a:prstGeom>
          <a:noFill/>
        </p:spPr>
      </p:pic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0" y="2590800"/>
            <a:ext cx="4448175" cy="571500"/>
          </a:xfrm>
          <a:prstGeom prst="rect">
            <a:avLst/>
          </a:prstGeom>
          <a:noFill/>
        </p:spPr>
      </p:pic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3352800"/>
            <a:ext cx="2038350" cy="571500"/>
          </a:xfrm>
          <a:prstGeom prst="rect">
            <a:avLst/>
          </a:prstGeom>
          <a:noFill/>
        </p:spPr>
      </p:pic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84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57800" y="4038600"/>
            <a:ext cx="1866900" cy="561975"/>
          </a:xfrm>
          <a:prstGeom prst="rect">
            <a:avLst/>
          </a:prstGeom>
          <a:noFill/>
        </p:spPr>
      </p:pic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88" name="Picture 1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4724400"/>
            <a:ext cx="3152775" cy="752475"/>
          </a:xfrm>
          <a:prstGeom prst="rect">
            <a:avLst/>
          </a:prstGeom>
          <a:noFill/>
        </p:spPr>
      </p:pic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90" name="Picture 1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5724525"/>
            <a:ext cx="1905000" cy="752475"/>
          </a:xfrm>
          <a:prstGeom prst="rect">
            <a:avLst/>
          </a:prstGeom>
          <a:noFill/>
        </p:spPr>
      </p:pic>
      <p:sp>
        <p:nvSpPr>
          <p:cNvPr id="64" name="Arc 63"/>
          <p:cNvSpPr/>
          <p:nvPr/>
        </p:nvSpPr>
        <p:spPr>
          <a:xfrm>
            <a:off x="0" y="3063240"/>
            <a:ext cx="2194560" cy="2194560"/>
          </a:xfrm>
          <a:prstGeom prst="arc">
            <a:avLst>
              <a:gd name="adj1" fmla="val 14372515"/>
              <a:gd name="adj2" fmla="val 1922398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Arc 64"/>
          <p:cNvSpPr/>
          <p:nvPr/>
        </p:nvSpPr>
        <p:spPr>
          <a:xfrm>
            <a:off x="457200" y="4053840"/>
            <a:ext cx="1097280" cy="1097280"/>
          </a:xfrm>
          <a:prstGeom prst="arc">
            <a:avLst>
              <a:gd name="adj1" fmla="val 14619891"/>
              <a:gd name="adj2" fmla="val 1948056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4" idx="2"/>
            <a:endCxn id="65" idx="2"/>
          </p:cNvCxnSpPr>
          <p:nvPr/>
        </p:nvCxnSpPr>
        <p:spPr>
          <a:xfrm flipH="1">
            <a:off x="1453474" y="3461085"/>
            <a:ext cx="489273" cy="8241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64" idx="0"/>
            <a:endCxn id="65" idx="0"/>
          </p:cNvCxnSpPr>
          <p:nvPr/>
        </p:nvCxnSpPr>
        <p:spPr>
          <a:xfrm>
            <a:off x="541060" y="3214664"/>
            <a:ext cx="221392" cy="8961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Arc 67"/>
          <p:cNvSpPr/>
          <p:nvPr/>
        </p:nvSpPr>
        <p:spPr>
          <a:xfrm>
            <a:off x="762000" y="2606040"/>
            <a:ext cx="2194560" cy="2194560"/>
          </a:xfrm>
          <a:prstGeom prst="arc">
            <a:avLst>
              <a:gd name="adj1" fmla="val 14372515"/>
              <a:gd name="adj2" fmla="val 1922398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Arc 68"/>
          <p:cNvSpPr/>
          <p:nvPr/>
        </p:nvSpPr>
        <p:spPr>
          <a:xfrm>
            <a:off x="1295400" y="3596640"/>
            <a:ext cx="1097280" cy="1097280"/>
          </a:xfrm>
          <a:prstGeom prst="arc">
            <a:avLst>
              <a:gd name="adj1" fmla="val 14619891"/>
              <a:gd name="adj2" fmla="val 19128209"/>
            </a:avLst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Connector 69"/>
          <p:cNvCxnSpPr>
            <a:stCxn id="68" idx="2"/>
            <a:endCxn id="69" idx="2"/>
          </p:cNvCxnSpPr>
          <p:nvPr/>
        </p:nvCxnSpPr>
        <p:spPr>
          <a:xfrm flipH="1">
            <a:off x="2256868" y="3003885"/>
            <a:ext cx="447879" cy="7800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8" idx="0"/>
            <a:endCxn id="69" idx="0"/>
          </p:cNvCxnSpPr>
          <p:nvPr/>
        </p:nvCxnSpPr>
        <p:spPr>
          <a:xfrm>
            <a:off x="1303060" y="2757464"/>
            <a:ext cx="297592" cy="89611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68" idx="0"/>
            <a:endCxn id="64" idx="0"/>
          </p:cNvCxnSpPr>
          <p:nvPr/>
        </p:nvCxnSpPr>
        <p:spPr>
          <a:xfrm flipH="1">
            <a:off x="541060" y="2757464"/>
            <a:ext cx="762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68" idx="2"/>
            <a:endCxn id="64" idx="2"/>
          </p:cNvCxnSpPr>
          <p:nvPr/>
        </p:nvCxnSpPr>
        <p:spPr>
          <a:xfrm flipH="1">
            <a:off x="1942747" y="3003885"/>
            <a:ext cx="762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69" idx="2"/>
          </p:cNvCxnSpPr>
          <p:nvPr/>
        </p:nvCxnSpPr>
        <p:spPr>
          <a:xfrm flipH="1">
            <a:off x="1447800" y="3783923"/>
            <a:ext cx="809068" cy="4985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69" idx="0"/>
            <a:endCxn id="65" idx="0"/>
          </p:cNvCxnSpPr>
          <p:nvPr/>
        </p:nvCxnSpPr>
        <p:spPr>
          <a:xfrm flipH="1">
            <a:off x="762452" y="3653581"/>
            <a:ext cx="838200" cy="457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1447800" y="4353550"/>
            <a:ext cx="10150" cy="4470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286000" y="3886200"/>
            <a:ext cx="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V="1">
            <a:off x="1447800" y="4114800"/>
            <a:ext cx="838200" cy="3810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1676400" y="396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dz</a:t>
            </a:r>
            <a:endParaRPr lang="en-US" dirty="0"/>
          </a:p>
        </p:txBody>
      </p:sp>
      <p:cxnSp>
        <p:nvCxnSpPr>
          <p:cNvPr id="83" name="Straight Connector 82"/>
          <p:cNvCxnSpPr/>
          <p:nvPr/>
        </p:nvCxnSpPr>
        <p:spPr>
          <a:xfrm flipH="1">
            <a:off x="76200" y="3200400"/>
            <a:ext cx="45720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>
            <a:off x="304800" y="4114800"/>
            <a:ext cx="45720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304800" y="3276600"/>
            <a:ext cx="228600" cy="9144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0" y="3657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dr</a:t>
            </a:r>
            <a:endParaRPr lang="en-US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33800" y="5715000"/>
            <a:ext cx="2257425" cy="742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1" grpId="0"/>
      <p:bldP spid="27" grpId="0"/>
      <p:bldP spid="28" grpId="0"/>
      <p:bldP spid="30" grpId="0"/>
      <p:bldP spid="40" grpId="0"/>
      <p:bldP spid="64" grpId="0" animBg="1"/>
      <p:bldP spid="65" grpId="0" animBg="1"/>
      <p:bldP spid="68" grpId="0" animBg="1"/>
      <p:bldP spid="69" grpId="0" animBg="1"/>
      <p:bldP spid="82" grpId="0"/>
      <p:bldP spid="8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200" y="11430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b="1" dirty="0" smtClean="0">
                <a:latin typeface="Century Schoolbook"/>
                <a:cs typeface="Times New Roman" pitchFamily="18" charset="0"/>
              </a:rPr>
              <a:t>z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– component (axial direction) 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676400" y="1524000"/>
            <a:ext cx="662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Rate of Heat conduction at </a:t>
            </a:r>
            <a:r>
              <a:rPr lang="en-US" dirty="0" smtClean="0">
                <a:latin typeface="Century Schoolbook"/>
                <a:cs typeface="Times New Roman" pitchFamily="18" charset="0"/>
              </a:rPr>
              <a:t>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Rate of Heat conduction out  at </a:t>
            </a:r>
            <a:r>
              <a:rPr lang="en-US" dirty="0" smtClean="0">
                <a:latin typeface="Century Schoolbook"/>
                <a:cs typeface="Times New Roman" pitchFamily="18" charset="0"/>
              </a:rPr>
              <a:t>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err="1" smtClean="0">
                <a:latin typeface="Century Schoolbook"/>
                <a:cs typeface="Times New Roman" pitchFamily="18" charset="0"/>
              </a:rPr>
              <a:t>z</a:t>
            </a:r>
            <a:endParaRPr lang="en-US" dirty="0"/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819400" y="2743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15000" y="3429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Neglecting H. O.T.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67200" y="4114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715000" y="5943600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………….(iii)</a:t>
            </a: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81400" y="2133600"/>
            <a:ext cx="1085850" cy="304800"/>
          </a:xfrm>
          <a:prstGeom prst="rect">
            <a:avLst/>
          </a:prstGeom>
          <a:noFill/>
        </p:spPr>
      </p:pic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33800" y="2590800"/>
            <a:ext cx="4267200" cy="571500"/>
          </a:xfrm>
          <a:prstGeom prst="rect">
            <a:avLst/>
          </a:prstGeom>
          <a:noFill/>
        </p:spPr>
      </p:pic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3352800"/>
            <a:ext cx="1885950" cy="571500"/>
          </a:xfrm>
          <a:prstGeom prst="rect">
            <a:avLst/>
          </a:prstGeom>
          <a:noFill/>
        </p:spPr>
      </p:pic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81600" y="4038600"/>
            <a:ext cx="2019300" cy="561975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4724400"/>
            <a:ext cx="3171825" cy="742950"/>
          </a:xfrm>
          <a:prstGeom prst="rect">
            <a:avLst/>
          </a:prstGeom>
          <a:noFill/>
        </p:spPr>
      </p:pic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5200" y="5791200"/>
            <a:ext cx="1952625" cy="742950"/>
          </a:xfrm>
          <a:prstGeom prst="rect">
            <a:avLst/>
          </a:prstGeom>
          <a:noFill/>
        </p:spPr>
      </p:pic>
      <p:sp>
        <p:nvSpPr>
          <p:cNvPr id="73" name="Arc 72"/>
          <p:cNvSpPr/>
          <p:nvPr/>
        </p:nvSpPr>
        <p:spPr>
          <a:xfrm>
            <a:off x="0" y="3063240"/>
            <a:ext cx="2194560" cy="2194560"/>
          </a:xfrm>
          <a:prstGeom prst="arc">
            <a:avLst>
              <a:gd name="adj1" fmla="val 14372515"/>
              <a:gd name="adj2" fmla="val 1922398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Arc 73"/>
          <p:cNvSpPr/>
          <p:nvPr/>
        </p:nvSpPr>
        <p:spPr>
          <a:xfrm>
            <a:off x="457200" y="4053840"/>
            <a:ext cx="1097280" cy="1097280"/>
          </a:xfrm>
          <a:prstGeom prst="arc">
            <a:avLst>
              <a:gd name="adj1" fmla="val 14619891"/>
              <a:gd name="adj2" fmla="val 1948056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Connector 74"/>
          <p:cNvCxnSpPr>
            <a:stCxn id="73" idx="2"/>
            <a:endCxn id="74" idx="2"/>
          </p:cNvCxnSpPr>
          <p:nvPr/>
        </p:nvCxnSpPr>
        <p:spPr>
          <a:xfrm flipH="1">
            <a:off x="1453474" y="3461085"/>
            <a:ext cx="489273" cy="8241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73" idx="0"/>
            <a:endCxn id="74" idx="0"/>
          </p:cNvCxnSpPr>
          <p:nvPr/>
        </p:nvCxnSpPr>
        <p:spPr>
          <a:xfrm>
            <a:off x="541060" y="3214664"/>
            <a:ext cx="221392" cy="8961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Arc 76"/>
          <p:cNvSpPr/>
          <p:nvPr/>
        </p:nvSpPr>
        <p:spPr>
          <a:xfrm>
            <a:off x="762000" y="2606040"/>
            <a:ext cx="2194560" cy="2194560"/>
          </a:xfrm>
          <a:prstGeom prst="arc">
            <a:avLst>
              <a:gd name="adj1" fmla="val 14372515"/>
              <a:gd name="adj2" fmla="val 1922398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Arc 77"/>
          <p:cNvSpPr/>
          <p:nvPr/>
        </p:nvSpPr>
        <p:spPr>
          <a:xfrm>
            <a:off x="1295400" y="3596640"/>
            <a:ext cx="1097280" cy="1097280"/>
          </a:xfrm>
          <a:prstGeom prst="arc">
            <a:avLst>
              <a:gd name="adj1" fmla="val 14619891"/>
              <a:gd name="adj2" fmla="val 19128209"/>
            </a:avLst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Connector 78"/>
          <p:cNvCxnSpPr>
            <a:stCxn id="77" idx="2"/>
            <a:endCxn id="78" idx="2"/>
          </p:cNvCxnSpPr>
          <p:nvPr/>
        </p:nvCxnSpPr>
        <p:spPr>
          <a:xfrm flipH="1">
            <a:off x="2256868" y="3003885"/>
            <a:ext cx="447879" cy="7800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77" idx="0"/>
            <a:endCxn id="78" idx="0"/>
          </p:cNvCxnSpPr>
          <p:nvPr/>
        </p:nvCxnSpPr>
        <p:spPr>
          <a:xfrm>
            <a:off x="1303060" y="2757464"/>
            <a:ext cx="297592" cy="89611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77" idx="0"/>
            <a:endCxn id="73" idx="0"/>
          </p:cNvCxnSpPr>
          <p:nvPr/>
        </p:nvCxnSpPr>
        <p:spPr>
          <a:xfrm flipH="1">
            <a:off x="541060" y="2757464"/>
            <a:ext cx="762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77" idx="2"/>
            <a:endCxn id="73" idx="2"/>
          </p:cNvCxnSpPr>
          <p:nvPr/>
        </p:nvCxnSpPr>
        <p:spPr>
          <a:xfrm flipH="1">
            <a:off x="1942747" y="3003885"/>
            <a:ext cx="7620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78" idx="2"/>
          </p:cNvCxnSpPr>
          <p:nvPr/>
        </p:nvCxnSpPr>
        <p:spPr>
          <a:xfrm flipH="1">
            <a:off x="1447800" y="3783923"/>
            <a:ext cx="809068" cy="4985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8" idx="0"/>
            <a:endCxn id="74" idx="0"/>
          </p:cNvCxnSpPr>
          <p:nvPr/>
        </p:nvCxnSpPr>
        <p:spPr>
          <a:xfrm flipH="1">
            <a:off x="762452" y="3653581"/>
            <a:ext cx="838200" cy="457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H="1">
            <a:off x="1447800" y="4353550"/>
            <a:ext cx="10150" cy="9042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762000" y="4191000"/>
            <a:ext cx="0" cy="990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Arc 86"/>
          <p:cNvSpPr/>
          <p:nvPr/>
        </p:nvSpPr>
        <p:spPr>
          <a:xfrm rot="20540786">
            <a:off x="369143" y="4331544"/>
            <a:ext cx="1097280" cy="1097280"/>
          </a:xfrm>
          <a:prstGeom prst="arc">
            <a:avLst>
              <a:gd name="adj1" fmla="val 16284384"/>
              <a:gd name="adj2" fmla="val 10130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/>
          <p:cNvSpPr txBox="1"/>
          <p:nvPr/>
        </p:nvSpPr>
        <p:spPr>
          <a:xfrm>
            <a:off x="848349" y="442975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rd</a:t>
            </a:r>
            <a:r>
              <a:rPr lang="el-GR" dirty="0" smtClean="0">
                <a:latin typeface="Century Schoolbook"/>
                <a:cs typeface="Times New Roman" pitchFamily="18" charset="0"/>
              </a:rPr>
              <a:t>θ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 flipH="1">
            <a:off x="76200" y="3200400"/>
            <a:ext cx="45720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H="1">
            <a:off x="304800" y="4114800"/>
            <a:ext cx="45720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304800" y="3276600"/>
            <a:ext cx="228600" cy="9144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0" y="3657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1" grpId="0"/>
      <p:bldP spid="27" grpId="0"/>
      <p:bldP spid="28" grpId="0"/>
      <p:bldP spid="30" grpId="0"/>
      <p:bldP spid="40" grpId="0"/>
      <p:bldP spid="74" grpId="0" animBg="1"/>
      <p:bldP spid="77" grpId="0" animBg="1"/>
      <p:bldP spid="78" grpId="0" animBg="1"/>
      <p:bldP spid="87" grpId="0" animBg="1"/>
      <p:bldP spid="88" grpId="0"/>
      <p:bldP spid="9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28600" y="2133600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Rate of Heat conduction in faces - Rate of Heat conduction out  faces + Rate of heat generated within element = Rate of change of the energy content of the element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1857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1857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1857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34200" y="4495800"/>
            <a:ext cx="1981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………….(iv)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81200" y="5105400"/>
            <a:ext cx="472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energy generated per unit volume, W/m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   = specific heat of material, J/kg 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= density, kg/m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447800" y="6287869"/>
            <a:ext cx="647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Equation  (iv) generalized equation in Cylindrical coordinates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43000" y="4572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Summation of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(ii), and (iii) , we get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2038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2038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0" y="1704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0" y="1704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952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1143000"/>
            <a:ext cx="5638800" cy="666750"/>
          </a:xfrm>
          <a:prstGeom prst="rect">
            <a:avLst/>
          </a:prstGeom>
          <a:noFill/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2971800"/>
            <a:ext cx="5943600" cy="1181100"/>
          </a:xfrm>
          <a:prstGeom prst="rect">
            <a:avLst/>
          </a:prstGeom>
          <a:noFill/>
        </p:spPr>
      </p:pic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1638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1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9800" y="4343400"/>
            <a:ext cx="4714875" cy="666750"/>
          </a:xfrm>
          <a:prstGeom prst="rect">
            <a:avLst/>
          </a:prstGeom>
          <a:noFill/>
        </p:spPr>
      </p:pic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/>
      <p:bldP spid="20" grpId="0"/>
      <p:bldP spid="21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Generalized equation reduction to specific cases,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0" y="266700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Case-1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If  Thermal conductivity is constant  K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=K</a:t>
            </a:r>
            <a:r>
              <a:rPr lang="el-GR" baseline="-25000" dirty="0" smtClean="0">
                <a:latin typeface="Century Schoolbook"/>
                <a:cs typeface="Times New Roman" pitchFamily="18" charset="0"/>
              </a:rPr>
              <a:t>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=K</a:t>
            </a: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00200" y="59436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 the quantity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K/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 is called the thermal diffusivity of the material.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6" name="Picture 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1905000"/>
            <a:ext cx="4714875" cy="666750"/>
          </a:xfrm>
          <a:prstGeom prst="rect">
            <a:avLst/>
          </a:prstGeom>
          <a:noFill/>
        </p:spPr>
      </p:pic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0" y="4267200"/>
            <a:ext cx="3981450" cy="666750"/>
          </a:xfrm>
          <a:prstGeom prst="rect">
            <a:avLst/>
          </a:prstGeom>
          <a:noFill/>
        </p:spPr>
      </p:pic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38400" y="3352800"/>
            <a:ext cx="4476750" cy="666750"/>
          </a:xfrm>
          <a:prstGeom prst="rect">
            <a:avLst/>
          </a:prstGeom>
          <a:noFill/>
        </p:spPr>
      </p:pic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2775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0" y="5105400"/>
            <a:ext cx="3905250" cy="666750"/>
          </a:xfrm>
          <a:prstGeom prst="rect">
            <a:avLst/>
          </a:prstGeom>
          <a:noFill/>
        </p:spPr>
      </p:pic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Generalized equation reduction to specific cases,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0" y="281940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Case-2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If  Thermal conductivity is constant  and  no heat generated</a:t>
            </a: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105400" y="3352800"/>
            <a:ext cx="609600" cy="1143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Picture 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1905000"/>
            <a:ext cx="4714875" cy="666750"/>
          </a:xfrm>
          <a:prstGeom prst="rect">
            <a:avLst/>
          </a:prstGeom>
          <a:noFill/>
        </p:spPr>
      </p:pic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0" y="3581400"/>
            <a:ext cx="3905250" cy="666750"/>
          </a:xfrm>
          <a:prstGeom prst="rect">
            <a:avLst/>
          </a:prstGeom>
          <a:noFill/>
        </p:spPr>
      </p:pic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0800" y="4724400"/>
            <a:ext cx="3448050" cy="666750"/>
          </a:xfrm>
          <a:prstGeom prst="rect">
            <a:avLst/>
          </a:prstGeom>
          <a:noFill/>
        </p:spPr>
      </p:pic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Generalized equation reduction to specific cases,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0" y="2819400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Case-3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Steady state,  Thermal conductivity is constant  and  no heat generated</a:t>
            </a: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5105400" y="3352800"/>
            <a:ext cx="609600" cy="1143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15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47800" y="55626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Case-4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Steady state, 1-Dimension, Thermal conductivity is constant  and  no heat generated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" name="Picture 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1905000"/>
            <a:ext cx="4714875" cy="666750"/>
          </a:xfrm>
          <a:prstGeom prst="rect">
            <a:avLst/>
          </a:prstGeom>
          <a:noFill/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9800" y="3581400"/>
            <a:ext cx="3448050" cy="666750"/>
          </a:xfrm>
          <a:prstGeom prst="rect">
            <a:avLst/>
          </a:prstGeom>
          <a:noFill/>
        </p:spPr>
      </p:pic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4724400"/>
            <a:ext cx="3143250" cy="666750"/>
          </a:xfrm>
          <a:prstGeom prst="rect">
            <a:avLst/>
          </a:prstGeom>
          <a:noFill/>
        </p:spPr>
      </p:pic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1047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4114800" y="4495800"/>
            <a:ext cx="609600" cy="1143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724400" y="4267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4953000" y="4495800"/>
            <a:ext cx="609600" cy="1143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562600" y="4267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4825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6019800"/>
            <a:ext cx="1295400" cy="666750"/>
          </a:xfrm>
          <a:prstGeom prst="rect">
            <a:avLst/>
          </a:prstGeom>
          <a:noFill/>
        </p:spPr>
      </p:pic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29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4828" name="Picture 1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62600" y="6096000"/>
            <a:ext cx="3171825" cy="590550"/>
          </a:xfrm>
          <a:prstGeom prst="rect">
            <a:avLst/>
          </a:prstGeom>
          <a:noFill/>
        </p:spPr>
      </p:pic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0" y="1047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ight Arrow 41"/>
          <p:cNvSpPr/>
          <p:nvPr/>
        </p:nvSpPr>
        <p:spPr>
          <a:xfrm>
            <a:off x="4724400" y="6324600"/>
            <a:ext cx="597408" cy="152400"/>
          </a:xfrm>
          <a:prstGeom prst="rightArrow">
            <a:avLst>
              <a:gd name="adj1" fmla="val 50000"/>
              <a:gd name="adj2" fmla="val 105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18" grpId="0"/>
      <p:bldP spid="30" grpId="0"/>
      <p:bldP spid="32" grpId="0"/>
      <p:bldP spid="4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CONDUCTION HEAT TRANSFER</a:t>
            </a:r>
            <a:endParaRPr lang="en-US" b="1" dirty="0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When a temperature gradient exists in a body, experience has shown that there is an energy transfer from the high-temperature region to the low-temperature region. We say that the energy is transferred by conduction and that the heat-transfer rate per unit area is proportional to the normal temperature gradient:</a:t>
            </a: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91000" y="5943600"/>
            <a:ext cx="866775" cy="561975"/>
          </a:xfrm>
          <a:prstGeom prst="rect">
            <a:avLst/>
          </a:prstGeom>
          <a:noFill/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267200" y="5257800"/>
            <a:ext cx="7620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419600" y="4953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029200" y="5715000"/>
            <a:ext cx="685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791200" y="5638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ight Arrow 22"/>
          <p:cNvSpPr/>
          <p:nvPr/>
        </p:nvSpPr>
        <p:spPr>
          <a:xfrm>
            <a:off x="5486400" y="4114800"/>
            <a:ext cx="1524000" cy="228600"/>
          </a:xfrm>
          <a:prstGeom prst="rightArrow">
            <a:avLst>
              <a:gd name="adj1" fmla="val 50000"/>
              <a:gd name="adj2" fmla="val 20666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3200400" y="4114800"/>
            <a:ext cx="1524000" cy="228600"/>
          </a:xfrm>
          <a:prstGeom prst="rightArrow">
            <a:avLst>
              <a:gd name="adj1" fmla="val 50000"/>
              <a:gd name="adj2" fmla="val 20666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267200" y="3429000"/>
            <a:ext cx="762000" cy="228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4267200" y="2895600"/>
            <a:ext cx="83820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5029200" y="2895600"/>
            <a:ext cx="83820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5029200" y="5181600"/>
            <a:ext cx="83820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562600" y="3581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76600" y="3657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19800" y="3657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43400" y="3581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1" grpId="0"/>
      <p:bldP spid="23" grpId="0" animBg="1"/>
      <p:bldP spid="25" grpId="0" animBg="1"/>
      <p:bldP spid="19" grpId="0" animBg="1"/>
      <p:bldP spid="30" grpId="0"/>
      <p:bldP spid="18" grpId="0"/>
      <p:bldP spid="20" grpId="0"/>
      <p:bldP spid="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5001" y="2967334"/>
            <a:ext cx="61722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Thank you</a:t>
            </a:r>
            <a:endParaRPr lang="en-US" sz="6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Fourier’s law</a:t>
            </a:r>
            <a:endParaRPr lang="en-US" b="1" dirty="0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When the proportionality constant is inserted,</a:t>
            </a:r>
            <a:endParaRPr lang="en-GB" sz="3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3100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3100" i="1" baseline="-25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100" i="1" dirty="0" smtClean="0">
                <a:latin typeface="Times New Roman" pitchFamily="18" charset="0"/>
                <a:cs typeface="Times New Roman" pitchFamily="18" charset="0"/>
              </a:rPr>
              <a:t> is the heat-transfer rate and </a:t>
            </a:r>
          </a:p>
          <a:p>
            <a:pPr algn="just"/>
            <a:r>
              <a:rPr lang="en-US" sz="3100" i="1" dirty="0" smtClean="0">
                <a:latin typeface="Times New Roman" pitchFamily="18" charset="0"/>
                <a:cs typeface="Times New Roman" pitchFamily="18" charset="0"/>
              </a:rPr>
              <a:t>∂T/∂x is the temperature gradient in the direction of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the heat flow. </a:t>
            </a:r>
          </a:p>
          <a:p>
            <a:pPr algn="just"/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The positive constant </a:t>
            </a:r>
            <a:r>
              <a:rPr lang="en-US" sz="3100" i="1" dirty="0" smtClean="0">
                <a:latin typeface="Times New Roman" pitchFamily="18" charset="0"/>
                <a:cs typeface="Times New Roman" pitchFamily="18" charset="0"/>
              </a:rPr>
              <a:t>K is called the thermal conductivity of the material, </a:t>
            </a:r>
          </a:p>
          <a:p>
            <a:pPr algn="just"/>
            <a:r>
              <a:rPr lang="en-US" sz="3100" i="1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the minus sign is inserted so that the second principle of thermodynamics will be satisfied; </a:t>
            </a:r>
          </a:p>
          <a:p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Equation (1) is called Fourier’s law of heat conduction after the French mathematical physicist </a:t>
            </a:r>
            <a:r>
              <a:rPr lang="en-US" sz="3100" b="1" i="1" dirty="0" smtClean="0">
                <a:latin typeface="Times New Roman" pitchFamily="18" charset="0"/>
                <a:cs typeface="Times New Roman" pitchFamily="18" charset="0"/>
              </a:rPr>
              <a:t>Joseph Fourier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100" dirty="0" smtClean="0"/>
              <a:t>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who made very significant contributions to the analytical treatment of conduction heat transfer.</a:t>
            </a:r>
            <a:endParaRPr lang="en-US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2819400"/>
            <a:ext cx="1390650" cy="561975"/>
          </a:xfrm>
          <a:prstGeom prst="rect">
            <a:avLst/>
          </a:prstGeom>
          <a:noFill/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29200" y="2971800"/>
            <a:ext cx="1752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………….(1)</a:t>
            </a:r>
          </a:p>
        </p:txBody>
      </p:sp>
      <p:pic>
        <p:nvPicPr>
          <p:cNvPr id="6152" name="Picture 8" descr="Image result for French mathematical physicist Joseph Fourier,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1447799" cy="20719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9144000" cy="13255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Calibri" pitchFamily="34" charset="0"/>
                <a:ea typeface="ＭＳ Ｐゴシック" pitchFamily="34" charset="-128"/>
              </a:rPr>
              <a:t>Effect of temperature on thermal conductivity of different solids, liquids and gases, </a:t>
            </a:r>
            <a:endParaRPr lang="en-US" sz="3200" dirty="0"/>
          </a:p>
        </p:txBody>
      </p:sp>
      <p:pic>
        <p:nvPicPr>
          <p:cNvPr id="10242" name="Picture 2" descr="What is the effect of temperature on thermal conductivity of solids, liquids  and gases?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209675"/>
            <a:ext cx="5495925" cy="5648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Calibri" pitchFamily="34" charset="0"/>
                <a:ea typeface="ＭＳ Ｐゴシック" pitchFamily="34" charset="-128"/>
              </a:rPr>
              <a:t>Generalized equation in Cartesian coordinates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1752600" y="2438400"/>
            <a:ext cx="1520952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276600" y="2438400"/>
            <a:ext cx="1828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581400" y="2438400"/>
            <a:ext cx="15240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752600" y="2819400"/>
            <a:ext cx="1828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752600" y="281940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276600" y="243840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581400" y="281940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105400" y="243840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752600" y="4267200"/>
            <a:ext cx="15240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276600" y="4267200"/>
            <a:ext cx="1828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3581400" y="4267200"/>
            <a:ext cx="15240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752600" y="4648200"/>
            <a:ext cx="1828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276600" y="1341120"/>
            <a:ext cx="0" cy="292608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V="1">
            <a:off x="4831080" y="2712720"/>
            <a:ext cx="0" cy="310896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1143000" y="4267200"/>
            <a:ext cx="2133600" cy="533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477000" y="40386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95600" y="1066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38200" y="46482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z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3581400" y="47244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105400" y="42672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752600" y="47244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1752600" y="5105400"/>
            <a:ext cx="18288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581400" y="4648200"/>
            <a:ext cx="1524000" cy="4572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257800" y="2438400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5486400" y="2438400"/>
            <a:ext cx="0" cy="18288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514600" y="47244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dx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191000" y="44958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dz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105400" y="32004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dy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1371600" y="2514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1371600" y="4267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276600" y="3886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2971800" y="2057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276600" y="2819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581400" y="4648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105400" y="4343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5181600" y="2133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46" name="Right Arrow 45"/>
          <p:cNvSpPr/>
          <p:nvPr/>
        </p:nvSpPr>
        <p:spPr>
          <a:xfrm>
            <a:off x="1524000" y="3505200"/>
            <a:ext cx="990600" cy="76200"/>
          </a:xfrm>
          <a:prstGeom prst="rightArrow">
            <a:avLst>
              <a:gd name="adj1" fmla="val 50000"/>
              <a:gd name="adj2" fmla="val 1789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ight Arrow 46"/>
          <p:cNvSpPr/>
          <p:nvPr/>
        </p:nvSpPr>
        <p:spPr>
          <a:xfrm>
            <a:off x="4343400" y="3505200"/>
            <a:ext cx="1371600" cy="76200"/>
          </a:xfrm>
          <a:prstGeom prst="rightArrow">
            <a:avLst>
              <a:gd name="adj1" fmla="val 50000"/>
              <a:gd name="adj2" fmla="val 1789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" name="Right Arrow 49"/>
          <p:cNvSpPr/>
          <p:nvPr/>
        </p:nvSpPr>
        <p:spPr>
          <a:xfrm rot="10080000">
            <a:off x="4183795" y="3185404"/>
            <a:ext cx="1384448" cy="76200"/>
          </a:xfrm>
          <a:prstGeom prst="rightArrow">
            <a:avLst>
              <a:gd name="adj1" fmla="val 50000"/>
              <a:gd name="adj2" fmla="val 1789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ight Arrow 50"/>
          <p:cNvSpPr/>
          <p:nvPr/>
        </p:nvSpPr>
        <p:spPr>
          <a:xfrm rot="10080000">
            <a:off x="1673498" y="3835947"/>
            <a:ext cx="990600" cy="76200"/>
          </a:xfrm>
          <a:prstGeom prst="rightArrow">
            <a:avLst>
              <a:gd name="adj1" fmla="val 50000"/>
              <a:gd name="adj2" fmla="val 1789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228600" y="5934670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Rate of Heat conduction in faces + Rate of heat generated within element </a:t>
            </a: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Rate of change of the energy content of the element + Rate of Heat conduction out  faces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2" name="Right Arrow 71"/>
          <p:cNvSpPr/>
          <p:nvPr/>
        </p:nvSpPr>
        <p:spPr>
          <a:xfrm rot="16200000">
            <a:off x="2971800" y="2133600"/>
            <a:ext cx="990600" cy="76200"/>
          </a:xfrm>
          <a:prstGeom prst="rightArrow">
            <a:avLst>
              <a:gd name="adj1" fmla="val 50000"/>
              <a:gd name="adj2" fmla="val 1789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ight Arrow 72"/>
          <p:cNvSpPr/>
          <p:nvPr/>
        </p:nvSpPr>
        <p:spPr>
          <a:xfrm rot="16200000">
            <a:off x="2895600" y="4953000"/>
            <a:ext cx="990600" cy="76200"/>
          </a:xfrm>
          <a:prstGeom prst="rightArrow">
            <a:avLst>
              <a:gd name="adj1" fmla="val 50000"/>
              <a:gd name="adj2" fmla="val 1789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3352800"/>
            <a:ext cx="257175" cy="304800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3600" y="3352800"/>
            <a:ext cx="571500" cy="304800"/>
          </a:xfrm>
          <a:prstGeom prst="rect">
            <a:avLst/>
          </a:prstGeom>
          <a:noFill/>
        </p:spPr>
      </p:pic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86200" y="1524000"/>
            <a:ext cx="581025" cy="342900"/>
          </a:xfrm>
          <a:prstGeom prst="rect">
            <a:avLst/>
          </a:prstGeom>
          <a:noFill/>
        </p:spPr>
      </p:pic>
      <p:pic>
        <p:nvPicPr>
          <p:cNvPr id="81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81400" y="5410200"/>
            <a:ext cx="333375" cy="342900"/>
          </a:xfrm>
          <a:prstGeom prst="rect">
            <a:avLst/>
          </a:prstGeom>
          <a:noFill/>
        </p:spPr>
      </p:pic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8800" y="2819400"/>
            <a:ext cx="323850" cy="304800"/>
          </a:xfrm>
          <a:prstGeom prst="rect">
            <a:avLst/>
          </a:prstGeom>
          <a:noFill/>
        </p:spPr>
      </p:pic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3810000"/>
            <a:ext cx="561975" cy="304800"/>
          </a:xfrm>
          <a:prstGeom prst="rect">
            <a:avLst/>
          </a:prstGeom>
          <a:noFill/>
        </p:spPr>
      </p:pic>
      <p:sp>
        <p:nvSpPr>
          <p:cNvPr id="74" name="TextBox 73"/>
          <p:cNvSpPr txBox="1"/>
          <p:nvPr/>
        </p:nvSpPr>
        <p:spPr>
          <a:xfrm>
            <a:off x="6858000" y="27432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Volume =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dx×dy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×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dz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5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8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 animBg="1"/>
      <p:bldP spid="46" grpId="1" animBg="1"/>
      <p:bldP spid="47" grpId="0" animBg="1"/>
      <p:bldP spid="47" grpId="1" animBg="1"/>
      <p:bldP spid="50" grpId="0" animBg="1"/>
      <p:bldP spid="51" grpId="0" animBg="1"/>
      <p:bldP spid="57" grpId="0"/>
      <p:bldP spid="72" grpId="1" animBg="1"/>
      <p:bldP spid="73" grpId="1" animBg="1"/>
      <p:bldP spid="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28600" y="304800"/>
            <a:ext cx="8915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Rate of Heat conduction in faces - Rate of Heat conduction out  faces + Rate of heat generated within element </a:t>
            </a: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Rate of change of the energy content of the element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200" y="11430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X- component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676400" y="1524000"/>
            <a:ext cx="693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Rate of Heat conduction at  x - Rate of Heat conduction at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x+dx</a:t>
            </a:r>
            <a:endParaRPr lang="en-US" dirty="0"/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96" name="Picture 2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33800" y="2133600"/>
            <a:ext cx="1095375" cy="30480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91000" y="2590800"/>
            <a:ext cx="4295775" cy="571500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3352800"/>
            <a:ext cx="1905000" cy="571500"/>
          </a:xfrm>
          <a:prstGeom prst="rect">
            <a:avLst/>
          </a:prstGeom>
          <a:noFill/>
        </p:spPr>
      </p:pic>
      <p:sp>
        <p:nvSpPr>
          <p:cNvPr id="27" name="TextBox 26"/>
          <p:cNvSpPr txBox="1"/>
          <p:nvPr/>
        </p:nvSpPr>
        <p:spPr>
          <a:xfrm>
            <a:off x="2819400" y="2743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15000" y="3429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Neglecting H. O.T. </a:t>
            </a:r>
          </a:p>
        </p:txBody>
      </p:sp>
      <p:pic>
        <p:nvPicPr>
          <p:cNvPr id="29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8800" y="4038600"/>
            <a:ext cx="1390650" cy="561975"/>
          </a:xfrm>
          <a:prstGeom prst="rect">
            <a:avLst/>
          </a:prstGeom>
          <a:noFill/>
        </p:spPr>
      </p:pic>
      <p:sp>
        <p:nvSpPr>
          <p:cNvPr id="30" name="TextBox 29"/>
          <p:cNvSpPr txBox="1"/>
          <p:nvPr/>
        </p:nvSpPr>
        <p:spPr>
          <a:xfrm>
            <a:off x="4267200" y="4191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81400" y="4724400"/>
            <a:ext cx="2790825" cy="742950"/>
          </a:xfrm>
          <a:prstGeom prst="rect">
            <a:avLst/>
          </a:prstGeom>
          <a:noFill/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715000" y="5943600"/>
            <a:ext cx="1752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………….(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62400" y="5791200"/>
            <a:ext cx="1676400" cy="742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31" grpId="0"/>
      <p:bldP spid="27" grpId="0"/>
      <p:bldP spid="28" grpId="0"/>
      <p:bldP spid="30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2286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Similarly For Y- component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1028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572000" y="914400"/>
            <a:ext cx="1752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………….(ii)</a:t>
            </a: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85800" y="16764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Similarly For Z- component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572000" y="2362200"/>
            <a:ext cx="1981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………….(iii)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85800" y="32004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Summation of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(ii), and (iii) , we get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286000" y="4800600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Rate of Heat conduction in faces - Rate of Heat conduction out  faces </a:t>
            </a:r>
            <a:endParaRPr lang="en-US" dirty="0"/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7660" name="Picture 1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0" y="685800"/>
            <a:ext cx="1676400" cy="838200"/>
          </a:xfrm>
          <a:prstGeom prst="rect">
            <a:avLst/>
          </a:prstGeom>
          <a:noFill/>
        </p:spPr>
      </p:pic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7664" name="Picture 1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0" y="3810000"/>
            <a:ext cx="5562600" cy="838200"/>
          </a:xfrm>
          <a:prstGeom prst="rect">
            <a:avLst/>
          </a:prstGeom>
          <a:noFill/>
        </p:spPr>
      </p:pic>
      <p:sp>
        <p:nvSpPr>
          <p:cNvPr id="2766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7666" name="Picture 1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38400" y="2209800"/>
            <a:ext cx="1666875" cy="742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0" grpId="0"/>
      <p:bldP spid="42" grpId="0"/>
      <p:bldP spid="43" grpId="0"/>
      <p:bldP spid="47" grpId="0"/>
      <p:bldP spid="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28600" y="457200"/>
            <a:ext cx="8915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Rate of Heat conduction in faces - Rate of Heat conduction out  faces + Rate of heat generated within element </a:t>
            </a: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Rate of change of the energy content of the element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1857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1857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0" y="1524000"/>
            <a:ext cx="5943600" cy="1400175"/>
          </a:xfrm>
          <a:prstGeom prst="rect">
            <a:avLst/>
          </a:prstGeom>
          <a:noFill/>
        </p:spPr>
      </p:pic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1857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05600" y="3429000"/>
            <a:ext cx="1981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………….(iv)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752600" y="4114800"/>
            <a:ext cx="472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energy generated per unit volume, W/m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   = specific heat of material, J/kg 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= density, kg/m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447800" y="5562600"/>
            <a:ext cx="647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Equation  (iv) generalized equation in Cartesian coordinates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3200400"/>
            <a:ext cx="4714875" cy="838200"/>
          </a:xfrm>
          <a:prstGeom prst="rect">
            <a:avLst/>
          </a:prstGeom>
          <a:noFill/>
        </p:spPr>
      </p:pic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Generalized equation reduction to specific cases, </a:t>
            </a:r>
          </a:p>
        </p:txBody>
      </p:sp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2600" y="1752600"/>
            <a:ext cx="4714875" cy="838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66800" y="266700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Case-1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If  Thermal conductivity is constant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=K</a:t>
            </a: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3200400"/>
            <a:ext cx="4381500" cy="838200"/>
          </a:xfrm>
          <a:prstGeom prst="rect">
            <a:avLst/>
          </a:prstGeom>
          <a:noFill/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6025" y="4114800"/>
            <a:ext cx="3838575" cy="838200"/>
          </a:xfrm>
          <a:prstGeom prst="rect">
            <a:avLst/>
          </a:prstGeom>
          <a:noFill/>
        </p:spPr>
      </p:pic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663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24125" y="5029200"/>
            <a:ext cx="3724275" cy="838200"/>
          </a:xfrm>
          <a:prstGeom prst="rect">
            <a:avLst/>
          </a:prstGeom>
          <a:noFill/>
        </p:spPr>
      </p:pic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00200" y="59436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 the quantity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K/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 is called the thermal diffusivity of the material.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1226</TotalTime>
  <Words>903</Words>
  <Application>Microsoft Office PowerPoint</Application>
  <PresentationFormat>On-screen Show (4:3)</PresentationFormat>
  <Paragraphs>152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CONDUCTION HEAT TRANSFER</vt:lpstr>
      <vt:lpstr>Fourier’s law</vt:lpstr>
      <vt:lpstr>Effect of temperature on thermal conductivity of different solids, liquids and gases, </vt:lpstr>
      <vt:lpstr>Generalized equation in Cartesian coordinates</vt:lpstr>
      <vt:lpstr>Slide 6</vt:lpstr>
      <vt:lpstr>Slide 7</vt:lpstr>
      <vt:lpstr>Slide 8</vt:lpstr>
      <vt:lpstr> Generalized equation reduction to specific cases, </vt:lpstr>
      <vt:lpstr> Generalized equation reduction to specific cases, </vt:lpstr>
      <vt:lpstr> Generalized equation reduction to specific cases, </vt:lpstr>
      <vt:lpstr>Generalized equation in Cylindrical coordinates</vt:lpstr>
      <vt:lpstr>Slide 13</vt:lpstr>
      <vt:lpstr>Slide 14</vt:lpstr>
      <vt:lpstr>Slide 15</vt:lpstr>
      <vt:lpstr>Slide 16</vt:lpstr>
      <vt:lpstr> Generalized equation reduction to specific cases, </vt:lpstr>
      <vt:lpstr> Generalized equation reduction to specific cases, </vt:lpstr>
      <vt:lpstr> Generalized equation reduction to specific cases, 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137</cp:revision>
  <dcterms:created xsi:type="dcterms:W3CDTF">2006-08-16T00:00:00Z</dcterms:created>
  <dcterms:modified xsi:type="dcterms:W3CDTF">2021-04-06T06:49:18Z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