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57" r:id="rId3"/>
    <p:sldId id="259" r:id="rId4"/>
    <p:sldId id="266" r:id="rId5"/>
    <p:sldId id="260" r:id="rId6"/>
    <p:sldId id="267" r:id="rId7"/>
    <p:sldId id="269" r:id="rId8"/>
    <p:sldId id="268" r:id="rId9"/>
    <p:sldId id="265"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79" autoAdjust="0"/>
    <p:restoredTop sz="94660"/>
  </p:normalViewPr>
  <p:slideViewPr>
    <p:cSldViewPr>
      <p:cViewPr>
        <p:scale>
          <a:sx n="66" d="100"/>
          <a:sy n="66" d="100"/>
        </p:scale>
        <p:origin x="-1578" y="-72"/>
      </p:cViewPr>
      <p:guideLst>
        <p:guide orient="horz" pos="2160"/>
        <p:guide pos="2880"/>
      </p:guideLst>
    </p:cSldViewPr>
  </p:slideViewPr>
  <p:notesTextViewPr>
    <p:cViewPr>
      <p:scale>
        <a:sx n="33" d="100"/>
        <a:sy n="33"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1A508A-183C-4570-B53F-72296986B6D2}" type="datetimeFigureOut">
              <a:rPr lang="en-US" smtClean="0"/>
              <a:pPr/>
              <a:t>10/15/2020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19A626-4BF4-4D17-A6CD-9A89DA31CEA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919A626-4BF4-4D17-A6CD-9A89DA31CEA3}"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017D8B4-F692-4FF0-9CAF-D32C5725F45C}" type="datetimeFigureOut">
              <a:rPr lang="en-US"/>
              <a:pPr>
                <a:defRPr/>
              </a:pPr>
              <a:t>10/15/2020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011CE4B-AD9A-47D2-A6EB-4AF73BC02E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390197D-ED8B-4FC2-B79F-0DAC982C8487}" type="datetimeFigureOut">
              <a:rPr lang="en-US"/>
              <a:pPr>
                <a:defRPr/>
              </a:pPr>
              <a:t>10/15/2020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B46551-F940-46F9-938C-1635116AECD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0D78E8-5984-4591-96C1-F6C557956BB4}" type="datetimeFigureOut">
              <a:rPr lang="en-US"/>
              <a:pPr>
                <a:defRPr/>
              </a:pPr>
              <a:t>10/15/2020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9EF6FB-4E71-44BE-8032-A8F8294F175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40848AD-6168-45A3-93FB-C3D31F7FFB73}" type="datetimeFigureOut">
              <a:rPr lang="en-US"/>
              <a:pPr>
                <a:defRPr/>
              </a:pPr>
              <a:t>10/15/2020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E840EB-AAE0-488B-A1B3-CA8E5F97FA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25A0ABA-3FA2-47BE-B587-E2C68294E39D}" type="datetimeFigureOut">
              <a:rPr lang="en-US"/>
              <a:pPr>
                <a:defRPr/>
              </a:pPr>
              <a:t>10/15/2020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658287-B931-48E4-AAC8-3D6C2FB7CA4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0C59B6F-860A-47AA-B834-AABCC0FE873E}" type="datetimeFigureOut">
              <a:rPr lang="en-US"/>
              <a:pPr>
                <a:defRPr/>
              </a:pPr>
              <a:t>10/15/2020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94089A-55FA-4708-8EF9-7B83955870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B7A3957-F3B0-4824-984B-24A2DA1A41AE}" type="datetimeFigureOut">
              <a:rPr lang="en-US"/>
              <a:pPr>
                <a:defRPr/>
              </a:pPr>
              <a:t>10/15/2020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0989B9B-008A-4CC7-9AAE-A1E8867768B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4951973-9F3D-46FA-B4D8-617A5C98F39D}" type="datetimeFigureOut">
              <a:rPr lang="en-US"/>
              <a:pPr>
                <a:defRPr/>
              </a:pPr>
              <a:t>10/15/2020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FD8B8F1-3D44-4E76-AEA7-600E7D53F68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6EC1254-8971-4215-A04D-63484C1F93F1}" type="datetimeFigureOut">
              <a:rPr lang="en-US"/>
              <a:pPr>
                <a:defRPr/>
              </a:pPr>
              <a:t>10/15/2020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9CF77CD-712F-4173-997B-8A9FBEDE241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38CD0BD-9F08-49A5-AC0C-7445E2F3463F}" type="datetimeFigureOut">
              <a:rPr lang="en-US"/>
              <a:pPr>
                <a:defRPr/>
              </a:pPr>
              <a:t>10/15/2020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791CEC7-7245-435E-B22B-1447076E1B6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404DA00-23CE-4AAE-9169-36B37B351516}" type="datetimeFigureOut">
              <a:rPr lang="en-US"/>
              <a:pPr>
                <a:defRPr/>
              </a:pPr>
              <a:t>10/15/2020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48B801-1BFF-4AC8-B46A-ABCD1DA6162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E8782FF-1CC0-4CEE-AFC9-D0EEDAB5D70D}" type="datetimeFigureOut">
              <a:rPr lang="en-US"/>
              <a:pPr>
                <a:defRPr/>
              </a:pPr>
              <a:t>10/15/2020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368D6B5-7713-4CB1-B5B7-71EB63D25C9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txBox="1">
            <a:spLocks/>
          </p:cNvSpPr>
          <p:nvPr/>
        </p:nvSpPr>
        <p:spPr bwMode="auto">
          <a:xfrm>
            <a:off x="914400" y="274638"/>
            <a:ext cx="7772400" cy="1143000"/>
          </a:xfrm>
          <a:prstGeom prst="rect">
            <a:avLst/>
          </a:prstGeom>
          <a:noFill/>
          <a:ln w="9525">
            <a:noFill/>
            <a:miter lim="800000"/>
            <a:headEnd/>
            <a:tailEnd/>
          </a:ln>
        </p:spPr>
        <p:txBody>
          <a:bodyPr anchor="ctr"/>
          <a:lstStyle/>
          <a:p>
            <a:pPr algn="ctr"/>
            <a:r>
              <a:rPr lang="en-US" sz="2800">
                <a:solidFill>
                  <a:srgbClr val="FF0000"/>
                </a:solidFill>
                <a:latin typeface="Arial Black" pitchFamily="34" charset="0"/>
              </a:rPr>
              <a:t>KINEMATICS OF MACHINES (KOM)</a:t>
            </a:r>
            <a:r>
              <a:rPr lang="en-US" sz="2800">
                <a:solidFill>
                  <a:schemeClr val="folHlink"/>
                </a:solidFill>
                <a:latin typeface="Arial Black" pitchFamily="34" charset="0"/>
              </a:rPr>
              <a:t/>
            </a:r>
            <a:br>
              <a:rPr lang="en-US" sz="2800">
                <a:solidFill>
                  <a:schemeClr val="folHlink"/>
                </a:solidFill>
                <a:latin typeface="Arial Black" pitchFamily="34" charset="0"/>
              </a:rPr>
            </a:br>
            <a:endParaRPr lang="en-US" sz="2800">
              <a:latin typeface="Calibri" pitchFamily="34" charset="0"/>
            </a:endParaRPr>
          </a:p>
        </p:txBody>
      </p:sp>
      <p:pic>
        <p:nvPicPr>
          <p:cNvPr id="2051" name="Picture 2" descr="http://www.unidelve.com/uploads/university/1adfcbc33303a7310b22b11cb1dd9905.jpg"/>
          <p:cNvPicPr>
            <a:picLocks noChangeAspect="1" noChangeArrowheads="1"/>
          </p:cNvPicPr>
          <p:nvPr/>
        </p:nvPicPr>
        <p:blipFill>
          <a:blip r:embed="rId2" cstate="print"/>
          <a:srcRect/>
          <a:stretch>
            <a:fillRect/>
          </a:stretch>
        </p:blipFill>
        <p:spPr bwMode="auto">
          <a:xfrm>
            <a:off x="3886200" y="1385888"/>
            <a:ext cx="1590675" cy="1828800"/>
          </a:xfrm>
          <a:prstGeom prst="rect">
            <a:avLst/>
          </a:prstGeom>
          <a:noFill/>
          <a:ln w="9525">
            <a:noFill/>
            <a:miter lim="800000"/>
            <a:headEnd/>
            <a:tailEnd/>
          </a:ln>
        </p:spPr>
      </p:pic>
      <p:sp>
        <p:nvSpPr>
          <p:cNvPr id="6" name="Text Box 5"/>
          <p:cNvSpPr txBox="1">
            <a:spLocks noChangeArrowheads="1"/>
          </p:cNvSpPr>
          <p:nvPr/>
        </p:nvSpPr>
        <p:spPr>
          <a:xfrm>
            <a:off x="1062038" y="3449638"/>
            <a:ext cx="7239000" cy="2403475"/>
          </a:xfrm>
          <a:prstGeom prst="rect">
            <a:avLst/>
          </a:prstGeom>
          <a:extLst/>
        </p:spPr>
        <p:txBody>
          <a:bodyPr>
            <a:spAutoFit/>
          </a:bodyPr>
          <a:lstStyle>
            <a:lvl1pPr marL="0" indent="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1pPr>
            <a:lvl2pPr marL="742950" indent="-28575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2pPr>
            <a:lvl3pPr marL="11430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3pPr>
            <a:lvl4pPr marL="16002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4pPr>
            <a:lvl5pPr marL="20574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5pPr>
            <a:lvl6pPr marL="25146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6pPr>
            <a:lvl7pPr marL="29718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7pPr>
            <a:lvl8pPr marL="34290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8pPr>
            <a:lvl9pPr marL="38862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9pPr>
          </a:lstStyle>
          <a:p>
            <a:pPr eaLnBrk="1" fontAlgn="auto" hangingPunct="1">
              <a:spcBef>
                <a:spcPts val="580"/>
              </a:spcBef>
              <a:spcAft>
                <a:spcPts val="0"/>
              </a:spcAft>
              <a:buFont typeface="Wingdings 2"/>
              <a:buNone/>
              <a:defRPr/>
            </a:pPr>
            <a:r>
              <a:rPr lang="en-US" sz="3200" u="none" dirty="0" smtClean="0">
                <a:latin typeface="Arial Black" pitchFamily="34" charset="0"/>
              </a:rPr>
              <a:t>L. E. College, Morbi-2</a:t>
            </a:r>
          </a:p>
          <a:p>
            <a:pPr eaLnBrk="1" fontAlgn="auto" hangingPunct="1">
              <a:spcBef>
                <a:spcPts val="580"/>
              </a:spcBef>
              <a:spcAft>
                <a:spcPts val="0"/>
              </a:spcAft>
              <a:buFont typeface="Wingdings 2"/>
              <a:buNone/>
              <a:defRPr/>
            </a:pPr>
            <a:r>
              <a:rPr lang="en-US" b="1" u="none" dirty="0" smtClean="0">
                <a:latin typeface="Arial" charset="0"/>
              </a:rPr>
              <a:t>Industrial Engineering Department</a:t>
            </a:r>
          </a:p>
          <a:p>
            <a:pPr marL="274320" indent="-274320" rtl="1" eaLnBrk="1" fontAlgn="auto" hangingPunct="1">
              <a:spcBef>
                <a:spcPts val="580"/>
              </a:spcBef>
              <a:spcAft>
                <a:spcPts val="0"/>
              </a:spcAft>
              <a:buFont typeface="Wingdings 2"/>
              <a:buChar char=""/>
              <a:defRPr/>
            </a:pPr>
            <a:endParaRPr lang="ar-SA" sz="1800" b="1" i="1" u="none" dirty="0" smtClean="0">
              <a:latin typeface="Arial" charset="0"/>
            </a:endParaRPr>
          </a:p>
          <a:p>
            <a:pPr fontAlgn="auto">
              <a:spcAft>
                <a:spcPts val="0"/>
              </a:spcAft>
              <a:defRPr/>
            </a:pPr>
            <a:r>
              <a:rPr lang="en-US" sz="1800" b="1" i="1" u="none" dirty="0" smtClean="0">
                <a:latin typeface="Arial" charset="0"/>
              </a:rPr>
              <a:t>Chapter-02–Velocity </a:t>
            </a:r>
            <a:r>
              <a:rPr lang="en-US" sz="1800" b="1" i="1" u="none" smtClean="0">
                <a:latin typeface="Arial" charset="0"/>
              </a:rPr>
              <a:t>and Acceleration Analysis </a:t>
            </a:r>
            <a:r>
              <a:rPr lang="en-US" sz="1800" b="1" i="1" u="none" dirty="0" smtClean="0">
                <a:latin typeface="Arial" charset="0"/>
              </a:rPr>
              <a:t>of Mechanisms:</a:t>
            </a:r>
          </a:p>
          <a:p>
            <a:pPr fontAlgn="auto">
              <a:spcAft>
                <a:spcPts val="0"/>
              </a:spcAft>
              <a:defRPr/>
            </a:pPr>
            <a:r>
              <a:rPr lang="en-US" sz="1800" b="1" i="1" u="none" dirty="0" smtClean="0">
                <a:latin typeface="Arial" charset="0"/>
              </a:rPr>
              <a:t> </a:t>
            </a:r>
            <a:endParaRPr lang="en-US" sz="1800" dirty="0" smtClean="0"/>
          </a:p>
          <a:p>
            <a:pPr marL="274320" indent="-274320" rtl="1" eaLnBrk="1" fontAlgn="auto" hangingPunct="1">
              <a:spcBef>
                <a:spcPts val="580"/>
              </a:spcBef>
              <a:spcAft>
                <a:spcPts val="0"/>
              </a:spcAft>
              <a:buFont typeface="Wingdings 2"/>
              <a:buChar char=""/>
              <a:defRPr/>
            </a:pPr>
            <a:endParaRPr lang="en-US" sz="1800" b="1" i="1" u="none" dirty="0">
              <a:latin typeface="Arial" charset="0"/>
            </a:endParaRPr>
          </a:p>
        </p:txBody>
      </p:sp>
      <p:sp>
        <p:nvSpPr>
          <p:cNvPr id="7" name="TextBox 4"/>
          <p:cNvSpPr txBox="1">
            <a:spLocks noChangeArrowheads="1"/>
          </p:cNvSpPr>
          <p:nvPr/>
        </p:nvSpPr>
        <p:spPr bwMode="auto">
          <a:xfrm>
            <a:off x="3200400" y="5334000"/>
            <a:ext cx="2667000" cy="1015663"/>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1200" dirty="0">
                <a:latin typeface="Times New Roman" pitchFamily="18" charset="0"/>
                <a:cs typeface="Times New Roman" pitchFamily="18" charset="0"/>
              </a:rPr>
              <a:t>Prepared by Prof. </a:t>
            </a:r>
            <a:r>
              <a:rPr lang="en-US" sz="1200" dirty="0" smtClean="0">
                <a:latin typeface="Times New Roman" pitchFamily="18" charset="0"/>
                <a:cs typeface="Times New Roman" pitchFamily="18" charset="0"/>
              </a:rPr>
              <a:t>Divyesh B. Patel</a:t>
            </a:r>
            <a:endParaRPr lang="en-US" sz="1200" dirty="0">
              <a:latin typeface="Times New Roman" pitchFamily="18" charset="0"/>
              <a:cs typeface="Times New Roman" pitchFamily="18" charset="0"/>
            </a:endParaRPr>
          </a:p>
          <a:p>
            <a:pPr algn="ctr"/>
            <a:r>
              <a:rPr lang="en-US" sz="1200" dirty="0">
                <a:latin typeface="Times New Roman" pitchFamily="18" charset="0"/>
                <a:cs typeface="Times New Roman" pitchFamily="18" charset="0"/>
              </a:rPr>
              <a:t>Mechanical Engg. Dept</a:t>
            </a:r>
          </a:p>
          <a:p>
            <a:pPr algn="ctr"/>
            <a:r>
              <a:rPr lang="en-US" sz="1200" dirty="0">
                <a:latin typeface="Times New Roman" pitchFamily="18" charset="0"/>
                <a:cs typeface="Times New Roman" pitchFamily="18" charset="0"/>
              </a:rPr>
              <a:t>LE. College, </a:t>
            </a:r>
            <a:r>
              <a:rPr lang="en-US" sz="1200" dirty="0" smtClean="0">
                <a:latin typeface="Times New Roman" pitchFamily="18" charset="0"/>
                <a:cs typeface="Times New Roman" pitchFamily="18" charset="0"/>
              </a:rPr>
              <a:t>Morbi</a:t>
            </a:r>
          </a:p>
          <a:p>
            <a:pPr algn="ctr"/>
            <a:r>
              <a:rPr lang="en-US" sz="1200" dirty="0" smtClean="0">
                <a:latin typeface="Times New Roman" pitchFamily="18" charset="0"/>
                <a:cs typeface="Times New Roman" pitchFamily="18" charset="0"/>
              </a:rPr>
              <a:t>+919925282644</a:t>
            </a:r>
          </a:p>
          <a:p>
            <a:pPr algn="ctr"/>
            <a:r>
              <a:rPr lang="en-US" sz="1200" dirty="0" smtClean="0">
                <a:latin typeface="Times New Roman" pitchFamily="18" charset="0"/>
                <a:cs typeface="Times New Roman" pitchFamily="18" charset="0"/>
              </a:rPr>
              <a:t>divyesh21dragon@gmail.com</a:t>
            </a:r>
            <a:endParaRPr lang="en-US"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0"/>
            <a:ext cx="9144000" cy="990600"/>
          </a:xfrm>
        </p:spPr>
        <p:txBody>
          <a:bodyPr/>
          <a:lstStyle/>
          <a:p>
            <a:pPr eaLnBrk="1" hangingPunct="1"/>
            <a:r>
              <a:rPr lang="en-US" sz="3200" dirty="0" smtClean="0">
                <a:latin typeface="Times New Roman" pitchFamily="18" charset="0"/>
                <a:cs typeface="Times New Roman" pitchFamily="18" charset="0"/>
              </a:rPr>
              <a:t>Acceleration of a Particle along a Circular Path</a:t>
            </a:r>
          </a:p>
        </p:txBody>
      </p:sp>
      <p:cxnSp>
        <p:nvCxnSpPr>
          <p:cNvPr id="5" name="Straight Connector 4"/>
          <p:cNvCxnSpPr/>
          <p:nvPr/>
        </p:nvCxnSpPr>
        <p:spPr>
          <a:xfrm rot="5400000">
            <a:off x="3505596" y="3962004"/>
            <a:ext cx="3352800" cy="792"/>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TextBox 7"/>
          <p:cNvSpPr txBox="1">
            <a:spLocks noChangeArrowheads="1"/>
          </p:cNvSpPr>
          <p:nvPr/>
        </p:nvSpPr>
        <p:spPr bwMode="auto">
          <a:xfrm>
            <a:off x="5029200" y="5603875"/>
            <a:ext cx="533400" cy="381000"/>
          </a:xfrm>
          <a:prstGeom prst="rect">
            <a:avLst/>
          </a:prstGeom>
          <a:noFill/>
          <a:ln w="9525">
            <a:noFill/>
            <a:miter lim="800000"/>
            <a:headEnd/>
            <a:tailEnd/>
          </a:ln>
        </p:spPr>
        <p:txBody>
          <a:bodyPr>
            <a:spAutoFit/>
          </a:bodyPr>
          <a:lstStyle/>
          <a:p>
            <a:r>
              <a:rPr lang="en-US" dirty="0"/>
              <a:t>O</a:t>
            </a:r>
          </a:p>
        </p:txBody>
      </p:sp>
      <p:sp>
        <p:nvSpPr>
          <p:cNvPr id="9" name="TextBox 8"/>
          <p:cNvSpPr txBox="1">
            <a:spLocks noChangeArrowheads="1"/>
          </p:cNvSpPr>
          <p:nvPr/>
        </p:nvSpPr>
        <p:spPr bwMode="auto">
          <a:xfrm>
            <a:off x="5029200" y="1839912"/>
            <a:ext cx="457200" cy="369888"/>
          </a:xfrm>
          <a:prstGeom prst="rect">
            <a:avLst/>
          </a:prstGeom>
          <a:noFill/>
          <a:ln w="9525">
            <a:noFill/>
            <a:miter lim="800000"/>
            <a:headEnd/>
            <a:tailEnd/>
          </a:ln>
        </p:spPr>
        <p:txBody>
          <a:bodyPr>
            <a:spAutoFit/>
          </a:bodyPr>
          <a:lstStyle/>
          <a:p>
            <a:r>
              <a:rPr lang="en-US" dirty="0"/>
              <a:t>A</a:t>
            </a:r>
          </a:p>
        </p:txBody>
      </p:sp>
      <p:sp>
        <p:nvSpPr>
          <p:cNvPr id="11" name="Curved Right Arrow 10"/>
          <p:cNvSpPr/>
          <p:nvPr/>
        </p:nvSpPr>
        <p:spPr>
          <a:xfrm rot="5400000">
            <a:off x="5029200" y="4727575"/>
            <a:ext cx="190500" cy="5715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5" name="TextBox 14"/>
          <p:cNvSpPr txBox="1">
            <a:spLocks noChangeArrowheads="1"/>
          </p:cNvSpPr>
          <p:nvPr/>
        </p:nvSpPr>
        <p:spPr bwMode="auto">
          <a:xfrm>
            <a:off x="4191000" y="1828800"/>
            <a:ext cx="533400" cy="381000"/>
          </a:xfrm>
          <a:prstGeom prst="rect">
            <a:avLst/>
          </a:prstGeom>
          <a:noFill/>
          <a:ln w="9525">
            <a:noFill/>
            <a:miter lim="800000"/>
            <a:headEnd/>
            <a:tailEnd/>
          </a:ln>
        </p:spPr>
        <p:txBody>
          <a:bodyPr>
            <a:spAutoFit/>
          </a:bodyPr>
          <a:lstStyle/>
          <a:p>
            <a:r>
              <a:rPr lang="en-US" i="1" dirty="0">
                <a:latin typeface="Times New Roman" pitchFamily="18" charset="0"/>
                <a:cs typeface="Times New Roman" pitchFamily="18" charset="0"/>
              </a:rPr>
              <a:t>v</a:t>
            </a:r>
          </a:p>
        </p:txBody>
      </p:sp>
      <p:cxnSp>
        <p:nvCxnSpPr>
          <p:cNvPr id="17" name="Straight Arrow Connector 16"/>
          <p:cNvCxnSpPr/>
          <p:nvPr/>
        </p:nvCxnSpPr>
        <p:spPr>
          <a:xfrm rot="10800000">
            <a:off x="4038600" y="2286000"/>
            <a:ext cx="1143000" cy="158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Arc 20"/>
          <p:cNvSpPr>
            <a:spLocks noChangeAspect="1"/>
          </p:cNvSpPr>
          <p:nvPr/>
        </p:nvSpPr>
        <p:spPr>
          <a:xfrm rot="16200000">
            <a:off x="1676400" y="3200400"/>
            <a:ext cx="7010401" cy="5181599"/>
          </a:xfrm>
          <a:prstGeom prst="arc">
            <a:avLst>
              <a:gd name="adj1" fmla="val 16521913"/>
              <a:gd name="adj2" fmla="val 5472742"/>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23" name="Straight Arrow Connector 22"/>
          <p:cNvCxnSpPr/>
          <p:nvPr/>
        </p:nvCxnSpPr>
        <p:spPr>
          <a:xfrm rot="5400000" flipH="1" flipV="1">
            <a:off x="4381500" y="3543300"/>
            <a:ext cx="28956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a:spLocks noChangeArrowheads="1"/>
          </p:cNvSpPr>
          <p:nvPr/>
        </p:nvSpPr>
        <p:spPr bwMode="auto">
          <a:xfrm>
            <a:off x="5562600" y="3962400"/>
            <a:ext cx="381000" cy="369888"/>
          </a:xfrm>
          <a:prstGeom prst="rect">
            <a:avLst/>
          </a:prstGeom>
          <a:noFill/>
          <a:ln w="9525">
            <a:noFill/>
            <a:miter lim="800000"/>
            <a:headEnd/>
            <a:tailEnd/>
          </a:ln>
        </p:spPr>
        <p:txBody>
          <a:bodyPr>
            <a:spAutoFit/>
          </a:bodyPr>
          <a:lstStyle/>
          <a:p>
            <a:r>
              <a:rPr lang="en-US" i="1" dirty="0">
                <a:latin typeface="Times New Roman" pitchFamily="18" charset="0"/>
                <a:cs typeface="Times New Roman" pitchFamily="18" charset="0"/>
              </a:rPr>
              <a:t>r</a:t>
            </a:r>
          </a:p>
        </p:txBody>
      </p:sp>
      <p:cxnSp>
        <p:nvCxnSpPr>
          <p:cNvPr id="32" name="Straight Connector 31"/>
          <p:cNvCxnSpPr/>
          <p:nvPr/>
        </p:nvCxnSpPr>
        <p:spPr>
          <a:xfrm rot="16200000" flipH="1">
            <a:off x="3086103" y="3543301"/>
            <a:ext cx="2514597" cy="1676398"/>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3200400" y="2362200"/>
            <a:ext cx="533400" cy="369888"/>
          </a:xfrm>
          <a:prstGeom prst="rect">
            <a:avLst/>
          </a:prstGeom>
          <a:noFill/>
          <a:ln w="9525">
            <a:noFill/>
            <a:miter lim="800000"/>
            <a:headEnd/>
            <a:tailEnd/>
          </a:ln>
        </p:spPr>
        <p:txBody>
          <a:bodyPr>
            <a:spAutoFit/>
          </a:bodyPr>
          <a:lstStyle/>
          <a:p>
            <a:r>
              <a:rPr lang="en-US" dirty="0" smtClean="0"/>
              <a:t>B</a:t>
            </a:r>
            <a:endParaRPr lang="en-US" baseline="-25000" dirty="0"/>
          </a:p>
        </p:txBody>
      </p:sp>
      <p:sp>
        <p:nvSpPr>
          <p:cNvPr id="46" name="TextBox 45"/>
          <p:cNvSpPr txBox="1">
            <a:spLocks noChangeArrowheads="1"/>
          </p:cNvSpPr>
          <p:nvPr/>
        </p:nvSpPr>
        <p:spPr bwMode="auto">
          <a:xfrm>
            <a:off x="1447800" y="4002087"/>
            <a:ext cx="1219200" cy="646113"/>
          </a:xfrm>
          <a:prstGeom prst="rect">
            <a:avLst/>
          </a:prstGeom>
          <a:noFill/>
          <a:ln w="9525">
            <a:noFill/>
            <a:miter lim="800000"/>
            <a:headEnd/>
            <a:tailEnd/>
          </a:ln>
        </p:spPr>
        <p:txBody>
          <a:bodyPr>
            <a:spAutoFit/>
          </a:bodyPr>
          <a:lstStyle/>
          <a:p>
            <a:r>
              <a:rPr lang="en-US" i="1" dirty="0">
                <a:latin typeface="Times New Roman" pitchFamily="18" charset="0"/>
                <a:cs typeface="Times New Roman" pitchFamily="18" charset="0"/>
              </a:rPr>
              <a:t>v + </a:t>
            </a:r>
            <a:r>
              <a:rPr lang="en-US" dirty="0">
                <a:latin typeface="Times New Roman" pitchFamily="18" charset="0"/>
                <a:cs typeface="Times New Roman" pitchFamily="18" charset="0"/>
              </a:rPr>
              <a:t>δ</a:t>
            </a:r>
            <a:r>
              <a:rPr lang="en-US" i="1" dirty="0">
                <a:latin typeface="Times New Roman" pitchFamily="18" charset="0"/>
                <a:cs typeface="Times New Roman" pitchFamily="18" charset="0"/>
              </a:rPr>
              <a:t> v</a:t>
            </a:r>
            <a:endParaRPr lang="en-US" dirty="0">
              <a:latin typeface="Times New Roman" pitchFamily="18" charset="0"/>
              <a:cs typeface="Times New Roman" pitchFamily="18" charset="0"/>
            </a:endParaRPr>
          </a:p>
          <a:p>
            <a:endParaRPr lang="en-US" i="1" dirty="0"/>
          </a:p>
        </p:txBody>
      </p:sp>
      <p:sp>
        <p:nvSpPr>
          <p:cNvPr id="47" name="Rectangle 46"/>
          <p:cNvSpPr>
            <a:spLocks noChangeArrowheads="1"/>
          </p:cNvSpPr>
          <p:nvPr/>
        </p:nvSpPr>
        <p:spPr bwMode="auto">
          <a:xfrm>
            <a:off x="5214937" y="4506912"/>
            <a:ext cx="347663" cy="369888"/>
          </a:xfrm>
          <a:prstGeom prst="rect">
            <a:avLst/>
          </a:prstGeom>
          <a:noFill/>
          <a:ln w="9525">
            <a:noFill/>
            <a:miter lim="800000"/>
            <a:headEnd/>
            <a:tailEnd/>
          </a:ln>
        </p:spPr>
        <p:txBody>
          <a:bodyPr wrap="none">
            <a:spAutoFit/>
          </a:bodyPr>
          <a:lstStyle/>
          <a:p>
            <a:r>
              <a:rPr lang="en-US" i="1" dirty="0">
                <a:latin typeface="Times New Roman" pitchFamily="18" charset="0"/>
                <a:cs typeface="Times New Roman" pitchFamily="18" charset="0"/>
              </a:rPr>
              <a:t>ω</a:t>
            </a:r>
          </a:p>
        </p:txBody>
      </p:sp>
      <p:cxnSp>
        <p:nvCxnSpPr>
          <p:cNvPr id="50" name="Straight Arrow Connector 49"/>
          <p:cNvCxnSpPr/>
          <p:nvPr/>
        </p:nvCxnSpPr>
        <p:spPr>
          <a:xfrm rot="5400000">
            <a:off x="2324100" y="3162300"/>
            <a:ext cx="1219200" cy="1143000"/>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a:spLocks noChangeArrowheads="1"/>
          </p:cNvSpPr>
          <p:nvPr/>
        </p:nvSpPr>
        <p:spPr bwMode="auto">
          <a:xfrm>
            <a:off x="4495800" y="4038600"/>
            <a:ext cx="914400" cy="369888"/>
          </a:xfrm>
          <a:prstGeom prst="rect">
            <a:avLst/>
          </a:prstGeom>
          <a:noFill/>
          <a:ln w="9525">
            <a:noFill/>
            <a:miter lim="800000"/>
            <a:headEnd/>
            <a:tailEnd/>
          </a:ln>
        </p:spPr>
        <p:txBody>
          <a:bodyPr>
            <a:spAutoFit/>
          </a:bodyPr>
          <a:lstStyle/>
          <a:p>
            <a:r>
              <a:rPr lang="en-US" dirty="0"/>
              <a:t> </a:t>
            </a:r>
            <a:r>
              <a:rPr lang="en-US" i="1" dirty="0" err="1">
                <a:latin typeface="Times New Roman" pitchFamily="18" charset="0"/>
                <a:cs typeface="Times New Roman" pitchFamily="18" charset="0"/>
              </a:rPr>
              <a:t>δθ</a:t>
            </a:r>
            <a:endParaRPr lang="en-US" i="1" dirty="0">
              <a:latin typeface="Times New Roman" pitchFamily="18" charset="0"/>
              <a:cs typeface="Times New Roman" pitchFamily="18" charset="0"/>
            </a:endParaRPr>
          </a:p>
        </p:txBody>
      </p:sp>
      <p:sp>
        <p:nvSpPr>
          <p:cNvPr id="38" name="Arc 37"/>
          <p:cNvSpPr/>
          <p:nvPr/>
        </p:nvSpPr>
        <p:spPr>
          <a:xfrm rot="18610624">
            <a:off x="4562184" y="4544940"/>
            <a:ext cx="809677" cy="675854"/>
          </a:xfrm>
          <a:prstGeom prst="arc">
            <a:avLst>
              <a:gd name="adj1" fmla="val 14627697"/>
              <a:gd name="adj2" fmla="val 2096467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1" name="Oval 70"/>
          <p:cNvSpPr/>
          <p:nvPr/>
        </p:nvSpPr>
        <p:spPr>
          <a:xfrm>
            <a:off x="5135881" y="2240281"/>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5135881" y="5593081"/>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urved Right Arrow 21"/>
          <p:cNvSpPr/>
          <p:nvPr/>
        </p:nvSpPr>
        <p:spPr>
          <a:xfrm rot="5400000">
            <a:off x="5067300" y="3924300"/>
            <a:ext cx="190500" cy="5715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4" name="Rectangle 23"/>
          <p:cNvSpPr>
            <a:spLocks noChangeArrowheads="1"/>
          </p:cNvSpPr>
          <p:nvPr/>
        </p:nvSpPr>
        <p:spPr bwMode="auto">
          <a:xfrm>
            <a:off x="5257800" y="3505200"/>
            <a:ext cx="306494" cy="369332"/>
          </a:xfrm>
          <a:prstGeom prst="rect">
            <a:avLst/>
          </a:prstGeom>
          <a:noFill/>
          <a:ln w="9525">
            <a:noFill/>
            <a:miter lim="800000"/>
            <a:headEnd/>
            <a:tailEnd/>
          </a:ln>
        </p:spPr>
        <p:txBody>
          <a:bodyPr wrap="none">
            <a:spAutoFit/>
          </a:bodyPr>
          <a:lstStyle/>
          <a:p>
            <a:r>
              <a:rPr lang="el-GR" i="1" dirty="0" smtClean="0">
                <a:latin typeface="Times New Roman" pitchFamily="18" charset="0"/>
                <a:cs typeface="Times New Roman" pitchFamily="18" charset="0"/>
              </a:rPr>
              <a:t>α</a:t>
            </a:r>
            <a:endParaRPr lang="en-US" i="1" dirty="0">
              <a:latin typeface="Times New Roman" pitchFamily="18" charset="0"/>
              <a:cs typeface="Times New Roman" pitchFamily="18" charset="0"/>
            </a:endParaRPr>
          </a:p>
        </p:txBody>
      </p:sp>
      <p:sp>
        <p:nvSpPr>
          <p:cNvPr id="25" name="TextBox 79"/>
          <p:cNvSpPr txBox="1"/>
          <p:nvPr/>
        </p:nvSpPr>
        <p:spPr>
          <a:xfrm>
            <a:off x="746760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ox(in)">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strips(downLeft)">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box(in)">
                                      <p:cBhvr>
                                        <p:cTn id="30" dur="500"/>
                                        <p:tgtEl>
                                          <p:spTgt spid="47"/>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strips(downLeft)">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box(in)">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8" presetClass="entr" presetSubtype="12" fill="hold"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strips(downLeft)">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21"/>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8" presetClass="entr" presetSubtype="3" fill="hold" nodeType="click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strips(upRight)">
                                      <p:cBhvr>
                                        <p:cTn id="58" dur="500"/>
                                        <p:tgtEl>
                                          <p:spTgt spid="23"/>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wipe(down)">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12" fill="hold" nodeType="click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strips(downLeft)">
                                      <p:cBhvr>
                                        <p:cTn id="72" dur="500"/>
                                        <p:tgtEl>
                                          <p:spTgt spid="38"/>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4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8" presetClass="entr" presetSubtype="12" fill="hold" nodeType="clickEffect">
                                  <p:stCondLst>
                                    <p:cond delay="0"/>
                                  </p:stCondLst>
                                  <p:childTnLst>
                                    <p:set>
                                      <p:cBhvr>
                                        <p:cTn id="84" dur="1" fill="hold">
                                          <p:stCondLst>
                                            <p:cond delay="0"/>
                                          </p:stCondLst>
                                        </p:cTn>
                                        <p:tgtEl>
                                          <p:spTgt spid="50"/>
                                        </p:tgtEl>
                                        <p:attrNameLst>
                                          <p:attrName>style.visibility</p:attrName>
                                        </p:attrNameLst>
                                      </p:cBhvr>
                                      <p:to>
                                        <p:strVal val="visible"/>
                                      </p:to>
                                    </p:set>
                                    <p:animEffect transition="in" filter="strips(downLeft)">
                                      <p:cBhvr>
                                        <p:cTn id="85" dur="500"/>
                                        <p:tgtEl>
                                          <p:spTgt spid="50"/>
                                        </p:tgtEl>
                                      </p:cBhvr>
                                    </p:animEffec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animBg="1"/>
      <p:bldP spid="15" grpId="0"/>
      <p:bldP spid="30" grpId="0"/>
      <p:bldP spid="42" grpId="0"/>
      <p:bldP spid="46" grpId="0"/>
      <p:bldP spid="47" grpId="0"/>
      <p:bldP spid="37" grpId="0"/>
      <p:bldP spid="71" grpId="0" animBg="1"/>
      <p:bldP spid="73" grpId="0" animBg="1"/>
      <p:bldP spid="22" grpId="0" animBg="1"/>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3" name="Title 1"/>
          <p:cNvSpPr>
            <a:spLocks noGrp="1"/>
          </p:cNvSpPr>
          <p:nvPr>
            <p:ph type="title"/>
          </p:nvPr>
        </p:nvSpPr>
        <p:spPr>
          <a:xfrm>
            <a:off x="0" y="0"/>
            <a:ext cx="9144000" cy="990600"/>
          </a:xfrm>
        </p:spPr>
        <p:txBody>
          <a:bodyPr/>
          <a:lstStyle/>
          <a:p>
            <a:pPr algn="l" eaLnBrk="1" hangingPunct="1"/>
            <a:r>
              <a:rPr lang="en-US" sz="3200" dirty="0" smtClean="0">
                <a:latin typeface="Times New Roman" pitchFamily="18" charset="0"/>
                <a:cs typeface="Times New Roman" pitchFamily="18" charset="0"/>
              </a:rPr>
              <a:t>Component of acceleration</a:t>
            </a:r>
          </a:p>
        </p:txBody>
      </p:sp>
      <p:sp>
        <p:nvSpPr>
          <p:cNvPr id="36" name="Oval 35"/>
          <p:cNvSpPr/>
          <p:nvPr/>
        </p:nvSpPr>
        <p:spPr>
          <a:xfrm flipH="1" flipV="1">
            <a:off x="8335963" y="1600200"/>
            <a:ext cx="46037" cy="46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7" name="Straight Arrow Connector 36"/>
          <p:cNvCxnSpPr>
            <a:stCxn id="36" idx="4"/>
          </p:cNvCxnSpPr>
          <p:nvPr/>
        </p:nvCxnSpPr>
        <p:spPr>
          <a:xfrm flipH="1">
            <a:off x="6629400" y="1600200"/>
            <a:ext cx="1728788" cy="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a:spLocks noChangeArrowheads="1"/>
          </p:cNvSpPr>
          <p:nvPr/>
        </p:nvSpPr>
        <p:spPr bwMode="auto">
          <a:xfrm>
            <a:off x="8534400" y="1447800"/>
            <a:ext cx="304800" cy="381000"/>
          </a:xfrm>
          <a:prstGeom prst="rect">
            <a:avLst/>
          </a:prstGeom>
          <a:noFill/>
          <a:ln w="9525">
            <a:noFill/>
            <a:miter lim="800000"/>
            <a:headEnd/>
            <a:tailEnd/>
          </a:ln>
        </p:spPr>
        <p:txBody>
          <a:bodyPr>
            <a:spAutoFit/>
          </a:bodyPr>
          <a:lstStyle/>
          <a:p>
            <a:r>
              <a:rPr lang="en-US"/>
              <a:t>o</a:t>
            </a:r>
          </a:p>
        </p:txBody>
      </p:sp>
      <p:sp>
        <p:nvSpPr>
          <p:cNvPr id="42" name="TextBox 41"/>
          <p:cNvSpPr txBox="1">
            <a:spLocks noChangeArrowheads="1"/>
          </p:cNvSpPr>
          <p:nvPr/>
        </p:nvSpPr>
        <p:spPr bwMode="auto">
          <a:xfrm>
            <a:off x="6400800" y="1230312"/>
            <a:ext cx="304800" cy="369888"/>
          </a:xfrm>
          <a:prstGeom prst="rect">
            <a:avLst/>
          </a:prstGeom>
          <a:noFill/>
          <a:ln w="9525">
            <a:noFill/>
            <a:miter lim="800000"/>
            <a:headEnd/>
            <a:tailEnd/>
          </a:ln>
        </p:spPr>
        <p:txBody>
          <a:bodyPr>
            <a:spAutoFit/>
          </a:bodyPr>
          <a:lstStyle/>
          <a:p>
            <a:r>
              <a:rPr lang="en-US" dirty="0" smtClean="0"/>
              <a:t>a</a:t>
            </a:r>
            <a:endParaRPr lang="en-US" dirty="0"/>
          </a:p>
        </p:txBody>
      </p:sp>
      <p:sp>
        <p:nvSpPr>
          <p:cNvPr id="43" name="TextBox 42"/>
          <p:cNvSpPr txBox="1">
            <a:spLocks noChangeArrowheads="1"/>
          </p:cNvSpPr>
          <p:nvPr/>
        </p:nvSpPr>
        <p:spPr bwMode="auto">
          <a:xfrm>
            <a:off x="7086600" y="1143000"/>
            <a:ext cx="838200" cy="369332"/>
          </a:xfrm>
          <a:prstGeom prst="rect">
            <a:avLst/>
          </a:prstGeom>
          <a:noFill/>
          <a:ln w="9525">
            <a:noFill/>
            <a:miter lim="800000"/>
            <a:headEnd/>
            <a:tailEnd/>
          </a:ln>
        </p:spPr>
        <p:txBody>
          <a:bodyPr wrap="square">
            <a:spAutoFit/>
          </a:bodyPr>
          <a:lstStyle/>
          <a:p>
            <a:r>
              <a:rPr lang="en-US" i="1" dirty="0" smtClean="0">
                <a:latin typeface="Times New Roman" pitchFamily="18" charset="0"/>
                <a:cs typeface="Times New Roman" pitchFamily="18" charset="0"/>
              </a:rPr>
              <a:t>v</a:t>
            </a:r>
            <a:endParaRPr lang="en-US" dirty="0"/>
          </a:p>
        </p:txBody>
      </p:sp>
      <p:cxnSp>
        <p:nvCxnSpPr>
          <p:cNvPr id="44" name="Straight Arrow Connector 43"/>
          <p:cNvCxnSpPr/>
          <p:nvPr/>
        </p:nvCxnSpPr>
        <p:spPr>
          <a:xfrm flipH="1">
            <a:off x="6172200" y="1600200"/>
            <a:ext cx="2209800" cy="152400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a:spLocks noChangeArrowheads="1"/>
          </p:cNvSpPr>
          <p:nvPr/>
        </p:nvSpPr>
        <p:spPr bwMode="auto">
          <a:xfrm>
            <a:off x="5867400" y="2819400"/>
            <a:ext cx="457200" cy="369887"/>
          </a:xfrm>
          <a:prstGeom prst="rect">
            <a:avLst/>
          </a:prstGeom>
          <a:noFill/>
          <a:ln w="9525">
            <a:noFill/>
            <a:miter lim="800000"/>
            <a:headEnd/>
            <a:tailEnd/>
          </a:ln>
        </p:spPr>
        <p:txBody>
          <a:bodyPr>
            <a:spAutoFit/>
          </a:bodyPr>
          <a:lstStyle/>
          <a:p>
            <a:r>
              <a:rPr lang="en-US" dirty="0" smtClean="0"/>
              <a:t>b</a:t>
            </a:r>
            <a:endParaRPr lang="en-US" baseline="-25000" dirty="0"/>
          </a:p>
        </p:txBody>
      </p:sp>
      <p:sp>
        <p:nvSpPr>
          <p:cNvPr id="53" name="Arc 52"/>
          <p:cNvSpPr/>
          <p:nvPr/>
        </p:nvSpPr>
        <p:spPr>
          <a:xfrm rot="11566177">
            <a:off x="7613650" y="1225550"/>
            <a:ext cx="838200" cy="838200"/>
          </a:xfrm>
          <a:prstGeom prst="arc">
            <a:avLst>
              <a:gd name="adj1" fmla="val 17289264"/>
              <a:gd name="adj2" fmla="val 210901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4" name="TextBox 53"/>
          <p:cNvSpPr txBox="1">
            <a:spLocks noChangeArrowheads="1"/>
          </p:cNvSpPr>
          <p:nvPr/>
        </p:nvSpPr>
        <p:spPr bwMode="auto">
          <a:xfrm>
            <a:off x="7086600" y="1676400"/>
            <a:ext cx="533400" cy="369888"/>
          </a:xfrm>
          <a:prstGeom prst="rect">
            <a:avLst/>
          </a:prstGeom>
          <a:noFill/>
          <a:ln w="9525">
            <a:noFill/>
            <a:miter lim="800000"/>
            <a:headEnd/>
            <a:tailEnd/>
          </a:ln>
        </p:spPr>
        <p:txBody>
          <a:bodyPr>
            <a:spAutoFit/>
          </a:bodyPr>
          <a:lstStyle/>
          <a:p>
            <a:r>
              <a:rPr lang="en-US"/>
              <a:t> </a:t>
            </a:r>
            <a:r>
              <a:rPr lang="en-US" i="1">
                <a:latin typeface="Times New Roman" pitchFamily="18" charset="0"/>
                <a:cs typeface="Times New Roman" pitchFamily="18" charset="0"/>
              </a:rPr>
              <a:t>δθ</a:t>
            </a:r>
          </a:p>
        </p:txBody>
      </p:sp>
      <p:cxnSp>
        <p:nvCxnSpPr>
          <p:cNvPr id="56" name="Straight Arrow Connector 55"/>
          <p:cNvCxnSpPr/>
          <p:nvPr/>
        </p:nvCxnSpPr>
        <p:spPr>
          <a:xfrm flipH="1">
            <a:off x="6172200" y="1600200"/>
            <a:ext cx="457200" cy="152400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a:spLocks noChangeArrowheads="1"/>
          </p:cNvSpPr>
          <p:nvPr/>
        </p:nvSpPr>
        <p:spPr bwMode="auto">
          <a:xfrm>
            <a:off x="7162800" y="2525712"/>
            <a:ext cx="1143000" cy="369888"/>
          </a:xfrm>
          <a:prstGeom prst="rect">
            <a:avLst/>
          </a:prstGeom>
          <a:noFill/>
          <a:ln w="9525">
            <a:noFill/>
            <a:miter lim="800000"/>
            <a:headEnd/>
            <a:tailEnd/>
          </a:ln>
        </p:spPr>
        <p:txBody>
          <a:bodyPr wrap="square">
            <a:spAutoFit/>
          </a:bodyPr>
          <a:lstStyle/>
          <a:p>
            <a:r>
              <a:rPr lang="en-US" i="1" dirty="0" smtClean="0">
                <a:latin typeface="Times New Roman" pitchFamily="18" charset="0"/>
                <a:cs typeface="Times New Roman" pitchFamily="18" charset="0"/>
              </a:rPr>
              <a:t>v + </a:t>
            </a:r>
            <a:r>
              <a:rPr lang="en-US"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 v</a:t>
            </a:r>
            <a:endParaRPr lang="en-US" dirty="0">
              <a:latin typeface="Times New Roman" pitchFamily="18" charset="0"/>
              <a:cs typeface="Times New Roman" pitchFamily="18" charset="0"/>
            </a:endParaRPr>
          </a:p>
        </p:txBody>
      </p:sp>
      <p:cxnSp>
        <p:nvCxnSpPr>
          <p:cNvPr id="61" name="Straight Connector 60"/>
          <p:cNvCxnSpPr/>
          <p:nvPr/>
        </p:nvCxnSpPr>
        <p:spPr>
          <a:xfrm flipH="1">
            <a:off x="6172200" y="1600200"/>
            <a:ext cx="457200"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6172200" y="1600200"/>
            <a:ext cx="0" cy="15240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6172200" y="1981200"/>
            <a:ext cx="0" cy="228600"/>
          </a:xfrm>
          <a:prstGeom prst="straightConnector1">
            <a:avLst/>
          </a:prstGeom>
          <a:ln>
            <a:prstDash val="sysDot"/>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H="1">
            <a:off x="6248400" y="1600200"/>
            <a:ext cx="152400" cy="0"/>
          </a:xfrm>
          <a:prstGeom prst="straightConnector1">
            <a:avLst/>
          </a:prstGeom>
          <a:ln>
            <a:prstDash val="sysDot"/>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a:spLocks noChangeArrowheads="1"/>
          </p:cNvSpPr>
          <p:nvPr/>
        </p:nvSpPr>
        <p:spPr bwMode="auto">
          <a:xfrm>
            <a:off x="5715000" y="1219200"/>
            <a:ext cx="304800" cy="369888"/>
          </a:xfrm>
          <a:prstGeom prst="rect">
            <a:avLst/>
          </a:prstGeom>
          <a:noFill/>
          <a:ln w="9525">
            <a:noFill/>
            <a:miter lim="800000"/>
            <a:headEnd/>
            <a:tailEnd/>
          </a:ln>
        </p:spPr>
        <p:txBody>
          <a:bodyPr>
            <a:spAutoFit/>
          </a:bodyPr>
          <a:lstStyle/>
          <a:p>
            <a:r>
              <a:rPr lang="en-US" dirty="0" smtClean="0"/>
              <a:t>c</a:t>
            </a:r>
            <a:endParaRPr lang="en-US" dirty="0"/>
          </a:p>
        </p:txBody>
      </p:sp>
      <p:cxnSp>
        <p:nvCxnSpPr>
          <p:cNvPr id="79" name="Straight Connector 78"/>
          <p:cNvCxnSpPr/>
          <p:nvPr/>
        </p:nvCxnSpPr>
        <p:spPr>
          <a:xfrm>
            <a:off x="6172200" y="9144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8382000" y="9144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6172200" y="1066800"/>
            <a:ext cx="22098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a:spLocks noChangeArrowheads="1"/>
          </p:cNvSpPr>
          <p:nvPr/>
        </p:nvSpPr>
        <p:spPr bwMode="auto">
          <a:xfrm>
            <a:off x="6477000" y="533400"/>
            <a:ext cx="1828800" cy="369332"/>
          </a:xfrm>
          <a:prstGeom prst="rect">
            <a:avLst/>
          </a:prstGeom>
          <a:noFill/>
          <a:ln w="9525">
            <a:noFill/>
            <a:miter lim="800000"/>
            <a:headEnd/>
            <a:tailEnd/>
          </a:ln>
        </p:spPr>
        <p:txBody>
          <a:bodyPr wrap="square">
            <a:spAutoFit/>
          </a:bodyPr>
          <a:lstStyle/>
          <a:p>
            <a:pPr algn="ctr"/>
            <a:r>
              <a:rPr lang="en-US" i="1" dirty="0" smtClean="0">
                <a:latin typeface="Times New Roman" pitchFamily="18" charset="0"/>
                <a:cs typeface="Times New Roman" pitchFamily="18" charset="0"/>
              </a:rPr>
              <a:t>(v + </a:t>
            </a:r>
            <a:r>
              <a:rPr lang="en-US" dirty="0" err="1" smtClean="0">
                <a:latin typeface="Times New Roman" pitchFamily="18" charset="0"/>
                <a:cs typeface="Times New Roman" pitchFamily="18" charset="0"/>
              </a:rPr>
              <a:t>δv</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cos</a:t>
            </a:r>
            <a:r>
              <a:rPr lang="en-US" i="1" dirty="0" smtClean="0">
                <a:latin typeface="Times New Roman" pitchFamily="18" charset="0"/>
                <a:cs typeface="Times New Roman" pitchFamily="18" charset="0"/>
              </a:rPr>
              <a:t> </a:t>
            </a:r>
            <a:r>
              <a:rPr lang="en-US" i="1" dirty="0" err="1">
                <a:latin typeface="Times New Roman" pitchFamily="18" charset="0"/>
                <a:cs typeface="Times New Roman" pitchFamily="18" charset="0"/>
              </a:rPr>
              <a:t>δθ</a:t>
            </a:r>
            <a:endParaRPr lang="en-US" dirty="0"/>
          </a:p>
        </p:txBody>
      </p:sp>
      <p:cxnSp>
        <p:nvCxnSpPr>
          <p:cNvPr id="84" name="Straight Connector 83"/>
          <p:cNvCxnSpPr/>
          <p:nvPr/>
        </p:nvCxnSpPr>
        <p:spPr>
          <a:xfrm flipH="1">
            <a:off x="5105400" y="16002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H="1">
            <a:off x="4953000" y="3124200"/>
            <a:ext cx="1143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a:off x="5257800" y="1600200"/>
            <a:ext cx="0" cy="1524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a:spLocks noChangeArrowheads="1"/>
          </p:cNvSpPr>
          <p:nvPr/>
        </p:nvSpPr>
        <p:spPr bwMode="auto">
          <a:xfrm rot="16200000">
            <a:off x="4082534" y="2101334"/>
            <a:ext cx="1676399" cy="369332"/>
          </a:xfrm>
          <a:prstGeom prst="rect">
            <a:avLst/>
          </a:prstGeom>
          <a:noFill/>
          <a:ln w="9525">
            <a:noFill/>
            <a:miter lim="800000"/>
            <a:headEnd/>
            <a:tailEnd/>
          </a:ln>
        </p:spPr>
        <p:txBody>
          <a:bodyPr wrap="square">
            <a:spAutoFit/>
          </a:bodyPr>
          <a:lstStyle/>
          <a:p>
            <a:r>
              <a:rPr lang="en-US" i="1" dirty="0" smtClean="0">
                <a:latin typeface="Times New Roman" pitchFamily="18" charset="0"/>
                <a:cs typeface="Times New Roman" pitchFamily="18" charset="0"/>
              </a:rPr>
              <a:t>(v + </a:t>
            </a:r>
            <a:r>
              <a:rPr lang="en-US" i="1" dirty="0" err="1" smtClean="0">
                <a:latin typeface="Times New Roman" pitchFamily="18" charset="0"/>
                <a:cs typeface="Times New Roman" pitchFamily="18" charset="0"/>
              </a:rPr>
              <a:t>v</a:t>
            </a:r>
            <a:r>
              <a:rPr lang="en-US" dirty="0" err="1"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 ) </a:t>
            </a:r>
            <a:r>
              <a:rPr lang="en-US" i="1" dirty="0">
                <a:latin typeface="Times New Roman" pitchFamily="18" charset="0"/>
                <a:cs typeface="Times New Roman" pitchFamily="18" charset="0"/>
              </a:rPr>
              <a:t>sin </a:t>
            </a:r>
            <a:r>
              <a:rPr lang="en-US" i="1" dirty="0" err="1">
                <a:latin typeface="Times New Roman" pitchFamily="18" charset="0"/>
                <a:cs typeface="Times New Roman" pitchFamily="18" charset="0"/>
              </a:rPr>
              <a:t>δθ</a:t>
            </a:r>
            <a:endParaRPr lang="en-US" dirty="0"/>
          </a:p>
        </p:txBody>
      </p:sp>
      <p:sp>
        <p:nvSpPr>
          <p:cNvPr id="58" name="TextBox 57"/>
          <p:cNvSpPr txBox="1">
            <a:spLocks noChangeArrowheads="1"/>
          </p:cNvSpPr>
          <p:nvPr/>
        </p:nvSpPr>
        <p:spPr bwMode="auto">
          <a:xfrm>
            <a:off x="4800600" y="4038600"/>
            <a:ext cx="4343400" cy="584200"/>
          </a:xfrm>
          <a:prstGeom prst="rect">
            <a:avLst/>
          </a:prstGeom>
          <a:noFill/>
          <a:ln w="9525">
            <a:noFill/>
            <a:miter lim="800000"/>
            <a:headEnd/>
            <a:tailEnd/>
          </a:ln>
        </p:spPr>
        <p:txBody>
          <a:bodyPr wrap="square">
            <a:spAutoFit/>
          </a:bodyPr>
          <a:lstStyle/>
          <a:p>
            <a:r>
              <a:rPr lang="en-US" sz="1600" dirty="0">
                <a:latin typeface="Times New Roman" pitchFamily="18" charset="0"/>
                <a:cs typeface="Times New Roman" pitchFamily="18" charset="0"/>
              </a:rPr>
              <a:t>Component of change in Velocity </a:t>
            </a:r>
            <a:r>
              <a:rPr lang="en-US" sz="1600" i="1" dirty="0" err="1" smtClean="0">
                <a:latin typeface="Times New Roman" pitchFamily="18" charset="0"/>
                <a:cs typeface="Times New Roman" pitchFamily="18" charset="0"/>
              </a:rPr>
              <a:t>ab</a:t>
            </a:r>
            <a:r>
              <a:rPr lang="en-US" sz="1600" dirty="0" smtClean="0">
                <a:latin typeface="Times New Roman" pitchFamily="18" charset="0"/>
                <a:cs typeface="Times New Roman" pitchFamily="18" charset="0"/>
              </a:rPr>
              <a:t> in </a:t>
            </a:r>
            <a:r>
              <a:rPr lang="en-US" sz="1600" dirty="0">
                <a:latin typeface="Times New Roman" pitchFamily="18" charset="0"/>
                <a:cs typeface="Times New Roman" pitchFamily="18" charset="0"/>
              </a:rPr>
              <a:t>direction perpendicular to OA  </a:t>
            </a:r>
          </a:p>
        </p:txBody>
      </p:sp>
      <p:sp>
        <p:nvSpPr>
          <p:cNvPr id="59" name="TextBox 58"/>
          <p:cNvSpPr txBox="1">
            <a:spLocks noChangeArrowheads="1"/>
          </p:cNvSpPr>
          <p:nvPr/>
        </p:nvSpPr>
        <p:spPr bwMode="auto">
          <a:xfrm>
            <a:off x="4800600" y="4648200"/>
            <a:ext cx="3276600" cy="338554"/>
          </a:xfrm>
          <a:prstGeom prst="rect">
            <a:avLst/>
          </a:prstGeom>
          <a:noFill/>
          <a:ln w="9525">
            <a:noFill/>
            <a:miter lim="800000"/>
            <a:headEnd/>
            <a:tailEnd/>
          </a:ln>
        </p:spPr>
        <p:txBody>
          <a:bodyPr wrap="square">
            <a:spAutoFit/>
          </a:bodyPr>
          <a:lstStyle/>
          <a:p>
            <a:r>
              <a:rPr lang="en-US" sz="1600" i="1" dirty="0" smtClean="0">
                <a:latin typeface="Times New Roman" pitchFamily="18" charset="0"/>
                <a:cs typeface="Times New Roman" pitchFamily="18" charset="0"/>
              </a:rPr>
              <a:t>ac= </a:t>
            </a:r>
            <a:r>
              <a:rPr lang="en-US" sz="1600" i="1" dirty="0" err="1" smtClean="0">
                <a:latin typeface="Times New Roman" pitchFamily="18" charset="0"/>
                <a:cs typeface="Times New Roman" pitchFamily="18" charset="0"/>
              </a:rPr>
              <a:t>oc</a:t>
            </a:r>
            <a:r>
              <a:rPr lang="en-US" sz="1600" i="1" dirty="0" smtClean="0">
                <a:latin typeface="Times New Roman" pitchFamily="18" charset="0"/>
                <a:cs typeface="Times New Roman" pitchFamily="18" charset="0"/>
              </a:rPr>
              <a:t> </a:t>
            </a:r>
            <a:r>
              <a:rPr lang="en-US" sz="1600" i="1" dirty="0">
                <a:latin typeface="Times New Roman" pitchFamily="18" charset="0"/>
                <a:cs typeface="Times New Roman" pitchFamily="18" charset="0"/>
              </a:rPr>
              <a:t>– </a:t>
            </a:r>
            <a:r>
              <a:rPr lang="en-US" sz="1600" i="1" dirty="0" err="1" smtClean="0">
                <a:latin typeface="Times New Roman" pitchFamily="18" charset="0"/>
                <a:cs typeface="Times New Roman" pitchFamily="18" charset="0"/>
              </a:rPr>
              <a:t>ao</a:t>
            </a:r>
            <a:r>
              <a:rPr lang="en-US" sz="1600" i="1" dirty="0" smtClean="0">
                <a:latin typeface="Times New Roman" pitchFamily="18" charset="0"/>
                <a:cs typeface="Times New Roman" pitchFamily="18" charset="0"/>
              </a:rPr>
              <a:t> </a:t>
            </a:r>
            <a:r>
              <a:rPr lang="en-US" sz="1600" i="1" dirty="0">
                <a:latin typeface="Times New Roman" pitchFamily="18" charset="0"/>
                <a:cs typeface="Times New Roman" pitchFamily="18" charset="0"/>
              </a:rPr>
              <a:t>= </a:t>
            </a:r>
            <a:r>
              <a:rPr lang="en-US" sz="1600" i="1" dirty="0" smtClean="0">
                <a:latin typeface="Times New Roman" pitchFamily="18" charset="0"/>
                <a:cs typeface="Times New Roman" pitchFamily="18" charset="0"/>
              </a:rPr>
              <a:t>(v + </a:t>
            </a:r>
            <a:r>
              <a:rPr lang="en-US" sz="1600" i="1" dirty="0">
                <a:latin typeface="Times New Roman" pitchFamily="18" charset="0"/>
                <a:cs typeface="Times New Roman" pitchFamily="18" charset="0"/>
              </a:rPr>
              <a:t>δ</a:t>
            </a:r>
            <a:r>
              <a:rPr lang="el-GR" sz="1600" i="1" dirty="0">
                <a:latin typeface="Times New Roman" pitchFamily="18" charset="0"/>
                <a:cs typeface="Times New Roman" pitchFamily="18" charset="0"/>
              </a:rPr>
              <a:t> </a:t>
            </a:r>
            <a:r>
              <a:rPr lang="en-US" sz="1600" i="1" dirty="0" smtClean="0">
                <a:latin typeface="Times New Roman" pitchFamily="18" charset="0"/>
                <a:cs typeface="Times New Roman" pitchFamily="18" charset="0"/>
              </a:rPr>
              <a:t>v) </a:t>
            </a:r>
            <a:r>
              <a:rPr lang="en-US" sz="1600" i="1" dirty="0" err="1" smtClean="0">
                <a:latin typeface="Times New Roman" pitchFamily="18" charset="0"/>
                <a:cs typeface="Times New Roman" pitchFamily="18" charset="0"/>
              </a:rPr>
              <a:t>cos</a:t>
            </a:r>
            <a:r>
              <a:rPr lang="en-US" sz="1600" i="1" dirty="0" smtClean="0">
                <a:latin typeface="Times New Roman" pitchFamily="18" charset="0"/>
                <a:cs typeface="Times New Roman" pitchFamily="18" charset="0"/>
              </a:rPr>
              <a:t> </a:t>
            </a:r>
            <a:r>
              <a:rPr lang="en-US" sz="1600" i="1" dirty="0" err="1">
                <a:latin typeface="Times New Roman" pitchFamily="18" charset="0"/>
                <a:cs typeface="Times New Roman" pitchFamily="18" charset="0"/>
              </a:rPr>
              <a:t>δθ</a:t>
            </a:r>
            <a:r>
              <a:rPr lang="en-US" sz="1600" i="1" dirty="0">
                <a:latin typeface="Times New Roman" pitchFamily="18" charset="0"/>
                <a:cs typeface="Times New Roman" pitchFamily="18" charset="0"/>
              </a:rPr>
              <a:t> - </a:t>
            </a:r>
            <a:r>
              <a:rPr lang="en-US" sz="1600" i="1" dirty="0" smtClean="0">
                <a:latin typeface="Times New Roman" pitchFamily="18" charset="0"/>
                <a:cs typeface="Times New Roman" pitchFamily="18" charset="0"/>
              </a:rPr>
              <a:t>v </a:t>
            </a:r>
            <a:endParaRPr lang="en-US" sz="1600" i="1" dirty="0">
              <a:latin typeface="Times New Roman" pitchFamily="18" charset="0"/>
              <a:cs typeface="Times New Roman" pitchFamily="18" charset="0"/>
            </a:endParaRPr>
          </a:p>
        </p:txBody>
      </p:sp>
      <p:sp>
        <p:nvSpPr>
          <p:cNvPr id="64" name="Rectangle 63"/>
          <p:cNvSpPr>
            <a:spLocks noChangeArrowheads="1"/>
          </p:cNvSpPr>
          <p:nvPr/>
        </p:nvSpPr>
        <p:spPr bwMode="auto">
          <a:xfrm>
            <a:off x="4800600" y="5116512"/>
            <a:ext cx="3667125" cy="369888"/>
          </a:xfrm>
          <a:prstGeom prst="rect">
            <a:avLst/>
          </a:prstGeom>
          <a:noFill/>
          <a:ln w="9525">
            <a:noFill/>
            <a:miter lim="800000"/>
            <a:headEnd/>
            <a:tailEnd/>
          </a:ln>
        </p:spPr>
        <p:txBody>
          <a:bodyPr>
            <a:spAutoFit/>
          </a:bodyPr>
          <a:lstStyle/>
          <a:p>
            <a:r>
              <a:rPr lang="en-US" i="1" dirty="0" err="1">
                <a:latin typeface="Times New Roman" pitchFamily="18" charset="0"/>
                <a:cs typeface="Times New Roman" pitchFamily="18" charset="0"/>
              </a:rPr>
              <a:t>δθ</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is very small  then </a:t>
            </a:r>
            <a:r>
              <a:rPr lang="en-US" dirty="0" err="1">
                <a:latin typeface="Times New Roman" pitchFamily="18" charset="0"/>
                <a:cs typeface="Times New Roman" pitchFamily="18" charset="0"/>
              </a:rPr>
              <a:t>cos</a:t>
            </a:r>
            <a:r>
              <a:rPr lang="en-US" i="1" dirty="0" err="1">
                <a:latin typeface="Times New Roman" pitchFamily="18" charset="0"/>
                <a:cs typeface="Times New Roman" pitchFamily="18" charset="0"/>
              </a:rPr>
              <a:t>δθ</a:t>
            </a:r>
            <a:r>
              <a:rPr lang="en-US" i="1" dirty="0">
                <a:latin typeface="Times New Roman" pitchFamily="18" charset="0"/>
                <a:cs typeface="Times New Roman" pitchFamily="18" charset="0"/>
              </a:rPr>
              <a:t> =  1 </a:t>
            </a:r>
            <a:endParaRPr lang="en-US" dirty="0"/>
          </a:p>
        </p:txBody>
      </p:sp>
      <p:sp>
        <p:nvSpPr>
          <p:cNvPr id="65" name="TextBox 64"/>
          <p:cNvSpPr txBox="1">
            <a:spLocks noChangeArrowheads="1"/>
          </p:cNvSpPr>
          <p:nvPr/>
        </p:nvSpPr>
        <p:spPr bwMode="auto">
          <a:xfrm>
            <a:off x="4876800" y="5486400"/>
            <a:ext cx="4876800" cy="584200"/>
          </a:xfrm>
          <a:prstGeom prst="rect">
            <a:avLst/>
          </a:prstGeom>
          <a:noFill/>
          <a:ln w="9525">
            <a:noFill/>
            <a:miter lim="800000"/>
            <a:headEnd/>
            <a:tailEnd/>
          </a:ln>
        </p:spPr>
        <p:txBody>
          <a:bodyPr>
            <a:spAutoFit/>
          </a:bodyPr>
          <a:lstStyle/>
          <a:p>
            <a:r>
              <a:rPr lang="en-US" sz="1600" i="1" dirty="0" smtClean="0">
                <a:latin typeface="Times New Roman" pitchFamily="18" charset="0"/>
                <a:cs typeface="Times New Roman" pitchFamily="18" charset="0"/>
              </a:rPr>
              <a:t>ac </a:t>
            </a:r>
            <a:r>
              <a:rPr lang="en-US" sz="1600" i="1" dirty="0">
                <a:latin typeface="Times New Roman" pitchFamily="18" charset="0"/>
                <a:cs typeface="Times New Roman" pitchFamily="18" charset="0"/>
              </a:rPr>
              <a:t>= </a:t>
            </a:r>
            <a:r>
              <a:rPr lang="en-US" sz="1600" i="1" dirty="0" smtClean="0">
                <a:latin typeface="Times New Roman" pitchFamily="18" charset="0"/>
                <a:cs typeface="Times New Roman" pitchFamily="18" charset="0"/>
              </a:rPr>
              <a:t>v + δ</a:t>
            </a:r>
            <a:r>
              <a:rPr lang="el-GR" sz="1600" i="1"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v - v</a:t>
            </a:r>
            <a:endParaRPr lang="en-US" sz="1600" i="1" dirty="0">
              <a:latin typeface="Times New Roman" pitchFamily="18" charset="0"/>
              <a:cs typeface="Times New Roman" pitchFamily="18" charset="0"/>
            </a:endParaRPr>
          </a:p>
          <a:p>
            <a:r>
              <a:rPr lang="en-US" sz="1600" i="1" dirty="0">
                <a:latin typeface="Times New Roman" pitchFamily="18" charset="0"/>
                <a:cs typeface="Times New Roman" pitchFamily="18" charset="0"/>
              </a:rPr>
              <a:t> </a:t>
            </a:r>
          </a:p>
        </p:txBody>
      </p:sp>
      <p:sp>
        <p:nvSpPr>
          <p:cNvPr id="66" name="TextBox 65"/>
          <p:cNvSpPr txBox="1">
            <a:spLocks noChangeArrowheads="1"/>
          </p:cNvSpPr>
          <p:nvPr/>
        </p:nvSpPr>
        <p:spPr bwMode="auto">
          <a:xfrm>
            <a:off x="4876800" y="6096000"/>
            <a:ext cx="1905000" cy="338138"/>
          </a:xfrm>
          <a:prstGeom prst="rect">
            <a:avLst/>
          </a:prstGeom>
          <a:noFill/>
          <a:ln w="9525">
            <a:noFill/>
            <a:miter lim="800000"/>
            <a:headEnd/>
            <a:tailEnd/>
          </a:ln>
        </p:spPr>
        <p:txBody>
          <a:bodyPr>
            <a:spAutoFit/>
          </a:bodyPr>
          <a:lstStyle/>
          <a:p>
            <a:r>
              <a:rPr lang="en-US" sz="1600" i="1" dirty="0" smtClean="0">
                <a:latin typeface="Times New Roman" pitchFamily="18" charset="0"/>
                <a:cs typeface="Times New Roman" pitchFamily="18" charset="0"/>
              </a:rPr>
              <a:t>ac </a:t>
            </a:r>
            <a:r>
              <a:rPr lang="en-US" sz="1600" i="1" dirty="0">
                <a:latin typeface="Times New Roman" pitchFamily="18" charset="0"/>
                <a:cs typeface="Times New Roman" pitchFamily="18" charset="0"/>
              </a:rPr>
              <a:t>= </a:t>
            </a:r>
            <a:r>
              <a:rPr lang="en-US" sz="1600" i="1" dirty="0" smtClean="0">
                <a:latin typeface="Times New Roman" pitchFamily="18" charset="0"/>
                <a:cs typeface="Times New Roman" pitchFamily="18" charset="0"/>
              </a:rPr>
              <a:t>δ</a:t>
            </a:r>
            <a:r>
              <a:rPr lang="el-GR" sz="1600" i="1"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v </a:t>
            </a:r>
            <a:endParaRPr lang="en-US" sz="1600" i="1" dirty="0">
              <a:latin typeface="Times New Roman" pitchFamily="18" charset="0"/>
              <a:cs typeface="Times New Roman" pitchFamily="18" charset="0"/>
            </a:endParaRPr>
          </a:p>
        </p:txBody>
      </p:sp>
      <p:sp>
        <p:nvSpPr>
          <p:cNvPr id="68" name="Rectangle 67"/>
          <p:cNvSpPr/>
          <p:nvPr/>
        </p:nvSpPr>
        <p:spPr>
          <a:xfrm>
            <a:off x="5334000" y="6096000"/>
            <a:ext cx="5334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9" name="Straight Arrow Connector 68"/>
          <p:cNvCxnSpPr/>
          <p:nvPr/>
        </p:nvCxnSpPr>
        <p:spPr>
          <a:xfrm flipH="1">
            <a:off x="5410200" y="5943600"/>
            <a:ext cx="457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6629400" y="9144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6172200" y="1295400"/>
            <a:ext cx="4572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2" name="Curved Connector 81"/>
          <p:cNvCxnSpPr/>
          <p:nvPr/>
        </p:nvCxnSpPr>
        <p:spPr>
          <a:xfrm rot="16200000" flipH="1">
            <a:off x="5674519" y="797719"/>
            <a:ext cx="271462" cy="72390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a:spLocks noChangeArrowheads="1"/>
          </p:cNvSpPr>
          <p:nvPr/>
        </p:nvSpPr>
        <p:spPr bwMode="auto">
          <a:xfrm>
            <a:off x="5257800" y="609600"/>
            <a:ext cx="838200" cy="369332"/>
          </a:xfrm>
          <a:prstGeom prst="rect">
            <a:avLst/>
          </a:prstGeom>
          <a:noFill/>
          <a:ln w="9525">
            <a:noFill/>
            <a:miter lim="800000"/>
            <a:headEnd/>
            <a:tailEnd/>
          </a:ln>
        </p:spPr>
        <p:txBody>
          <a:bodyPr wrap="square">
            <a:spAutoFit/>
          </a:bodyPr>
          <a:lstStyle/>
          <a:p>
            <a:r>
              <a:rPr lang="en-US" dirty="0" err="1" smtClean="0">
                <a:latin typeface="Times New Roman" pitchFamily="18" charset="0"/>
                <a:cs typeface="Times New Roman" pitchFamily="18" charset="0"/>
              </a:rPr>
              <a:t>δ</a:t>
            </a:r>
            <a:r>
              <a:rPr lang="en-US" i="1" dirty="0" err="1" smtClean="0">
                <a:latin typeface="Times New Roman" pitchFamily="18" charset="0"/>
                <a:cs typeface="Times New Roman" pitchFamily="18" charset="0"/>
              </a:rPr>
              <a:t>v</a:t>
            </a:r>
            <a:endParaRPr lang="en-US" dirty="0"/>
          </a:p>
        </p:txBody>
      </p:sp>
      <p:cxnSp>
        <p:nvCxnSpPr>
          <p:cNvPr id="46" name="Straight Connector 45"/>
          <p:cNvCxnSpPr/>
          <p:nvPr/>
        </p:nvCxnSpPr>
        <p:spPr>
          <a:xfrm rot="5400000">
            <a:off x="1067196" y="3962004"/>
            <a:ext cx="3352800" cy="792"/>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47" name="TextBox 46"/>
          <p:cNvSpPr txBox="1">
            <a:spLocks noChangeArrowheads="1"/>
          </p:cNvSpPr>
          <p:nvPr/>
        </p:nvSpPr>
        <p:spPr bwMode="auto">
          <a:xfrm>
            <a:off x="2590800" y="5603875"/>
            <a:ext cx="533400" cy="381000"/>
          </a:xfrm>
          <a:prstGeom prst="rect">
            <a:avLst/>
          </a:prstGeom>
          <a:noFill/>
          <a:ln w="9525">
            <a:noFill/>
            <a:miter lim="800000"/>
            <a:headEnd/>
            <a:tailEnd/>
          </a:ln>
        </p:spPr>
        <p:txBody>
          <a:bodyPr>
            <a:spAutoFit/>
          </a:bodyPr>
          <a:lstStyle/>
          <a:p>
            <a:r>
              <a:rPr lang="en-US" dirty="0"/>
              <a:t>O</a:t>
            </a:r>
          </a:p>
        </p:txBody>
      </p:sp>
      <p:sp>
        <p:nvSpPr>
          <p:cNvPr id="48" name="TextBox 47"/>
          <p:cNvSpPr txBox="1">
            <a:spLocks noChangeArrowheads="1"/>
          </p:cNvSpPr>
          <p:nvPr/>
        </p:nvSpPr>
        <p:spPr bwMode="auto">
          <a:xfrm>
            <a:off x="2590800" y="1839912"/>
            <a:ext cx="457200" cy="369888"/>
          </a:xfrm>
          <a:prstGeom prst="rect">
            <a:avLst/>
          </a:prstGeom>
          <a:noFill/>
          <a:ln w="9525">
            <a:noFill/>
            <a:miter lim="800000"/>
            <a:headEnd/>
            <a:tailEnd/>
          </a:ln>
        </p:spPr>
        <p:txBody>
          <a:bodyPr>
            <a:spAutoFit/>
          </a:bodyPr>
          <a:lstStyle/>
          <a:p>
            <a:r>
              <a:rPr lang="en-US" dirty="0"/>
              <a:t>A</a:t>
            </a:r>
          </a:p>
        </p:txBody>
      </p:sp>
      <p:sp>
        <p:nvSpPr>
          <p:cNvPr id="49" name="Curved Right Arrow 48"/>
          <p:cNvSpPr/>
          <p:nvPr/>
        </p:nvSpPr>
        <p:spPr>
          <a:xfrm rot="5400000">
            <a:off x="2590800" y="4727575"/>
            <a:ext cx="190500" cy="5715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50" name="TextBox 49"/>
          <p:cNvSpPr txBox="1">
            <a:spLocks noChangeArrowheads="1"/>
          </p:cNvSpPr>
          <p:nvPr/>
        </p:nvSpPr>
        <p:spPr bwMode="auto">
          <a:xfrm>
            <a:off x="1752600" y="1828800"/>
            <a:ext cx="533400" cy="381000"/>
          </a:xfrm>
          <a:prstGeom prst="rect">
            <a:avLst/>
          </a:prstGeom>
          <a:noFill/>
          <a:ln w="9525">
            <a:noFill/>
            <a:miter lim="800000"/>
            <a:headEnd/>
            <a:tailEnd/>
          </a:ln>
        </p:spPr>
        <p:txBody>
          <a:bodyPr>
            <a:spAutoFit/>
          </a:bodyPr>
          <a:lstStyle/>
          <a:p>
            <a:r>
              <a:rPr lang="en-US" i="1" dirty="0">
                <a:latin typeface="Times New Roman" pitchFamily="18" charset="0"/>
                <a:cs typeface="Times New Roman" pitchFamily="18" charset="0"/>
              </a:rPr>
              <a:t>v</a:t>
            </a:r>
          </a:p>
        </p:txBody>
      </p:sp>
      <p:cxnSp>
        <p:nvCxnSpPr>
          <p:cNvPr id="51" name="Straight Arrow Connector 50"/>
          <p:cNvCxnSpPr/>
          <p:nvPr/>
        </p:nvCxnSpPr>
        <p:spPr>
          <a:xfrm rot="10800000">
            <a:off x="1600200" y="2286000"/>
            <a:ext cx="1143000" cy="158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5" name="Arc 54"/>
          <p:cNvSpPr>
            <a:spLocks noChangeAspect="1"/>
          </p:cNvSpPr>
          <p:nvPr/>
        </p:nvSpPr>
        <p:spPr>
          <a:xfrm rot="16200000">
            <a:off x="-762000" y="3200400"/>
            <a:ext cx="7010401" cy="5181599"/>
          </a:xfrm>
          <a:prstGeom prst="arc">
            <a:avLst>
              <a:gd name="adj1" fmla="val 17500672"/>
              <a:gd name="adj2" fmla="val 1817397"/>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57" name="Straight Arrow Connector 56"/>
          <p:cNvCxnSpPr/>
          <p:nvPr/>
        </p:nvCxnSpPr>
        <p:spPr>
          <a:xfrm rot="5400000" flipH="1" flipV="1">
            <a:off x="1943100" y="3543300"/>
            <a:ext cx="2895600" cy="1295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2" name="TextBox 71"/>
          <p:cNvSpPr txBox="1">
            <a:spLocks noChangeArrowheads="1"/>
          </p:cNvSpPr>
          <p:nvPr/>
        </p:nvSpPr>
        <p:spPr bwMode="auto">
          <a:xfrm>
            <a:off x="3124200" y="3962400"/>
            <a:ext cx="381000" cy="369888"/>
          </a:xfrm>
          <a:prstGeom prst="rect">
            <a:avLst/>
          </a:prstGeom>
          <a:noFill/>
          <a:ln w="9525">
            <a:noFill/>
            <a:miter lim="800000"/>
            <a:headEnd/>
            <a:tailEnd/>
          </a:ln>
        </p:spPr>
        <p:txBody>
          <a:bodyPr>
            <a:spAutoFit/>
          </a:bodyPr>
          <a:lstStyle/>
          <a:p>
            <a:r>
              <a:rPr lang="en-US" i="1" dirty="0">
                <a:latin typeface="Times New Roman" pitchFamily="18" charset="0"/>
                <a:cs typeface="Times New Roman" pitchFamily="18" charset="0"/>
              </a:rPr>
              <a:t>r</a:t>
            </a:r>
          </a:p>
        </p:txBody>
      </p:sp>
      <p:cxnSp>
        <p:nvCxnSpPr>
          <p:cNvPr id="74" name="Straight Connector 73"/>
          <p:cNvCxnSpPr/>
          <p:nvPr/>
        </p:nvCxnSpPr>
        <p:spPr>
          <a:xfrm rot="16200000" flipH="1">
            <a:off x="647703" y="3543301"/>
            <a:ext cx="2514597" cy="1676398"/>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77" name="TextBox 76"/>
          <p:cNvSpPr txBox="1">
            <a:spLocks noChangeArrowheads="1"/>
          </p:cNvSpPr>
          <p:nvPr/>
        </p:nvSpPr>
        <p:spPr bwMode="auto">
          <a:xfrm>
            <a:off x="762000" y="2362200"/>
            <a:ext cx="533400" cy="369888"/>
          </a:xfrm>
          <a:prstGeom prst="rect">
            <a:avLst/>
          </a:prstGeom>
          <a:noFill/>
          <a:ln w="9525">
            <a:noFill/>
            <a:miter lim="800000"/>
            <a:headEnd/>
            <a:tailEnd/>
          </a:ln>
        </p:spPr>
        <p:txBody>
          <a:bodyPr>
            <a:spAutoFit/>
          </a:bodyPr>
          <a:lstStyle/>
          <a:p>
            <a:r>
              <a:rPr lang="en-US" dirty="0" smtClean="0"/>
              <a:t>B</a:t>
            </a:r>
            <a:endParaRPr lang="en-US" baseline="-25000" dirty="0"/>
          </a:p>
        </p:txBody>
      </p:sp>
      <p:sp>
        <p:nvSpPr>
          <p:cNvPr id="87" name="TextBox 86"/>
          <p:cNvSpPr txBox="1">
            <a:spLocks noChangeArrowheads="1"/>
          </p:cNvSpPr>
          <p:nvPr/>
        </p:nvSpPr>
        <p:spPr bwMode="auto">
          <a:xfrm>
            <a:off x="76200" y="2935287"/>
            <a:ext cx="1219200" cy="646113"/>
          </a:xfrm>
          <a:prstGeom prst="rect">
            <a:avLst/>
          </a:prstGeom>
          <a:noFill/>
          <a:ln w="9525">
            <a:noFill/>
            <a:miter lim="800000"/>
            <a:headEnd/>
            <a:tailEnd/>
          </a:ln>
        </p:spPr>
        <p:txBody>
          <a:bodyPr>
            <a:spAutoFit/>
          </a:bodyPr>
          <a:lstStyle/>
          <a:p>
            <a:r>
              <a:rPr lang="en-US" i="1" dirty="0">
                <a:latin typeface="Times New Roman" pitchFamily="18" charset="0"/>
                <a:cs typeface="Times New Roman" pitchFamily="18" charset="0"/>
              </a:rPr>
              <a:t>v + </a:t>
            </a:r>
            <a:r>
              <a:rPr lang="en-US" dirty="0">
                <a:latin typeface="Times New Roman" pitchFamily="18" charset="0"/>
                <a:cs typeface="Times New Roman" pitchFamily="18" charset="0"/>
              </a:rPr>
              <a:t>δ</a:t>
            </a:r>
            <a:r>
              <a:rPr lang="en-US" i="1" dirty="0">
                <a:latin typeface="Times New Roman" pitchFamily="18" charset="0"/>
                <a:cs typeface="Times New Roman" pitchFamily="18" charset="0"/>
              </a:rPr>
              <a:t> v</a:t>
            </a:r>
            <a:endParaRPr lang="en-US" dirty="0">
              <a:latin typeface="Times New Roman" pitchFamily="18" charset="0"/>
              <a:cs typeface="Times New Roman" pitchFamily="18" charset="0"/>
            </a:endParaRPr>
          </a:p>
          <a:p>
            <a:endParaRPr lang="en-US" i="1" dirty="0"/>
          </a:p>
        </p:txBody>
      </p:sp>
      <p:sp>
        <p:nvSpPr>
          <p:cNvPr id="89" name="Rectangle 88"/>
          <p:cNvSpPr>
            <a:spLocks noChangeArrowheads="1"/>
          </p:cNvSpPr>
          <p:nvPr/>
        </p:nvSpPr>
        <p:spPr bwMode="auto">
          <a:xfrm>
            <a:off x="2776537" y="4506912"/>
            <a:ext cx="347663" cy="369888"/>
          </a:xfrm>
          <a:prstGeom prst="rect">
            <a:avLst/>
          </a:prstGeom>
          <a:noFill/>
          <a:ln w="9525">
            <a:noFill/>
            <a:miter lim="800000"/>
            <a:headEnd/>
            <a:tailEnd/>
          </a:ln>
        </p:spPr>
        <p:txBody>
          <a:bodyPr wrap="none">
            <a:spAutoFit/>
          </a:bodyPr>
          <a:lstStyle/>
          <a:p>
            <a:r>
              <a:rPr lang="en-US" i="1" dirty="0">
                <a:latin typeface="Times New Roman" pitchFamily="18" charset="0"/>
                <a:cs typeface="Times New Roman" pitchFamily="18" charset="0"/>
              </a:rPr>
              <a:t>ω</a:t>
            </a:r>
          </a:p>
        </p:txBody>
      </p:sp>
      <p:cxnSp>
        <p:nvCxnSpPr>
          <p:cNvPr id="90" name="Straight Arrow Connector 89"/>
          <p:cNvCxnSpPr/>
          <p:nvPr/>
        </p:nvCxnSpPr>
        <p:spPr>
          <a:xfrm rot="5400000">
            <a:off x="38100" y="3162300"/>
            <a:ext cx="1066800" cy="990600"/>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91" name="TextBox 90"/>
          <p:cNvSpPr txBox="1">
            <a:spLocks noChangeArrowheads="1"/>
          </p:cNvSpPr>
          <p:nvPr/>
        </p:nvSpPr>
        <p:spPr bwMode="auto">
          <a:xfrm>
            <a:off x="2057400" y="4038600"/>
            <a:ext cx="914400" cy="369888"/>
          </a:xfrm>
          <a:prstGeom prst="rect">
            <a:avLst/>
          </a:prstGeom>
          <a:noFill/>
          <a:ln w="9525">
            <a:noFill/>
            <a:miter lim="800000"/>
            <a:headEnd/>
            <a:tailEnd/>
          </a:ln>
        </p:spPr>
        <p:txBody>
          <a:bodyPr>
            <a:spAutoFit/>
          </a:bodyPr>
          <a:lstStyle/>
          <a:p>
            <a:r>
              <a:rPr lang="en-US" dirty="0"/>
              <a:t> </a:t>
            </a:r>
            <a:r>
              <a:rPr lang="en-US" i="1" dirty="0" err="1">
                <a:latin typeface="Times New Roman" pitchFamily="18" charset="0"/>
                <a:cs typeface="Times New Roman" pitchFamily="18" charset="0"/>
              </a:rPr>
              <a:t>δθ</a:t>
            </a:r>
            <a:endParaRPr lang="en-US" i="1" dirty="0">
              <a:latin typeface="Times New Roman" pitchFamily="18" charset="0"/>
              <a:cs typeface="Times New Roman" pitchFamily="18" charset="0"/>
            </a:endParaRPr>
          </a:p>
        </p:txBody>
      </p:sp>
      <p:sp>
        <p:nvSpPr>
          <p:cNvPr id="92" name="Arc 91"/>
          <p:cNvSpPr/>
          <p:nvPr/>
        </p:nvSpPr>
        <p:spPr>
          <a:xfrm rot="18610624">
            <a:off x="2123784" y="4544940"/>
            <a:ext cx="809677" cy="675854"/>
          </a:xfrm>
          <a:prstGeom prst="arc">
            <a:avLst>
              <a:gd name="adj1" fmla="val 14627697"/>
              <a:gd name="adj2" fmla="val 2096467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3" name="Oval 92"/>
          <p:cNvSpPr/>
          <p:nvPr/>
        </p:nvSpPr>
        <p:spPr>
          <a:xfrm>
            <a:off x="2697481" y="2240281"/>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2697481" y="5593081"/>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4191000" y="3200400"/>
            <a:ext cx="4953000" cy="830997"/>
          </a:xfrm>
          <a:prstGeom prst="rect">
            <a:avLst/>
          </a:prstGeom>
        </p:spPr>
        <p:txBody>
          <a:bodyPr wrap="square">
            <a:spAutoFit/>
          </a:bodyPr>
          <a:lstStyle/>
          <a:p>
            <a:r>
              <a:rPr lang="en-US" sz="1600" dirty="0" smtClean="0">
                <a:latin typeface="Times New Roman" pitchFamily="18" charset="0"/>
                <a:cs typeface="Times New Roman" pitchFamily="18" charset="0"/>
              </a:rPr>
              <a:t>Now, resolving </a:t>
            </a:r>
            <a:r>
              <a:rPr lang="en-US" sz="1600" i="1" dirty="0" err="1" smtClean="0">
                <a:latin typeface="Times New Roman" pitchFamily="18" charset="0"/>
                <a:cs typeface="Times New Roman" pitchFamily="18" charset="0"/>
              </a:rPr>
              <a:t>ab</a:t>
            </a:r>
            <a:r>
              <a:rPr lang="en-US" sz="1600" dirty="0" smtClean="0">
                <a:latin typeface="Times New Roman" pitchFamily="18" charset="0"/>
                <a:cs typeface="Times New Roman" pitchFamily="18" charset="0"/>
              </a:rPr>
              <a:t> into two components i.e. parallel and perpendicular to </a:t>
            </a:r>
            <a:r>
              <a:rPr lang="en-US" sz="1600" i="1" dirty="0" err="1" smtClean="0">
                <a:latin typeface="Times New Roman" pitchFamily="18" charset="0"/>
                <a:cs typeface="Times New Roman" pitchFamily="18" charset="0"/>
              </a:rPr>
              <a:t>oa</a:t>
            </a:r>
            <a:r>
              <a:rPr lang="en-US" sz="1600" dirty="0" smtClean="0">
                <a:latin typeface="Times New Roman" pitchFamily="18" charset="0"/>
                <a:cs typeface="Times New Roman" pitchFamily="18" charset="0"/>
              </a:rPr>
              <a:t>. Let </a:t>
            </a:r>
            <a:r>
              <a:rPr lang="en-US" sz="1600" i="1" dirty="0" smtClean="0">
                <a:latin typeface="Times New Roman" pitchFamily="18" charset="0"/>
                <a:cs typeface="Times New Roman" pitchFamily="18" charset="0"/>
              </a:rPr>
              <a:t>ac</a:t>
            </a:r>
            <a:r>
              <a:rPr lang="en-US" sz="1600" dirty="0" smtClean="0">
                <a:latin typeface="Times New Roman" pitchFamily="18" charset="0"/>
                <a:cs typeface="Times New Roman" pitchFamily="18" charset="0"/>
              </a:rPr>
              <a:t> and </a:t>
            </a:r>
            <a:r>
              <a:rPr lang="en-US" sz="1600" i="1" dirty="0" err="1" smtClean="0">
                <a:latin typeface="Times New Roman" pitchFamily="18" charset="0"/>
                <a:cs typeface="Times New Roman" pitchFamily="18" charset="0"/>
              </a:rPr>
              <a:t>cb</a:t>
            </a:r>
            <a:r>
              <a:rPr lang="en-US" sz="1600" i="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be the components parallel and perpendicular to </a:t>
            </a:r>
            <a:r>
              <a:rPr lang="en-US" sz="1600" i="1" dirty="0" err="1" smtClean="0">
                <a:latin typeface="Times New Roman" pitchFamily="18" charset="0"/>
                <a:cs typeface="Times New Roman" pitchFamily="18" charset="0"/>
              </a:rPr>
              <a:t>oa</a:t>
            </a:r>
            <a:r>
              <a:rPr lang="en-US" sz="1600" dirty="0" smtClean="0">
                <a:latin typeface="Times New Roman" pitchFamily="18" charset="0"/>
                <a:cs typeface="Times New Roman" pitchFamily="18" charset="0"/>
              </a:rPr>
              <a:t> respectively.</a:t>
            </a:r>
          </a:p>
        </p:txBody>
      </p:sp>
      <p:sp>
        <p:nvSpPr>
          <p:cNvPr id="63" name="TextBox 79"/>
          <p:cNvSpPr txBox="1"/>
          <p:nvPr/>
        </p:nvSpPr>
        <p:spPr>
          <a:xfrm>
            <a:off x="746760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box(in)">
                                      <p:cBhvr>
                                        <p:cTn id="11" dur="500"/>
                                        <p:tgtEl>
                                          <p:spTgt spid="4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nodeType="click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wipe(right)">
                                      <p:cBhvr>
                                        <p:cTn id="16" dur="500"/>
                                        <p:tgtEl>
                                          <p:spTgt spid="37"/>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wipe(up)">
                                      <p:cBhvr>
                                        <p:cTn id="29" dur="500"/>
                                        <p:tgtEl>
                                          <p:spTgt spid="44"/>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5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nodeType="click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strips(downLeft)">
                                      <p:cBhvr>
                                        <p:cTn id="38" dur="500"/>
                                        <p:tgtEl>
                                          <p:spTgt spid="53"/>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wipe(up)">
                                      <p:cBhvr>
                                        <p:cTn id="51" dur="500"/>
                                        <p:tgtEl>
                                          <p:spTgt spid="56"/>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97"/>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8" presetClass="entr" presetSubtype="12" fill="hold" nodeType="click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strips(downLeft)">
                                      <p:cBhvr>
                                        <p:cTn id="60" dur="500"/>
                                        <p:tgtEl>
                                          <p:spTgt spid="62"/>
                                        </p:tgtEl>
                                      </p:cBhvr>
                                    </p:animEffect>
                                  </p:childTnLst>
                                </p:cTn>
                              </p:par>
                              <p:par>
                                <p:cTn id="61" presetID="18" presetClass="entr" presetSubtype="12" fill="hold" nodeType="withEffect">
                                  <p:stCondLst>
                                    <p:cond delay="0"/>
                                  </p:stCondLst>
                                  <p:childTnLst>
                                    <p:set>
                                      <p:cBhvr>
                                        <p:cTn id="62" dur="1" fill="hold">
                                          <p:stCondLst>
                                            <p:cond delay="0"/>
                                          </p:stCondLst>
                                        </p:cTn>
                                        <p:tgtEl>
                                          <p:spTgt spid="61"/>
                                        </p:tgtEl>
                                        <p:attrNameLst>
                                          <p:attrName>style.visibility</p:attrName>
                                        </p:attrNameLst>
                                      </p:cBhvr>
                                      <p:to>
                                        <p:strVal val="visible"/>
                                      </p:to>
                                    </p:set>
                                    <p:animEffect transition="in" filter="strips(downLeft)">
                                      <p:cBhvr>
                                        <p:cTn id="63" dur="500"/>
                                        <p:tgtEl>
                                          <p:spTgt spid="61"/>
                                        </p:tgtEl>
                                      </p:cBhvr>
                                    </p:animEffect>
                                  </p:childTnLst>
                                </p:cTn>
                              </p:par>
                            </p:childTnLst>
                          </p:cTn>
                        </p:par>
                      </p:childTnLst>
                    </p:cTn>
                  </p:par>
                  <p:par>
                    <p:cTn id="64" fill="hold">
                      <p:stCondLst>
                        <p:cond delay="indefinite"/>
                      </p:stCondLst>
                      <p:childTnLst>
                        <p:par>
                          <p:cTn id="65" fill="hold">
                            <p:stCondLst>
                              <p:cond delay="0"/>
                            </p:stCondLst>
                            <p:childTnLst>
                              <p:par>
                                <p:cTn id="66" presetID="18" presetClass="entr" presetSubtype="12" fill="hold" nodeType="clickEffect">
                                  <p:stCondLst>
                                    <p:cond delay="0"/>
                                  </p:stCondLst>
                                  <p:childTnLst>
                                    <p:set>
                                      <p:cBhvr>
                                        <p:cTn id="67" dur="1" fill="hold">
                                          <p:stCondLst>
                                            <p:cond delay="0"/>
                                          </p:stCondLst>
                                        </p:cTn>
                                        <p:tgtEl>
                                          <p:spTgt spid="75"/>
                                        </p:tgtEl>
                                        <p:attrNameLst>
                                          <p:attrName>style.visibility</p:attrName>
                                        </p:attrNameLst>
                                      </p:cBhvr>
                                      <p:to>
                                        <p:strVal val="visible"/>
                                      </p:to>
                                    </p:set>
                                    <p:animEffect transition="in" filter="strips(downLeft)">
                                      <p:cBhvr>
                                        <p:cTn id="68" dur="500"/>
                                        <p:tgtEl>
                                          <p:spTgt spid="75"/>
                                        </p:tgtEl>
                                      </p:cBhvr>
                                    </p:animEffect>
                                  </p:childTnLst>
                                </p:cTn>
                              </p:par>
                            </p:childTnLst>
                          </p:cTn>
                        </p:par>
                      </p:childTnLst>
                    </p:cTn>
                  </p:par>
                  <p:par>
                    <p:cTn id="69" fill="hold">
                      <p:stCondLst>
                        <p:cond delay="indefinite"/>
                      </p:stCondLst>
                      <p:childTnLst>
                        <p:par>
                          <p:cTn id="70" fill="hold">
                            <p:stCondLst>
                              <p:cond delay="0"/>
                            </p:stCondLst>
                            <p:childTnLst>
                              <p:par>
                                <p:cTn id="71" presetID="18" presetClass="entr" presetSubtype="12" fill="hold" nodeType="clickEffect">
                                  <p:stCondLst>
                                    <p:cond delay="0"/>
                                  </p:stCondLst>
                                  <p:childTnLst>
                                    <p:set>
                                      <p:cBhvr>
                                        <p:cTn id="72" dur="1" fill="hold">
                                          <p:stCondLst>
                                            <p:cond delay="0"/>
                                          </p:stCondLst>
                                        </p:cTn>
                                        <p:tgtEl>
                                          <p:spTgt spid="76"/>
                                        </p:tgtEl>
                                        <p:attrNameLst>
                                          <p:attrName>style.visibility</p:attrName>
                                        </p:attrNameLst>
                                      </p:cBhvr>
                                      <p:to>
                                        <p:strVal val="visible"/>
                                      </p:to>
                                    </p:set>
                                    <p:animEffect transition="in" filter="strips(downLeft)">
                                      <p:cBhvr>
                                        <p:cTn id="73" dur="500"/>
                                        <p:tgtEl>
                                          <p:spTgt spid="76"/>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78"/>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8" presetClass="entr" presetSubtype="3" fill="hold" nodeType="clickEffect">
                                  <p:stCondLst>
                                    <p:cond delay="0"/>
                                  </p:stCondLst>
                                  <p:childTnLst>
                                    <p:set>
                                      <p:cBhvr>
                                        <p:cTn id="81" dur="1" fill="hold">
                                          <p:stCondLst>
                                            <p:cond delay="0"/>
                                          </p:stCondLst>
                                        </p:cTn>
                                        <p:tgtEl>
                                          <p:spTgt spid="79"/>
                                        </p:tgtEl>
                                        <p:attrNameLst>
                                          <p:attrName>style.visibility</p:attrName>
                                        </p:attrNameLst>
                                      </p:cBhvr>
                                      <p:to>
                                        <p:strVal val="visible"/>
                                      </p:to>
                                    </p:set>
                                    <p:animEffect transition="in" filter="strips(upRight)">
                                      <p:cBhvr>
                                        <p:cTn id="82" dur="500"/>
                                        <p:tgtEl>
                                          <p:spTgt spid="79"/>
                                        </p:tgtEl>
                                      </p:cBhvr>
                                    </p:animEffect>
                                  </p:childTnLst>
                                </p:cTn>
                              </p:par>
                              <p:par>
                                <p:cTn id="83" presetID="18" presetClass="entr" presetSubtype="3" fill="hold" nodeType="withEffect">
                                  <p:stCondLst>
                                    <p:cond delay="0"/>
                                  </p:stCondLst>
                                  <p:childTnLst>
                                    <p:set>
                                      <p:cBhvr>
                                        <p:cTn id="84" dur="1" fill="hold">
                                          <p:stCondLst>
                                            <p:cond delay="0"/>
                                          </p:stCondLst>
                                        </p:cTn>
                                        <p:tgtEl>
                                          <p:spTgt spid="80"/>
                                        </p:tgtEl>
                                        <p:attrNameLst>
                                          <p:attrName>style.visibility</p:attrName>
                                        </p:attrNameLst>
                                      </p:cBhvr>
                                      <p:to>
                                        <p:strVal val="visible"/>
                                      </p:to>
                                    </p:set>
                                    <p:animEffect transition="in" filter="strips(upRight)">
                                      <p:cBhvr>
                                        <p:cTn id="85" dur="500"/>
                                        <p:tgtEl>
                                          <p:spTgt spid="80"/>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nodeType="clickEffect">
                                  <p:stCondLst>
                                    <p:cond delay="0"/>
                                  </p:stCondLst>
                                  <p:childTnLst>
                                    <p:set>
                                      <p:cBhvr>
                                        <p:cTn id="89" dur="1" fill="hold">
                                          <p:stCondLst>
                                            <p:cond delay="0"/>
                                          </p:stCondLst>
                                        </p:cTn>
                                        <p:tgtEl>
                                          <p:spTgt spid="81"/>
                                        </p:tgtEl>
                                        <p:attrNameLst>
                                          <p:attrName>style.visibility</p:attrName>
                                        </p:attrNameLst>
                                      </p:cBhvr>
                                      <p:to>
                                        <p:strVal val="visible"/>
                                      </p:to>
                                    </p:set>
                                    <p:animEffect transition="in" filter="wipe(down)">
                                      <p:cBhvr>
                                        <p:cTn id="90" dur="500"/>
                                        <p:tgtEl>
                                          <p:spTgt spid="81"/>
                                        </p:tgtEl>
                                      </p:cBhvr>
                                    </p:animEffec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83"/>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8" presetClass="entr" presetSubtype="6" fill="hold" nodeType="clickEffect">
                                  <p:stCondLst>
                                    <p:cond delay="0"/>
                                  </p:stCondLst>
                                  <p:childTnLst>
                                    <p:set>
                                      <p:cBhvr>
                                        <p:cTn id="98" dur="1" fill="hold">
                                          <p:stCondLst>
                                            <p:cond delay="0"/>
                                          </p:stCondLst>
                                        </p:cTn>
                                        <p:tgtEl>
                                          <p:spTgt spid="84"/>
                                        </p:tgtEl>
                                        <p:attrNameLst>
                                          <p:attrName>style.visibility</p:attrName>
                                        </p:attrNameLst>
                                      </p:cBhvr>
                                      <p:to>
                                        <p:strVal val="visible"/>
                                      </p:to>
                                    </p:set>
                                    <p:animEffect transition="in" filter="strips(downRight)">
                                      <p:cBhvr>
                                        <p:cTn id="99" dur="500"/>
                                        <p:tgtEl>
                                          <p:spTgt spid="84"/>
                                        </p:tgtEl>
                                      </p:cBhvr>
                                    </p:animEffect>
                                  </p:childTnLst>
                                </p:cTn>
                              </p:par>
                              <p:par>
                                <p:cTn id="100" presetID="18" presetClass="entr" presetSubtype="6" fill="hold" nodeType="withEffect">
                                  <p:stCondLst>
                                    <p:cond delay="0"/>
                                  </p:stCondLst>
                                  <p:childTnLst>
                                    <p:set>
                                      <p:cBhvr>
                                        <p:cTn id="101" dur="1" fill="hold">
                                          <p:stCondLst>
                                            <p:cond delay="0"/>
                                          </p:stCondLst>
                                        </p:cTn>
                                        <p:tgtEl>
                                          <p:spTgt spid="85"/>
                                        </p:tgtEl>
                                        <p:attrNameLst>
                                          <p:attrName>style.visibility</p:attrName>
                                        </p:attrNameLst>
                                      </p:cBhvr>
                                      <p:to>
                                        <p:strVal val="visible"/>
                                      </p:to>
                                    </p:set>
                                    <p:animEffect transition="in" filter="strips(downRight)">
                                      <p:cBhvr>
                                        <p:cTn id="102" dur="500"/>
                                        <p:tgtEl>
                                          <p:spTgt spid="85"/>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6" fill="hold" nodeType="clickEffect">
                                  <p:stCondLst>
                                    <p:cond delay="0"/>
                                  </p:stCondLst>
                                  <p:childTnLst>
                                    <p:set>
                                      <p:cBhvr>
                                        <p:cTn id="106" dur="1" fill="hold">
                                          <p:stCondLst>
                                            <p:cond delay="0"/>
                                          </p:stCondLst>
                                        </p:cTn>
                                        <p:tgtEl>
                                          <p:spTgt spid="86"/>
                                        </p:tgtEl>
                                        <p:attrNameLst>
                                          <p:attrName>style.visibility</p:attrName>
                                        </p:attrNameLst>
                                      </p:cBhvr>
                                      <p:to>
                                        <p:strVal val="visible"/>
                                      </p:to>
                                    </p:set>
                                    <p:animEffect transition="in" filter="barn(inHorizontal)">
                                      <p:cBhvr>
                                        <p:cTn id="107" dur="500"/>
                                        <p:tgtEl>
                                          <p:spTgt spid="86"/>
                                        </p:tgtEl>
                                      </p:cBhvr>
                                    </p:animEffec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88"/>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58"/>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59"/>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64"/>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65"/>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66"/>
                                        </p:tgtEl>
                                        <p:attrNameLst>
                                          <p:attrName>style.visibility</p:attrName>
                                        </p:attrNameLst>
                                      </p:cBhvr>
                                      <p:to>
                                        <p:strVal val="visible"/>
                                      </p:to>
                                    </p:set>
                                  </p:childTnLst>
                                </p:cTn>
                              </p:par>
                            </p:childTnLst>
                          </p:cTn>
                        </p:par>
                      </p:childTnLst>
                    </p:cTn>
                  </p:par>
                  <p:par>
                    <p:cTn id="132" fill="hold">
                      <p:stCondLst>
                        <p:cond delay="indefinite"/>
                      </p:stCondLst>
                      <p:childTnLst>
                        <p:par>
                          <p:cTn id="133" fill="hold">
                            <p:stCondLst>
                              <p:cond delay="0"/>
                            </p:stCondLst>
                            <p:childTnLst>
                              <p:par>
                                <p:cTn id="134" presetID="1" presetClass="entr" presetSubtype="0" fill="hold" grpId="0" nodeType="clickEffect">
                                  <p:stCondLst>
                                    <p:cond delay="0"/>
                                  </p:stCondLst>
                                  <p:childTnLst>
                                    <p:set>
                                      <p:cBhvr>
                                        <p:cTn id="135" dur="1" fill="hold">
                                          <p:stCondLst>
                                            <p:cond delay="0"/>
                                          </p:stCondLst>
                                        </p:cTn>
                                        <p:tgtEl>
                                          <p:spTgt spid="68"/>
                                        </p:tgtEl>
                                        <p:attrNameLst>
                                          <p:attrName>style.visibility</p:attrName>
                                        </p:attrNameLst>
                                      </p:cBhvr>
                                      <p:to>
                                        <p:strVal val="visible"/>
                                      </p:to>
                                    </p:set>
                                  </p:childTnLst>
                                </p:cTn>
                              </p:par>
                            </p:childTnLst>
                          </p:cTn>
                        </p:par>
                      </p:childTnLst>
                    </p:cTn>
                  </p:par>
                  <p:par>
                    <p:cTn id="136" fill="hold">
                      <p:stCondLst>
                        <p:cond delay="indefinite"/>
                      </p:stCondLst>
                      <p:childTnLst>
                        <p:par>
                          <p:cTn id="137" fill="hold">
                            <p:stCondLst>
                              <p:cond delay="0"/>
                            </p:stCondLst>
                            <p:childTnLst>
                              <p:par>
                                <p:cTn id="138" presetID="18" presetClass="entr" presetSubtype="9" fill="hold" nodeType="clickEffect">
                                  <p:stCondLst>
                                    <p:cond delay="0"/>
                                  </p:stCondLst>
                                  <p:childTnLst>
                                    <p:set>
                                      <p:cBhvr>
                                        <p:cTn id="139" dur="1" fill="hold">
                                          <p:stCondLst>
                                            <p:cond delay="0"/>
                                          </p:stCondLst>
                                        </p:cTn>
                                        <p:tgtEl>
                                          <p:spTgt spid="69"/>
                                        </p:tgtEl>
                                        <p:attrNameLst>
                                          <p:attrName>style.visibility</p:attrName>
                                        </p:attrNameLst>
                                      </p:cBhvr>
                                      <p:to>
                                        <p:strVal val="visible"/>
                                      </p:to>
                                    </p:set>
                                    <p:animEffect transition="in" filter="strips(upLeft)">
                                      <p:cBhvr>
                                        <p:cTn id="140" dur="500"/>
                                        <p:tgtEl>
                                          <p:spTgt spid="69"/>
                                        </p:tgtEl>
                                      </p:cBhvr>
                                    </p:animEffect>
                                  </p:childTnLst>
                                </p:cTn>
                              </p:par>
                            </p:childTnLst>
                          </p:cTn>
                        </p:par>
                      </p:childTnLst>
                    </p:cTn>
                  </p:par>
                  <p:par>
                    <p:cTn id="141" fill="hold">
                      <p:stCondLst>
                        <p:cond delay="indefinite"/>
                      </p:stCondLst>
                      <p:childTnLst>
                        <p:par>
                          <p:cTn id="142" fill="hold">
                            <p:stCondLst>
                              <p:cond delay="0"/>
                            </p:stCondLst>
                            <p:childTnLst>
                              <p:par>
                                <p:cTn id="143" presetID="18" presetClass="entr" presetSubtype="3" fill="hold" nodeType="clickEffect">
                                  <p:stCondLst>
                                    <p:cond delay="0"/>
                                  </p:stCondLst>
                                  <p:childTnLst>
                                    <p:set>
                                      <p:cBhvr>
                                        <p:cTn id="144" dur="1" fill="hold">
                                          <p:stCondLst>
                                            <p:cond delay="0"/>
                                          </p:stCondLst>
                                        </p:cTn>
                                        <p:tgtEl>
                                          <p:spTgt spid="70"/>
                                        </p:tgtEl>
                                        <p:attrNameLst>
                                          <p:attrName>style.visibility</p:attrName>
                                        </p:attrNameLst>
                                      </p:cBhvr>
                                      <p:to>
                                        <p:strVal val="visible"/>
                                      </p:to>
                                    </p:set>
                                    <p:animEffect transition="in" filter="strips(upRight)">
                                      <p:cBhvr>
                                        <p:cTn id="145" dur="500"/>
                                        <p:tgtEl>
                                          <p:spTgt spid="70"/>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4" fill="hold" nodeType="clickEffect">
                                  <p:stCondLst>
                                    <p:cond delay="0"/>
                                  </p:stCondLst>
                                  <p:childTnLst>
                                    <p:set>
                                      <p:cBhvr>
                                        <p:cTn id="149" dur="1" fill="hold">
                                          <p:stCondLst>
                                            <p:cond delay="0"/>
                                          </p:stCondLst>
                                        </p:cTn>
                                        <p:tgtEl>
                                          <p:spTgt spid="71"/>
                                        </p:tgtEl>
                                        <p:attrNameLst>
                                          <p:attrName>style.visibility</p:attrName>
                                        </p:attrNameLst>
                                      </p:cBhvr>
                                      <p:to>
                                        <p:strVal val="visible"/>
                                      </p:to>
                                    </p:set>
                                    <p:animEffect transition="in" filter="wipe(down)">
                                      <p:cBhvr>
                                        <p:cTn id="150" dur="500"/>
                                        <p:tgtEl>
                                          <p:spTgt spid="71"/>
                                        </p:tgtEl>
                                      </p:cBhvr>
                                    </p:animEffect>
                                  </p:childTnLst>
                                </p:cTn>
                              </p:par>
                            </p:childTnLst>
                          </p:cTn>
                        </p:par>
                      </p:childTnLst>
                    </p:cTn>
                  </p:par>
                  <p:par>
                    <p:cTn id="151" fill="hold">
                      <p:stCondLst>
                        <p:cond delay="indefinite"/>
                      </p:stCondLst>
                      <p:childTnLst>
                        <p:par>
                          <p:cTn id="152" fill="hold">
                            <p:stCondLst>
                              <p:cond delay="0"/>
                            </p:stCondLst>
                            <p:childTnLst>
                              <p:par>
                                <p:cTn id="153" presetID="18" presetClass="entr" presetSubtype="12" fill="hold" nodeType="clickEffect">
                                  <p:stCondLst>
                                    <p:cond delay="0"/>
                                  </p:stCondLst>
                                  <p:childTnLst>
                                    <p:set>
                                      <p:cBhvr>
                                        <p:cTn id="154" dur="1" fill="hold">
                                          <p:stCondLst>
                                            <p:cond delay="0"/>
                                          </p:stCondLst>
                                        </p:cTn>
                                        <p:tgtEl>
                                          <p:spTgt spid="82"/>
                                        </p:tgtEl>
                                        <p:attrNameLst>
                                          <p:attrName>style.visibility</p:attrName>
                                        </p:attrNameLst>
                                      </p:cBhvr>
                                      <p:to>
                                        <p:strVal val="visible"/>
                                      </p:to>
                                    </p:set>
                                    <p:animEffect transition="in" filter="strips(downLeft)">
                                      <p:cBhvr>
                                        <p:cTn id="155" dur="500"/>
                                        <p:tgtEl>
                                          <p:spTgt spid="82"/>
                                        </p:tgtEl>
                                      </p:cBhvr>
                                    </p:animEffec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1" grpId="0"/>
      <p:bldP spid="42" grpId="0"/>
      <p:bldP spid="43" grpId="0"/>
      <p:bldP spid="52" grpId="0"/>
      <p:bldP spid="54" grpId="0"/>
      <p:bldP spid="60" grpId="0"/>
      <p:bldP spid="78" grpId="0"/>
      <p:bldP spid="83" grpId="0"/>
      <p:bldP spid="88" grpId="0"/>
      <p:bldP spid="58" grpId="0"/>
      <p:bldP spid="59" grpId="0"/>
      <p:bldP spid="64" grpId="0"/>
      <p:bldP spid="65" grpId="0"/>
      <p:bldP spid="66" grpId="0"/>
      <p:bldP spid="68" grpId="0" animBg="1"/>
      <p:bldP spid="45" grpId="0"/>
      <p:bldP spid="9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3" name="Title 1"/>
          <p:cNvSpPr>
            <a:spLocks noGrp="1"/>
          </p:cNvSpPr>
          <p:nvPr>
            <p:ph type="title"/>
          </p:nvPr>
        </p:nvSpPr>
        <p:spPr>
          <a:xfrm>
            <a:off x="0" y="0"/>
            <a:ext cx="9144000" cy="990600"/>
          </a:xfrm>
        </p:spPr>
        <p:txBody>
          <a:bodyPr/>
          <a:lstStyle/>
          <a:p>
            <a:pPr algn="l" eaLnBrk="1" hangingPunct="1"/>
            <a:r>
              <a:rPr lang="en-US" sz="3200" dirty="0" smtClean="0">
                <a:latin typeface="Times New Roman" pitchFamily="18" charset="0"/>
                <a:cs typeface="Times New Roman" pitchFamily="18" charset="0"/>
              </a:rPr>
              <a:t>Component of acceleration</a:t>
            </a:r>
          </a:p>
        </p:txBody>
      </p:sp>
      <p:sp>
        <p:nvSpPr>
          <p:cNvPr id="63" name="Rectangle 62"/>
          <p:cNvSpPr/>
          <p:nvPr/>
        </p:nvSpPr>
        <p:spPr>
          <a:xfrm>
            <a:off x="304800" y="1524000"/>
            <a:ext cx="8382000" cy="830997"/>
          </a:xfrm>
          <a:prstGeom prst="rect">
            <a:avLst/>
          </a:prstGeom>
        </p:spPr>
        <p:txBody>
          <a:bodyPr wrap="square">
            <a:spAutoFit/>
          </a:bodyPr>
          <a:lstStyle/>
          <a:p>
            <a:pPr algn="just"/>
            <a:r>
              <a:rPr lang="en-US" sz="1600" b="1" dirty="0" smtClean="0">
                <a:latin typeface="Times New Roman" pitchFamily="18" charset="0"/>
                <a:cs typeface="Times New Roman" pitchFamily="18" charset="0"/>
              </a:rPr>
              <a:t>1.Tangential component of the acceleration</a:t>
            </a:r>
            <a:r>
              <a:rPr lang="en-US" sz="1600" dirty="0" smtClean="0">
                <a:latin typeface="Times New Roman" pitchFamily="18" charset="0"/>
                <a:cs typeface="Times New Roman" pitchFamily="18" charset="0"/>
              </a:rPr>
              <a:t>. </a:t>
            </a:r>
          </a:p>
          <a:p>
            <a:pPr algn="just"/>
            <a:r>
              <a:rPr lang="en-US" sz="1600" dirty="0" smtClean="0">
                <a:latin typeface="Times New Roman" pitchFamily="18" charset="0"/>
                <a:cs typeface="Times New Roman" pitchFamily="18" charset="0"/>
              </a:rPr>
              <a:t>The acceleration of a particle at any instant moving along a circular path in a direction tangential to that instant, is known as tangential component of acceleration or tangential acceleration.</a:t>
            </a:r>
          </a:p>
        </p:txBody>
      </p:sp>
      <p:sp>
        <p:nvSpPr>
          <p:cNvPr id="67" name="Rectangle 66"/>
          <p:cNvSpPr/>
          <p:nvPr/>
        </p:nvSpPr>
        <p:spPr>
          <a:xfrm>
            <a:off x="762000" y="2667000"/>
            <a:ext cx="7391400" cy="338554"/>
          </a:xfrm>
          <a:prstGeom prst="rect">
            <a:avLst/>
          </a:prstGeom>
        </p:spPr>
        <p:txBody>
          <a:bodyPr wrap="square">
            <a:spAutoFit/>
          </a:bodyPr>
          <a:lstStyle/>
          <a:p>
            <a:r>
              <a:rPr lang="en-US" sz="1600" dirty="0" smtClean="0">
                <a:latin typeface="Times New Roman" pitchFamily="18" charset="0"/>
                <a:cs typeface="Times New Roman" pitchFamily="18" charset="0"/>
              </a:rPr>
              <a:t>Tangential component of the acceleration of particle at A </a:t>
            </a:r>
            <a:r>
              <a:rPr lang="en-US" sz="1600" i="1" dirty="0" smtClean="0">
                <a:latin typeface="Times New Roman" pitchFamily="18" charset="0"/>
                <a:cs typeface="Times New Roman" pitchFamily="18" charset="0"/>
              </a:rPr>
              <a:t>or</a:t>
            </a:r>
            <a:r>
              <a:rPr lang="en-US" sz="1600" dirty="0" smtClean="0">
                <a:latin typeface="Times New Roman" pitchFamily="18" charset="0"/>
                <a:cs typeface="Times New Roman" pitchFamily="18" charset="0"/>
              </a:rPr>
              <a:t> tangential acceleration at A,</a:t>
            </a:r>
          </a:p>
        </p:txBody>
      </p:sp>
      <p:pic>
        <p:nvPicPr>
          <p:cNvPr id="2050" name="Picture 2"/>
          <p:cNvPicPr>
            <a:picLocks noChangeAspect="1" noChangeArrowheads="1"/>
          </p:cNvPicPr>
          <p:nvPr/>
        </p:nvPicPr>
        <p:blipFill>
          <a:blip r:embed="rId2" cstate="print"/>
          <a:srcRect/>
          <a:stretch>
            <a:fillRect/>
          </a:stretch>
        </p:blipFill>
        <p:spPr bwMode="auto">
          <a:xfrm>
            <a:off x="3124200" y="3657600"/>
            <a:ext cx="2714625" cy="71437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print"/>
          <a:srcRect/>
          <a:stretch>
            <a:fillRect/>
          </a:stretch>
        </p:blipFill>
        <p:spPr bwMode="auto">
          <a:xfrm>
            <a:off x="3810000" y="5295900"/>
            <a:ext cx="1600200" cy="342900"/>
          </a:xfrm>
          <a:prstGeom prst="rect">
            <a:avLst/>
          </a:prstGeom>
          <a:noFill/>
          <a:ln w="9525">
            <a:noFill/>
            <a:miter lim="800000"/>
            <a:headEnd/>
            <a:tailEnd/>
          </a:ln>
          <a:effectLst/>
        </p:spPr>
      </p:pic>
      <p:sp>
        <p:nvSpPr>
          <p:cNvPr id="7" name="TextBox 6"/>
          <p:cNvSpPr txBox="1"/>
          <p:nvPr/>
        </p:nvSpPr>
        <p:spPr>
          <a:xfrm>
            <a:off x="5715000" y="5219700"/>
            <a:ext cx="1905000" cy="338554"/>
          </a:xfrm>
          <a:prstGeom prst="rect">
            <a:avLst/>
          </a:prstGeom>
          <a:noFill/>
        </p:spPr>
        <p:txBody>
          <a:bodyPr wrap="square" rtlCol="0">
            <a:spAutoFit/>
          </a:bodyPr>
          <a:lstStyle/>
          <a:p>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i</a:t>
            </a:r>
            <a:r>
              <a:rPr lang="en-US" sz="1600" dirty="0" smtClean="0">
                <a:latin typeface="Times New Roman" pitchFamily="18" charset="0"/>
                <a:cs typeface="Times New Roman" pitchFamily="18" charset="0"/>
              </a:rPr>
              <a:t>)</a:t>
            </a:r>
          </a:p>
        </p:txBody>
      </p:sp>
      <p:sp>
        <p:nvSpPr>
          <p:cNvPr id="8" name="TextBox 7"/>
          <p:cNvSpPr txBox="1"/>
          <p:nvPr/>
        </p:nvSpPr>
        <p:spPr>
          <a:xfrm>
            <a:off x="3352800" y="4507468"/>
            <a:ext cx="4495800" cy="369332"/>
          </a:xfrm>
          <a:prstGeom prst="rect">
            <a:avLst/>
          </a:prstGeom>
          <a:noFill/>
        </p:spPr>
        <p:txBody>
          <a:bodyPr wrap="square" rtlCol="0">
            <a:spAutoFit/>
          </a:bodyPr>
          <a:lstStyle/>
          <a:p>
            <a:r>
              <a:rPr lang="en-US" i="1" dirty="0" smtClean="0">
                <a:latin typeface="Times New Roman" pitchFamily="18" charset="0"/>
                <a:cs typeface="Times New Roman" pitchFamily="18" charset="0"/>
              </a:rPr>
              <a:t>v </a:t>
            </a:r>
            <a:r>
              <a:rPr lang="en-US" i="1" dirty="0" smtClean="0"/>
              <a:t> = </a:t>
            </a:r>
            <a:r>
              <a:rPr lang="en-US" i="1" dirty="0" smtClean="0">
                <a:latin typeface="Times New Roman" pitchFamily="18" charset="0"/>
                <a:cs typeface="Times New Roman" pitchFamily="18" charset="0"/>
              </a:rPr>
              <a:t>ω× r ,</a:t>
            </a:r>
            <a:r>
              <a:rPr lang="en-US" i="1" dirty="0" err="1" smtClean="0">
                <a:latin typeface="Times New Roman" pitchFamily="18" charset="0"/>
                <a:cs typeface="Times New Roman" pitchFamily="18" charset="0"/>
              </a:rPr>
              <a:t>dv</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dt</a:t>
            </a:r>
            <a:r>
              <a:rPr lang="en-US" i="1" dirty="0" smtClean="0">
                <a:latin typeface="Times New Roman" pitchFamily="18" charset="0"/>
                <a:cs typeface="Times New Roman" pitchFamily="18" charset="0"/>
              </a:rPr>
              <a:t> = d(ω× r )/</a:t>
            </a:r>
            <a:r>
              <a:rPr lang="en-US" i="1" dirty="0" err="1" smtClean="0">
                <a:latin typeface="Times New Roman" pitchFamily="18" charset="0"/>
                <a:cs typeface="Times New Roman" pitchFamily="18" charset="0"/>
              </a:rPr>
              <a:t>dt</a:t>
            </a:r>
            <a:r>
              <a:rPr lang="en-US" i="1" dirty="0" smtClean="0">
                <a:latin typeface="Times New Roman" pitchFamily="18" charset="0"/>
                <a:cs typeface="Times New Roman" pitchFamily="18" charset="0"/>
              </a:rPr>
              <a:t> = r × d(ω) /</a:t>
            </a:r>
            <a:r>
              <a:rPr lang="en-US" i="1" dirty="0" err="1" smtClean="0">
                <a:latin typeface="Times New Roman" pitchFamily="18" charset="0"/>
                <a:cs typeface="Times New Roman" pitchFamily="18" charset="0"/>
              </a:rPr>
              <a:t>dt</a:t>
            </a:r>
            <a:r>
              <a:rPr lang="en-US" i="1" dirty="0" smtClean="0"/>
              <a:t> </a:t>
            </a:r>
            <a:endParaRPr lang="en-US" i="1" dirty="0"/>
          </a:p>
        </p:txBody>
      </p:sp>
      <p:sp>
        <p:nvSpPr>
          <p:cNvPr id="9" name="TextBox 79"/>
          <p:cNvSpPr txBox="1"/>
          <p:nvPr/>
        </p:nvSpPr>
        <p:spPr>
          <a:xfrm>
            <a:off x="746760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
        <p:nvSpPr>
          <p:cNvPr id="10" name="TextBox 79"/>
          <p:cNvSpPr txBox="1"/>
          <p:nvPr/>
        </p:nvSpPr>
        <p:spPr>
          <a:xfrm>
            <a:off x="7467600" y="0"/>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5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29200" y="3581400"/>
            <a:ext cx="7620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 name="Straight Arrow Connector 5"/>
          <p:cNvCxnSpPr/>
          <p:nvPr/>
        </p:nvCxnSpPr>
        <p:spPr>
          <a:xfrm rot="5400000">
            <a:off x="5829300" y="3771900"/>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4495800" y="2362200"/>
            <a:ext cx="4648200" cy="338554"/>
          </a:xfrm>
          <a:prstGeom prst="rect">
            <a:avLst/>
          </a:prstGeom>
          <a:noFill/>
          <a:ln w="9525">
            <a:noFill/>
            <a:miter lim="800000"/>
            <a:headEnd/>
            <a:tailEnd/>
          </a:ln>
        </p:spPr>
        <p:txBody>
          <a:bodyPr>
            <a:spAutoFit/>
          </a:bodyPr>
          <a:lstStyle/>
          <a:p>
            <a:r>
              <a:rPr lang="en-US" sz="1600" i="1" dirty="0" err="1" smtClean="0">
                <a:latin typeface="Times New Roman" pitchFamily="18" charset="0"/>
                <a:cs typeface="Times New Roman" pitchFamily="18" charset="0"/>
              </a:rPr>
              <a:t>bc</a:t>
            </a:r>
            <a:r>
              <a:rPr lang="en-US" sz="1600" i="1" dirty="0" smtClean="0">
                <a:latin typeface="Times New Roman" pitchFamily="18" charset="0"/>
                <a:cs typeface="Times New Roman" pitchFamily="18" charset="0"/>
              </a:rPr>
              <a:t> </a:t>
            </a:r>
            <a:r>
              <a:rPr lang="en-US" sz="1600" i="1" dirty="0">
                <a:latin typeface="Times New Roman" pitchFamily="18" charset="0"/>
                <a:cs typeface="Times New Roman" pitchFamily="18" charset="0"/>
              </a:rPr>
              <a:t>= </a:t>
            </a:r>
            <a:r>
              <a:rPr lang="en-US" sz="1600" i="1" dirty="0" smtClean="0">
                <a:latin typeface="Times New Roman" pitchFamily="18" charset="0"/>
                <a:cs typeface="Times New Roman" pitchFamily="18" charset="0"/>
              </a:rPr>
              <a:t>(v + </a:t>
            </a:r>
            <a:r>
              <a:rPr lang="en-US" sz="1600" dirty="0" err="1" smtClean="0">
                <a:latin typeface="Times New Roman" pitchFamily="18" charset="0"/>
                <a:cs typeface="Times New Roman" pitchFamily="18" charset="0"/>
              </a:rPr>
              <a:t>δv</a:t>
            </a:r>
            <a:r>
              <a:rPr lang="en-US" sz="1600" i="1" dirty="0" smtClean="0">
                <a:latin typeface="Times New Roman" pitchFamily="18" charset="0"/>
                <a:cs typeface="Times New Roman" pitchFamily="18" charset="0"/>
              </a:rPr>
              <a:t> ) sin </a:t>
            </a:r>
            <a:r>
              <a:rPr lang="en-US" sz="1600" i="1" dirty="0" err="1">
                <a:latin typeface="Times New Roman" pitchFamily="18" charset="0"/>
                <a:cs typeface="Times New Roman" pitchFamily="18" charset="0"/>
              </a:rPr>
              <a:t>δθ</a:t>
            </a:r>
            <a:r>
              <a:rPr lang="en-US" sz="1600" i="1" dirty="0">
                <a:latin typeface="Times New Roman" pitchFamily="18" charset="0"/>
                <a:cs typeface="Times New Roman" pitchFamily="18" charset="0"/>
              </a:rPr>
              <a:t>  </a:t>
            </a:r>
          </a:p>
        </p:txBody>
      </p:sp>
      <p:sp>
        <p:nvSpPr>
          <p:cNvPr id="9" name="Rectangle 8"/>
          <p:cNvSpPr>
            <a:spLocks noChangeArrowheads="1"/>
          </p:cNvSpPr>
          <p:nvPr/>
        </p:nvSpPr>
        <p:spPr bwMode="auto">
          <a:xfrm>
            <a:off x="4495800" y="2743200"/>
            <a:ext cx="3667125" cy="369888"/>
          </a:xfrm>
          <a:prstGeom prst="rect">
            <a:avLst/>
          </a:prstGeom>
          <a:noFill/>
          <a:ln w="9525">
            <a:noFill/>
            <a:miter lim="800000"/>
            <a:headEnd/>
            <a:tailEnd/>
          </a:ln>
        </p:spPr>
        <p:txBody>
          <a:bodyPr>
            <a:spAutoFit/>
          </a:bodyPr>
          <a:lstStyle/>
          <a:p>
            <a:r>
              <a:rPr lang="en-US" i="1" dirty="0" err="1">
                <a:latin typeface="Times New Roman" pitchFamily="18" charset="0"/>
                <a:cs typeface="Times New Roman" pitchFamily="18" charset="0"/>
              </a:rPr>
              <a:t>δθ</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is very small  then </a:t>
            </a:r>
            <a:r>
              <a:rPr lang="en-US" dirty="0" err="1">
                <a:latin typeface="Times New Roman" pitchFamily="18" charset="0"/>
                <a:cs typeface="Times New Roman" pitchFamily="18" charset="0"/>
              </a:rPr>
              <a:t>sin</a:t>
            </a:r>
            <a:r>
              <a:rPr lang="en-US" i="1" dirty="0" err="1">
                <a:latin typeface="Times New Roman" pitchFamily="18" charset="0"/>
                <a:cs typeface="Times New Roman" pitchFamily="18" charset="0"/>
              </a:rPr>
              <a:t>δθ</a:t>
            </a:r>
            <a:r>
              <a:rPr lang="en-US" i="1" dirty="0">
                <a:latin typeface="Times New Roman" pitchFamily="18" charset="0"/>
                <a:cs typeface="Times New Roman" pitchFamily="18" charset="0"/>
              </a:rPr>
              <a:t> =  </a:t>
            </a:r>
            <a:r>
              <a:rPr lang="en-US" i="1" dirty="0" err="1">
                <a:latin typeface="Times New Roman" pitchFamily="18" charset="0"/>
                <a:cs typeface="Times New Roman" pitchFamily="18" charset="0"/>
              </a:rPr>
              <a:t>δθ</a:t>
            </a:r>
            <a:r>
              <a:rPr lang="en-US" i="1" dirty="0">
                <a:latin typeface="Times New Roman" pitchFamily="18" charset="0"/>
                <a:cs typeface="Times New Roman" pitchFamily="18" charset="0"/>
              </a:rPr>
              <a:t> </a:t>
            </a:r>
            <a:endParaRPr lang="en-US" dirty="0"/>
          </a:p>
        </p:txBody>
      </p:sp>
      <p:sp>
        <p:nvSpPr>
          <p:cNvPr id="10" name="TextBox 9"/>
          <p:cNvSpPr txBox="1">
            <a:spLocks noChangeArrowheads="1"/>
          </p:cNvSpPr>
          <p:nvPr/>
        </p:nvSpPr>
        <p:spPr bwMode="auto">
          <a:xfrm>
            <a:off x="4495800" y="3124200"/>
            <a:ext cx="4648200" cy="338138"/>
          </a:xfrm>
          <a:prstGeom prst="rect">
            <a:avLst/>
          </a:prstGeom>
          <a:noFill/>
          <a:ln w="9525">
            <a:noFill/>
            <a:miter lim="800000"/>
            <a:headEnd/>
            <a:tailEnd/>
          </a:ln>
        </p:spPr>
        <p:txBody>
          <a:bodyPr>
            <a:spAutoFit/>
          </a:bodyPr>
          <a:lstStyle/>
          <a:p>
            <a:r>
              <a:rPr lang="en-US" sz="1600" i="1" dirty="0" err="1" smtClean="0">
                <a:latin typeface="Times New Roman" pitchFamily="18" charset="0"/>
                <a:cs typeface="Times New Roman" pitchFamily="18" charset="0"/>
              </a:rPr>
              <a:t>bc</a:t>
            </a:r>
            <a:r>
              <a:rPr lang="en-US" sz="1600" i="1" dirty="0" smtClean="0">
                <a:latin typeface="Times New Roman" pitchFamily="18" charset="0"/>
                <a:cs typeface="Times New Roman" pitchFamily="18" charset="0"/>
              </a:rPr>
              <a:t> </a:t>
            </a:r>
            <a:r>
              <a:rPr lang="en-US" sz="1600" i="1" dirty="0">
                <a:latin typeface="Times New Roman" pitchFamily="18" charset="0"/>
                <a:cs typeface="Times New Roman" pitchFamily="18" charset="0"/>
              </a:rPr>
              <a:t>= </a:t>
            </a:r>
            <a:r>
              <a:rPr lang="en-US" sz="1600" i="1" dirty="0" smtClean="0">
                <a:latin typeface="Times New Roman" pitchFamily="18" charset="0"/>
                <a:cs typeface="Times New Roman" pitchFamily="18" charset="0"/>
              </a:rPr>
              <a:t>(</a:t>
            </a:r>
            <a:r>
              <a:rPr lang="en-US" sz="1600" i="1" dirty="0" err="1" smtClean="0">
                <a:latin typeface="Times New Roman" pitchFamily="18" charset="0"/>
                <a:cs typeface="Times New Roman" pitchFamily="18" charset="0"/>
              </a:rPr>
              <a:t>vδθ</a:t>
            </a:r>
            <a:r>
              <a:rPr lang="en-US" sz="1600" i="1" dirty="0" smtClean="0">
                <a:latin typeface="Times New Roman" pitchFamily="18" charset="0"/>
                <a:cs typeface="Times New Roman" pitchFamily="18" charset="0"/>
              </a:rPr>
              <a:t> </a:t>
            </a:r>
            <a:r>
              <a:rPr lang="en-US" sz="1600" i="1" dirty="0">
                <a:latin typeface="Times New Roman" pitchFamily="18" charset="0"/>
                <a:cs typeface="Times New Roman" pitchFamily="18" charset="0"/>
              </a:rPr>
              <a:t>+</a:t>
            </a:r>
            <a:r>
              <a:rPr lang="el-GR" sz="1600" i="1" dirty="0">
                <a:latin typeface="Times New Roman" pitchFamily="18" charset="0"/>
                <a:cs typeface="Times New Roman" pitchFamily="18" charset="0"/>
              </a:rPr>
              <a:t> </a:t>
            </a:r>
            <a:r>
              <a:rPr lang="en-US" sz="1600" i="1" dirty="0" smtClean="0">
                <a:latin typeface="Times New Roman" pitchFamily="18" charset="0"/>
                <a:cs typeface="Times New Roman" pitchFamily="18" charset="0"/>
              </a:rPr>
              <a:t>δ v </a:t>
            </a:r>
            <a:r>
              <a:rPr lang="en-US" sz="1600" i="1" dirty="0" err="1" smtClean="0">
                <a:latin typeface="Times New Roman" pitchFamily="18" charset="0"/>
                <a:cs typeface="Times New Roman" pitchFamily="18" charset="0"/>
              </a:rPr>
              <a:t>δθ</a:t>
            </a:r>
            <a:r>
              <a:rPr lang="en-US" sz="1600" i="1" dirty="0" smtClean="0">
                <a:latin typeface="Times New Roman" pitchFamily="18" charset="0"/>
                <a:cs typeface="Times New Roman" pitchFamily="18" charset="0"/>
              </a:rPr>
              <a:t>) </a:t>
            </a:r>
            <a:endParaRPr lang="en-US" sz="1600" i="1" dirty="0">
              <a:latin typeface="Times New Roman" pitchFamily="18" charset="0"/>
              <a:cs typeface="Times New Roman" pitchFamily="18" charset="0"/>
            </a:endParaRPr>
          </a:p>
        </p:txBody>
      </p:sp>
      <p:sp>
        <p:nvSpPr>
          <p:cNvPr id="11" name="TextBox 10"/>
          <p:cNvSpPr txBox="1">
            <a:spLocks noChangeArrowheads="1"/>
          </p:cNvSpPr>
          <p:nvPr/>
        </p:nvSpPr>
        <p:spPr bwMode="auto">
          <a:xfrm>
            <a:off x="4495800" y="3581400"/>
            <a:ext cx="1905000" cy="338138"/>
          </a:xfrm>
          <a:prstGeom prst="rect">
            <a:avLst/>
          </a:prstGeom>
          <a:noFill/>
          <a:ln w="9525">
            <a:noFill/>
            <a:miter lim="800000"/>
            <a:headEnd/>
            <a:tailEnd/>
          </a:ln>
        </p:spPr>
        <p:txBody>
          <a:bodyPr>
            <a:spAutoFit/>
          </a:bodyPr>
          <a:lstStyle/>
          <a:p>
            <a:r>
              <a:rPr lang="en-US" sz="1600" i="1" dirty="0" err="1" smtClean="0">
                <a:latin typeface="Times New Roman" pitchFamily="18" charset="0"/>
                <a:cs typeface="Times New Roman" pitchFamily="18" charset="0"/>
              </a:rPr>
              <a:t>bc</a:t>
            </a:r>
            <a:r>
              <a:rPr lang="en-US" sz="1600" i="1" dirty="0" smtClean="0">
                <a:latin typeface="Times New Roman" pitchFamily="18" charset="0"/>
                <a:cs typeface="Times New Roman" pitchFamily="18" charset="0"/>
              </a:rPr>
              <a:t> </a:t>
            </a:r>
            <a:r>
              <a:rPr lang="en-US" sz="1600" i="1" dirty="0">
                <a:latin typeface="Times New Roman" pitchFamily="18" charset="0"/>
                <a:cs typeface="Times New Roman" pitchFamily="18" charset="0"/>
              </a:rPr>
              <a:t>=   </a:t>
            </a:r>
            <a:r>
              <a:rPr lang="en-US" sz="1600" i="1" dirty="0" smtClean="0">
                <a:latin typeface="Times New Roman" pitchFamily="18" charset="0"/>
                <a:cs typeface="Times New Roman" pitchFamily="18" charset="0"/>
              </a:rPr>
              <a:t>v </a:t>
            </a:r>
            <a:r>
              <a:rPr lang="en-US" sz="1600" i="1" dirty="0" err="1" smtClean="0">
                <a:latin typeface="Times New Roman" pitchFamily="18" charset="0"/>
                <a:cs typeface="Times New Roman" pitchFamily="18" charset="0"/>
              </a:rPr>
              <a:t>δθ</a:t>
            </a:r>
            <a:r>
              <a:rPr lang="en-US" sz="1600" i="1" dirty="0" smtClean="0">
                <a:latin typeface="Times New Roman" pitchFamily="18" charset="0"/>
                <a:cs typeface="Times New Roman" pitchFamily="18" charset="0"/>
              </a:rPr>
              <a:t>     </a:t>
            </a:r>
            <a:endParaRPr lang="en-US" sz="1600" i="1" dirty="0">
              <a:latin typeface="Times New Roman" pitchFamily="18" charset="0"/>
              <a:cs typeface="Times New Roman" pitchFamily="18" charset="0"/>
            </a:endParaRPr>
          </a:p>
        </p:txBody>
      </p:sp>
      <p:sp>
        <p:nvSpPr>
          <p:cNvPr id="12" name="TextBox 11"/>
          <p:cNvSpPr txBox="1">
            <a:spLocks noChangeArrowheads="1"/>
          </p:cNvSpPr>
          <p:nvPr/>
        </p:nvSpPr>
        <p:spPr bwMode="auto">
          <a:xfrm>
            <a:off x="6172200" y="3657600"/>
            <a:ext cx="3048000" cy="338138"/>
          </a:xfrm>
          <a:prstGeom prst="rect">
            <a:avLst/>
          </a:prstGeom>
          <a:noFill/>
          <a:ln w="9525">
            <a:noFill/>
            <a:miter lim="800000"/>
            <a:headEnd/>
            <a:tailEnd/>
          </a:ln>
        </p:spPr>
        <p:txBody>
          <a:bodyPr>
            <a:spAutoFit/>
          </a:bodyPr>
          <a:lstStyle/>
          <a:p>
            <a:r>
              <a:rPr lang="en-US" sz="1600" dirty="0">
                <a:latin typeface="Times New Roman" pitchFamily="18" charset="0"/>
                <a:cs typeface="Times New Roman" pitchFamily="18" charset="0"/>
              </a:rPr>
              <a:t>Neglecting all other quantity</a:t>
            </a:r>
            <a:endParaRPr lang="en-US" sz="1600" i="1" dirty="0">
              <a:latin typeface="Times New Roman" pitchFamily="18" charset="0"/>
              <a:cs typeface="Times New Roman" pitchFamily="18" charset="0"/>
            </a:endParaRPr>
          </a:p>
        </p:txBody>
      </p:sp>
      <p:sp>
        <p:nvSpPr>
          <p:cNvPr id="15" name="TextBox 14"/>
          <p:cNvSpPr txBox="1">
            <a:spLocks noChangeArrowheads="1"/>
          </p:cNvSpPr>
          <p:nvPr/>
        </p:nvSpPr>
        <p:spPr bwMode="auto">
          <a:xfrm>
            <a:off x="4495800" y="1676400"/>
            <a:ext cx="4648200" cy="584200"/>
          </a:xfrm>
          <a:prstGeom prst="rect">
            <a:avLst/>
          </a:prstGeom>
          <a:noFill/>
          <a:ln w="9525">
            <a:noFill/>
            <a:miter lim="800000"/>
            <a:headEnd/>
            <a:tailEnd/>
          </a:ln>
        </p:spPr>
        <p:txBody>
          <a:bodyPr>
            <a:spAutoFit/>
          </a:bodyPr>
          <a:lstStyle/>
          <a:p>
            <a:r>
              <a:rPr lang="en-US" sz="1600" dirty="0">
                <a:latin typeface="Times New Roman" pitchFamily="18" charset="0"/>
                <a:cs typeface="Times New Roman" pitchFamily="18" charset="0"/>
              </a:rPr>
              <a:t>Component of change in Velocity </a:t>
            </a:r>
            <a:r>
              <a:rPr lang="en-US" sz="1600" i="1" dirty="0" err="1" smtClean="0">
                <a:latin typeface="Times New Roman" pitchFamily="18" charset="0"/>
                <a:cs typeface="Times New Roman" pitchFamily="18" charset="0"/>
              </a:rPr>
              <a:t>ab</a:t>
            </a:r>
            <a:r>
              <a:rPr lang="en-US" sz="1600" baseline="-250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in </a:t>
            </a:r>
            <a:r>
              <a:rPr lang="en-US" sz="1600" dirty="0">
                <a:latin typeface="Times New Roman" pitchFamily="18" charset="0"/>
                <a:cs typeface="Times New Roman" pitchFamily="18" charset="0"/>
              </a:rPr>
              <a:t>direction along OA  </a:t>
            </a:r>
          </a:p>
        </p:txBody>
      </p:sp>
      <p:sp>
        <p:nvSpPr>
          <p:cNvPr id="6155" name="Title 1"/>
          <p:cNvSpPr>
            <a:spLocks noGrp="1"/>
          </p:cNvSpPr>
          <p:nvPr>
            <p:ph type="title"/>
          </p:nvPr>
        </p:nvSpPr>
        <p:spPr>
          <a:xfrm>
            <a:off x="0" y="0"/>
            <a:ext cx="9144000" cy="990600"/>
          </a:xfrm>
        </p:spPr>
        <p:txBody>
          <a:bodyPr/>
          <a:lstStyle/>
          <a:p>
            <a:pPr algn="l" eaLnBrk="1" hangingPunct="1"/>
            <a:r>
              <a:rPr lang="en-US" sz="3200" dirty="0" smtClean="0">
                <a:latin typeface="Times New Roman" pitchFamily="18" charset="0"/>
                <a:cs typeface="Times New Roman" pitchFamily="18" charset="0"/>
              </a:rPr>
              <a:t>Component of acceleration</a:t>
            </a:r>
          </a:p>
        </p:txBody>
      </p:sp>
      <p:sp>
        <p:nvSpPr>
          <p:cNvPr id="17" name="Oval 16"/>
          <p:cNvSpPr/>
          <p:nvPr/>
        </p:nvSpPr>
        <p:spPr>
          <a:xfrm flipH="1" flipV="1">
            <a:off x="3763963" y="2286000"/>
            <a:ext cx="46037" cy="46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8" name="Straight Arrow Connector 17"/>
          <p:cNvCxnSpPr>
            <a:stCxn id="17" idx="4"/>
          </p:cNvCxnSpPr>
          <p:nvPr/>
        </p:nvCxnSpPr>
        <p:spPr>
          <a:xfrm flipH="1">
            <a:off x="2057400" y="2286000"/>
            <a:ext cx="1728788" cy="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6158" name="TextBox 18"/>
          <p:cNvSpPr txBox="1">
            <a:spLocks noChangeArrowheads="1"/>
          </p:cNvSpPr>
          <p:nvPr/>
        </p:nvSpPr>
        <p:spPr bwMode="auto">
          <a:xfrm>
            <a:off x="3962400" y="2133600"/>
            <a:ext cx="304800" cy="381000"/>
          </a:xfrm>
          <a:prstGeom prst="rect">
            <a:avLst/>
          </a:prstGeom>
          <a:noFill/>
          <a:ln w="9525">
            <a:noFill/>
            <a:miter lim="800000"/>
            <a:headEnd/>
            <a:tailEnd/>
          </a:ln>
        </p:spPr>
        <p:txBody>
          <a:bodyPr>
            <a:spAutoFit/>
          </a:bodyPr>
          <a:lstStyle/>
          <a:p>
            <a:r>
              <a:rPr lang="en-US"/>
              <a:t>o</a:t>
            </a:r>
          </a:p>
        </p:txBody>
      </p:sp>
      <p:sp>
        <p:nvSpPr>
          <p:cNvPr id="6159" name="TextBox 19"/>
          <p:cNvSpPr txBox="1">
            <a:spLocks noChangeArrowheads="1"/>
          </p:cNvSpPr>
          <p:nvPr/>
        </p:nvSpPr>
        <p:spPr bwMode="auto">
          <a:xfrm>
            <a:off x="1905000" y="1828800"/>
            <a:ext cx="304800" cy="369888"/>
          </a:xfrm>
          <a:prstGeom prst="rect">
            <a:avLst/>
          </a:prstGeom>
          <a:noFill/>
          <a:ln w="9525">
            <a:noFill/>
            <a:miter lim="800000"/>
            <a:headEnd/>
            <a:tailEnd/>
          </a:ln>
        </p:spPr>
        <p:txBody>
          <a:bodyPr>
            <a:spAutoFit/>
          </a:bodyPr>
          <a:lstStyle/>
          <a:p>
            <a:r>
              <a:rPr lang="en-US" dirty="0" smtClean="0"/>
              <a:t>a</a:t>
            </a:r>
            <a:endParaRPr lang="en-US" dirty="0"/>
          </a:p>
        </p:txBody>
      </p:sp>
      <p:sp>
        <p:nvSpPr>
          <p:cNvPr id="6160" name="TextBox 20"/>
          <p:cNvSpPr txBox="1">
            <a:spLocks noChangeArrowheads="1"/>
          </p:cNvSpPr>
          <p:nvPr/>
        </p:nvSpPr>
        <p:spPr bwMode="auto">
          <a:xfrm>
            <a:off x="2819400" y="1905000"/>
            <a:ext cx="533400" cy="369888"/>
          </a:xfrm>
          <a:prstGeom prst="rect">
            <a:avLst/>
          </a:prstGeom>
          <a:noFill/>
          <a:ln w="9525">
            <a:noFill/>
            <a:miter lim="800000"/>
            <a:headEnd/>
            <a:tailEnd/>
          </a:ln>
        </p:spPr>
        <p:txBody>
          <a:bodyPr>
            <a:spAutoFit/>
          </a:bodyPr>
          <a:lstStyle/>
          <a:p>
            <a:r>
              <a:rPr lang="en-US" i="1">
                <a:latin typeface="Times New Roman" pitchFamily="18" charset="0"/>
                <a:cs typeface="Times New Roman" pitchFamily="18" charset="0"/>
              </a:rPr>
              <a:t>r ω</a:t>
            </a:r>
            <a:endParaRPr lang="en-US"/>
          </a:p>
        </p:txBody>
      </p:sp>
      <p:cxnSp>
        <p:nvCxnSpPr>
          <p:cNvPr id="22" name="Straight Arrow Connector 21"/>
          <p:cNvCxnSpPr/>
          <p:nvPr/>
        </p:nvCxnSpPr>
        <p:spPr>
          <a:xfrm flipH="1">
            <a:off x="1600200" y="2286000"/>
            <a:ext cx="2209800" cy="152400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6162" name="TextBox 22"/>
          <p:cNvSpPr txBox="1">
            <a:spLocks noChangeArrowheads="1"/>
          </p:cNvSpPr>
          <p:nvPr/>
        </p:nvSpPr>
        <p:spPr bwMode="auto">
          <a:xfrm>
            <a:off x="914400" y="3592513"/>
            <a:ext cx="457200" cy="369887"/>
          </a:xfrm>
          <a:prstGeom prst="rect">
            <a:avLst/>
          </a:prstGeom>
          <a:noFill/>
          <a:ln w="9525">
            <a:noFill/>
            <a:miter lim="800000"/>
            <a:headEnd/>
            <a:tailEnd/>
          </a:ln>
        </p:spPr>
        <p:txBody>
          <a:bodyPr>
            <a:spAutoFit/>
          </a:bodyPr>
          <a:lstStyle/>
          <a:p>
            <a:r>
              <a:rPr lang="en-US" dirty="0" smtClean="0"/>
              <a:t>b</a:t>
            </a:r>
            <a:endParaRPr lang="en-US" baseline="-25000" dirty="0"/>
          </a:p>
        </p:txBody>
      </p:sp>
      <p:sp>
        <p:nvSpPr>
          <p:cNvPr id="24" name="Arc 23"/>
          <p:cNvSpPr/>
          <p:nvPr/>
        </p:nvSpPr>
        <p:spPr>
          <a:xfrm rot="11566177">
            <a:off x="3041650" y="1911350"/>
            <a:ext cx="838200" cy="838200"/>
          </a:xfrm>
          <a:prstGeom prst="arc">
            <a:avLst>
              <a:gd name="adj1" fmla="val 17289264"/>
              <a:gd name="adj2" fmla="val 2109017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164" name="TextBox 24"/>
          <p:cNvSpPr txBox="1">
            <a:spLocks noChangeArrowheads="1"/>
          </p:cNvSpPr>
          <p:nvPr/>
        </p:nvSpPr>
        <p:spPr bwMode="auto">
          <a:xfrm>
            <a:off x="2514600" y="2362200"/>
            <a:ext cx="533400" cy="369888"/>
          </a:xfrm>
          <a:prstGeom prst="rect">
            <a:avLst/>
          </a:prstGeom>
          <a:noFill/>
          <a:ln w="9525">
            <a:noFill/>
            <a:miter lim="800000"/>
            <a:headEnd/>
            <a:tailEnd/>
          </a:ln>
        </p:spPr>
        <p:txBody>
          <a:bodyPr>
            <a:spAutoFit/>
          </a:bodyPr>
          <a:lstStyle/>
          <a:p>
            <a:r>
              <a:rPr lang="en-US"/>
              <a:t> </a:t>
            </a:r>
            <a:r>
              <a:rPr lang="en-US" i="1">
                <a:latin typeface="Times New Roman" pitchFamily="18" charset="0"/>
                <a:cs typeface="Times New Roman" pitchFamily="18" charset="0"/>
              </a:rPr>
              <a:t>δθ</a:t>
            </a:r>
          </a:p>
        </p:txBody>
      </p:sp>
      <p:cxnSp>
        <p:nvCxnSpPr>
          <p:cNvPr id="26" name="Straight Arrow Connector 25"/>
          <p:cNvCxnSpPr/>
          <p:nvPr/>
        </p:nvCxnSpPr>
        <p:spPr>
          <a:xfrm flipH="1">
            <a:off x="1600200" y="2286000"/>
            <a:ext cx="457200" cy="152400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1600200" y="2286000"/>
            <a:ext cx="457200"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1600200" y="2286000"/>
            <a:ext cx="0" cy="15240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600200" y="2667000"/>
            <a:ext cx="0" cy="228600"/>
          </a:xfrm>
          <a:prstGeom prst="straightConnector1">
            <a:avLst/>
          </a:prstGeom>
          <a:ln>
            <a:prstDash val="sysDot"/>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1676400" y="2286000"/>
            <a:ext cx="152400" cy="0"/>
          </a:xfrm>
          <a:prstGeom prst="straightConnector1">
            <a:avLst/>
          </a:prstGeom>
          <a:ln>
            <a:prstDash val="sysDot"/>
            <a:tailEnd type="arrow"/>
          </a:ln>
        </p:spPr>
        <p:style>
          <a:lnRef idx="1">
            <a:schemeClr val="accent1"/>
          </a:lnRef>
          <a:fillRef idx="0">
            <a:schemeClr val="accent1"/>
          </a:fillRef>
          <a:effectRef idx="0">
            <a:schemeClr val="accent1"/>
          </a:effectRef>
          <a:fontRef idx="minor">
            <a:schemeClr val="tx1"/>
          </a:fontRef>
        </p:style>
      </p:cxnSp>
      <p:sp>
        <p:nvSpPr>
          <p:cNvPr id="6170" name="TextBox 30"/>
          <p:cNvSpPr txBox="1">
            <a:spLocks noChangeArrowheads="1"/>
          </p:cNvSpPr>
          <p:nvPr/>
        </p:nvSpPr>
        <p:spPr bwMode="auto">
          <a:xfrm>
            <a:off x="1143000" y="1905000"/>
            <a:ext cx="304800" cy="369888"/>
          </a:xfrm>
          <a:prstGeom prst="rect">
            <a:avLst/>
          </a:prstGeom>
          <a:noFill/>
          <a:ln w="9525">
            <a:noFill/>
            <a:miter lim="800000"/>
            <a:headEnd/>
            <a:tailEnd/>
          </a:ln>
        </p:spPr>
        <p:txBody>
          <a:bodyPr>
            <a:spAutoFit/>
          </a:bodyPr>
          <a:lstStyle/>
          <a:p>
            <a:r>
              <a:rPr lang="en-US" dirty="0" smtClean="0"/>
              <a:t>c</a:t>
            </a:r>
            <a:endParaRPr lang="en-US" dirty="0"/>
          </a:p>
        </p:txBody>
      </p:sp>
      <p:cxnSp>
        <p:nvCxnSpPr>
          <p:cNvPr id="32" name="Straight Connector 31"/>
          <p:cNvCxnSpPr/>
          <p:nvPr/>
        </p:nvCxnSpPr>
        <p:spPr>
          <a:xfrm>
            <a:off x="1600200" y="16002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810000" y="16002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600200" y="1828800"/>
            <a:ext cx="22098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6174" name="TextBox 34"/>
          <p:cNvSpPr txBox="1">
            <a:spLocks noChangeArrowheads="1"/>
          </p:cNvSpPr>
          <p:nvPr/>
        </p:nvSpPr>
        <p:spPr bwMode="auto">
          <a:xfrm>
            <a:off x="1447800" y="1295400"/>
            <a:ext cx="2514600" cy="369888"/>
          </a:xfrm>
          <a:prstGeom prst="rect">
            <a:avLst/>
          </a:prstGeom>
          <a:noFill/>
          <a:ln w="9525">
            <a:noFill/>
            <a:miter lim="800000"/>
            <a:headEnd/>
            <a:tailEnd/>
          </a:ln>
        </p:spPr>
        <p:txBody>
          <a:bodyPr>
            <a:spAutoFit/>
          </a:bodyPr>
          <a:lstStyle/>
          <a:p>
            <a:pPr algn="ctr"/>
            <a:r>
              <a:rPr lang="en-US" i="1" dirty="0" smtClean="0">
                <a:latin typeface="Times New Roman" pitchFamily="18" charset="0"/>
                <a:cs typeface="Times New Roman" pitchFamily="18" charset="0"/>
              </a:rPr>
              <a:t>(v + </a:t>
            </a:r>
            <a:r>
              <a:rPr lang="en-US" dirty="0" err="1" smtClean="0">
                <a:latin typeface="Times New Roman" pitchFamily="18" charset="0"/>
                <a:cs typeface="Times New Roman" pitchFamily="18" charset="0"/>
              </a:rPr>
              <a:t>δv</a:t>
            </a:r>
            <a:r>
              <a:rPr lang="en-US" i="1"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cos</a:t>
            </a:r>
            <a:r>
              <a:rPr lang="en-US" i="1" dirty="0" smtClean="0">
                <a:latin typeface="Times New Roman" pitchFamily="18" charset="0"/>
                <a:cs typeface="Times New Roman" pitchFamily="18" charset="0"/>
              </a:rPr>
              <a:t> </a:t>
            </a:r>
            <a:r>
              <a:rPr lang="en-US" i="1" dirty="0" err="1">
                <a:latin typeface="Times New Roman" pitchFamily="18" charset="0"/>
                <a:cs typeface="Times New Roman" pitchFamily="18" charset="0"/>
              </a:rPr>
              <a:t>δθ</a:t>
            </a:r>
            <a:endParaRPr lang="en-US" dirty="0"/>
          </a:p>
        </p:txBody>
      </p:sp>
      <p:cxnSp>
        <p:nvCxnSpPr>
          <p:cNvPr id="36" name="Straight Connector 35"/>
          <p:cNvCxnSpPr/>
          <p:nvPr/>
        </p:nvCxnSpPr>
        <p:spPr>
          <a:xfrm flipH="1">
            <a:off x="533400" y="22860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381000" y="3810000"/>
            <a:ext cx="1143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685800" y="2286000"/>
            <a:ext cx="0" cy="1524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6178" name="TextBox 38"/>
          <p:cNvSpPr txBox="1">
            <a:spLocks noChangeArrowheads="1"/>
          </p:cNvSpPr>
          <p:nvPr/>
        </p:nvSpPr>
        <p:spPr bwMode="auto">
          <a:xfrm rot="-5400000">
            <a:off x="-985044" y="2139157"/>
            <a:ext cx="2514600" cy="369887"/>
          </a:xfrm>
          <a:prstGeom prst="rect">
            <a:avLst/>
          </a:prstGeom>
          <a:noFill/>
          <a:ln w="9525">
            <a:noFill/>
            <a:miter lim="800000"/>
            <a:headEnd/>
            <a:tailEnd/>
          </a:ln>
        </p:spPr>
        <p:txBody>
          <a:bodyPr>
            <a:spAutoFit/>
          </a:bodyPr>
          <a:lstStyle/>
          <a:p>
            <a:r>
              <a:rPr lang="en-US" i="1" dirty="0" smtClean="0">
                <a:latin typeface="Times New Roman" pitchFamily="18" charset="0"/>
                <a:cs typeface="Times New Roman" pitchFamily="18" charset="0"/>
              </a:rPr>
              <a:t>(v + </a:t>
            </a:r>
            <a:r>
              <a:rPr lang="en-US" dirty="0" err="1" smtClean="0">
                <a:latin typeface="Times New Roman" pitchFamily="18" charset="0"/>
                <a:cs typeface="Times New Roman" pitchFamily="18" charset="0"/>
              </a:rPr>
              <a:t>δv</a:t>
            </a:r>
            <a:r>
              <a:rPr lang="en-US" i="1" dirty="0" smtClean="0">
                <a:latin typeface="Times New Roman" pitchFamily="18" charset="0"/>
                <a:cs typeface="Times New Roman" pitchFamily="18" charset="0"/>
              </a:rPr>
              <a:t> ) sin </a:t>
            </a:r>
            <a:r>
              <a:rPr lang="en-US" i="1" dirty="0" err="1">
                <a:latin typeface="Times New Roman" pitchFamily="18" charset="0"/>
                <a:cs typeface="Times New Roman" pitchFamily="18" charset="0"/>
              </a:rPr>
              <a:t>δθ</a:t>
            </a:r>
            <a:r>
              <a:rPr lang="en-US" i="1" dirty="0">
                <a:latin typeface="Times New Roman" pitchFamily="18" charset="0"/>
                <a:cs typeface="Times New Roman" pitchFamily="18" charset="0"/>
              </a:rPr>
              <a:t> </a:t>
            </a:r>
            <a:endParaRPr lang="en-US" dirty="0"/>
          </a:p>
        </p:txBody>
      </p:sp>
      <p:sp>
        <p:nvSpPr>
          <p:cNvPr id="41" name="TextBox 40"/>
          <p:cNvSpPr txBox="1">
            <a:spLocks noChangeArrowheads="1"/>
          </p:cNvSpPr>
          <p:nvPr/>
        </p:nvSpPr>
        <p:spPr bwMode="auto">
          <a:xfrm rot="-5400000">
            <a:off x="-365126" y="1235074"/>
            <a:ext cx="1274764" cy="369888"/>
          </a:xfrm>
          <a:prstGeom prst="rect">
            <a:avLst/>
          </a:prstGeom>
          <a:noFill/>
          <a:ln w="9525">
            <a:noFill/>
            <a:miter lim="800000"/>
            <a:headEnd/>
            <a:tailEnd/>
          </a:ln>
        </p:spPr>
        <p:txBody>
          <a:bodyPr wrap="square">
            <a:spAutoFit/>
          </a:bodyPr>
          <a:lstStyle/>
          <a:p>
            <a:r>
              <a:rPr lang="en-US" i="1" dirty="0">
                <a:latin typeface="Times New Roman" pitchFamily="18" charset="0"/>
                <a:cs typeface="Times New Roman" pitchFamily="18" charset="0"/>
              </a:rPr>
              <a:t> </a:t>
            </a:r>
            <a:r>
              <a:rPr lang="en-US" i="1" dirty="0" smtClean="0">
                <a:latin typeface="Times New Roman" pitchFamily="18" charset="0"/>
                <a:cs typeface="Times New Roman" pitchFamily="18" charset="0"/>
              </a:rPr>
              <a:t>= v </a:t>
            </a:r>
            <a:r>
              <a:rPr lang="en-US" i="1" dirty="0" err="1">
                <a:latin typeface="Times New Roman" pitchFamily="18" charset="0"/>
                <a:cs typeface="Times New Roman" pitchFamily="18" charset="0"/>
              </a:rPr>
              <a:t>δθ</a:t>
            </a:r>
            <a:r>
              <a:rPr lang="en-US" i="1" dirty="0">
                <a:latin typeface="Times New Roman" pitchFamily="18" charset="0"/>
                <a:cs typeface="Times New Roman" pitchFamily="18" charset="0"/>
              </a:rPr>
              <a:t>     </a:t>
            </a:r>
          </a:p>
        </p:txBody>
      </p:sp>
      <p:sp>
        <p:nvSpPr>
          <p:cNvPr id="6180" name="TextBox 38"/>
          <p:cNvSpPr txBox="1">
            <a:spLocks noChangeArrowheads="1"/>
          </p:cNvSpPr>
          <p:nvPr/>
        </p:nvSpPr>
        <p:spPr bwMode="auto">
          <a:xfrm>
            <a:off x="2209800" y="3352800"/>
            <a:ext cx="1295400" cy="369888"/>
          </a:xfrm>
          <a:prstGeom prst="rect">
            <a:avLst/>
          </a:prstGeom>
          <a:noFill/>
          <a:ln w="9525">
            <a:noFill/>
            <a:miter lim="800000"/>
            <a:headEnd/>
            <a:tailEnd/>
          </a:ln>
        </p:spPr>
        <p:txBody>
          <a:bodyPr wrap="square">
            <a:spAutoFit/>
          </a:bodyPr>
          <a:lstStyle/>
          <a:p>
            <a:r>
              <a:rPr lang="en-US" i="1" dirty="0" smtClean="0">
                <a:latin typeface="Times New Roman" pitchFamily="18" charset="0"/>
                <a:cs typeface="Times New Roman" pitchFamily="18" charset="0"/>
              </a:rPr>
              <a:t>(v + </a:t>
            </a:r>
            <a:r>
              <a:rPr lang="en-US" dirty="0" err="1" smtClean="0">
                <a:latin typeface="Times New Roman" pitchFamily="18" charset="0"/>
                <a:cs typeface="Times New Roman" pitchFamily="18" charset="0"/>
              </a:rPr>
              <a:t>δv</a:t>
            </a:r>
            <a:r>
              <a:rPr lang="en-US" i="1" dirty="0" smtClean="0">
                <a:latin typeface="Times New Roman" pitchFamily="18" charset="0"/>
                <a:cs typeface="Times New Roman" pitchFamily="18" charset="0"/>
              </a:rPr>
              <a:t> )</a:t>
            </a:r>
            <a:endParaRPr lang="en-US" dirty="0"/>
          </a:p>
        </p:txBody>
      </p:sp>
      <p:sp>
        <p:nvSpPr>
          <p:cNvPr id="39" name="Rectangle 38"/>
          <p:cNvSpPr/>
          <p:nvPr/>
        </p:nvSpPr>
        <p:spPr>
          <a:xfrm>
            <a:off x="304800" y="4114801"/>
            <a:ext cx="8839200" cy="2800767"/>
          </a:xfrm>
          <a:prstGeom prst="rect">
            <a:avLst/>
          </a:prstGeom>
        </p:spPr>
        <p:txBody>
          <a:bodyPr wrap="square">
            <a:spAutoFit/>
          </a:bodyPr>
          <a:lstStyle/>
          <a:p>
            <a:pPr algn="just"/>
            <a:r>
              <a:rPr lang="en-US" sz="1600" b="1" dirty="0" smtClean="0">
                <a:latin typeface="Times New Roman" pitchFamily="18" charset="0"/>
                <a:cs typeface="Times New Roman" pitchFamily="18" charset="0"/>
              </a:rPr>
              <a:t>2. Normal component of the acceleration.</a:t>
            </a:r>
            <a:r>
              <a:rPr lang="en-US" sz="1600" dirty="0" smtClean="0">
                <a:latin typeface="Times New Roman" pitchFamily="18" charset="0"/>
                <a:cs typeface="Times New Roman" pitchFamily="18" charset="0"/>
              </a:rPr>
              <a:t> The acceleration of a particle at any instant moving along a circular path in a direction normal to the tangent at that instant and directed towards the centre of the circular path (i.e. in the direction from A to O) is known as normal component of the </a:t>
            </a:r>
            <a:r>
              <a:rPr lang="en-US" sz="1600" dirty="0" smtClean="0">
                <a:solidFill>
                  <a:srgbClr val="231F20"/>
                </a:solidFill>
                <a:latin typeface="Times New Roman" pitchFamily="18" charset="0"/>
                <a:cs typeface="Times New Roman" pitchFamily="18" charset="0"/>
              </a:rPr>
              <a:t>acceleration or normal acceleration. It is also called </a:t>
            </a:r>
            <a:r>
              <a:rPr lang="en-US" sz="1600" b="1" i="1" dirty="0" smtClean="0">
                <a:solidFill>
                  <a:srgbClr val="ED008D"/>
                </a:solidFill>
                <a:latin typeface="Times New Roman" pitchFamily="18" charset="0"/>
                <a:cs typeface="Times New Roman" pitchFamily="18" charset="0"/>
              </a:rPr>
              <a:t>radial </a:t>
            </a:r>
            <a:r>
              <a:rPr lang="en-US" sz="1600" b="1" i="1" dirty="0" smtClean="0">
                <a:solidFill>
                  <a:srgbClr val="231F20"/>
                </a:solidFill>
                <a:latin typeface="Times New Roman" pitchFamily="18" charset="0"/>
                <a:cs typeface="Times New Roman" pitchFamily="18" charset="0"/>
              </a:rPr>
              <a:t>or </a:t>
            </a:r>
            <a:r>
              <a:rPr lang="en-US" sz="1600" b="1" i="1" dirty="0" smtClean="0">
                <a:solidFill>
                  <a:srgbClr val="ED008D"/>
                </a:solidFill>
                <a:latin typeface="Times New Roman" pitchFamily="18" charset="0"/>
                <a:cs typeface="Times New Roman" pitchFamily="18" charset="0"/>
              </a:rPr>
              <a:t>centripetal </a:t>
            </a:r>
            <a:r>
              <a:rPr lang="en-US" sz="1600" b="1" i="1" dirty="0" smtClean="0">
                <a:solidFill>
                  <a:srgbClr val="231F20"/>
                </a:solidFill>
                <a:latin typeface="Times New Roman" pitchFamily="18" charset="0"/>
                <a:cs typeface="Times New Roman" pitchFamily="18" charset="0"/>
              </a:rPr>
              <a:t>acceleration.</a:t>
            </a:r>
          </a:p>
          <a:p>
            <a:pPr algn="just"/>
            <a:endParaRPr lang="en-US" sz="1600" b="1" i="1" dirty="0" smtClean="0">
              <a:solidFill>
                <a:srgbClr val="231F20"/>
              </a:solidFill>
              <a:latin typeface="Times New Roman" pitchFamily="18" charset="0"/>
              <a:cs typeface="Times New Roman" pitchFamily="18" charset="0"/>
            </a:endParaRPr>
          </a:p>
          <a:p>
            <a:pPr algn="just"/>
            <a:endParaRPr lang="en-US" sz="1600" b="1" i="1" dirty="0" smtClean="0">
              <a:solidFill>
                <a:srgbClr val="231F20"/>
              </a:solidFill>
              <a:latin typeface="Times New Roman" pitchFamily="18" charset="0"/>
              <a:cs typeface="Times New Roman" pitchFamily="18" charset="0"/>
            </a:endParaRPr>
          </a:p>
          <a:p>
            <a:pPr algn="just"/>
            <a:endParaRPr lang="en-US" sz="1600" b="1" i="1" dirty="0" smtClean="0">
              <a:solidFill>
                <a:srgbClr val="231F20"/>
              </a:solidFill>
              <a:latin typeface="Times New Roman" pitchFamily="18" charset="0"/>
              <a:cs typeface="Times New Roman" pitchFamily="18" charset="0"/>
            </a:endParaRPr>
          </a:p>
          <a:p>
            <a:pPr algn="just"/>
            <a:endParaRPr lang="en-US" sz="1600" b="1" i="1" dirty="0" smtClean="0">
              <a:solidFill>
                <a:srgbClr val="231F20"/>
              </a:solidFill>
              <a:latin typeface="Times New Roman" pitchFamily="18" charset="0"/>
              <a:cs typeface="Times New Roman" pitchFamily="18" charset="0"/>
            </a:endParaRPr>
          </a:p>
          <a:p>
            <a:pPr algn="just"/>
            <a:endParaRPr lang="en-US" sz="1600" b="1" i="1" dirty="0" smtClean="0">
              <a:solidFill>
                <a:srgbClr val="231F20"/>
              </a:solidFill>
              <a:latin typeface="Times New Roman" pitchFamily="18" charset="0"/>
              <a:cs typeface="Times New Roman" pitchFamily="18" charset="0"/>
            </a:endParaRPr>
          </a:p>
          <a:p>
            <a:pPr algn="just"/>
            <a:endParaRPr lang="en-US" sz="1600" b="1" i="1" dirty="0" smtClean="0">
              <a:solidFill>
                <a:srgbClr val="231F20"/>
              </a:solidFill>
              <a:latin typeface="Times New Roman" pitchFamily="18" charset="0"/>
              <a:cs typeface="Times New Roman" pitchFamily="18" charset="0"/>
            </a:endParaRPr>
          </a:p>
          <a:p>
            <a:pPr algn="just"/>
            <a:endParaRPr lang="en-US" sz="16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srcRect/>
          <a:stretch>
            <a:fillRect/>
          </a:stretch>
        </p:blipFill>
        <p:spPr bwMode="auto">
          <a:xfrm>
            <a:off x="3276600" y="5257800"/>
            <a:ext cx="2228850" cy="619125"/>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2895600" y="5886450"/>
            <a:ext cx="3419475" cy="742950"/>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cstate="print"/>
          <a:srcRect/>
          <a:stretch>
            <a:fillRect/>
          </a:stretch>
        </p:blipFill>
        <p:spPr bwMode="auto">
          <a:xfrm>
            <a:off x="5943600" y="6438900"/>
            <a:ext cx="2705100" cy="419100"/>
          </a:xfrm>
          <a:prstGeom prst="rect">
            <a:avLst/>
          </a:prstGeom>
          <a:noFill/>
          <a:ln w="9525">
            <a:noFill/>
            <a:miter lim="800000"/>
            <a:headEnd/>
            <a:tailEnd/>
          </a:ln>
          <a:effectLst/>
        </p:spPr>
      </p:pic>
      <p:sp>
        <p:nvSpPr>
          <p:cNvPr id="42" name="TextBox 41"/>
          <p:cNvSpPr txBox="1"/>
          <p:nvPr/>
        </p:nvSpPr>
        <p:spPr>
          <a:xfrm>
            <a:off x="6553200" y="6096000"/>
            <a:ext cx="1371600" cy="338554"/>
          </a:xfrm>
          <a:prstGeom prst="rect">
            <a:avLst/>
          </a:prstGeom>
          <a:noFill/>
        </p:spPr>
        <p:txBody>
          <a:bodyPr wrap="square" rtlCol="0">
            <a:spAutoFit/>
          </a:bodyPr>
          <a:lstStyle/>
          <a:p>
            <a:r>
              <a:rPr lang="en-US" sz="1600" dirty="0" smtClean="0">
                <a:latin typeface="Times New Roman" pitchFamily="18" charset="0"/>
                <a:cs typeface="Times New Roman" pitchFamily="18" charset="0"/>
              </a:rPr>
              <a:t>……..(ii)</a:t>
            </a:r>
          </a:p>
        </p:txBody>
      </p:sp>
      <p:sp>
        <p:nvSpPr>
          <p:cNvPr id="43" name="TextBox 79"/>
          <p:cNvSpPr txBox="1"/>
          <p:nvPr/>
        </p:nvSpPr>
        <p:spPr>
          <a:xfrm>
            <a:off x="7467600" y="0"/>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strips(downLeft)">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41"/>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9"/>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307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307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42"/>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9" grpId="0"/>
      <p:bldP spid="10" grpId="0"/>
      <p:bldP spid="11" grpId="0"/>
      <p:bldP spid="12" grpId="0"/>
      <p:bldP spid="15" grpId="0"/>
      <p:bldP spid="41" grpId="0"/>
      <p:bldP spid="39" grpId="0"/>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sz="3200" dirty="0" smtClean="0">
                <a:latin typeface="Times New Roman" pitchFamily="18" charset="0"/>
                <a:cs typeface="Times New Roman" pitchFamily="18" charset="0"/>
              </a:rPr>
              <a:t>Acceleration of a Particle along a Circular Path</a:t>
            </a:r>
          </a:p>
        </p:txBody>
      </p:sp>
      <p:sp>
        <p:nvSpPr>
          <p:cNvPr id="3" name="Content Placeholder 2"/>
          <p:cNvSpPr>
            <a:spLocks noGrp="1"/>
          </p:cNvSpPr>
          <p:nvPr>
            <p:ph idx="1"/>
          </p:nvPr>
        </p:nvSpPr>
        <p:spPr/>
        <p:txBody>
          <a:bodyPr/>
          <a:lstStyle/>
          <a:p>
            <a:pPr>
              <a:buNone/>
            </a:pPr>
            <a:r>
              <a:rPr lang="en-US" sz="1600" b="1" dirty="0" smtClean="0">
                <a:latin typeface="Times New Roman" pitchFamily="18" charset="0"/>
                <a:cs typeface="Times New Roman" pitchFamily="18" charset="0"/>
              </a:rPr>
              <a:t>Notes : </a:t>
            </a:r>
          </a:p>
          <a:p>
            <a:pPr algn="just">
              <a:buFont typeface="+mj-lt"/>
              <a:buAutoNum type="arabicParenR"/>
            </a:pPr>
            <a:r>
              <a:rPr lang="en-US" sz="1600" dirty="0" smtClean="0">
                <a:latin typeface="Times New Roman" pitchFamily="18" charset="0"/>
                <a:cs typeface="Times New Roman" pitchFamily="18" charset="0"/>
              </a:rPr>
              <a:t>From equations (</a:t>
            </a:r>
            <a:r>
              <a:rPr lang="en-US" sz="1600" dirty="0" err="1" smtClean="0">
                <a:latin typeface="Times New Roman" pitchFamily="18" charset="0"/>
                <a:cs typeface="Times New Roman" pitchFamily="18" charset="0"/>
              </a:rPr>
              <a:t>i</a:t>
            </a:r>
            <a:r>
              <a:rPr lang="en-US" sz="1600" dirty="0" smtClean="0">
                <a:latin typeface="Times New Roman" pitchFamily="18" charset="0"/>
                <a:cs typeface="Times New Roman" pitchFamily="18" charset="0"/>
              </a:rPr>
              <a:t>) and (ii) we see that the tangential acceleration (a</a:t>
            </a:r>
            <a:r>
              <a:rPr lang="en-US" sz="1600" baseline="-25000" dirty="0" smtClean="0">
                <a:latin typeface="Times New Roman" pitchFamily="18" charset="0"/>
                <a:cs typeface="Times New Roman" pitchFamily="18" charset="0"/>
              </a:rPr>
              <a:t>t</a:t>
            </a:r>
            <a:r>
              <a:rPr lang="en-US" sz="1600" dirty="0" smtClean="0">
                <a:latin typeface="Times New Roman" pitchFamily="18" charset="0"/>
                <a:cs typeface="Times New Roman" pitchFamily="18" charset="0"/>
              </a:rPr>
              <a:t> ) is equal to the rate of change of the magnitude of the velocity whereas the normal or radial or centripetal acceleration (a</a:t>
            </a:r>
            <a:r>
              <a:rPr lang="en-US" sz="1600" baseline="-25000" dirty="0" smtClean="0">
                <a:latin typeface="Times New Roman" pitchFamily="18" charset="0"/>
                <a:cs typeface="Times New Roman" pitchFamily="18" charset="0"/>
              </a:rPr>
              <a:t>n</a:t>
            </a:r>
            <a:r>
              <a:rPr lang="en-US" sz="1600" dirty="0" smtClean="0">
                <a:latin typeface="Times New Roman" pitchFamily="18" charset="0"/>
                <a:cs typeface="Times New Roman" pitchFamily="18" charset="0"/>
              </a:rPr>
              <a:t>) depends upon its instantaneous velocity and the radius of curvature of its path.</a:t>
            </a:r>
          </a:p>
          <a:p>
            <a:pPr algn="just">
              <a:buFont typeface="+mj-lt"/>
              <a:buAutoNum type="arabicParenR"/>
            </a:pPr>
            <a:r>
              <a:rPr lang="en-US" sz="1600" dirty="0" smtClean="0">
                <a:latin typeface="Times New Roman" pitchFamily="18" charset="0"/>
                <a:cs typeface="Times New Roman" pitchFamily="18" charset="0"/>
              </a:rPr>
              <a:t>When a particle moves along a straight path, then the radius of curvature is infinitely great. This means that v</a:t>
            </a:r>
            <a:r>
              <a:rPr lang="en-US" sz="1600" baseline="30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/r is zero. In other words, there will be no normal or radial or centripetal acceleration. Therefore, the particle has only tangential acceleration (in the same direction as its velocity and displacement) whose value is given by</a:t>
            </a:r>
          </a:p>
          <a:p>
            <a:pPr algn="just">
              <a:buFont typeface="+mj-lt"/>
              <a:buAutoNum type="arabicParenR"/>
            </a:pPr>
            <a:endParaRPr lang="en-US" sz="1600" dirty="0" smtClean="0">
              <a:latin typeface="Times New Roman" pitchFamily="18" charset="0"/>
              <a:cs typeface="Times New Roman" pitchFamily="18" charset="0"/>
            </a:endParaRPr>
          </a:p>
          <a:p>
            <a:pPr algn="just">
              <a:buFont typeface="+mj-lt"/>
              <a:buAutoNum type="arabicParenR"/>
            </a:pPr>
            <a:endParaRPr lang="en-US" sz="1600" dirty="0" smtClean="0">
              <a:latin typeface="Times New Roman" pitchFamily="18" charset="0"/>
              <a:cs typeface="Times New Roman" pitchFamily="18" charset="0"/>
            </a:endParaRPr>
          </a:p>
          <a:p>
            <a:pPr algn="just">
              <a:buFont typeface="+mj-lt"/>
              <a:buAutoNum type="arabicParenR"/>
            </a:pPr>
            <a:r>
              <a:rPr lang="en-US" sz="1600" dirty="0" smtClean="0">
                <a:latin typeface="Times New Roman" pitchFamily="18" charset="0"/>
                <a:cs typeface="Times New Roman" pitchFamily="18" charset="0"/>
              </a:rPr>
              <a:t>When a particle moves with a uniform velocity, then </a:t>
            </a:r>
            <a:r>
              <a:rPr lang="en-US" sz="1600" dirty="0" err="1" smtClean="0">
                <a:latin typeface="Times New Roman" pitchFamily="18" charset="0"/>
                <a:cs typeface="Times New Roman" pitchFamily="18" charset="0"/>
              </a:rPr>
              <a:t>dv</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dt</a:t>
            </a:r>
            <a:r>
              <a:rPr lang="en-US" sz="1600" dirty="0" smtClean="0">
                <a:latin typeface="Times New Roman" pitchFamily="18" charset="0"/>
                <a:cs typeface="Times New Roman" pitchFamily="18" charset="0"/>
              </a:rPr>
              <a:t> will be zero. In other words, there will be no tangential acceleration; but the particle will have only normal or radial or centripetal acceleration, whose value is given by</a:t>
            </a:r>
          </a:p>
        </p:txBody>
      </p:sp>
      <p:pic>
        <p:nvPicPr>
          <p:cNvPr id="1027" name="Picture 3"/>
          <p:cNvPicPr>
            <a:picLocks noChangeAspect="1" noChangeArrowheads="1"/>
          </p:cNvPicPr>
          <p:nvPr/>
        </p:nvPicPr>
        <p:blipFill>
          <a:blip r:embed="rId2" cstate="print">
            <a:grayscl/>
          </a:blip>
          <a:srcRect/>
          <a:stretch>
            <a:fillRect/>
          </a:stretch>
        </p:blipFill>
        <p:spPr bwMode="auto">
          <a:xfrm>
            <a:off x="3886200" y="4038600"/>
            <a:ext cx="1352550" cy="438150"/>
          </a:xfrm>
          <a:prstGeom prst="rect">
            <a:avLst/>
          </a:prstGeom>
          <a:solidFill>
            <a:schemeClr val="tx1"/>
          </a:solidFill>
          <a:ln w="9525">
            <a:noFill/>
            <a:miter lim="800000"/>
            <a:headEnd/>
            <a:tailEnd/>
          </a:ln>
          <a:effectLst/>
        </p:spPr>
      </p:pic>
      <p:pic>
        <p:nvPicPr>
          <p:cNvPr id="1028" name="Picture 4"/>
          <p:cNvPicPr>
            <a:picLocks noChangeAspect="1" noChangeArrowheads="1"/>
          </p:cNvPicPr>
          <p:nvPr/>
        </p:nvPicPr>
        <p:blipFill>
          <a:blip r:embed="rId3" cstate="print"/>
          <a:srcRect/>
          <a:stretch>
            <a:fillRect/>
          </a:stretch>
        </p:blipFill>
        <p:spPr bwMode="auto">
          <a:xfrm>
            <a:off x="3657600" y="5410200"/>
            <a:ext cx="2124075" cy="44767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77200" cy="715962"/>
          </a:xfrm>
        </p:spPr>
        <p:txBody>
          <a:bodyPr/>
          <a:lstStyle/>
          <a:p>
            <a:r>
              <a:rPr lang="en-US" sz="3200" dirty="0" smtClean="0">
                <a:latin typeface="Times New Roman" pitchFamily="18" charset="0"/>
                <a:cs typeface="Times New Roman" pitchFamily="18" charset="0"/>
              </a:rPr>
              <a:t>Acceleration Diagram for a Link</a:t>
            </a:r>
          </a:p>
        </p:txBody>
      </p:sp>
      <p:pic>
        <p:nvPicPr>
          <p:cNvPr id="1026" name="Picture 2"/>
          <p:cNvPicPr>
            <a:picLocks noChangeAspect="1" noChangeArrowheads="1"/>
          </p:cNvPicPr>
          <p:nvPr/>
        </p:nvPicPr>
        <p:blipFill>
          <a:blip r:embed="rId3" cstate="print"/>
          <a:srcRect/>
          <a:stretch>
            <a:fillRect/>
          </a:stretch>
        </p:blipFill>
        <p:spPr bwMode="auto">
          <a:xfrm>
            <a:off x="1295400" y="1676400"/>
            <a:ext cx="1905000" cy="2657475"/>
          </a:xfrm>
          <a:prstGeom prst="rect">
            <a:avLst/>
          </a:prstGeom>
          <a:noFill/>
          <a:ln w="9525">
            <a:noFill/>
            <a:miter lim="800000"/>
            <a:headEnd/>
            <a:tailEnd/>
          </a:ln>
          <a:effectLst/>
        </p:spPr>
      </p:pic>
      <p:sp>
        <p:nvSpPr>
          <p:cNvPr id="5" name="Rectangle 4"/>
          <p:cNvSpPr/>
          <p:nvPr/>
        </p:nvSpPr>
        <p:spPr>
          <a:xfrm>
            <a:off x="914400" y="685800"/>
            <a:ext cx="5715000" cy="338554"/>
          </a:xfrm>
          <a:prstGeom prst="rect">
            <a:avLst/>
          </a:prstGeom>
        </p:spPr>
        <p:txBody>
          <a:bodyPr wrap="square">
            <a:spAutoFit/>
          </a:bodyPr>
          <a:lstStyle/>
          <a:p>
            <a:r>
              <a:rPr lang="en-US" sz="1600" dirty="0" smtClean="0">
                <a:latin typeface="Times New Roman" pitchFamily="18" charset="0"/>
                <a:cs typeface="Times New Roman" pitchFamily="18" charset="0"/>
              </a:rPr>
              <a:t>Consider two points A and B on a rigid link as shown in Fig.</a:t>
            </a:r>
          </a:p>
        </p:txBody>
      </p:sp>
      <p:sp>
        <p:nvSpPr>
          <p:cNvPr id="6" name="Rectangle 5"/>
          <p:cNvSpPr/>
          <p:nvPr/>
        </p:nvSpPr>
        <p:spPr>
          <a:xfrm>
            <a:off x="914400" y="990600"/>
            <a:ext cx="7924800" cy="584775"/>
          </a:xfrm>
          <a:prstGeom prst="rect">
            <a:avLst/>
          </a:prstGeom>
        </p:spPr>
        <p:txBody>
          <a:bodyPr wrap="square">
            <a:spAutoFit/>
          </a:bodyPr>
          <a:lstStyle/>
          <a:p>
            <a:r>
              <a:rPr lang="en-US" sz="1600" dirty="0" smtClean="0">
                <a:latin typeface="Times New Roman" pitchFamily="18" charset="0"/>
                <a:cs typeface="Times New Roman" pitchFamily="18" charset="0"/>
              </a:rPr>
              <a:t>Let the point B moves with respect to A, with an angular velocity of  </a:t>
            </a:r>
            <a:r>
              <a:rPr lang="en-US" sz="1600" i="1" dirty="0" smtClean="0">
                <a:latin typeface="Times New Roman" pitchFamily="18" charset="0"/>
                <a:cs typeface="Times New Roman" pitchFamily="18" charset="0"/>
              </a:rPr>
              <a:t>ω </a:t>
            </a:r>
            <a:r>
              <a:rPr lang="en-US" sz="1600" dirty="0" err="1" smtClean="0">
                <a:latin typeface="Times New Roman" pitchFamily="18" charset="0"/>
                <a:cs typeface="Times New Roman" pitchFamily="18" charset="0"/>
              </a:rPr>
              <a:t>rad</a:t>
            </a:r>
            <a:r>
              <a:rPr lang="en-US" sz="1600" dirty="0" smtClean="0">
                <a:latin typeface="Times New Roman" pitchFamily="18" charset="0"/>
                <a:cs typeface="Times New Roman" pitchFamily="18" charset="0"/>
              </a:rPr>
              <a:t>/s and let  </a:t>
            </a:r>
            <a:r>
              <a:rPr lang="el-GR" sz="1600" dirty="0" smtClean="0">
                <a:latin typeface="Times New Roman" pitchFamily="18" charset="0"/>
                <a:cs typeface="Times New Roman" pitchFamily="18" charset="0"/>
              </a:rPr>
              <a:t>α</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rad</a:t>
            </a:r>
            <a:r>
              <a:rPr lang="en-US" sz="1600" dirty="0" smtClean="0">
                <a:latin typeface="Times New Roman" pitchFamily="18" charset="0"/>
                <a:cs typeface="Times New Roman" pitchFamily="18" charset="0"/>
              </a:rPr>
              <a:t>/s</a:t>
            </a:r>
            <a:r>
              <a:rPr lang="en-US" sz="1600" baseline="30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be the angular acceleration of the link AB</a:t>
            </a:r>
          </a:p>
        </p:txBody>
      </p:sp>
      <p:sp>
        <p:nvSpPr>
          <p:cNvPr id="7" name="Oval 6"/>
          <p:cNvSpPr/>
          <p:nvPr/>
        </p:nvSpPr>
        <p:spPr>
          <a:xfrm flipH="1" flipV="1">
            <a:off x="6629400" y="2449512"/>
            <a:ext cx="46037" cy="46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 name="Straight Arrow Connector 7"/>
          <p:cNvCxnSpPr/>
          <p:nvPr/>
        </p:nvCxnSpPr>
        <p:spPr>
          <a:xfrm rot="5400000">
            <a:off x="5208191" y="2880121"/>
            <a:ext cx="1905000" cy="104378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6934200" y="2362200"/>
            <a:ext cx="381000" cy="369332"/>
          </a:xfrm>
          <a:prstGeom prst="rect">
            <a:avLst/>
          </a:prstGeom>
          <a:noFill/>
          <a:ln w="9525">
            <a:noFill/>
            <a:miter lim="800000"/>
            <a:headEnd/>
            <a:tailEnd/>
          </a:ln>
        </p:spPr>
        <p:txBody>
          <a:bodyPr wrap="square">
            <a:spAutoFit/>
          </a:bodyPr>
          <a:lstStyle/>
          <a:p>
            <a:r>
              <a:rPr lang="en-US" dirty="0" smtClean="0"/>
              <a:t>b’</a:t>
            </a:r>
            <a:endParaRPr lang="en-US" dirty="0"/>
          </a:p>
        </p:txBody>
      </p:sp>
      <p:sp>
        <p:nvSpPr>
          <p:cNvPr id="10" name="TextBox 9"/>
          <p:cNvSpPr txBox="1">
            <a:spLocks noChangeArrowheads="1"/>
          </p:cNvSpPr>
          <p:nvPr/>
        </p:nvSpPr>
        <p:spPr bwMode="auto">
          <a:xfrm>
            <a:off x="5791200" y="4278312"/>
            <a:ext cx="304800" cy="369888"/>
          </a:xfrm>
          <a:prstGeom prst="rect">
            <a:avLst/>
          </a:prstGeom>
          <a:noFill/>
          <a:ln w="9525">
            <a:noFill/>
            <a:miter lim="800000"/>
            <a:headEnd/>
            <a:tailEnd/>
          </a:ln>
        </p:spPr>
        <p:txBody>
          <a:bodyPr>
            <a:spAutoFit/>
          </a:bodyPr>
          <a:lstStyle/>
          <a:p>
            <a:r>
              <a:rPr lang="en-US" dirty="0" smtClean="0"/>
              <a:t>x</a:t>
            </a:r>
            <a:endParaRPr lang="en-US" dirty="0"/>
          </a:p>
        </p:txBody>
      </p:sp>
      <p:sp>
        <p:nvSpPr>
          <p:cNvPr id="11" name="TextBox 10"/>
          <p:cNvSpPr txBox="1">
            <a:spLocks noChangeArrowheads="1"/>
          </p:cNvSpPr>
          <p:nvPr/>
        </p:nvSpPr>
        <p:spPr bwMode="auto">
          <a:xfrm>
            <a:off x="6248400" y="3211512"/>
            <a:ext cx="838200" cy="369332"/>
          </a:xfrm>
          <a:prstGeom prst="rect">
            <a:avLst/>
          </a:prstGeom>
          <a:noFill/>
          <a:ln w="9525">
            <a:noFill/>
            <a:miter lim="800000"/>
            <a:headEnd/>
            <a:tailEnd/>
          </a:ln>
        </p:spPr>
        <p:txBody>
          <a:bodyPr wrap="square">
            <a:spAutoFit/>
          </a:bodyPr>
          <a:lstStyle/>
          <a:p>
            <a:r>
              <a:rPr lang="en-US" i="1" dirty="0" err="1" smtClean="0">
                <a:latin typeface="Times New Roman" pitchFamily="18" charset="0"/>
                <a:cs typeface="Times New Roman" pitchFamily="18" charset="0"/>
              </a:rPr>
              <a:t>a</a:t>
            </a:r>
            <a:r>
              <a:rPr lang="en-US" i="1" baseline="30000" dirty="0" err="1" smtClean="0">
                <a:latin typeface="Times New Roman" pitchFamily="18" charset="0"/>
                <a:cs typeface="Times New Roman" pitchFamily="18" charset="0"/>
              </a:rPr>
              <a:t>r</a:t>
            </a:r>
            <a:r>
              <a:rPr lang="en-US" i="1" dirty="0" smtClean="0">
                <a:latin typeface="Times New Roman" pitchFamily="18" charset="0"/>
                <a:cs typeface="Times New Roman" pitchFamily="18" charset="0"/>
              </a:rPr>
              <a:t> </a:t>
            </a:r>
            <a:r>
              <a:rPr lang="en-US" i="1" baseline="-25000" dirty="0" smtClean="0">
                <a:latin typeface="Times New Roman" pitchFamily="18" charset="0"/>
                <a:cs typeface="Times New Roman" pitchFamily="18" charset="0"/>
              </a:rPr>
              <a:t>AB</a:t>
            </a:r>
            <a:endParaRPr lang="en-US" dirty="0"/>
          </a:p>
        </p:txBody>
      </p:sp>
      <p:cxnSp>
        <p:nvCxnSpPr>
          <p:cNvPr id="12" name="Straight Arrow Connector 11"/>
          <p:cNvCxnSpPr/>
          <p:nvPr/>
        </p:nvCxnSpPr>
        <p:spPr>
          <a:xfrm rot="10800000">
            <a:off x="4724400" y="3744912"/>
            <a:ext cx="914400" cy="609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a:spLocks noChangeArrowheads="1"/>
          </p:cNvSpPr>
          <p:nvPr/>
        </p:nvSpPr>
        <p:spPr bwMode="auto">
          <a:xfrm>
            <a:off x="4191000" y="3756025"/>
            <a:ext cx="457200" cy="369887"/>
          </a:xfrm>
          <a:prstGeom prst="rect">
            <a:avLst/>
          </a:prstGeom>
          <a:noFill/>
          <a:ln w="9525">
            <a:noFill/>
            <a:miter lim="800000"/>
            <a:headEnd/>
            <a:tailEnd/>
          </a:ln>
        </p:spPr>
        <p:txBody>
          <a:bodyPr>
            <a:spAutoFit/>
          </a:bodyPr>
          <a:lstStyle/>
          <a:p>
            <a:r>
              <a:rPr lang="en-US" dirty="0" smtClean="0"/>
              <a:t>a’</a:t>
            </a:r>
            <a:endParaRPr lang="en-US" baseline="-25000" dirty="0"/>
          </a:p>
        </p:txBody>
      </p:sp>
      <p:cxnSp>
        <p:nvCxnSpPr>
          <p:cNvPr id="16" name="Straight Arrow Connector 15"/>
          <p:cNvCxnSpPr>
            <a:endCxn id="7" idx="2"/>
          </p:cNvCxnSpPr>
          <p:nvPr/>
        </p:nvCxnSpPr>
        <p:spPr>
          <a:xfrm flipV="1">
            <a:off x="4724400" y="2472531"/>
            <a:ext cx="1951037" cy="1272381"/>
          </a:xfrm>
          <a:prstGeom prst="straightConnector1">
            <a:avLst/>
          </a:prstGeom>
          <a:ln>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a:spLocks noChangeArrowheads="1"/>
          </p:cNvSpPr>
          <p:nvPr/>
        </p:nvSpPr>
        <p:spPr bwMode="auto">
          <a:xfrm>
            <a:off x="4724400" y="4278312"/>
            <a:ext cx="1143000" cy="369888"/>
          </a:xfrm>
          <a:prstGeom prst="rect">
            <a:avLst/>
          </a:prstGeom>
          <a:noFill/>
          <a:ln w="9525">
            <a:noFill/>
            <a:miter lim="800000"/>
            <a:headEnd/>
            <a:tailEnd/>
          </a:ln>
        </p:spPr>
        <p:txBody>
          <a:bodyPr wrap="square">
            <a:spAutoFit/>
          </a:bodyPr>
          <a:lstStyle/>
          <a:p>
            <a:r>
              <a:rPr lang="en-US" i="1" dirty="0" smtClean="0">
                <a:latin typeface="Times New Roman" pitchFamily="18" charset="0"/>
                <a:cs typeface="Times New Roman" pitchFamily="18" charset="0"/>
              </a:rPr>
              <a:t>a</a:t>
            </a:r>
            <a:r>
              <a:rPr lang="en-US" i="1" baseline="30000" dirty="0" smtClean="0">
                <a:latin typeface="Times New Roman" pitchFamily="18" charset="0"/>
                <a:cs typeface="Times New Roman" pitchFamily="18" charset="0"/>
              </a:rPr>
              <a:t>t</a:t>
            </a:r>
            <a:r>
              <a:rPr lang="en-US" i="1" dirty="0" smtClean="0">
                <a:latin typeface="Times New Roman" pitchFamily="18" charset="0"/>
                <a:cs typeface="Times New Roman" pitchFamily="18" charset="0"/>
              </a:rPr>
              <a:t> </a:t>
            </a:r>
            <a:r>
              <a:rPr lang="en-US" i="1" baseline="-25000" dirty="0" smtClean="0">
                <a:latin typeface="Times New Roman" pitchFamily="18" charset="0"/>
                <a:cs typeface="Times New Roman" pitchFamily="18" charset="0"/>
              </a:rPr>
              <a:t>AB</a:t>
            </a:r>
            <a:endParaRPr lang="en-US" dirty="0"/>
          </a:p>
        </p:txBody>
      </p:sp>
      <p:sp>
        <p:nvSpPr>
          <p:cNvPr id="22" name="TextBox 21"/>
          <p:cNvSpPr txBox="1">
            <a:spLocks noChangeArrowheads="1"/>
          </p:cNvSpPr>
          <p:nvPr/>
        </p:nvSpPr>
        <p:spPr bwMode="auto">
          <a:xfrm>
            <a:off x="5257800" y="2438400"/>
            <a:ext cx="762000" cy="369332"/>
          </a:xfrm>
          <a:prstGeom prst="rect">
            <a:avLst/>
          </a:prstGeom>
          <a:noFill/>
          <a:ln w="9525">
            <a:noFill/>
            <a:miter lim="800000"/>
            <a:headEnd/>
            <a:tailEnd/>
          </a:ln>
        </p:spPr>
        <p:txBody>
          <a:bodyPr wrap="square">
            <a:spAutoFit/>
          </a:bodyPr>
          <a:lstStyle/>
          <a:p>
            <a:r>
              <a:rPr lang="en-US" i="1" dirty="0" err="1" smtClean="0">
                <a:latin typeface="Times New Roman" pitchFamily="18" charset="0"/>
                <a:cs typeface="Times New Roman" pitchFamily="18" charset="0"/>
              </a:rPr>
              <a:t>a</a:t>
            </a:r>
            <a:r>
              <a:rPr lang="en-US" i="1" baseline="-25000" dirty="0" err="1" smtClean="0">
                <a:latin typeface="Times New Roman" pitchFamily="18" charset="0"/>
                <a:cs typeface="Times New Roman" pitchFamily="18" charset="0"/>
              </a:rPr>
              <a:t>AB</a:t>
            </a:r>
            <a:endParaRPr lang="en-US" dirty="0"/>
          </a:p>
        </p:txBody>
      </p:sp>
      <p:sp>
        <p:nvSpPr>
          <p:cNvPr id="18" name="Rectangle 17"/>
          <p:cNvSpPr/>
          <p:nvPr/>
        </p:nvSpPr>
        <p:spPr>
          <a:xfrm>
            <a:off x="1066800" y="4648200"/>
            <a:ext cx="6858000" cy="615553"/>
          </a:xfrm>
          <a:prstGeom prst="rect">
            <a:avLst/>
          </a:prstGeom>
        </p:spPr>
        <p:txBody>
          <a:bodyPr wrap="square">
            <a:spAutoFit/>
          </a:bodyPr>
          <a:lstStyle/>
          <a:p>
            <a:pPr marL="342900" indent="-342900">
              <a:buFont typeface="+mj-lt"/>
              <a:buAutoNum type="arabicPeriod"/>
            </a:pPr>
            <a:r>
              <a:rPr lang="en-US" sz="1600" dirty="0" smtClean="0">
                <a:solidFill>
                  <a:srgbClr val="FF00FF"/>
                </a:solidFill>
                <a:latin typeface="Times New Roman" pitchFamily="18" charset="0"/>
                <a:cs typeface="Times New Roman" pitchFamily="18" charset="0"/>
              </a:rPr>
              <a:t>The centripetal or radial component, </a:t>
            </a:r>
            <a:r>
              <a:rPr lang="en-US" sz="1600" dirty="0" smtClean="0">
                <a:latin typeface="Times New Roman" pitchFamily="18" charset="0"/>
                <a:cs typeface="Times New Roman" pitchFamily="18" charset="0"/>
              </a:rPr>
              <a:t>which is perpendicular to the velocity of the particle at the given instant</a:t>
            </a:r>
            <a:r>
              <a:rPr lang="en-US" dirty="0" smtClean="0"/>
              <a:t>.</a:t>
            </a:r>
            <a:endParaRPr lang="en-US" dirty="0"/>
          </a:p>
        </p:txBody>
      </p:sp>
      <p:sp>
        <p:nvSpPr>
          <p:cNvPr id="19" name="Rectangle 18"/>
          <p:cNvSpPr/>
          <p:nvPr/>
        </p:nvSpPr>
        <p:spPr>
          <a:xfrm>
            <a:off x="1143000" y="5715000"/>
            <a:ext cx="6781800" cy="584775"/>
          </a:xfrm>
          <a:prstGeom prst="rect">
            <a:avLst/>
          </a:prstGeom>
        </p:spPr>
        <p:txBody>
          <a:bodyPr wrap="square">
            <a:spAutoFit/>
          </a:bodyPr>
          <a:lstStyle/>
          <a:p>
            <a:pPr marL="342900" indent="-342900">
              <a:buFont typeface="+mj-lt"/>
              <a:buAutoNum type="arabicPeriod" startAt="2"/>
            </a:pPr>
            <a:r>
              <a:rPr lang="en-US" sz="1600" dirty="0" smtClean="0">
                <a:solidFill>
                  <a:srgbClr val="FF00FF"/>
                </a:solidFill>
                <a:latin typeface="Times New Roman" pitchFamily="18" charset="0"/>
                <a:cs typeface="Times New Roman" pitchFamily="18" charset="0"/>
              </a:rPr>
              <a:t>The tangential component</a:t>
            </a:r>
            <a:r>
              <a:rPr lang="en-US" sz="1600" dirty="0" smtClean="0">
                <a:latin typeface="Times New Roman" pitchFamily="18" charset="0"/>
                <a:cs typeface="Times New Roman" pitchFamily="18" charset="0"/>
              </a:rPr>
              <a:t>, which is parallel to the velocity of the particle at the given instant.</a:t>
            </a:r>
          </a:p>
        </p:txBody>
      </p:sp>
      <p:sp>
        <p:nvSpPr>
          <p:cNvPr id="20" name="TextBox 19"/>
          <p:cNvSpPr txBox="1">
            <a:spLocks noChangeArrowheads="1"/>
          </p:cNvSpPr>
          <p:nvPr/>
        </p:nvSpPr>
        <p:spPr bwMode="auto">
          <a:xfrm>
            <a:off x="1676400" y="5334000"/>
            <a:ext cx="5410200" cy="369332"/>
          </a:xfrm>
          <a:prstGeom prst="rect">
            <a:avLst/>
          </a:prstGeom>
          <a:noFill/>
          <a:ln w="9525">
            <a:noFill/>
            <a:miter lim="800000"/>
            <a:headEnd/>
            <a:tailEnd/>
          </a:ln>
        </p:spPr>
        <p:txBody>
          <a:bodyPr wrap="square">
            <a:spAutoFit/>
          </a:bodyPr>
          <a:lstStyle/>
          <a:p>
            <a:r>
              <a:rPr lang="en-US" i="1" dirty="0" err="1" smtClean="0">
                <a:latin typeface="Times New Roman" pitchFamily="18" charset="0"/>
                <a:cs typeface="Times New Roman" pitchFamily="18" charset="0"/>
              </a:rPr>
              <a:t>a</a:t>
            </a:r>
            <a:r>
              <a:rPr lang="en-US" i="1" baseline="30000" dirty="0" err="1" smtClean="0">
                <a:latin typeface="Times New Roman" pitchFamily="18" charset="0"/>
                <a:cs typeface="Times New Roman" pitchFamily="18" charset="0"/>
              </a:rPr>
              <a:t>r</a:t>
            </a:r>
            <a:r>
              <a:rPr lang="en-US" i="1" dirty="0" smtClean="0">
                <a:latin typeface="Times New Roman" pitchFamily="18" charset="0"/>
                <a:cs typeface="Times New Roman" pitchFamily="18" charset="0"/>
              </a:rPr>
              <a:t> </a:t>
            </a:r>
            <a:r>
              <a:rPr lang="en-US" i="1" baseline="-25000" dirty="0" smtClean="0">
                <a:latin typeface="Times New Roman" pitchFamily="18" charset="0"/>
                <a:cs typeface="Times New Roman" pitchFamily="18" charset="0"/>
              </a:rPr>
              <a:t>AB </a:t>
            </a:r>
            <a:r>
              <a:rPr lang="en-US" i="1" dirty="0" smtClean="0">
                <a:latin typeface="Times New Roman" pitchFamily="18" charset="0"/>
                <a:cs typeface="Times New Roman" pitchFamily="18" charset="0"/>
              </a:rPr>
              <a:t>= ω </a:t>
            </a:r>
            <a:r>
              <a:rPr lang="en-US" i="1" baseline="30000" dirty="0" smtClean="0">
                <a:latin typeface="Times New Roman" pitchFamily="18" charset="0"/>
                <a:cs typeface="Times New Roman" pitchFamily="18" charset="0"/>
              </a:rPr>
              <a:t>2</a:t>
            </a:r>
            <a:r>
              <a:rPr lang="en-US" dirty="0" smtClean="0"/>
              <a:t>× </a:t>
            </a:r>
            <a:r>
              <a:rPr lang="en-US" sz="1600" dirty="0" smtClean="0">
                <a:latin typeface="Times New Roman" pitchFamily="18" charset="0"/>
                <a:cs typeface="Times New Roman" pitchFamily="18" charset="0"/>
              </a:rPr>
              <a:t>Length of link AB </a:t>
            </a:r>
            <a:r>
              <a:rPr lang="en-US" sz="1600" i="1" dirty="0" smtClean="0">
                <a:latin typeface="Times New Roman" pitchFamily="18" charset="0"/>
                <a:cs typeface="Times New Roman" pitchFamily="18" charset="0"/>
              </a:rPr>
              <a:t>= ω </a:t>
            </a:r>
            <a:r>
              <a:rPr lang="en-US" sz="1600" i="1" baseline="30000" dirty="0" smtClean="0">
                <a:latin typeface="Times New Roman" pitchFamily="18" charset="0"/>
                <a:cs typeface="Times New Roman" pitchFamily="18" charset="0"/>
              </a:rPr>
              <a:t>2</a:t>
            </a:r>
            <a:r>
              <a:rPr lang="en-US" sz="1600" dirty="0" smtClean="0"/>
              <a:t>× </a:t>
            </a:r>
            <a:r>
              <a:rPr lang="en-US" sz="1600" dirty="0" smtClean="0">
                <a:latin typeface="Times New Roman" pitchFamily="18" charset="0"/>
                <a:cs typeface="Times New Roman" pitchFamily="18" charset="0"/>
              </a:rPr>
              <a:t>AB = </a:t>
            </a:r>
            <a:r>
              <a:rPr lang="en-US" sz="1600" i="1" dirty="0" smtClean="0">
                <a:latin typeface="Times New Roman" pitchFamily="18" charset="0"/>
                <a:cs typeface="Times New Roman" pitchFamily="18" charset="0"/>
              </a:rPr>
              <a:t>v </a:t>
            </a:r>
            <a:r>
              <a:rPr lang="en-US" sz="1600" i="1" baseline="30000" dirty="0" smtClean="0">
                <a:latin typeface="Times New Roman" pitchFamily="18" charset="0"/>
                <a:cs typeface="Times New Roman" pitchFamily="18" charset="0"/>
              </a:rPr>
              <a:t>2</a:t>
            </a:r>
            <a:r>
              <a:rPr lang="en-US" sz="1600" i="1" baseline="-25000" dirty="0" smtClean="0">
                <a:latin typeface="Times New Roman" pitchFamily="18" charset="0"/>
                <a:cs typeface="Times New Roman" pitchFamily="18" charset="0"/>
              </a:rPr>
              <a:t>AB </a:t>
            </a:r>
            <a:r>
              <a:rPr lang="en-US" sz="1600" i="1" dirty="0" smtClean="0">
                <a:latin typeface="Times New Roman" pitchFamily="18" charset="0"/>
                <a:cs typeface="Times New Roman" pitchFamily="18" charset="0"/>
              </a:rPr>
              <a:t>/ AB</a:t>
            </a:r>
            <a:endParaRPr lang="en-US" sz="1600" dirty="0"/>
          </a:p>
        </p:txBody>
      </p:sp>
      <p:sp>
        <p:nvSpPr>
          <p:cNvPr id="21" name="TextBox 20"/>
          <p:cNvSpPr txBox="1">
            <a:spLocks noChangeArrowheads="1"/>
          </p:cNvSpPr>
          <p:nvPr/>
        </p:nvSpPr>
        <p:spPr bwMode="auto">
          <a:xfrm>
            <a:off x="1600200" y="6336268"/>
            <a:ext cx="5410200" cy="369332"/>
          </a:xfrm>
          <a:prstGeom prst="rect">
            <a:avLst/>
          </a:prstGeom>
          <a:noFill/>
          <a:ln w="9525">
            <a:noFill/>
            <a:miter lim="800000"/>
            <a:headEnd/>
            <a:tailEnd/>
          </a:ln>
        </p:spPr>
        <p:txBody>
          <a:bodyPr wrap="square">
            <a:spAutoFit/>
          </a:bodyPr>
          <a:lstStyle/>
          <a:p>
            <a:r>
              <a:rPr lang="en-US" i="1" dirty="0" smtClean="0">
                <a:latin typeface="Times New Roman" pitchFamily="18" charset="0"/>
                <a:cs typeface="Times New Roman" pitchFamily="18" charset="0"/>
              </a:rPr>
              <a:t>a</a:t>
            </a:r>
            <a:r>
              <a:rPr lang="en-US" i="1" baseline="30000" dirty="0" smtClean="0">
                <a:latin typeface="Times New Roman" pitchFamily="18" charset="0"/>
                <a:cs typeface="Times New Roman" pitchFamily="18" charset="0"/>
              </a:rPr>
              <a:t>t</a:t>
            </a:r>
            <a:r>
              <a:rPr lang="en-US" i="1" dirty="0" smtClean="0">
                <a:latin typeface="Times New Roman" pitchFamily="18" charset="0"/>
                <a:cs typeface="Times New Roman" pitchFamily="18" charset="0"/>
              </a:rPr>
              <a:t> </a:t>
            </a:r>
            <a:r>
              <a:rPr lang="en-US" i="1" baseline="-25000" dirty="0" smtClean="0">
                <a:latin typeface="Times New Roman" pitchFamily="18" charset="0"/>
                <a:cs typeface="Times New Roman" pitchFamily="18" charset="0"/>
              </a:rPr>
              <a:t>AB </a:t>
            </a:r>
            <a:r>
              <a:rPr lang="en-US" i="1"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α </a:t>
            </a:r>
            <a:r>
              <a:rPr lang="en-US" dirty="0" smtClean="0"/>
              <a:t>× </a:t>
            </a:r>
            <a:r>
              <a:rPr lang="en-US" sz="1600" dirty="0" smtClean="0">
                <a:latin typeface="Times New Roman" pitchFamily="18" charset="0"/>
                <a:cs typeface="Times New Roman" pitchFamily="18" charset="0"/>
              </a:rPr>
              <a:t>Length of link AB </a:t>
            </a:r>
            <a:r>
              <a:rPr lang="en-US" sz="1600" i="1" dirty="0" smtClean="0">
                <a:latin typeface="Times New Roman" pitchFamily="18" charset="0"/>
                <a:cs typeface="Times New Roman" pitchFamily="18" charset="0"/>
              </a:rPr>
              <a:t>= </a:t>
            </a:r>
            <a:r>
              <a:rPr lang="el-GR" sz="1600" dirty="0" smtClean="0">
                <a:latin typeface="Times New Roman" pitchFamily="18" charset="0"/>
                <a:cs typeface="Times New Roman" pitchFamily="18" charset="0"/>
              </a:rPr>
              <a:t>α </a:t>
            </a:r>
            <a:r>
              <a:rPr lang="en-US" sz="1600" dirty="0" smtClean="0"/>
              <a:t>× </a:t>
            </a:r>
            <a:r>
              <a:rPr lang="en-US" sz="1600" dirty="0" smtClean="0">
                <a:latin typeface="Times New Roman" pitchFamily="18" charset="0"/>
                <a:cs typeface="Times New Roman" pitchFamily="18" charset="0"/>
              </a:rPr>
              <a:t>AB</a:t>
            </a:r>
            <a:endParaRPr lang="en-US" sz="1600" dirty="0"/>
          </a:p>
        </p:txBody>
      </p:sp>
      <p:sp>
        <p:nvSpPr>
          <p:cNvPr id="23" name="TextBox 79"/>
          <p:cNvSpPr txBox="1"/>
          <p:nvPr/>
        </p:nvSpPr>
        <p:spPr>
          <a:xfrm>
            <a:off x="7467600" y="0"/>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ox(in)">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right)">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wipe(down)">
                                      <p:cBhvr>
                                        <p:cTn id="54" dur="500"/>
                                        <p:tgtEl>
                                          <p:spTgt spid="16"/>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9" grpId="0"/>
      <p:bldP spid="10" grpId="0"/>
      <p:bldP spid="11" grpId="0"/>
      <p:bldP spid="13" grpId="0"/>
      <p:bldP spid="17" grpId="0"/>
      <p:bldP spid="22" grpId="0"/>
      <p:bldP spid="18" grpId="0"/>
      <p:bldP spid="19" grpId="0"/>
      <p:bldP spid="20"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792162"/>
          </a:xfrm>
        </p:spPr>
        <p:txBody>
          <a:bodyPr/>
          <a:lstStyle/>
          <a:p>
            <a:r>
              <a:rPr lang="en-US" sz="3200" dirty="0" smtClean="0">
                <a:latin typeface="Times New Roman" pitchFamily="18" charset="0"/>
                <a:cs typeface="Times New Roman" pitchFamily="18" charset="0"/>
              </a:rPr>
              <a:t> Acceleration of a Point on a Link</a:t>
            </a:r>
          </a:p>
        </p:txBody>
      </p:sp>
      <p:sp>
        <p:nvSpPr>
          <p:cNvPr id="5" name="Rectangle 4"/>
          <p:cNvSpPr/>
          <p:nvPr/>
        </p:nvSpPr>
        <p:spPr>
          <a:xfrm>
            <a:off x="914400" y="1295400"/>
            <a:ext cx="5715000" cy="338554"/>
          </a:xfrm>
          <a:prstGeom prst="rect">
            <a:avLst/>
          </a:prstGeom>
        </p:spPr>
        <p:txBody>
          <a:bodyPr wrap="square">
            <a:spAutoFit/>
          </a:bodyPr>
          <a:lstStyle/>
          <a:p>
            <a:r>
              <a:rPr lang="en-US" sz="1600" dirty="0" smtClean="0">
                <a:latin typeface="Times New Roman" pitchFamily="18" charset="0"/>
                <a:cs typeface="Times New Roman" pitchFamily="18" charset="0"/>
              </a:rPr>
              <a:t>Consider two points A and B on a rigid link as shown in Fig.</a:t>
            </a:r>
          </a:p>
        </p:txBody>
      </p:sp>
      <p:sp>
        <p:nvSpPr>
          <p:cNvPr id="6" name="Rectangle 5"/>
          <p:cNvSpPr/>
          <p:nvPr/>
        </p:nvSpPr>
        <p:spPr>
          <a:xfrm>
            <a:off x="990600" y="1676400"/>
            <a:ext cx="6934200" cy="830997"/>
          </a:xfrm>
          <a:prstGeom prst="rect">
            <a:avLst/>
          </a:prstGeom>
        </p:spPr>
        <p:txBody>
          <a:bodyPr wrap="square">
            <a:spAutoFit/>
          </a:bodyPr>
          <a:lstStyle/>
          <a:p>
            <a:pPr algn="just"/>
            <a:r>
              <a:rPr lang="en-US" sz="1600" dirty="0" smtClean="0">
                <a:latin typeface="Times New Roman" pitchFamily="18" charset="0"/>
                <a:cs typeface="Times New Roman" pitchFamily="18" charset="0"/>
              </a:rPr>
              <a:t>Let the acceleration of the point A i.e. a</a:t>
            </a:r>
            <a:r>
              <a:rPr lang="en-US" sz="1600" baseline="-25000" dirty="0" smtClean="0">
                <a:latin typeface="Times New Roman" pitchFamily="18" charset="0"/>
                <a:cs typeface="Times New Roman" pitchFamily="18" charset="0"/>
              </a:rPr>
              <a:t> </a:t>
            </a:r>
            <a:r>
              <a:rPr lang="en-US" sz="1600" baseline="-25000" dirty="0" err="1" smtClean="0">
                <a:latin typeface="Times New Roman" pitchFamily="18" charset="0"/>
                <a:cs typeface="Times New Roman" pitchFamily="18" charset="0"/>
              </a:rPr>
              <a:t>A</a:t>
            </a:r>
            <a:r>
              <a:rPr lang="en-US" sz="1600" baseline="-250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is known in magnitude and direction and the direction of path of B is given. The acceleration of the point B is determined in magnitude and direction by drawing the acceleration diagram</a:t>
            </a:r>
          </a:p>
        </p:txBody>
      </p:sp>
      <p:sp>
        <p:nvSpPr>
          <p:cNvPr id="7" name="Oval 6"/>
          <p:cNvSpPr/>
          <p:nvPr/>
        </p:nvSpPr>
        <p:spPr>
          <a:xfrm flipH="1" flipV="1">
            <a:off x="4876800" y="4953000"/>
            <a:ext cx="46037" cy="4603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 name="Straight Arrow Connector 7"/>
          <p:cNvCxnSpPr>
            <a:stCxn id="7" idx="5"/>
          </p:cNvCxnSpPr>
          <p:nvPr/>
        </p:nvCxnSpPr>
        <p:spPr>
          <a:xfrm rot="5400000" flipH="1" flipV="1">
            <a:off x="6248400" y="3588142"/>
            <a:ext cx="6742" cy="2736458"/>
          </a:xfrm>
          <a:prstGeom prst="straightConnector1">
            <a:avLst/>
          </a:prstGeom>
          <a:ln w="158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4495800" y="4736068"/>
            <a:ext cx="381000" cy="369332"/>
          </a:xfrm>
          <a:prstGeom prst="rect">
            <a:avLst/>
          </a:prstGeom>
          <a:noFill/>
          <a:ln w="9525">
            <a:noFill/>
            <a:miter lim="800000"/>
            <a:headEnd/>
            <a:tailEnd/>
          </a:ln>
        </p:spPr>
        <p:txBody>
          <a:bodyPr wrap="square">
            <a:spAutoFit/>
          </a:bodyPr>
          <a:lstStyle/>
          <a:p>
            <a:r>
              <a:rPr lang="en-US" dirty="0" smtClean="0"/>
              <a:t>o’</a:t>
            </a:r>
            <a:endParaRPr lang="en-US" dirty="0"/>
          </a:p>
        </p:txBody>
      </p:sp>
      <p:sp>
        <p:nvSpPr>
          <p:cNvPr id="10" name="TextBox 9"/>
          <p:cNvSpPr txBox="1">
            <a:spLocks noChangeArrowheads="1"/>
          </p:cNvSpPr>
          <p:nvPr/>
        </p:nvSpPr>
        <p:spPr bwMode="auto">
          <a:xfrm>
            <a:off x="7696200" y="4724400"/>
            <a:ext cx="457200" cy="369332"/>
          </a:xfrm>
          <a:prstGeom prst="rect">
            <a:avLst/>
          </a:prstGeom>
          <a:noFill/>
          <a:ln w="9525">
            <a:noFill/>
            <a:miter lim="800000"/>
            <a:headEnd/>
            <a:tailEnd/>
          </a:ln>
        </p:spPr>
        <p:txBody>
          <a:bodyPr wrap="square">
            <a:spAutoFit/>
          </a:bodyPr>
          <a:lstStyle/>
          <a:p>
            <a:r>
              <a:rPr lang="en-US" dirty="0" smtClean="0"/>
              <a:t>a’</a:t>
            </a:r>
            <a:endParaRPr lang="en-US" dirty="0"/>
          </a:p>
        </p:txBody>
      </p:sp>
      <p:sp>
        <p:nvSpPr>
          <p:cNvPr id="11" name="TextBox 10"/>
          <p:cNvSpPr txBox="1">
            <a:spLocks noChangeArrowheads="1"/>
          </p:cNvSpPr>
          <p:nvPr/>
        </p:nvSpPr>
        <p:spPr bwMode="auto">
          <a:xfrm>
            <a:off x="7086600" y="5638800"/>
            <a:ext cx="1981200" cy="646331"/>
          </a:xfrm>
          <a:prstGeom prst="rect">
            <a:avLst/>
          </a:prstGeom>
          <a:noFill/>
          <a:ln w="9525">
            <a:noFill/>
            <a:miter lim="800000"/>
            <a:headEnd/>
            <a:tailEnd/>
          </a:ln>
        </p:spPr>
        <p:txBody>
          <a:bodyPr wrap="square">
            <a:spAutoFit/>
          </a:bodyPr>
          <a:lstStyle/>
          <a:p>
            <a:r>
              <a:rPr lang="en-US" i="1" dirty="0" err="1" smtClean="0">
                <a:latin typeface="Times New Roman" pitchFamily="18" charset="0"/>
                <a:cs typeface="Times New Roman" pitchFamily="18" charset="0"/>
              </a:rPr>
              <a:t>a</a:t>
            </a:r>
            <a:r>
              <a:rPr lang="en-US" i="1" baseline="30000" dirty="0" err="1" smtClean="0">
                <a:latin typeface="Times New Roman" pitchFamily="18" charset="0"/>
                <a:cs typeface="Times New Roman" pitchFamily="18" charset="0"/>
              </a:rPr>
              <a:t>r</a:t>
            </a:r>
            <a:r>
              <a:rPr lang="en-US" i="1" dirty="0" smtClean="0">
                <a:latin typeface="Times New Roman" pitchFamily="18" charset="0"/>
                <a:cs typeface="Times New Roman" pitchFamily="18" charset="0"/>
              </a:rPr>
              <a:t> </a:t>
            </a:r>
            <a:r>
              <a:rPr lang="en-US" i="1" baseline="-25000" dirty="0" smtClean="0">
                <a:latin typeface="Times New Roman" pitchFamily="18" charset="0"/>
                <a:cs typeface="Times New Roman" pitchFamily="18" charset="0"/>
              </a:rPr>
              <a:t>AB </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v </a:t>
            </a:r>
            <a:r>
              <a:rPr lang="en-US" i="1" baseline="30000" dirty="0" smtClean="0">
                <a:latin typeface="Times New Roman" pitchFamily="18" charset="0"/>
                <a:cs typeface="Times New Roman" pitchFamily="18" charset="0"/>
              </a:rPr>
              <a:t>2</a:t>
            </a:r>
            <a:r>
              <a:rPr lang="en-US" i="1" baseline="-25000" dirty="0" smtClean="0">
                <a:latin typeface="Times New Roman" pitchFamily="18" charset="0"/>
                <a:cs typeface="Times New Roman" pitchFamily="18" charset="0"/>
              </a:rPr>
              <a:t>AB </a:t>
            </a:r>
            <a:r>
              <a:rPr lang="en-US" i="1" dirty="0" smtClean="0">
                <a:latin typeface="Times New Roman" pitchFamily="18" charset="0"/>
                <a:cs typeface="Times New Roman" pitchFamily="18" charset="0"/>
              </a:rPr>
              <a:t>/ AB</a:t>
            </a:r>
            <a:endParaRPr lang="en-US" dirty="0" smtClean="0"/>
          </a:p>
          <a:p>
            <a:endParaRPr lang="en-US" dirty="0"/>
          </a:p>
        </p:txBody>
      </p:sp>
      <p:cxnSp>
        <p:nvCxnSpPr>
          <p:cNvPr id="12" name="Straight Arrow Connector 11"/>
          <p:cNvCxnSpPr/>
          <p:nvPr/>
        </p:nvCxnSpPr>
        <p:spPr>
          <a:xfrm rot="5400000">
            <a:off x="6553200" y="5029200"/>
            <a:ext cx="1143000" cy="990600"/>
          </a:xfrm>
          <a:prstGeom prst="straightConnector1">
            <a:avLst/>
          </a:prstGeom>
          <a:ln>
            <a:solidFill>
              <a:srgbClr val="FF00FF"/>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a:spLocks noChangeArrowheads="1"/>
          </p:cNvSpPr>
          <p:nvPr/>
        </p:nvSpPr>
        <p:spPr bwMode="auto">
          <a:xfrm>
            <a:off x="6629400" y="6096000"/>
            <a:ext cx="457200" cy="369887"/>
          </a:xfrm>
          <a:prstGeom prst="rect">
            <a:avLst/>
          </a:prstGeom>
          <a:noFill/>
          <a:ln w="9525">
            <a:noFill/>
            <a:miter lim="800000"/>
            <a:headEnd/>
            <a:tailEnd/>
          </a:ln>
        </p:spPr>
        <p:txBody>
          <a:bodyPr>
            <a:spAutoFit/>
          </a:bodyPr>
          <a:lstStyle/>
          <a:p>
            <a:r>
              <a:rPr lang="en-US" dirty="0" smtClean="0"/>
              <a:t>x</a:t>
            </a:r>
            <a:endParaRPr lang="en-US" baseline="-25000" dirty="0"/>
          </a:p>
        </p:txBody>
      </p:sp>
      <p:cxnSp>
        <p:nvCxnSpPr>
          <p:cNvPr id="16" name="Straight Arrow Connector 15"/>
          <p:cNvCxnSpPr/>
          <p:nvPr/>
        </p:nvCxnSpPr>
        <p:spPr>
          <a:xfrm rot="16200000" flipV="1">
            <a:off x="3467100" y="2933700"/>
            <a:ext cx="3581400" cy="2743200"/>
          </a:xfrm>
          <a:prstGeom prst="straightConnector1">
            <a:avLst/>
          </a:prstGeom>
          <a:ln>
            <a:solidFill>
              <a:srgbClr val="FF00FF"/>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a:spLocks noChangeArrowheads="1"/>
          </p:cNvSpPr>
          <p:nvPr/>
        </p:nvSpPr>
        <p:spPr bwMode="auto">
          <a:xfrm>
            <a:off x="3810000" y="3657600"/>
            <a:ext cx="533400" cy="369332"/>
          </a:xfrm>
          <a:prstGeom prst="rect">
            <a:avLst/>
          </a:prstGeom>
          <a:noFill/>
          <a:ln w="9525">
            <a:noFill/>
            <a:miter lim="800000"/>
            <a:headEnd/>
            <a:tailEnd/>
          </a:ln>
        </p:spPr>
        <p:txBody>
          <a:bodyPr wrap="square">
            <a:spAutoFit/>
          </a:bodyPr>
          <a:lstStyle/>
          <a:p>
            <a:r>
              <a:rPr lang="en-US" i="1" dirty="0" err="1" smtClean="0">
                <a:latin typeface="Times New Roman" pitchFamily="18" charset="0"/>
                <a:cs typeface="Times New Roman" pitchFamily="18" charset="0"/>
              </a:rPr>
              <a:t>a</a:t>
            </a:r>
            <a:r>
              <a:rPr lang="en-US" i="1" baseline="-25000" dirty="0" err="1" smtClean="0">
                <a:latin typeface="Times New Roman" pitchFamily="18" charset="0"/>
                <a:cs typeface="Times New Roman" pitchFamily="18" charset="0"/>
              </a:rPr>
              <a:t>B</a:t>
            </a:r>
            <a:endParaRPr lang="en-US" dirty="0"/>
          </a:p>
        </p:txBody>
      </p:sp>
      <p:pic>
        <p:nvPicPr>
          <p:cNvPr id="3" name="Picture 2"/>
          <p:cNvPicPr>
            <a:picLocks noChangeAspect="1" noChangeArrowheads="1"/>
          </p:cNvPicPr>
          <p:nvPr/>
        </p:nvPicPr>
        <p:blipFill>
          <a:blip r:embed="rId2" cstate="print"/>
          <a:srcRect/>
          <a:stretch>
            <a:fillRect/>
          </a:stretch>
        </p:blipFill>
        <p:spPr bwMode="auto">
          <a:xfrm>
            <a:off x="609600" y="2952750"/>
            <a:ext cx="2371725" cy="2533650"/>
          </a:xfrm>
          <a:prstGeom prst="rect">
            <a:avLst/>
          </a:prstGeom>
          <a:noFill/>
          <a:ln w="9525">
            <a:noFill/>
            <a:miter lim="800000"/>
            <a:headEnd/>
            <a:tailEnd/>
          </a:ln>
          <a:effectLst/>
        </p:spPr>
      </p:pic>
      <p:sp>
        <p:nvSpPr>
          <p:cNvPr id="29" name="TextBox 28"/>
          <p:cNvSpPr txBox="1">
            <a:spLocks noChangeArrowheads="1"/>
          </p:cNvSpPr>
          <p:nvPr/>
        </p:nvSpPr>
        <p:spPr bwMode="auto">
          <a:xfrm>
            <a:off x="5410200" y="4267200"/>
            <a:ext cx="838200" cy="369332"/>
          </a:xfrm>
          <a:prstGeom prst="rect">
            <a:avLst/>
          </a:prstGeom>
          <a:noFill/>
          <a:ln w="9525">
            <a:noFill/>
            <a:miter lim="800000"/>
            <a:headEnd/>
            <a:tailEnd/>
          </a:ln>
        </p:spPr>
        <p:txBody>
          <a:bodyPr wrap="square">
            <a:spAutoFit/>
          </a:bodyPr>
          <a:lstStyle/>
          <a:p>
            <a:r>
              <a:rPr lang="en-US" i="1" dirty="0" smtClean="0">
                <a:latin typeface="Times New Roman" pitchFamily="18" charset="0"/>
                <a:cs typeface="Times New Roman" pitchFamily="18" charset="0"/>
              </a:rPr>
              <a:t>a</a:t>
            </a:r>
            <a:r>
              <a:rPr lang="en-US" i="1" baseline="30000" dirty="0" smtClean="0">
                <a:latin typeface="Times New Roman" pitchFamily="18" charset="0"/>
                <a:cs typeface="Times New Roman" pitchFamily="18" charset="0"/>
              </a:rPr>
              <a:t>t</a:t>
            </a:r>
            <a:r>
              <a:rPr lang="en-US" i="1" dirty="0" smtClean="0">
                <a:latin typeface="Times New Roman" pitchFamily="18" charset="0"/>
                <a:cs typeface="Times New Roman" pitchFamily="18" charset="0"/>
              </a:rPr>
              <a:t> </a:t>
            </a:r>
            <a:r>
              <a:rPr lang="en-US" i="1" baseline="-25000" dirty="0" smtClean="0">
                <a:latin typeface="Times New Roman" pitchFamily="18" charset="0"/>
                <a:cs typeface="Times New Roman" pitchFamily="18" charset="0"/>
              </a:rPr>
              <a:t>AB</a:t>
            </a:r>
            <a:endParaRPr lang="en-US" dirty="0"/>
          </a:p>
        </p:txBody>
      </p:sp>
      <p:sp>
        <p:nvSpPr>
          <p:cNvPr id="30" name="TextBox 29"/>
          <p:cNvSpPr txBox="1">
            <a:spLocks noChangeArrowheads="1"/>
          </p:cNvSpPr>
          <p:nvPr/>
        </p:nvSpPr>
        <p:spPr bwMode="auto">
          <a:xfrm>
            <a:off x="3429000" y="2590800"/>
            <a:ext cx="457200" cy="369332"/>
          </a:xfrm>
          <a:prstGeom prst="rect">
            <a:avLst/>
          </a:prstGeom>
          <a:noFill/>
          <a:ln w="9525">
            <a:noFill/>
            <a:miter lim="800000"/>
            <a:headEnd/>
            <a:tailEnd/>
          </a:ln>
        </p:spPr>
        <p:txBody>
          <a:bodyPr wrap="square">
            <a:spAutoFit/>
          </a:bodyPr>
          <a:lstStyle/>
          <a:p>
            <a:r>
              <a:rPr lang="en-US" dirty="0" smtClean="0"/>
              <a:t>b’</a:t>
            </a:r>
            <a:endParaRPr lang="en-US" dirty="0"/>
          </a:p>
        </p:txBody>
      </p:sp>
      <p:cxnSp>
        <p:nvCxnSpPr>
          <p:cNvPr id="41" name="Straight Arrow Connector 40"/>
          <p:cNvCxnSpPr>
            <a:stCxn id="7" idx="5"/>
          </p:cNvCxnSpPr>
          <p:nvPr/>
        </p:nvCxnSpPr>
        <p:spPr>
          <a:xfrm rot="16200000" flipV="1">
            <a:off x="3162300" y="3238500"/>
            <a:ext cx="2445142" cy="997342"/>
          </a:xfrm>
          <a:prstGeom prst="straightConnector1">
            <a:avLst/>
          </a:prstGeom>
          <a:ln w="158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0800000">
            <a:off x="3886200" y="2514600"/>
            <a:ext cx="3733800" cy="2438400"/>
          </a:xfrm>
          <a:prstGeom prst="straightConnector1">
            <a:avLst/>
          </a:prstGeom>
          <a:ln w="158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a:spLocks noChangeArrowheads="1"/>
          </p:cNvSpPr>
          <p:nvPr/>
        </p:nvSpPr>
        <p:spPr bwMode="auto">
          <a:xfrm>
            <a:off x="5791200" y="3505200"/>
            <a:ext cx="762000" cy="369332"/>
          </a:xfrm>
          <a:prstGeom prst="rect">
            <a:avLst/>
          </a:prstGeom>
          <a:noFill/>
          <a:ln w="9525">
            <a:noFill/>
            <a:miter lim="800000"/>
            <a:headEnd/>
            <a:tailEnd/>
          </a:ln>
        </p:spPr>
        <p:txBody>
          <a:bodyPr wrap="square">
            <a:spAutoFit/>
          </a:bodyPr>
          <a:lstStyle/>
          <a:p>
            <a:r>
              <a:rPr lang="en-US" i="1" dirty="0" err="1" smtClean="0">
                <a:latin typeface="Times New Roman" pitchFamily="18" charset="0"/>
                <a:cs typeface="Times New Roman" pitchFamily="18" charset="0"/>
              </a:rPr>
              <a:t>a</a:t>
            </a:r>
            <a:r>
              <a:rPr lang="en-US" i="1" baseline="-25000" dirty="0" err="1" smtClean="0">
                <a:latin typeface="Times New Roman" pitchFamily="18" charset="0"/>
                <a:cs typeface="Times New Roman" pitchFamily="18" charset="0"/>
              </a:rPr>
              <a:t>AB</a:t>
            </a:r>
            <a:endParaRPr lang="en-US" dirty="0"/>
          </a:p>
        </p:txBody>
      </p:sp>
      <p:cxnSp>
        <p:nvCxnSpPr>
          <p:cNvPr id="62" name="Straight Arrow Connector 61"/>
          <p:cNvCxnSpPr/>
          <p:nvPr/>
        </p:nvCxnSpPr>
        <p:spPr>
          <a:xfrm>
            <a:off x="6172200" y="4953000"/>
            <a:ext cx="381000" cy="1588"/>
          </a:xfrm>
          <a:prstGeom prst="straightConnector1">
            <a:avLst/>
          </a:prstGeom>
          <a:ln w="15875">
            <a:solidFill>
              <a:srgbClr val="00B0F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5400000">
            <a:off x="7048500" y="4991100"/>
            <a:ext cx="609600" cy="533400"/>
          </a:xfrm>
          <a:prstGeom prst="straightConnector1">
            <a:avLst/>
          </a:prstGeom>
          <a:ln>
            <a:solidFill>
              <a:srgbClr val="FF00FF"/>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rot="16200000" flipV="1">
            <a:off x="4876800" y="4343400"/>
            <a:ext cx="1981200" cy="1524000"/>
          </a:xfrm>
          <a:prstGeom prst="straightConnector1">
            <a:avLst/>
          </a:prstGeom>
          <a:ln>
            <a:solidFill>
              <a:srgbClr val="FF00FF"/>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16200000" flipV="1">
            <a:off x="5867400" y="3200400"/>
            <a:ext cx="2057400" cy="1447800"/>
          </a:xfrm>
          <a:prstGeom prst="straightConnector1">
            <a:avLst/>
          </a:prstGeom>
          <a:ln w="158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76" name="Arc 75"/>
          <p:cNvSpPr/>
          <p:nvPr/>
        </p:nvSpPr>
        <p:spPr>
          <a:xfrm rot="15101686">
            <a:off x="6635469" y="3928177"/>
            <a:ext cx="838200" cy="838200"/>
          </a:xfrm>
          <a:prstGeom prst="arc">
            <a:avLst>
              <a:gd name="adj1" fmla="val 17615942"/>
              <a:gd name="adj2" fmla="val 2156004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7" name="TextBox 76"/>
          <p:cNvSpPr txBox="1">
            <a:spLocks noChangeArrowheads="1"/>
          </p:cNvSpPr>
          <p:nvPr/>
        </p:nvSpPr>
        <p:spPr bwMode="auto">
          <a:xfrm>
            <a:off x="4648200" y="2743200"/>
            <a:ext cx="457200" cy="369888"/>
          </a:xfrm>
          <a:prstGeom prst="rect">
            <a:avLst/>
          </a:prstGeom>
          <a:noFill/>
          <a:ln w="9525">
            <a:noFill/>
            <a:miter lim="800000"/>
            <a:headEnd/>
            <a:tailEnd/>
          </a:ln>
        </p:spPr>
        <p:txBody>
          <a:bodyPr wrap="square">
            <a:spAutoFit/>
          </a:bodyPr>
          <a:lstStyle/>
          <a:p>
            <a:r>
              <a:rPr lang="en-US" dirty="0"/>
              <a:t> </a:t>
            </a:r>
            <a:r>
              <a:rPr lang="en-US" i="1" dirty="0" smtClean="0">
                <a:latin typeface="Times New Roman" pitchFamily="18" charset="0"/>
                <a:cs typeface="Times New Roman" pitchFamily="18" charset="0"/>
              </a:rPr>
              <a:t>Φ</a:t>
            </a:r>
            <a:endParaRPr lang="en-US" i="1" dirty="0">
              <a:latin typeface="Times New Roman" pitchFamily="18" charset="0"/>
              <a:cs typeface="Times New Roman" pitchFamily="18" charset="0"/>
            </a:endParaRPr>
          </a:p>
        </p:txBody>
      </p:sp>
      <p:sp>
        <p:nvSpPr>
          <p:cNvPr id="78" name="TextBox 77"/>
          <p:cNvSpPr txBox="1">
            <a:spLocks noChangeArrowheads="1"/>
          </p:cNvSpPr>
          <p:nvPr/>
        </p:nvSpPr>
        <p:spPr bwMode="auto">
          <a:xfrm>
            <a:off x="6400800" y="3810000"/>
            <a:ext cx="533400" cy="369888"/>
          </a:xfrm>
          <a:prstGeom prst="rect">
            <a:avLst/>
          </a:prstGeom>
          <a:noFill/>
          <a:ln w="9525">
            <a:noFill/>
            <a:miter lim="800000"/>
            <a:headEnd/>
            <a:tailEnd/>
          </a:ln>
        </p:spPr>
        <p:txBody>
          <a:bodyPr wrap="square">
            <a:spAutoFit/>
          </a:bodyPr>
          <a:lstStyle/>
          <a:p>
            <a:r>
              <a:rPr lang="en-US" dirty="0"/>
              <a:t> </a:t>
            </a:r>
            <a:r>
              <a:rPr lang="en-US" i="1" dirty="0" smtClean="0">
                <a:latin typeface="Times New Roman" pitchFamily="18" charset="0"/>
                <a:cs typeface="Times New Roman" pitchFamily="18" charset="0"/>
              </a:rPr>
              <a:t>θ</a:t>
            </a:r>
            <a:endParaRPr lang="en-US" i="1" dirty="0">
              <a:latin typeface="Times New Roman" pitchFamily="18" charset="0"/>
              <a:cs typeface="Times New Roman" pitchFamily="18" charset="0"/>
            </a:endParaRPr>
          </a:p>
        </p:txBody>
      </p:sp>
      <p:cxnSp>
        <p:nvCxnSpPr>
          <p:cNvPr id="79" name="Straight Arrow Connector 78"/>
          <p:cNvCxnSpPr/>
          <p:nvPr/>
        </p:nvCxnSpPr>
        <p:spPr>
          <a:xfrm>
            <a:off x="3886200" y="2514600"/>
            <a:ext cx="2286000" cy="381000"/>
          </a:xfrm>
          <a:prstGeom prst="straightConnector1">
            <a:avLst/>
          </a:prstGeom>
          <a:ln w="158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85" name="Arc 84"/>
          <p:cNvSpPr/>
          <p:nvPr/>
        </p:nvSpPr>
        <p:spPr>
          <a:xfrm rot="3546418">
            <a:off x="3889522" y="2289323"/>
            <a:ext cx="838200" cy="838200"/>
          </a:xfrm>
          <a:prstGeom prst="arc">
            <a:avLst>
              <a:gd name="adj1" fmla="val 17615942"/>
              <a:gd name="adj2" fmla="val 2052526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6" name="TextBox 85"/>
          <p:cNvSpPr txBox="1">
            <a:spLocks noChangeArrowheads="1"/>
          </p:cNvSpPr>
          <p:nvPr/>
        </p:nvSpPr>
        <p:spPr bwMode="auto">
          <a:xfrm>
            <a:off x="6248400" y="2514600"/>
            <a:ext cx="457200" cy="369332"/>
          </a:xfrm>
          <a:prstGeom prst="rect">
            <a:avLst/>
          </a:prstGeom>
          <a:noFill/>
          <a:ln w="9525">
            <a:noFill/>
            <a:miter lim="800000"/>
            <a:headEnd/>
            <a:tailEnd/>
          </a:ln>
        </p:spPr>
        <p:txBody>
          <a:bodyPr wrap="square">
            <a:spAutoFit/>
          </a:bodyPr>
          <a:lstStyle/>
          <a:p>
            <a:r>
              <a:rPr lang="en-US" dirty="0" smtClean="0"/>
              <a:t>c’</a:t>
            </a:r>
            <a:endParaRPr lang="en-US" dirty="0"/>
          </a:p>
        </p:txBody>
      </p:sp>
      <p:sp>
        <p:nvSpPr>
          <p:cNvPr id="31" name="TextBox 30"/>
          <p:cNvSpPr txBox="1">
            <a:spLocks noChangeArrowheads="1"/>
          </p:cNvSpPr>
          <p:nvPr/>
        </p:nvSpPr>
        <p:spPr bwMode="auto">
          <a:xfrm>
            <a:off x="6781800" y="3429000"/>
            <a:ext cx="762000" cy="369332"/>
          </a:xfrm>
          <a:prstGeom prst="rect">
            <a:avLst/>
          </a:prstGeom>
          <a:noFill/>
          <a:ln w="9525">
            <a:noFill/>
            <a:miter lim="800000"/>
            <a:headEnd/>
            <a:tailEnd/>
          </a:ln>
        </p:spPr>
        <p:txBody>
          <a:bodyPr wrap="square">
            <a:spAutoFit/>
          </a:bodyPr>
          <a:lstStyle/>
          <a:p>
            <a:r>
              <a:rPr lang="en-US" i="1" dirty="0" err="1" smtClean="0">
                <a:latin typeface="Times New Roman" pitchFamily="18" charset="0"/>
                <a:cs typeface="Times New Roman" pitchFamily="18" charset="0"/>
              </a:rPr>
              <a:t>a</a:t>
            </a:r>
            <a:r>
              <a:rPr lang="en-US" i="1" baseline="-25000" dirty="0" err="1" smtClean="0">
                <a:latin typeface="Times New Roman" pitchFamily="18" charset="0"/>
                <a:cs typeface="Times New Roman" pitchFamily="18" charset="0"/>
              </a:rPr>
              <a:t>AC</a:t>
            </a:r>
            <a:endParaRPr lang="en-US" dirty="0"/>
          </a:p>
        </p:txBody>
      </p:sp>
      <p:sp>
        <p:nvSpPr>
          <p:cNvPr id="32" name="TextBox 31"/>
          <p:cNvSpPr txBox="1">
            <a:spLocks noChangeArrowheads="1"/>
          </p:cNvSpPr>
          <p:nvPr/>
        </p:nvSpPr>
        <p:spPr bwMode="auto">
          <a:xfrm>
            <a:off x="5181600" y="2438400"/>
            <a:ext cx="762000" cy="369332"/>
          </a:xfrm>
          <a:prstGeom prst="rect">
            <a:avLst/>
          </a:prstGeom>
          <a:noFill/>
          <a:ln w="9525">
            <a:noFill/>
            <a:miter lim="800000"/>
            <a:headEnd/>
            <a:tailEnd/>
          </a:ln>
        </p:spPr>
        <p:txBody>
          <a:bodyPr wrap="square">
            <a:spAutoFit/>
          </a:bodyPr>
          <a:lstStyle/>
          <a:p>
            <a:r>
              <a:rPr lang="en-US" i="1" dirty="0" err="1" smtClean="0">
                <a:latin typeface="Times New Roman" pitchFamily="18" charset="0"/>
                <a:cs typeface="Times New Roman" pitchFamily="18" charset="0"/>
              </a:rPr>
              <a:t>a</a:t>
            </a:r>
            <a:r>
              <a:rPr lang="en-US" i="1" baseline="-25000" dirty="0" err="1" smtClean="0">
                <a:latin typeface="Times New Roman" pitchFamily="18" charset="0"/>
                <a:cs typeface="Times New Roman" pitchFamily="18" charset="0"/>
              </a:rPr>
              <a:t>BC</a:t>
            </a:r>
            <a:endParaRPr lang="en-US" dirty="0"/>
          </a:p>
        </p:txBody>
      </p:sp>
      <p:cxnSp>
        <p:nvCxnSpPr>
          <p:cNvPr id="34" name="Straight Arrow Connector 33"/>
          <p:cNvCxnSpPr>
            <a:stCxn id="7" idx="3"/>
          </p:cNvCxnSpPr>
          <p:nvPr/>
        </p:nvCxnSpPr>
        <p:spPr>
          <a:xfrm rot="5400000" flipH="1" flipV="1">
            <a:off x="4512077" y="3299618"/>
            <a:ext cx="2064142" cy="1256107"/>
          </a:xfrm>
          <a:prstGeom prst="straightConnector1">
            <a:avLst/>
          </a:prstGeom>
          <a:ln w="158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a:spLocks noChangeArrowheads="1"/>
          </p:cNvSpPr>
          <p:nvPr/>
        </p:nvSpPr>
        <p:spPr bwMode="auto">
          <a:xfrm>
            <a:off x="5029200" y="3657600"/>
            <a:ext cx="762000" cy="369332"/>
          </a:xfrm>
          <a:prstGeom prst="rect">
            <a:avLst/>
          </a:prstGeom>
          <a:noFill/>
          <a:ln w="9525">
            <a:noFill/>
            <a:miter lim="800000"/>
            <a:headEnd/>
            <a:tailEnd/>
          </a:ln>
        </p:spPr>
        <p:txBody>
          <a:bodyPr wrap="square">
            <a:spAutoFit/>
          </a:bodyPr>
          <a:lstStyle/>
          <a:p>
            <a:r>
              <a:rPr lang="en-US" i="1" dirty="0" err="1" smtClean="0">
                <a:latin typeface="Times New Roman" pitchFamily="18" charset="0"/>
                <a:cs typeface="Times New Roman" pitchFamily="18" charset="0"/>
              </a:rPr>
              <a:t>a</a:t>
            </a:r>
            <a:r>
              <a:rPr lang="en-US" i="1" baseline="-25000" dirty="0" err="1" smtClean="0">
                <a:latin typeface="Times New Roman" pitchFamily="18" charset="0"/>
                <a:cs typeface="Times New Roman" pitchFamily="18" charset="0"/>
              </a:rPr>
              <a:t>C</a:t>
            </a:r>
            <a:endParaRPr lang="en-US" dirty="0"/>
          </a:p>
        </p:txBody>
      </p:sp>
      <p:sp>
        <p:nvSpPr>
          <p:cNvPr id="35" name="TextBox 79"/>
          <p:cNvSpPr txBox="1"/>
          <p:nvPr/>
        </p:nvSpPr>
        <p:spPr>
          <a:xfrm>
            <a:off x="7467600" y="0"/>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ox(in)">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12" fill="hold" nodeType="clickEffect">
                                  <p:stCondLst>
                                    <p:cond delay="0"/>
                                  </p:stCondLst>
                                  <p:childTnLst>
                                    <p:set>
                                      <p:cBhvr>
                                        <p:cTn id="32" dur="1" fill="hold">
                                          <p:stCondLst>
                                            <p:cond delay="0"/>
                                          </p:stCondLst>
                                        </p:cTn>
                                        <p:tgtEl>
                                          <p:spTgt spid="62"/>
                                        </p:tgtEl>
                                        <p:attrNameLst>
                                          <p:attrName>style.visibility</p:attrName>
                                        </p:attrNameLst>
                                      </p:cBhvr>
                                      <p:to>
                                        <p:strVal val="visible"/>
                                      </p:to>
                                    </p:set>
                                    <p:animEffect transition="in" filter="strips(downLeft)">
                                      <p:cBhvr>
                                        <p:cTn id="33" dur="500"/>
                                        <p:tgtEl>
                                          <p:spTgt spid="62"/>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right)">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nodeType="clickEffect">
                                  <p:stCondLst>
                                    <p:cond delay="0"/>
                                  </p:stCondLst>
                                  <p:childTnLst>
                                    <p:set>
                                      <p:cBhvr>
                                        <p:cTn id="46" dur="1" fill="hold">
                                          <p:stCondLst>
                                            <p:cond delay="0"/>
                                          </p:stCondLst>
                                        </p:cTn>
                                        <p:tgtEl>
                                          <p:spTgt spid="65"/>
                                        </p:tgtEl>
                                        <p:attrNameLst>
                                          <p:attrName>style.visibility</p:attrName>
                                        </p:attrNameLst>
                                      </p:cBhvr>
                                      <p:to>
                                        <p:strVal val="visible"/>
                                      </p:to>
                                    </p:set>
                                    <p:animEffect transition="in" filter="strips(downLeft)">
                                      <p:cBhvr>
                                        <p:cTn id="47" dur="500"/>
                                        <p:tgtEl>
                                          <p:spTgt spid="65"/>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nodeType="click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wipe(down)">
                                      <p:cBhvr>
                                        <p:cTn id="60" dur="500"/>
                                        <p:tgtEl>
                                          <p:spTgt spid="16"/>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2" fill="hold" nodeType="clickEffect">
                                  <p:stCondLst>
                                    <p:cond delay="0"/>
                                  </p:stCondLst>
                                  <p:childTnLst>
                                    <p:set>
                                      <p:cBhvr>
                                        <p:cTn id="64" dur="1" fill="hold">
                                          <p:stCondLst>
                                            <p:cond delay="0"/>
                                          </p:stCondLst>
                                        </p:cTn>
                                        <p:tgtEl>
                                          <p:spTgt spid="69"/>
                                        </p:tgtEl>
                                        <p:attrNameLst>
                                          <p:attrName>style.visibility</p:attrName>
                                        </p:attrNameLst>
                                      </p:cBhvr>
                                      <p:to>
                                        <p:strVal val="visible"/>
                                      </p:to>
                                    </p:set>
                                    <p:animEffect transition="in" filter="wipe(right)">
                                      <p:cBhvr>
                                        <p:cTn id="65" dur="500"/>
                                        <p:tgtEl>
                                          <p:spTgt spid="69"/>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9"/>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nodeType="clickEffect">
                                  <p:stCondLst>
                                    <p:cond delay="0"/>
                                  </p:stCondLst>
                                  <p:childTnLst>
                                    <p:set>
                                      <p:cBhvr>
                                        <p:cTn id="73" dur="1" fill="hold">
                                          <p:stCondLst>
                                            <p:cond delay="0"/>
                                          </p:stCondLst>
                                        </p:cTn>
                                        <p:tgtEl>
                                          <p:spTgt spid="41"/>
                                        </p:tgtEl>
                                        <p:attrNameLst>
                                          <p:attrName>style.visibility</p:attrName>
                                        </p:attrNameLst>
                                      </p:cBhvr>
                                      <p:to>
                                        <p:strVal val="visible"/>
                                      </p:to>
                                    </p:set>
                                    <p:animEffect transition="in" filter="wipe(down)">
                                      <p:cBhvr>
                                        <p:cTn id="74" dur="500"/>
                                        <p:tgtEl>
                                          <p:spTgt spid="41"/>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48"/>
                                        </p:tgtEl>
                                        <p:attrNameLst>
                                          <p:attrName>style.visibility</p:attrName>
                                        </p:attrNameLst>
                                      </p:cBhvr>
                                      <p:to>
                                        <p:strVal val="visible"/>
                                      </p:to>
                                    </p:set>
                                    <p:animEffect transition="in" filter="wipe(down)">
                                      <p:cBhvr>
                                        <p:cTn id="87" dur="500"/>
                                        <p:tgtEl>
                                          <p:spTgt spid="48"/>
                                        </p:tgtEl>
                                      </p:cBhvr>
                                    </p:animEffec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51"/>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nodeType="clickEffect">
                                  <p:stCondLst>
                                    <p:cond delay="0"/>
                                  </p:stCondLst>
                                  <p:childTnLst>
                                    <p:set>
                                      <p:cBhvr>
                                        <p:cTn id="95" dur="1" fill="hold">
                                          <p:stCondLst>
                                            <p:cond delay="0"/>
                                          </p:stCondLst>
                                        </p:cTn>
                                        <p:tgtEl>
                                          <p:spTgt spid="73"/>
                                        </p:tgtEl>
                                        <p:attrNameLst>
                                          <p:attrName>style.visibility</p:attrName>
                                        </p:attrNameLst>
                                      </p:cBhvr>
                                      <p:to>
                                        <p:strVal val="visible"/>
                                      </p:to>
                                    </p:set>
                                    <p:animEffect transition="in" filter="wipe(down)">
                                      <p:cBhvr>
                                        <p:cTn id="96" dur="500"/>
                                        <p:tgtEl>
                                          <p:spTgt spid="73"/>
                                        </p:tgtEl>
                                      </p:cBhvr>
                                    </p:animEffect>
                                  </p:childTnLst>
                                </p:cTn>
                              </p:par>
                            </p:childTnLst>
                          </p:cTn>
                        </p:par>
                      </p:childTnLst>
                    </p:cTn>
                  </p:par>
                  <p:par>
                    <p:cTn id="97" fill="hold">
                      <p:stCondLst>
                        <p:cond delay="indefinite"/>
                      </p:stCondLst>
                      <p:childTnLst>
                        <p:par>
                          <p:cTn id="98" fill="hold">
                            <p:stCondLst>
                              <p:cond delay="0"/>
                            </p:stCondLst>
                            <p:childTnLst>
                              <p:par>
                                <p:cTn id="99" presetID="18" presetClass="entr" presetSubtype="12" fill="hold" nodeType="clickEffect">
                                  <p:stCondLst>
                                    <p:cond delay="0"/>
                                  </p:stCondLst>
                                  <p:childTnLst>
                                    <p:set>
                                      <p:cBhvr>
                                        <p:cTn id="100" dur="1" fill="hold">
                                          <p:stCondLst>
                                            <p:cond delay="0"/>
                                          </p:stCondLst>
                                        </p:cTn>
                                        <p:tgtEl>
                                          <p:spTgt spid="76"/>
                                        </p:tgtEl>
                                        <p:attrNameLst>
                                          <p:attrName>style.visibility</p:attrName>
                                        </p:attrNameLst>
                                      </p:cBhvr>
                                      <p:to>
                                        <p:strVal val="visible"/>
                                      </p:to>
                                    </p:set>
                                    <p:animEffect transition="in" filter="strips(downLeft)">
                                      <p:cBhvr>
                                        <p:cTn id="101" dur="500"/>
                                        <p:tgtEl>
                                          <p:spTgt spid="76"/>
                                        </p:tgtEl>
                                      </p:cBhvr>
                                    </p:animEffec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78"/>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22" presetClass="entr" presetSubtype="1" fill="hold" nodeType="clickEffect">
                                  <p:stCondLst>
                                    <p:cond delay="0"/>
                                  </p:stCondLst>
                                  <p:childTnLst>
                                    <p:set>
                                      <p:cBhvr>
                                        <p:cTn id="109" dur="1" fill="hold">
                                          <p:stCondLst>
                                            <p:cond delay="0"/>
                                          </p:stCondLst>
                                        </p:cTn>
                                        <p:tgtEl>
                                          <p:spTgt spid="79"/>
                                        </p:tgtEl>
                                        <p:attrNameLst>
                                          <p:attrName>style.visibility</p:attrName>
                                        </p:attrNameLst>
                                      </p:cBhvr>
                                      <p:to>
                                        <p:strVal val="visible"/>
                                      </p:to>
                                    </p:set>
                                    <p:animEffect transition="in" filter="wipe(up)">
                                      <p:cBhvr>
                                        <p:cTn id="110" dur="500"/>
                                        <p:tgtEl>
                                          <p:spTgt spid="79"/>
                                        </p:tgtEl>
                                      </p:cBhvr>
                                    </p:animEffect>
                                  </p:childTnLst>
                                </p:cTn>
                              </p:par>
                            </p:childTnLst>
                          </p:cTn>
                        </p:par>
                      </p:childTnLst>
                    </p:cTn>
                  </p:par>
                  <p:par>
                    <p:cTn id="111" fill="hold">
                      <p:stCondLst>
                        <p:cond delay="indefinite"/>
                      </p:stCondLst>
                      <p:childTnLst>
                        <p:par>
                          <p:cTn id="112" fill="hold">
                            <p:stCondLst>
                              <p:cond delay="0"/>
                            </p:stCondLst>
                            <p:childTnLst>
                              <p:par>
                                <p:cTn id="113" presetID="18" presetClass="entr" presetSubtype="12" fill="hold" nodeType="clickEffect">
                                  <p:stCondLst>
                                    <p:cond delay="0"/>
                                  </p:stCondLst>
                                  <p:childTnLst>
                                    <p:set>
                                      <p:cBhvr>
                                        <p:cTn id="114" dur="1" fill="hold">
                                          <p:stCondLst>
                                            <p:cond delay="0"/>
                                          </p:stCondLst>
                                        </p:cTn>
                                        <p:tgtEl>
                                          <p:spTgt spid="85"/>
                                        </p:tgtEl>
                                        <p:attrNameLst>
                                          <p:attrName>style.visibility</p:attrName>
                                        </p:attrNameLst>
                                      </p:cBhvr>
                                      <p:to>
                                        <p:strVal val="visible"/>
                                      </p:to>
                                    </p:set>
                                    <p:animEffect transition="in" filter="strips(downLeft)">
                                      <p:cBhvr>
                                        <p:cTn id="115" dur="500"/>
                                        <p:tgtEl>
                                          <p:spTgt spid="85"/>
                                        </p:tgtEl>
                                      </p:cBhvr>
                                    </p:animEffec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77"/>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86"/>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31"/>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32"/>
                                        </p:tgtEl>
                                        <p:attrNameLst>
                                          <p:attrName>style.visibility</p:attrName>
                                        </p:attrNameLst>
                                      </p:cBhvr>
                                      <p:to>
                                        <p:strVal val="visible"/>
                                      </p:to>
                                    </p:set>
                                  </p:childTnLst>
                                </p:cTn>
                              </p:par>
                            </p:childTnLst>
                          </p:cTn>
                        </p:par>
                      </p:childTnLst>
                    </p:cTn>
                  </p:par>
                  <p:par>
                    <p:cTn id="132" fill="hold">
                      <p:stCondLst>
                        <p:cond delay="indefinite"/>
                      </p:stCondLst>
                      <p:childTnLst>
                        <p:par>
                          <p:cTn id="133" fill="hold">
                            <p:stCondLst>
                              <p:cond delay="0"/>
                            </p:stCondLst>
                            <p:childTnLst>
                              <p:par>
                                <p:cTn id="134" presetID="22" presetClass="entr" presetSubtype="4" fill="hold" nodeType="clickEffect">
                                  <p:stCondLst>
                                    <p:cond delay="0"/>
                                  </p:stCondLst>
                                  <p:childTnLst>
                                    <p:set>
                                      <p:cBhvr>
                                        <p:cTn id="135" dur="1" fill="hold">
                                          <p:stCondLst>
                                            <p:cond delay="0"/>
                                          </p:stCondLst>
                                        </p:cTn>
                                        <p:tgtEl>
                                          <p:spTgt spid="34"/>
                                        </p:tgtEl>
                                        <p:attrNameLst>
                                          <p:attrName>style.visibility</p:attrName>
                                        </p:attrNameLst>
                                      </p:cBhvr>
                                      <p:to>
                                        <p:strVal val="visible"/>
                                      </p:to>
                                    </p:set>
                                    <p:animEffect transition="in" filter="wipe(down)">
                                      <p:cBhvr>
                                        <p:cTn id="136" dur="500"/>
                                        <p:tgtEl>
                                          <p:spTgt spid="34"/>
                                        </p:tgtEl>
                                      </p:cBhvr>
                                    </p:animEffec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9" grpId="0"/>
      <p:bldP spid="10" grpId="0"/>
      <p:bldP spid="11" grpId="0"/>
      <p:bldP spid="13" grpId="0"/>
      <p:bldP spid="22" grpId="0"/>
      <p:bldP spid="29" grpId="0"/>
      <p:bldP spid="30" grpId="0"/>
      <p:bldP spid="51" grpId="0"/>
      <p:bldP spid="77" grpId="0"/>
      <p:bldP spid="78" grpId="0"/>
      <p:bldP spid="86" grpId="0"/>
      <p:bldP spid="31" grpId="0"/>
      <p:bldP spid="32" grpId="0"/>
      <p:bldP spid="3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8426" y="2967335"/>
            <a:ext cx="3647152" cy="923330"/>
          </a:xfrm>
          <a:prstGeom prst="rect">
            <a:avLst/>
          </a:prstGeom>
          <a:noFill/>
        </p:spPr>
        <p:txBody>
          <a:bodyPr wrap="none">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Thank you</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7652449</TotalTime>
  <Words>916</Words>
  <Application>Microsoft Office PowerPoint</Application>
  <PresentationFormat>On-screen Show (4:3)</PresentationFormat>
  <Paragraphs>137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Acceleration of a Particle along a Circular Path</vt:lpstr>
      <vt:lpstr>Component of acceleration</vt:lpstr>
      <vt:lpstr>Component of acceleration</vt:lpstr>
      <vt:lpstr>Component of acceleration</vt:lpstr>
      <vt:lpstr>Acceleration of a Particle along a Circular Path</vt:lpstr>
      <vt:lpstr>Acceleration Diagram for a Link</vt:lpstr>
      <vt:lpstr> Acceleration of a Point on a Link</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MECHANICAL</dc:creator>
  <cp:lastModifiedBy>acer</cp:lastModifiedBy>
  <cp:revision>778</cp:revision>
  <dcterms:created xsi:type="dcterms:W3CDTF">2006-08-16T00:00:00Z</dcterms:created>
  <dcterms:modified xsi:type="dcterms:W3CDTF">2020-10-15T10:20:53Z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