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76" r:id="rId5"/>
    <p:sldId id="277" r:id="rId6"/>
    <p:sldId id="259" r:id="rId7"/>
    <p:sldId id="278" r:id="rId8"/>
    <p:sldId id="279" r:id="rId9"/>
    <p:sldId id="260" r:id="rId10"/>
    <p:sldId id="261" r:id="rId11"/>
    <p:sldId id="263" r:id="rId12"/>
    <p:sldId id="264" r:id="rId13"/>
    <p:sldId id="280" r:id="rId14"/>
    <p:sldId id="281" r:id="rId15"/>
    <p:sldId id="282" r:id="rId16"/>
    <p:sldId id="284" r:id="rId17"/>
    <p:sldId id="286"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50"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8/24/2022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8/24/2022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8/24/2022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8/24/2022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8/24/2022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Automation in Manufacturing</a:t>
            </a:r>
            <a:endParaRPr lang="en-IN"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IN" sz="3200" dirty="0" smtClean="0">
                <a:latin typeface="Times New Roman" pitchFamily="18" charset="0"/>
                <a:cs typeface="Times New Roman" pitchFamily="18" charset="0"/>
              </a:rPr>
              <a:t>Hydraulics and Pneumatics</a:t>
            </a:r>
            <a:endParaRPr lang="en-IN"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943600"/>
          </a:xfrm>
        </p:spPr>
        <p:txBody>
          <a:bodyPr>
            <a:noAutofit/>
          </a:bodyPr>
          <a:lstStyle/>
          <a:p>
            <a:pPr lvl="2">
              <a:buNone/>
            </a:pPr>
            <a:r>
              <a:rPr lang="en-US" sz="2000" b="1" dirty="0" smtClean="0">
                <a:latin typeface="Times New Roman" pitchFamily="18" charset="0"/>
                <a:cs typeface="Times New Roman" pitchFamily="18" charset="0"/>
              </a:rPr>
              <a:t>Based on the control system</a:t>
            </a:r>
            <a:endParaRPr lang="en-IN" sz="2000" b="1"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Open-loop system: </a:t>
            </a:r>
            <a:r>
              <a:rPr lang="en-US" sz="1600" dirty="0" smtClean="0">
                <a:latin typeface="Times New Roman" pitchFamily="18" charset="0"/>
                <a:cs typeface="Times New Roman" pitchFamily="18" charset="0"/>
              </a:rPr>
              <a:t>There is no feedback in the  open  system  and  performance  is  based on the characteristics of the individual components of the system. The open-loop system is not accurate and error can  be  reduced  by  proper  calibration  and control.</a:t>
            </a:r>
            <a:endParaRPr lang="en-IN"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Closed</a:t>
            </a:r>
            <a:r>
              <a:rPr lang="en-US" sz="1600" dirty="0" smtClean="0">
                <a:latin typeface="Times New Roman" pitchFamily="18" charset="0"/>
                <a:cs typeface="Times New Roman" pitchFamily="18" charset="0"/>
              </a:rPr>
              <a:t>-</a:t>
            </a:r>
            <a:r>
              <a:rPr lang="en-US" sz="1600" b="1" dirty="0" smtClean="0">
                <a:latin typeface="Times New Roman" pitchFamily="18" charset="0"/>
                <a:cs typeface="Times New Roman" pitchFamily="18" charset="0"/>
              </a:rPr>
              <a:t>loop system: </a:t>
            </a:r>
            <a:r>
              <a:rPr lang="en-US" sz="1600" dirty="0" smtClean="0">
                <a:latin typeface="Times New Roman" pitchFamily="18" charset="0"/>
                <a:cs typeface="Times New Roman" pitchFamily="18" charset="0"/>
              </a:rPr>
              <a:t>This system uses feedback. The output of the system is fed back to a comparator by a measuring element. The comparator compares the actual output to the desired output and  gives  an error  signal to the control element. </a:t>
            </a:r>
            <a:endParaRPr lang="en-US" sz="1400" b="1" dirty="0" smtClean="0">
              <a:latin typeface="Times New Roman" pitchFamily="18" charset="0"/>
              <a:cs typeface="Times New Roman" pitchFamily="18" charset="0"/>
            </a:endParaRPr>
          </a:p>
          <a:p>
            <a:pPr lvl="2">
              <a:buNone/>
            </a:pPr>
            <a:r>
              <a:rPr lang="en-US" sz="2000" b="1" dirty="0" smtClean="0">
                <a:latin typeface="Times New Roman" pitchFamily="18" charset="0"/>
                <a:cs typeface="Times New Roman" pitchFamily="18" charset="0"/>
              </a:rPr>
              <a:t>Based on the type of control</a:t>
            </a:r>
            <a:r>
              <a:rPr lang="en-US" sz="2400" b="1" dirty="0" smtClean="0">
                <a:latin typeface="Times New Roman" pitchFamily="18" charset="0"/>
                <a:cs typeface="Times New Roman" pitchFamily="18" charset="0"/>
              </a:rPr>
              <a:t> </a:t>
            </a:r>
            <a:endParaRPr lang="en-IN" sz="32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Fluid logic control: </a:t>
            </a:r>
            <a:r>
              <a:rPr lang="en-US" sz="1600" dirty="0" smtClean="0">
                <a:latin typeface="Times New Roman" pitchFamily="18" charset="0"/>
                <a:cs typeface="Times New Roman" pitchFamily="18" charset="0"/>
              </a:rPr>
              <a:t>This type of system is controlled by hydraulic oil or air. The system employs fluid logic devices such as AND, NAND, OR, NOR, etc</a:t>
            </a:r>
          </a:p>
          <a:p>
            <a:r>
              <a:rPr lang="en-US" sz="1600" b="1" dirty="0" smtClean="0">
                <a:latin typeface="Times New Roman" pitchFamily="18" charset="0"/>
                <a:cs typeface="Times New Roman" pitchFamily="18" charset="0"/>
              </a:rPr>
              <a:t>Electrical control: </a:t>
            </a:r>
            <a:r>
              <a:rPr lang="en-US" sz="1600" dirty="0" smtClean="0">
                <a:latin typeface="Times New Roman" pitchFamily="18" charset="0"/>
                <a:cs typeface="Times New Roman" pitchFamily="18" charset="0"/>
              </a:rPr>
              <a:t>This type of system is controlled by electrical devices. Four basic electrical devices are used for controlling the fluid power systems: switches, relays, timers and solenoids. These devices help to control the starting, stopping, sequencing, speed, positioning, timing and reversing of actuating cylinders and fluid motors. Electrical control and fluid power work well  together  where  remote  control  is essential.</a:t>
            </a:r>
            <a:endParaRPr lang="en-IN"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Electronic control: </a:t>
            </a:r>
            <a:r>
              <a:rPr lang="en-US" sz="1600" dirty="0" smtClean="0">
                <a:latin typeface="Times New Roman" pitchFamily="18" charset="0"/>
                <a:cs typeface="Times New Roman" pitchFamily="18" charset="0"/>
              </a:rPr>
              <a:t>This type of system is controlled by microelectronic devices. The electronic brain is used to control the fluid power  muscles  for  doing  work.  This system uses the  most  advanced  type of  electronic  hardware including   programmable logic control (PLC) or microprocessor ( P). In the  electrical  control,  a  change  in system operation results in a  cumbersome process of  redoing hardware connections. The difficulty is overcome by programmable electronic control. The program can be modified or a new program can be fed to meet the change of operations. A number of such programs can be stored in these devices, which makes the systems more flexible.</a:t>
            </a:r>
            <a:endParaRPr lang="en-IN" sz="1600" dirty="0">
              <a:solidFill>
                <a:srgbClr val="7030A0"/>
              </a:solidFill>
              <a:latin typeface="Times New Roman" pitchFamily="18" charset="0"/>
              <a:cs typeface="Times New Roman" pitchFamily="18" charset="0"/>
            </a:endParaRPr>
          </a:p>
        </p:txBody>
      </p:sp>
      <p:sp>
        <p:nvSpPr>
          <p:cNvPr id="2" name="Title 1"/>
          <p:cNvSpPr>
            <a:spLocks noGrp="1"/>
          </p:cNvSpPr>
          <p:nvPr>
            <p:ph type="title"/>
          </p:nvPr>
        </p:nvSpPr>
        <p:spPr>
          <a:xfrm>
            <a:off x="381000" y="152400"/>
            <a:ext cx="8229600" cy="685800"/>
          </a:xfrm>
        </p:spPr>
        <p:txBody>
          <a:bodyPr>
            <a:normAutofit fontScale="90000"/>
          </a:bodyPr>
          <a:lstStyle/>
          <a:p>
            <a:pPr lvl="1" algn="ctr" rtl="0">
              <a:spcBef>
                <a:spcPct val="0"/>
              </a:spcBef>
            </a:pPr>
            <a:r>
              <a:rPr lang="en-US" sz="3600" b="1" dirty="0" smtClean="0">
                <a:solidFill>
                  <a:schemeClr val="accent1">
                    <a:lumMod val="60000"/>
                    <a:lumOff val="40000"/>
                  </a:schemeClr>
                </a:solidFill>
                <a:latin typeface="Times New Roman" pitchFamily="18" charset="0"/>
                <a:cs typeface="Times New Roman" pitchFamily="18" charset="0"/>
              </a:rPr>
              <a:t>Classification </a:t>
            </a:r>
            <a:r>
              <a:rPr lang="en-US" sz="3600" b="1" dirty="0">
                <a:solidFill>
                  <a:schemeClr val="accent1">
                    <a:lumMod val="60000"/>
                    <a:lumOff val="40000"/>
                  </a:schemeClr>
                </a:solidFill>
                <a:latin typeface="Times New Roman" pitchFamily="18" charset="0"/>
                <a:cs typeface="Times New Roman" pitchFamily="18" charset="0"/>
              </a:rPr>
              <a:t>of Fluid Power Systems</a:t>
            </a:r>
            <a:r>
              <a:rPr lang="en-IN" sz="2400" b="1" dirty="0" smtClean="0"/>
              <a:t/>
            </a:r>
            <a:br>
              <a:rPr lang="en-IN" sz="2400" b="1" dirty="0" smtClean="0"/>
            </a:br>
            <a:endParaRPr lang="en-IN"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a:bodyPr>
          <a:lstStyle/>
          <a:p>
            <a:pPr algn="just"/>
            <a:r>
              <a:rPr lang="en-US" sz="2400" dirty="0" smtClean="0">
                <a:latin typeface="Times New Roman" pitchFamily="18" charset="0"/>
                <a:cs typeface="Times New Roman" pitchFamily="18" charset="0"/>
              </a:rPr>
              <a:t>Oil hydraulics stands out as the prime moving force in machinery and equipment designed to handle medium to heavy loads.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the early stages of industrial development, mechanical  linkages were used along with prime movers such as electrical  motors  and  engines  for  handling loads.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But the mechanical efficiency of linkages was very low and the linkages often failed under critical loading conditions.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With the advent of fluid power technology  and  associated electronics and control, it is used in every industry now.</a:t>
            </a:r>
            <a:endParaRPr lang="en-IN" sz="2400" dirty="0" smtClean="0">
              <a:latin typeface="Times New Roman" pitchFamily="18" charset="0"/>
              <a:cs typeface="Times New Roman" pitchFamily="18" charset="0"/>
            </a:endParaRPr>
          </a:p>
          <a:p>
            <a:pPr algn="just"/>
            <a:endParaRPr lang="en-IN" sz="2600" dirty="0">
              <a:solidFill>
                <a:schemeClr val="accent1">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838200"/>
          </a:xfrm>
        </p:spPr>
        <p:txBody>
          <a:bodyPr>
            <a:normAutofit fontScale="90000"/>
          </a:bodyPr>
          <a:lstStyle/>
          <a:p>
            <a:pPr algn="ctr"/>
            <a:r>
              <a:rPr lang="en-US" dirty="0" smtClean="0">
                <a:solidFill>
                  <a:schemeClr val="bg2">
                    <a:lumMod val="50000"/>
                  </a:schemeClr>
                </a:solidFill>
                <a:latin typeface="Times New Roman" pitchFamily="18" charset="0"/>
                <a:cs typeface="Times New Roman" pitchFamily="18" charset="0"/>
              </a:rPr>
              <a:t>Advantages of a Fluid Power System</a:t>
            </a:r>
            <a:endParaRPr lang="en-IN"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Autofit/>
          </a:bodyPr>
          <a:lstStyle/>
          <a:p>
            <a:pPr marL="288000" lvl="0" algn="just">
              <a:spcBef>
                <a:spcPts val="0"/>
              </a:spcBef>
              <a:spcAft>
                <a:spcPts val="600"/>
              </a:spcAft>
            </a:pPr>
            <a:r>
              <a:rPr lang="en-US" sz="1800" b="1" dirty="0" smtClean="0">
                <a:latin typeface="Times New Roman" pitchFamily="18" charset="0"/>
                <a:cs typeface="Times New Roman" pitchFamily="18" charset="0"/>
              </a:rPr>
              <a:t>Fluid power systems are simple, easy  to operate and can be controlled accurately: </a:t>
            </a:r>
            <a:r>
              <a:rPr lang="en-US" sz="1800" dirty="0" smtClean="0">
                <a:latin typeface="Times New Roman" pitchFamily="18" charset="0"/>
                <a:cs typeface="Times New Roman" pitchFamily="18" charset="0"/>
              </a:rPr>
              <a:t>Using fluid power, we can start, stop, accelerate, decelerate, reverse or position large forces/components with great accuracy using  simple  levers  and  push  buttons.</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Multiplication and variation of forces: </a:t>
            </a:r>
            <a:r>
              <a:rPr lang="en-US" sz="1800" dirty="0" smtClean="0">
                <a:latin typeface="Times New Roman" pitchFamily="18" charset="0"/>
                <a:cs typeface="Times New Roman" pitchFamily="18" charset="0"/>
              </a:rPr>
              <a:t>Linear or rotary force can be multiplied by a fraction of a kilogram to several hundreds of tons.</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Multifunction control: </a:t>
            </a:r>
            <a:r>
              <a:rPr lang="en-US" sz="1800" dirty="0" smtClean="0">
                <a:latin typeface="Times New Roman" pitchFamily="18" charset="0"/>
                <a:cs typeface="Times New Roman" pitchFamily="18" charset="0"/>
              </a:rPr>
              <a:t>A single hydraulic pump or  air  compressor  can  provide  power and control for numerous machines using valve manifolds and distribution systems</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Low-speed torque: </a:t>
            </a:r>
            <a:r>
              <a:rPr lang="en-US" sz="1800" dirty="0" smtClean="0">
                <a:latin typeface="Times New Roman" pitchFamily="18" charset="0"/>
                <a:cs typeface="Times New Roman" pitchFamily="18" charset="0"/>
              </a:rPr>
              <a:t>Unlike electric motors, air or hydraulic motors can produce a large amount of torque while operating at low speeds</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Constant force or torque: </a:t>
            </a:r>
            <a:r>
              <a:rPr lang="en-US" sz="1800" dirty="0" smtClean="0">
                <a:latin typeface="Times New Roman" pitchFamily="18" charset="0"/>
                <a:cs typeface="Times New Roman" pitchFamily="18" charset="0"/>
              </a:rPr>
              <a:t>Fluid power systems can deliver constant torque or force regardless of speed changes.</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Economical: </a:t>
            </a:r>
            <a:r>
              <a:rPr lang="en-US" sz="1800" dirty="0" smtClean="0">
                <a:latin typeface="Times New Roman" pitchFamily="18" charset="0"/>
                <a:cs typeface="Times New Roman" pitchFamily="18" charset="0"/>
              </a:rPr>
              <a:t>Not only reduction in required manpower but also the production or elimination of operator fatigue, as  a production  factor, is  an important  element  in the use of fluid power.</a:t>
            </a:r>
            <a:endParaRPr lang="en-IN" sz="1800" dirty="0" smtClean="0">
              <a:latin typeface="Times New Roman" pitchFamily="18" charset="0"/>
              <a:cs typeface="Times New Roman" pitchFamily="18" charset="0"/>
            </a:endParaRPr>
          </a:p>
          <a:p>
            <a:pPr marL="288000" lvl="0" algn="just">
              <a:spcBef>
                <a:spcPts val="0"/>
              </a:spcBef>
              <a:spcAft>
                <a:spcPts val="600"/>
              </a:spcAft>
            </a:pPr>
            <a:r>
              <a:rPr lang="en-US" sz="1800" b="1" dirty="0" smtClean="0">
                <a:latin typeface="Times New Roman" pitchFamily="18" charset="0"/>
                <a:cs typeface="Times New Roman" pitchFamily="18" charset="0"/>
              </a:rPr>
              <a:t>Low weight to power ratio: </a:t>
            </a:r>
            <a:r>
              <a:rPr lang="en-US" sz="1800" dirty="0" smtClean="0">
                <a:latin typeface="Times New Roman" pitchFamily="18" charset="0"/>
                <a:cs typeface="Times New Roman" pitchFamily="18" charset="0"/>
              </a:rPr>
              <a:t>The hydraulic system has a low weight to power ratio compared to electromechanical systems. Fluid power systems are compact.</a:t>
            </a:r>
          </a:p>
          <a:p>
            <a:pPr marL="288000" lvl="0" algn="just">
              <a:spcBef>
                <a:spcPts val="0"/>
              </a:spcBef>
              <a:spcAft>
                <a:spcPts val="600"/>
              </a:spcAft>
            </a:pPr>
            <a:r>
              <a:rPr lang="en-US" sz="1800" b="1" dirty="0" smtClean="0">
                <a:latin typeface="Times New Roman" pitchFamily="18" charset="0"/>
                <a:cs typeface="Times New Roman" pitchFamily="18" charset="0"/>
              </a:rPr>
              <a:t>Fluid power systems can be used where safety  is  of  vital  importance:  </a:t>
            </a:r>
            <a:r>
              <a:rPr lang="en-US" sz="1800" dirty="0" smtClean="0">
                <a:latin typeface="Times New Roman" pitchFamily="18" charset="0"/>
                <a:cs typeface="Times New Roman" pitchFamily="18" charset="0"/>
              </a:rPr>
              <a:t>Safety  is  of vital importance in air and space travel, in the production and operation of motor vehicles, in mining and manufacture of delicate products. For example, hydraulic  systems  are responsible for the safety of takeoff, landing and flight  of  </a:t>
            </a:r>
            <a:r>
              <a:rPr lang="en-US" sz="1800" dirty="0" err="1" smtClean="0">
                <a:latin typeface="Times New Roman" pitchFamily="18" charset="0"/>
                <a:cs typeface="Times New Roman" pitchFamily="18" charset="0"/>
              </a:rPr>
              <a:t>aeroplanes</a:t>
            </a:r>
            <a:r>
              <a:rPr lang="en-US" sz="1800" dirty="0" smtClean="0">
                <a:latin typeface="Times New Roman" pitchFamily="18" charset="0"/>
                <a:cs typeface="Times New Roman" pitchFamily="18" charset="0"/>
              </a:rPr>
              <a:t>  and  space  craft</a:t>
            </a:r>
            <a:endParaRPr lang="en-IN" sz="1800" dirty="0">
              <a:solidFill>
                <a:srgbClr val="00B0F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normAutofit/>
          </a:bodyPr>
          <a:lstStyle/>
          <a:p>
            <a:r>
              <a:rPr lang="en-US" sz="4200" dirty="0" smtClean="0">
                <a:solidFill>
                  <a:srgbClr val="00B0F0"/>
                </a:solidFill>
                <a:latin typeface="Times New Roman" pitchFamily="18" charset="0"/>
                <a:cs typeface="Times New Roman" pitchFamily="18" charset="0"/>
              </a:rPr>
              <a:t>Components of a hydraulic system </a:t>
            </a:r>
            <a:endParaRPr lang="en-IN" sz="4200" dirty="0">
              <a:solidFill>
                <a:srgbClr val="00B0F0"/>
              </a:solidFill>
              <a:latin typeface="Times New Roman" pitchFamily="18" charset="0"/>
              <a:cs typeface="Times New Roman" pitchFamily="18" charset="0"/>
            </a:endParaRPr>
          </a:p>
        </p:txBody>
      </p:sp>
      <p:grpSp>
        <p:nvGrpSpPr>
          <p:cNvPr id="1026" name="Group 2"/>
          <p:cNvGrpSpPr>
            <a:grpSpLocks/>
          </p:cNvGrpSpPr>
          <p:nvPr/>
        </p:nvGrpSpPr>
        <p:grpSpPr bwMode="auto">
          <a:xfrm>
            <a:off x="152400" y="1371600"/>
            <a:ext cx="8686800" cy="5334000"/>
            <a:chOff x="2081" y="179"/>
            <a:chExt cx="6783" cy="4239"/>
          </a:xfrm>
        </p:grpSpPr>
        <p:sp>
          <p:nvSpPr>
            <p:cNvPr id="1027" name="AutoShape 3"/>
            <p:cNvSpPr>
              <a:spLocks/>
            </p:cNvSpPr>
            <p:nvPr/>
          </p:nvSpPr>
          <p:spPr bwMode="auto">
            <a:xfrm>
              <a:off x="3556" y="1105"/>
              <a:ext cx="179" cy="879"/>
            </a:xfrm>
            <a:custGeom>
              <a:avLst/>
              <a:gdLst/>
              <a:ahLst/>
              <a:cxnLst>
                <a:cxn ang="0">
                  <a:pos x="0" y="879"/>
                </a:cxn>
                <a:cxn ang="0">
                  <a:pos x="0" y="0"/>
                </a:cxn>
                <a:cxn ang="0">
                  <a:pos x="179" y="879"/>
                </a:cxn>
                <a:cxn ang="0">
                  <a:pos x="179" y="0"/>
                </a:cxn>
              </a:cxnLst>
              <a:rect l="0" t="0" r="r" b="b"/>
              <a:pathLst>
                <a:path w="179" h="879">
                  <a:moveTo>
                    <a:pt x="0" y="879"/>
                  </a:moveTo>
                  <a:lnTo>
                    <a:pt x="0" y="0"/>
                  </a:lnTo>
                  <a:moveTo>
                    <a:pt x="179" y="879"/>
                  </a:moveTo>
                  <a:lnTo>
                    <a:pt x="179"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2"/>
            <a:srcRect/>
            <a:stretch>
              <a:fillRect/>
            </a:stretch>
          </p:blipFill>
          <p:spPr bwMode="auto">
            <a:xfrm>
              <a:off x="2587" y="2033"/>
              <a:ext cx="4306" cy="96"/>
            </a:xfrm>
            <a:prstGeom prst="rect">
              <a:avLst/>
            </a:prstGeom>
            <a:noFill/>
            <a:ln w="9525">
              <a:noFill/>
              <a:miter lim="800000"/>
              <a:headEnd/>
              <a:tailEnd/>
            </a:ln>
          </p:spPr>
        </p:pic>
        <p:sp>
          <p:nvSpPr>
            <p:cNvPr id="1029" name="Rectangle 5"/>
            <p:cNvSpPr>
              <a:spLocks noChangeArrowheads="1"/>
            </p:cNvSpPr>
            <p:nvPr/>
          </p:nvSpPr>
          <p:spPr bwMode="auto">
            <a:xfrm>
              <a:off x="6387" y="2044"/>
              <a:ext cx="419" cy="85"/>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30" name="Rectangle 6"/>
            <p:cNvSpPr>
              <a:spLocks noChangeArrowheads="1"/>
            </p:cNvSpPr>
            <p:nvPr/>
          </p:nvSpPr>
          <p:spPr bwMode="auto">
            <a:xfrm>
              <a:off x="7898" y="1440"/>
              <a:ext cx="856" cy="2035"/>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31" name="Picture 7"/>
            <p:cNvPicPr>
              <a:picLocks noChangeAspect="1" noChangeArrowheads="1"/>
            </p:cNvPicPr>
            <p:nvPr/>
          </p:nvPicPr>
          <p:blipFill>
            <a:blip r:embed="rId3"/>
            <a:srcRect/>
            <a:stretch>
              <a:fillRect/>
            </a:stretch>
          </p:blipFill>
          <p:spPr bwMode="auto">
            <a:xfrm>
              <a:off x="8250" y="713"/>
              <a:ext cx="124" cy="2026"/>
            </a:xfrm>
            <a:prstGeom prst="rect">
              <a:avLst/>
            </a:prstGeom>
            <a:noFill/>
            <a:ln w="9525">
              <a:noFill/>
              <a:miter lim="800000"/>
              <a:headEnd/>
              <a:tailEnd/>
            </a:ln>
          </p:spPr>
        </p:pic>
        <p:sp>
          <p:nvSpPr>
            <p:cNvPr id="1032" name="Rectangle 8"/>
            <p:cNvSpPr>
              <a:spLocks noChangeArrowheads="1"/>
            </p:cNvSpPr>
            <p:nvPr/>
          </p:nvSpPr>
          <p:spPr bwMode="auto">
            <a:xfrm>
              <a:off x="8250" y="713"/>
              <a:ext cx="124" cy="2026"/>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33" name="Freeform 9"/>
            <p:cNvSpPr>
              <a:spLocks/>
            </p:cNvSpPr>
            <p:nvPr/>
          </p:nvSpPr>
          <p:spPr bwMode="auto">
            <a:xfrm>
              <a:off x="7819" y="445"/>
              <a:ext cx="1037" cy="588"/>
            </a:xfrm>
            <a:custGeom>
              <a:avLst/>
              <a:gdLst/>
              <a:ahLst/>
              <a:cxnLst>
                <a:cxn ang="0">
                  <a:pos x="778" y="0"/>
                </a:cxn>
                <a:cxn ang="0">
                  <a:pos x="259" y="0"/>
                </a:cxn>
                <a:cxn ang="0">
                  <a:pos x="0" y="588"/>
                </a:cxn>
                <a:cxn ang="0">
                  <a:pos x="1037" y="588"/>
                </a:cxn>
                <a:cxn ang="0">
                  <a:pos x="778" y="0"/>
                </a:cxn>
              </a:cxnLst>
              <a:rect l="0" t="0" r="r" b="b"/>
              <a:pathLst>
                <a:path w="1037" h="588">
                  <a:moveTo>
                    <a:pt x="778" y="0"/>
                  </a:moveTo>
                  <a:lnTo>
                    <a:pt x="259" y="0"/>
                  </a:lnTo>
                  <a:lnTo>
                    <a:pt x="0" y="588"/>
                  </a:lnTo>
                  <a:lnTo>
                    <a:pt x="1037" y="588"/>
                  </a:lnTo>
                  <a:lnTo>
                    <a:pt x="778"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34" name="Freeform 10"/>
            <p:cNvSpPr>
              <a:spLocks/>
            </p:cNvSpPr>
            <p:nvPr/>
          </p:nvSpPr>
          <p:spPr bwMode="auto">
            <a:xfrm>
              <a:off x="7819" y="445"/>
              <a:ext cx="1037" cy="588"/>
            </a:xfrm>
            <a:custGeom>
              <a:avLst/>
              <a:gdLst/>
              <a:ahLst/>
              <a:cxnLst>
                <a:cxn ang="0">
                  <a:pos x="0" y="588"/>
                </a:cxn>
                <a:cxn ang="0">
                  <a:pos x="259" y="0"/>
                </a:cxn>
                <a:cxn ang="0">
                  <a:pos x="778" y="0"/>
                </a:cxn>
                <a:cxn ang="0">
                  <a:pos x="1037" y="588"/>
                </a:cxn>
                <a:cxn ang="0">
                  <a:pos x="0" y="588"/>
                </a:cxn>
              </a:cxnLst>
              <a:rect l="0" t="0" r="r" b="b"/>
              <a:pathLst>
                <a:path w="1037" h="588">
                  <a:moveTo>
                    <a:pt x="0" y="588"/>
                  </a:moveTo>
                  <a:lnTo>
                    <a:pt x="259" y="0"/>
                  </a:lnTo>
                  <a:lnTo>
                    <a:pt x="778" y="0"/>
                  </a:lnTo>
                  <a:lnTo>
                    <a:pt x="1037" y="588"/>
                  </a:lnTo>
                  <a:lnTo>
                    <a:pt x="0" y="588"/>
                  </a:lnTo>
                  <a:close/>
                </a:path>
              </a:pathLst>
            </a:custGeom>
            <a:noFill/>
            <a:ln w="9525">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35" name="Picture 11"/>
            <p:cNvPicPr>
              <a:picLocks noChangeAspect="1" noChangeArrowheads="1"/>
            </p:cNvPicPr>
            <p:nvPr/>
          </p:nvPicPr>
          <p:blipFill>
            <a:blip r:embed="rId4"/>
            <a:srcRect/>
            <a:stretch>
              <a:fillRect/>
            </a:stretch>
          </p:blipFill>
          <p:spPr bwMode="auto">
            <a:xfrm>
              <a:off x="7898" y="2668"/>
              <a:ext cx="856" cy="788"/>
            </a:xfrm>
            <a:prstGeom prst="rect">
              <a:avLst/>
            </a:prstGeom>
            <a:noFill/>
            <a:ln w="9525">
              <a:noFill/>
              <a:miter lim="800000"/>
              <a:headEnd/>
              <a:tailEnd/>
            </a:ln>
          </p:spPr>
        </p:pic>
        <p:sp>
          <p:nvSpPr>
            <p:cNvPr id="1036" name="Rectangle 12"/>
            <p:cNvSpPr>
              <a:spLocks noChangeArrowheads="1"/>
            </p:cNvSpPr>
            <p:nvPr/>
          </p:nvSpPr>
          <p:spPr bwMode="auto">
            <a:xfrm>
              <a:off x="7898" y="2668"/>
              <a:ext cx="856" cy="240"/>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37" name="AutoShape 13"/>
            <p:cNvSpPr>
              <a:spLocks/>
            </p:cNvSpPr>
            <p:nvPr/>
          </p:nvSpPr>
          <p:spPr bwMode="auto">
            <a:xfrm>
              <a:off x="6791" y="3262"/>
              <a:ext cx="1122" cy="127"/>
            </a:xfrm>
            <a:custGeom>
              <a:avLst/>
              <a:gdLst/>
              <a:ahLst/>
              <a:cxnLst>
                <a:cxn ang="0">
                  <a:pos x="0" y="126"/>
                </a:cxn>
                <a:cxn ang="0">
                  <a:pos x="1122" y="127"/>
                </a:cxn>
                <a:cxn ang="0">
                  <a:pos x="104" y="0"/>
                </a:cxn>
                <a:cxn ang="0">
                  <a:pos x="1108" y="1"/>
                </a:cxn>
              </a:cxnLst>
              <a:rect l="0" t="0" r="r" b="b"/>
              <a:pathLst>
                <a:path w="1122" h="127">
                  <a:moveTo>
                    <a:pt x="0" y="126"/>
                  </a:moveTo>
                  <a:lnTo>
                    <a:pt x="1122" y="127"/>
                  </a:lnTo>
                  <a:moveTo>
                    <a:pt x="104" y="0"/>
                  </a:moveTo>
                  <a:lnTo>
                    <a:pt x="1108" y="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38" name="Picture 14"/>
            <p:cNvPicPr>
              <a:picLocks noChangeAspect="1" noChangeArrowheads="1"/>
            </p:cNvPicPr>
            <p:nvPr/>
          </p:nvPicPr>
          <p:blipFill>
            <a:blip r:embed="rId5"/>
            <a:srcRect/>
            <a:stretch>
              <a:fillRect/>
            </a:stretch>
          </p:blipFill>
          <p:spPr bwMode="auto">
            <a:xfrm>
              <a:off x="6842" y="3282"/>
              <a:ext cx="1112" cy="87"/>
            </a:xfrm>
            <a:prstGeom prst="rect">
              <a:avLst/>
            </a:prstGeom>
            <a:noFill/>
            <a:ln w="9525">
              <a:noFill/>
              <a:miter lim="800000"/>
              <a:headEnd/>
              <a:tailEnd/>
            </a:ln>
          </p:spPr>
        </p:pic>
        <p:sp>
          <p:nvSpPr>
            <p:cNvPr id="1039" name="Rectangle 15"/>
            <p:cNvSpPr>
              <a:spLocks noChangeArrowheads="1"/>
            </p:cNvSpPr>
            <p:nvPr/>
          </p:nvSpPr>
          <p:spPr bwMode="auto">
            <a:xfrm>
              <a:off x="6842" y="3282"/>
              <a:ext cx="1112" cy="87"/>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40" name="Line 16"/>
            <p:cNvSpPr>
              <a:spLocks noChangeShapeType="1"/>
            </p:cNvSpPr>
            <p:nvPr/>
          </p:nvSpPr>
          <p:spPr bwMode="auto">
            <a:xfrm>
              <a:off x="6561" y="2033"/>
              <a:ext cx="21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41" name="Picture 17"/>
            <p:cNvPicPr>
              <a:picLocks noChangeAspect="1" noChangeArrowheads="1"/>
            </p:cNvPicPr>
            <p:nvPr/>
          </p:nvPicPr>
          <p:blipFill>
            <a:blip r:embed="rId6"/>
            <a:srcRect/>
            <a:stretch>
              <a:fillRect/>
            </a:stretch>
          </p:blipFill>
          <p:spPr bwMode="auto">
            <a:xfrm>
              <a:off x="2089" y="3307"/>
              <a:ext cx="1034" cy="1101"/>
            </a:xfrm>
            <a:prstGeom prst="rect">
              <a:avLst/>
            </a:prstGeom>
            <a:noFill/>
            <a:ln w="9525">
              <a:noFill/>
              <a:miter lim="800000"/>
              <a:headEnd/>
              <a:tailEnd/>
            </a:ln>
          </p:spPr>
        </p:pic>
        <p:sp>
          <p:nvSpPr>
            <p:cNvPr id="1042" name="AutoShape 18"/>
            <p:cNvSpPr>
              <a:spLocks/>
            </p:cNvSpPr>
            <p:nvPr/>
          </p:nvSpPr>
          <p:spPr bwMode="auto">
            <a:xfrm>
              <a:off x="2088" y="2909"/>
              <a:ext cx="1086" cy="1501"/>
            </a:xfrm>
            <a:custGeom>
              <a:avLst/>
              <a:gdLst/>
              <a:ahLst/>
              <a:cxnLst>
                <a:cxn ang="0">
                  <a:pos x="0" y="2"/>
                </a:cxn>
                <a:cxn ang="0">
                  <a:pos x="1" y="1501"/>
                </a:cxn>
                <a:cxn ang="0">
                  <a:pos x="1" y="1499"/>
                </a:cxn>
                <a:cxn ang="0">
                  <a:pos x="1086" y="1501"/>
                </a:cxn>
                <a:cxn ang="0">
                  <a:pos x="1085" y="0"/>
                </a:cxn>
                <a:cxn ang="0">
                  <a:pos x="1086" y="1499"/>
                </a:cxn>
              </a:cxnLst>
              <a:rect l="0" t="0" r="r" b="b"/>
              <a:pathLst>
                <a:path w="1086" h="1501">
                  <a:moveTo>
                    <a:pt x="0" y="2"/>
                  </a:moveTo>
                  <a:lnTo>
                    <a:pt x="1" y="1501"/>
                  </a:lnTo>
                  <a:moveTo>
                    <a:pt x="1" y="1499"/>
                  </a:moveTo>
                  <a:lnTo>
                    <a:pt x="1086" y="1501"/>
                  </a:lnTo>
                  <a:moveTo>
                    <a:pt x="1085" y="0"/>
                  </a:moveTo>
                  <a:lnTo>
                    <a:pt x="1086" y="149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43" name="Picture 19"/>
            <p:cNvPicPr>
              <a:picLocks noChangeAspect="1" noChangeArrowheads="1"/>
            </p:cNvPicPr>
            <p:nvPr/>
          </p:nvPicPr>
          <p:blipFill>
            <a:blip r:embed="rId7"/>
            <a:srcRect/>
            <a:stretch>
              <a:fillRect/>
            </a:stretch>
          </p:blipFill>
          <p:spPr bwMode="auto">
            <a:xfrm>
              <a:off x="6762" y="1525"/>
              <a:ext cx="1137" cy="130"/>
            </a:xfrm>
            <a:prstGeom prst="rect">
              <a:avLst/>
            </a:prstGeom>
            <a:noFill/>
            <a:ln w="9525">
              <a:noFill/>
              <a:miter lim="800000"/>
              <a:headEnd/>
              <a:tailEnd/>
            </a:ln>
          </p:spPr>
        </p:pic>
        <p:sp>
          <p:nvSpPr>
            <p:cNvPr id="1044" name="Rectangle 20"/>
            <p:cNvSpPr>
              <a:spLocks noChangeArrowheads="1"/>
            </p:cNvSpPr>
            <p:nvPr/>
          </p:nvSpPr>
          <p:spPr bwMode="auto">
            <a:xfrm>
              <a:off x="6762" y="1525"/>
              <a:ext cx="1137" cy="130"/>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45" name="AutoShape 21"/>
            <p:cNvSpPr>
              <a:spLocks/>
            </p:cNvSpPr>
            <p:nvPr/>
          </p:nvSpPr>
          <p:spPr bwMode="auto">
            <a:xfrm>
              <a:off x="6762" y="1515"/>
              <a:ext cx="1147" cy="634"/>
            </a:xfrm>
            <a:custGeom>
              <a:avLst/>
              <a:gdLst/>
              <a:ahLst/>
              <a:cxnLst>
                <a:cxn ang="0">
                  <a:pos x="129" y="140"/>
                </a:cxn>
                <a:cxn ang="0">
                  <a:pos x="1132" y="142"/>
                </a:cxn>
                <a:cxn ang="0">
                  <a:pos x="11" y="0"/>
                </a:cxn>
                <a:cxn ang="0">
                  <a:pos x="1147" y="11"/>
                </a:cxn>
                <a:cxn ang="0">
                  <a:pos x="129" y="140"/>
                </a:cxn>
                <a:cxn ang="0">
                  <a:pos x="130" y="634"/>
                </a:cxn>
                <a:cxn ang="0">
                  <a:pos x="0" y="11"/>
                </a:cxn>
                <a:cxn ang="0">
                  <a:pos x="1" y="518"/>
                </a:cxn>
              </a:cxnLst>
              <a:rect l="0" t="0" r="r" b="b"/>
              <a:pathLst>
                <a:path w="1147" h="634">
                  <a:moveTo>
                    <a:pt x="129" y="140"/>
                  </a:moveTo>
                  <a:lnTo>
                    <a:pt x="1132" y="142"/>
                  </a:lnTo>
                  <a:moveTo>
                    <a:pt x="11" y="0"/>
                  </a:moveTo>
                  <a:lnTo>
                    <a:pt x="1147" y="11"/>
                  </a:lnTo>
                  <a:moveTo>
                    <a:pt x="129" y="140"/>
                  </a:moveTo>
                  <a:lnTo>
                    <a:pt x="130" y="634"/>
                  </a:lnTo>
                  <a:moveTo>
                    <a:pt x="0" y="11"/>
                  </a:moveTo>
                  <a:lnTo>
                    <a:pt x="1" y="518"/>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46" name="Line 22"/>
            <p:cNvSpPr>
              <a:spLocks noChangeShapeType="1"/>
            </p:cNvSpPr>
            <p:nvPr/>
          </p:nvSpPr>
          <p:spPr bwMode="auto">
            <a:xfrm>
              <a:off x="6561" y="2150"/>
              <a:ext cx="337" cy="0"/>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47" name="Picture 23"/>
            <p:cNvPicPr>
              <a:picLocks noChangeAspect="1" noChangeArrowheads="1"/>
            </p:cNvPicPr>
            <p:nvPr/>
          </p:nvPicPr>
          <p:blipFill>
            <a:blip r:embed="rId8"/>
            <a:srcRect/>
            <a:stretch>
              <a:fillRect/>
            </a:stretch>
          </p:blipFill>
          <p:spPr bwMode="auto">
            <a:xfrm>
              <a:off x="6455" y="2658"/>
              <a:ext cx="419" cy="85"/>
            </a:xfrm>
            <a:prstGeom prst="rect">
              <a:avLst/>
            </a:prstGeom>
            <a:noFill/>
            <a:ln w="9525">
              <a:noFill/>
              <a:miter lim="800000"/>
              <a:headEnd/>
              <a:tailEnd/>
            </a:ln>
          </p:spPr>
        </p:pic>
        <p:sp>
          <p:nvSpPr>
            <p:cNvPr id="1048" name="AutoShape 24"/>
            <p:cNvSpPr>
              <a:spLocks/>
            </p:cNvSpPr>
            <p:nvPr/>
          </p:nvSpPr>
          <p:spPr bwMode="auto">
            <a:xfrm>
              <a:off x="6561" y="2631"/>
              <a:ext cx="357" cy="148"/>
            </a:xfrm>
            <a:custGeom>
              <a:avLst/>
              <a:gdLst/>
              <a:ahLst/>
              <a:cxnLst>
                <a:cxn ang="0">
                  <a:pos x="0" y="0"/>
                </a:cxn>
                <a:cxn ang="0">
                  <a:pos x="356" y="0"/>
                </a:cxn>
                <a:cxn ang="0">
                  <a:pos x="0" y="148"/>
                </a:cxn>
                <a:cxn ang="0">
                  <a:pos x="218" y="148"/>
                </a:cxn>
              </a:cxnLst>
              <a:rect l="0" t="0" r="r" b="b"/>
              <a:pathLst>
                <a:path w="357" h="148">
                  <a:moveTo>
                    <a:pt x="0" y="0"/>
                  </a:moveTo>
                  <a:lnTo>
                    <a:pt x="356" y="0"/>
                  </a:lnTo>
                  <a:moveTo>
                    <a:pt x="0" y="148"/>
                  </a:moveTo>
                  <a:lnTo>
                    <a:pt x="218" y="148"/>
                  </a:lnTo>
                </a:path>
              </a:pathLst>
            </a:cu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49" name="AutoShape 25"/>
            <p:cNvSpPr>
              <a:spLocks/>
            </p:cNvSpPr>
            <p:nvPr/>
          </p:nvSpPr>
          <p:spPr bwMode="auto">
            <a:xfrm>
              <a:off x="6786" y="2629"/>
              <a:ext cx="129" cy="734"/>
            </a:xfrm>
            <a:custGeom>
              <a:avLst/>
              <a:gdLst/>
              <a:ahLst/>
              <a:cxnLst>
                <a:cxn ang="0">
                  <a:pos x="128" y="0"/>
                </a:cxn>
                <a:cxn ang="0">
                  <a:pos x="129" y="615"/>
                </a:cxn>
                <a:cxn ang="0">
                  <a:pos x="0" y="150"/>
                </a:cxn>
                <a:cxn ang="0">
                  <a:pos x="1" y="734"/>
                </a:cxn>
              </a:cxnLst>
              <a:rect l="0" t="0" r="r" b="b"/>
              <a:pathLst>
                <a:path w="129" h="734">
                  <a:moveTo>
                    <a:pt x="128" y="0"/>
                  </a:moveTo>
                  <a:lnTo>
                    <a:pt x="129" y="615"/>
                  </a:lnTo>
                  <a:moveTo>
                    <a:pt x="0" y="150"/>
                  </a:moveTo>
                  <a:lnTo>
                    <a:pt x="1" y="73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50" name="Picture 26"/>
            <p:cNvPicPr>
              <a:picLocks noChangeAspect="1" noChangeArrowheads="1"/>
            </p:cNvPicPr>
            <p:nvPr/>
          </p:nvPicPr>
          <p:blipFill>
            <a:blip r:embed="rId9"/>
            <a:srcRect/>
            <a:stretch>
              <a:fillRect/>
            </a:stretch>
          </p:blipFill>
          <p:spPr bwMode="auto">
            <a:xfrm>
              <a:off x="6805" y="2682"/>
              <a:ext cx="86" cy="591"/>
            </a:xfrm>
            <a:prstGeom prst="rect">
              <a:avLst/>
            </a:prstGeom>
            <a:noFill/>
            <a:ln w="9525">
              <a:noFill/>
              <a:miter lim="800000"/>
              <a:headEnd/>
              <a:tailEnd/>
            </a:ln>
          </p:spPr>
        </p:pic>
        <p:sp>
          <p:nvSpPr>
            <p:cNvPr id="1051" name="Rectangle 27"/>
            <p:cNvSpPr>
              <a:spLocks noChangeArrowheads="1"/>
            </p:cNvSpPr>
            <p:nvPr/>
          </p:nvSpPr>
          <p:spPr bwMode="auto">
            <a:xfrm>
              <a:off x="6805" y="2682"/>
              <a:ext cx="86" cy="591"/>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52" name="Picture 28"/>
            <p:cNvPicPr>
              <a:picLocks noChangeAspect="1" noChangeArrowheads="1"/>
            </p:cNvPicPr>
            <p:nvPr/>
          </p:nvPicPr>
          <p:blipFill>
            <a:blip r:embed="rId10"/>
            <a:srcRect/>
            <a:stretch>
              <a:fillRect/>
            </a:stretch>
          </p:blipFill>
          <p:spPr bwMode="auto">
            <a:xfrm>
              <a:off x="6788" y="1544"/>
              <a:ext cx="86" cy="585"/>
            </a:xfrm>
            <a:prstGeom prst="rect">
              <a:avLst/>
            </a:prstGeom>
            <a:noFill/>
            <a:ln w="9525">
              <a:noFill/>
              <a:miter lim="800000"/>
              <a:headEnd/>
              <a:tailEnd/>
            </a:ln>
          </p:spPr>
        </p:pic>
        <p:sp>
          <p:nvSpPr>
            <p:cNvPr id="1053" name="Rectangle 29"/>
            <p:cNvSpPr>
              <a:spLocks noChangeArrowheads="1"/>
            </p:cNvSpPr>
            <p:nvPr/>
          </p:nvSpPr>
          <p:spPr bwMode="auto">
            <a:xfrm>
              <a:off x="6788" y="1544"/>
              <a:ext cx="86" cy="585"/>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54" name="Line 30"/>
            <p:cNvSpPr>
              <a:spLocks noChangeShapeType="1"/>
            </p:cNvSpPr>
            <p:nvPr/>
          </p:nvSpPr>
          <p:spPr bwMode="auto">
            <a:xfrm>
              <a:off x="6167" y="1209"/>
              <a:ext cx="0" cy="606"/>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55" name="AutoShape 31"/>
            <p:cNvSpPr>
              <a:spLocks/>
            </p:cNvSpPr>
            <p:nvPr/>
          </p:nvSpPr>
          <p:spPr bwMode="auto">
            <a:xfrm>
              <a:off x="5863" y="1285"/>
              <a:ext cx="607" cy="538"/>
            </a:xfrm>
            <a:custGeom>
              <a:avLst/>
              <a:gdLst/>
              <a:ahLst/>
              <a:cxnLst>
                <a:cxn ang="0">
                  <a:pos x="606" y="16"/>
                </a:cxn>
                <a:cxn ang="0">
                  <a:pos x="307" y="537"/>
                </a:cxn>
                <a:cxn ang="0">
                  <a:pos x="0" y="0"/>
                </a:cxn>
                <a:cxn ang="0">
                  <a:pos x="301" y="519"/>
                </a:cxn>
              </a:cxnLst>
              <a:rect l="0" t="0" r="r" b="b"/>
              <a:pathLst>
                <a:path w="607" h="538">
                  <a:moveTo>
                    <a:pt x="606" y="16"/>
                  </a:moveTo>
                  <a:lnTo>
                    <a:pt x="307" y="537"/>
                  </a:lnTo>
                  <a:moveTo>
                    <a:pt x="0" y="0"/>
                  </a:moveTo>
                  <a:lnTo>
                    <a:pt x="301" y="51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56" name="Picture 32"/>
            <p:cNvPicPr>
              <a:picLocks noChangeAspect="1" noChangeArrowheads="1"/>
            </p:cNvPicPr>
            <p:nvPr/>
          </p:nvPicPr>
          <p:blipFill>
            <a:blip r:embed="rId11"/>
            <a:srcRect/>
            <a:stretch>
              <a:fillRect/>
            </a:stretch>
          </p:blipFill>
          <p:spPr bwMode="auto">
            <a:xfrm>
              <a:off x="6107" y="1151"/>
              <a:ext cx="118" cy="118"/>
            </a:xfrm>
            <a:prstGeom prst="rect">
              <a:avLst/>
            </a:prstGeom>
            <a:noFill/>
            <a:ln w="9525">
              <a:noFill/>
              <a:miter lim="800000"/>
              <a:headEnd/>
              <a:tailEnd/>
            </a:ln>
          </p:spPr>
        </p:pic>
        <p:pic>
          <p:nvPicPr>
            <p:cNvPr id="1057" name="Picture 33"/>
            <p:cNvPicPr>
              <a:picLocks noChangeAspect="1" noChangeArrowheads="1"/>
            </p:cNvPicPr>
            <p:nvPr/>
          </p:nvPicPr>
          <p:blipFill>
            <a:blip r:embed="rId11"/>
            <a:srcRect/>
            <a:stretch>
              <a:fillRect/>
            </a:stretch>
          </p:blipFill>
          <p:spPr bwMode="auto">
            <a:xfrm>
              <a:off x="6406" y="1237"/>
              <a:ext cx="118" cy="118"/>
            </a:xfrm>
            <a:prstGeom prst="rect">
              <a:avLst/>
            </a:prstGeom>
            <a:noFill/>
            <a:ln w="9525">
              <a:noFill/>
              <a:miter lim="800000"/>
              <a:headEnd/>
              <a:tailEnd/>
            </a:ln>
          </p:spPr>
        </p:pic>
        <p:pic>
          <p:nvPicPr>
            <p:cNvPr id="1058" name="Picture 34"/>
            <p:cNvPicPr>
              <a:picLocks noChangeAspect="1" noChangeArrowheads="1"/>
            </p:cNvPicPr>
            <p:nvPr/>
          </p:nvPicPr>
          <p:blipFill>
            <a:blip r:embed="rId11"/>
            <a:srcRect/>
            <a:stretch>
              <a:fillRect/>
            </a:stretch>
          </p:blipFill>
          <p:spPr bwMode="auto">
            <a:xfrm>
              <a:off x="5793" y="1237"/>
              <a:ext cx="118" cy="118"/>
            </a:xfrm>
            <a:prstGeom prst="rect">
              <a:avLst/>
            </a:prstGeom>
            <a:noFill/>
            <a:ln w="9525">
              <a:noFill/>
              <a:miter lim="800000"/>
              <a:headEnd/>
              <a:tailEnd/>
            </a:ln>
          </p:spPr>
        </p:pic>
        <p:sp>
          <p:nvSpPr>
            <p:cNvPr id="1059" name="AutoShape 35"/>
            <p:cNvSpPr>
              <a:spLocks/>
            </p:cNvSpPr>
            <p:nvPr/>
          </p:nvSpPr>
          <p:spPr bwMode="auto">
            <a:xfrm>
              <a:off x="5779" y="1311"/>
              <a:ext cx="753" cy="450"/>
            </a:xfrm>
            <a:custGeom>
              <a:avLst/>
              <a:gdLst/>
              <a:ahLst/>
              <a:cxnLst>
                <a:cxn ang="0">
                  <a:pos x="104" y="361"/>
                </a:cxn>
                <a:cxn ang="0">
                  <a:pos x="48" y="354"/>
                </a:cxn>
                <a:cxn ang="0">
                  <a:pos x="682" y="313"/>
                </a:cxn>
                <a:cxn ang="0">
                  <a:pos x="739" y="342"/>
                </a:cxn>
                <a:cxn ang="0">
                  <a:pos x="685" y="333"/>
                </a:cxn>
                <a:cxn ang="0">
                  <a:pos x="48" y="354"/>
                </a:cxn>
                <a:cxn ang="0">
                  <a:pos x="67" y="357"/>
                </a:cxn>
                <a:cxn ang="0">
                  <a:pos x="71" y="331"/>
                </a:cxn>
                <a:cxn ang="0">
                  <a:pos x="104" y="361"/>
                </a:cxn>
                <a:cxn ang="0">
                  <a:pos x="702" y="311"/>
                </a:cxn>
                <a:cxn ang="0">
                  <a:pos x="686" y="339"/>
                </a:cxn>
                <a:cxn ang="0">
                  <a:pos x="702" y="341"/>
                </a:cxn>
                <a:cxn ang="0">
                  <a:pos x="702" y="311"/>
                </a:cxn>
                <a:cxn ang="0">
                  <a:pos x="705" y="331"/>
                </a:cxn>
                <a:cxn ang="0">
                  <a:pos x="696" y="342"/>
                </a:cxn>
                <a:cxn ang="0">
                  <a:pos x="752" y="305"/>
                </a:cxn>
                <a:cxn ang="0">
                  <a:pos x="343" y="2"/>
                </a:cxn>
                <a:cxn ang="0">
                  <a:pos x="293" y="14"/>
                </a:cxn>
                <a:cxn ang="0">
                  <a:pos x="245" y="35"/>
                </a:cxn>
                <a:cxn ang="0">
                  <a:pos x="162" y="100"/>
                </a:cxn>
                <a:cxn ang="0">
                  <a:pos x="97" y="191"/>
                </a:cxn>
                <a:cxn ang="0">
                  <a:pos x="55" y="304"/>
                </a:cxn>
                <a:cxn ang="0">
                  <a:pos x="75" y="307"/>
                </a:cxn>
                <a:cxn ang="0">
                  <a:pos x="115" y="200"/>
                </a:cxn>
                <a:cxn ang="0">
                  <a:pos x="177" y="113"/>
                </a:cxn>
                <a:cxn ang="0">
                  <a:pos x="256" y="52"/>
                </a:cxn>
                <a:cxn ang="0">
                  <a:pos x="299" y="33"/>
                </a:cxn>
                <a:cxn ang="0">
                  <a:pos x="346" y="22"/>
                </a:cxn>
                <a:cxn ang="0">
                  <a:pos x="480" y="20"/>
                </a:cxn>
                <a:cxn ang="0">
                  <a:pos x="446" y="9"/>
                </a:cxn>
                <a:cxn ang="0">
                  <a:pos x="395" y="1"/>
                </a:cxn>
                <a:cxn ang="0">
                  <a:pos x="378" y="20"/>
                </a:cxn>
                <a:cxn ang="0">
                  <a:pos x="426" y="25"/>
                </a:cxn>
                <a:cxn ang="0">
                  <a:pos x="472" y="38"/>
                </a:cxn>
                <a:cxn ang="0">
                  <a:pos x="529" y="69"/>
                </a:cxn>
                <a:cxn ang="0">
                  <a:pos x="602" y="140"/>
                </a:cxn>
                <a:cxn ang="0">
                  <a:pos x="657" y="235"/>
                </a:cxn>
                <a:cxn ang="0">
                  <a:pos x="682" y="309"/>
                </a:cxn>
                <a:cxn ang="0">
                  <a:pos x="702" y="309"/>
                </a:cxn>
                <a:cxn ang="0">
                  <a:pos x="702" y="307"/>
                </a:cxn>
                <a:cxn ang="0">
                  <a:pos x="701" y="303"/>
                </a:cxn>
                <a:cxn ang="0">
                  <a:pos x="659" y="191"/>
                </a:cxn>
                <a:cxn ang="0">
                  <a:pos x="594" y="99"/>
                </a:cxn>
                <a:cxn ang="0">
                  <a:pos x="510" y="34"/>
                </a:cxn>
              </a:cxnLst>
              <a:rect l="0" t="0" r="r" b="b"/>
              <a:pathLst>
                <a:path w="753" h="450">
                  <a:moveTo>
                    <a:pt x="0" y="326"/>
                  </a:moveTo>
                  <a:lnTo>
                    <a:pt x="50" y="450"/>
                  </a:lnTo>
                  <a:lnTo>
                    <a:pt x="104" y="361"/>
                  </a:lnTo>
                  <a:lnTo>
                    <a:pt x="62" y="361"/>
                  </a:lnTo>
                  <a:lnTo>
                    <a:pt x="51" y="359"/>
                  </a:lnTo>
                  <a:lnTo>
                    <a:pt x="48" y="354"/>
                  </a:lnTo>
                  <a:lnTo>
                    <a:pt x="51" y="330"/>
                  </a:lnTo>
                  <a:lnTo>
                    <a:pt x="0" y="326"/>
                  </a:lnTo>
                  <a:close/>
                  <a:moveTo>
                    <a:pt x="682" y="313"/>
                  </a:moveTo>
                  <a:lnTo>
                    <a:pt x="633" y="319"/>
                  </a:lnTo>
                  <a:lnTo>
                    <a:pt x="706" y="431"/>
                  </a:lnTo>
                  <a:lnTo>
                    <a:pt x="739" y="342"/>
                  </a:lnTo>
                  <a:lnTo>
                    <a:pt x="691" y="342"/>
                  </a:lnTo>
                  <a:lnTo>
                    <a:pt x="686" y="339"/>
                  </a:lnTo>
                  <a:lnTo>
                    <a:pt x="685" y="333"/>
                  </a:lnTo>
                  <a:lnTo>
                    <a:pt x="682" y="313"/>
                  </a:lnTo>
                  <a:close/>
                  <a:moveTo>
                    <a:pt x="51" y="330"/>
                  </a:moveTo>
                  <a:lnTo>
                    <a:pt x="48" y="354"/>
                  </a:lnTo>
                  <a:lnTo>
                    <a:pt x="51" y="359"/>
                  </a:lnTo>
                  <a:lnTo>
                    <a:pt x="62" y="361"/>
                  </a:lnTo>
                  <a:lnTo>
                    <a:pt x="67" y="357"/>
                  </a:lnTo>
                  <a:lnTo>
                    <a:pt x="71" y="331"/>
                  </a:lnTo>
                  <a:lnTo>
                    <a:pt x="51" y="330"/>
                  </a:lnTo>
                  <a:close/>
                  <a:moveTo>
                    <a:pt x="71" y="331"/>
                  </a:moveTo>
                  <a:lnTo>
                    <a:pt x="67" y="357"/>
                  </a:lnTo>
                  <a:lnTo>
                    <a:pt x="62" y="361"/>
                  </a:lnTo>
                  <a:lnTo>
                    <a:pt x="104" y="361"/>
                  </a:lnTo>
                  <a:lnTo>
                    <a:pt x="120" y="335"/>
                  </a:lnTo>
                  <a:lnTo>
                    <a:pt x="71" y="331"/>
                  </a:lnTo>
                  <a:close/>
                  <a:moveTo>
                    <a:pt x="702" y="311"/>
                  </a:moveTo>
                  <a:lnTo>
                    <a:pt x="682" y="313"/>
                  </a:lnTo>
                  <a:lnTo>
                    <a:pt x="685" y="333"/>
                  </a:lnTo>
                  <a:lnTo>
                    <a:pt x="686" y="339"/>
                  </a:lnTo>
                  <a:lnTo>
                    <a:pt x="691" y="342"/>
                  </a:lnTo>
                  <a:lnTo>
                    <a:pt x="696" y="342"/>
                  </a:lnTo>
                  <a:lnTo>
                    <a:pt x="702" y="341"/>
                  </a:lnTo>
                  <a:lnTo>
                    <a:pt x="705" y="336"/>
                  </a:lnTo>
                  <a:lnTo>
                    <a:pt x="705" y="330"/>
                  </a:lnTo>
                  <a:lnTo>
                    <a:pt x="702" y="311"/>
                  </a:lnTo>
                  <a:close/>
                  <a:moveTo>
                    <a:pt x="752" y="305"/>
                  </a:moveTo>
                  <a:lnTo>
                    <a:pt x="702" y="311"/>
                  </a:lnTo>
                  <a:lnTo>
                    <a:pt x="705" y="331"/>
                  </a:lnTo>
                  <a:lnTo>
                    <a:pt x="705" y="336"/>
                  </a:lnTo>
                  <a:lnTo>
                    <a:pt x="702" y="341"/>
                  </a:lnTo>
                  <a:lnTo>
                    <a:pt x="696" y="342"/>
                  </a:lnTo>
                  <a:lnTo>
                    <a:pt x="691" y="342"/>
                  </a:lnTo>
                  <a:lnTo>
                    <a:pt x="739" y="342"/>
                  </a:lnTo>
                  <a:lnTo>
                    <a:pt x="752" y="305"/>
                  </a:lnTo>
                  <a:close/>
                  <a:moveTo>
                    <a:pt x="378" y="0"/>
                  </a:moveTo>
                  <a:lnTo>
                    <a:pt x="360" y="1"/>
                  </a:lnTo>
                  <a:lnTo>
                    <a:pt x="343" y="2"/>
                  </a:lnTo>
                  <a:lnTo>
                    <a:pt x="326" y="5"/>
                  </a:lnTo>
                  <a:lnTo>
                    <a:pt x="309" y="9"/>
                  </a:lnTo>
                  <a:lnTo>
                    <a:pt x="293" y="14"/>
                  </a:lnTo>
                  <a:lnTo>
                    <a:pt x="277" y="20"/>
                  </a:lnTo>
                  <a:lnTo>
                    <a:pt x="261" y="27"/>
                  </a:lnTo>
                  <a:lnTo>
                    <a:pt x="245" y="35"/>
                  </a:lnTo>
                  <a:lnTo>
                    <a:pt x="215" y="53"/>
                  </a:lnTo>
                  <a:lnTo>
                    <a:pt x="188" y="75"/>
                  </a:lnTo>
                  <a:lnTo>
                    <a:pt x="162" y="100"/>
                  </a:lnTo>
                  <a:lnTo>
                    <a:pt x="138" y="128"/>
                  </a:lnTo>
                  <a:lnTo>
                    <a:pt x="116" y="158"/>
                  </a:lnTo>
                  <a:lnTo>
                    <a:pt x="97" y="191"/>
                  </a:lnTo>
                  <a:lnTo>
                    <a:pt x="80" y="227"/>
                  </a:lnTo>
                  <a:lnTo>
                    <a:pt x="66" y="265"/>
                  </a:lnTo>
                  <a:lnTo>
                    <a:pt x="55" y="304"/>
                  </a:lnTo>
                  <a:lnTo>
                    <a:pt x="51" y="330"/>
                  </a:lnTo>
                  <a:lnTo>
                    <a:pt x="71" y="331"/>
                  </a:lnTo>
                  <a:lnTo>
                    <a:pt x="75" y="307"/>
                  </a:lnTo>
                  <a:lnTo>
                    <a:pt x="85" y="270"/>
                  </a:lnTo>
                  <a:lnTo>
                    <a:pt x="99" y="234"/>
                  </a:lnTo>
                  <a:lnTo>
                    <a:pt x="115" y="200"/>
                  </a:lnTo>
                  <a:lnTo>
                    <a:pt x="133" y="168"/>
                  </a:lnTo>
                  <a:lnTo>
                    <a:pt x="154" y="139"/>
                  </a:lnTo>
                  <a:lnTo>
                    <a:pt x="177" y="113"/>
                  </a:lnTo>
                  <a:lnTo>
                    <a:pt x="202" y="89"/>
                  </a:lnTo>
                  <a:lnTo>
                    <a:pt x="228" y="69"/>
                  </a:lnTo>
                  <a:lnTo>
                    <a:pt x="256" y="52"/>
                  </a:lnTo>
                  <a:lnTo>
                    <a:pt x="270" y="44"/>
                  </a:lnTo>
                  <a:lnTo>
                    <a:pt x="285" y="38"/>
                  </a:lnTo>
                  <a:lnTo>
                    <a:pt x="299" y="33"/>
                  </a:lnTo>
                  <a:lnTo>
                    <a:pt x="315" y="28"/>
                  </a:lnTo>
                  <a:lnTo>
                    <a:pt x="330" y="25"/>
                  </a:lnTo>
                  <a:lnTo>
                    <a:pt x="346" y="22"/>
                  </a:lnTo>
                  <a:lnTo>
                    <a:pt x="362" y="21"/>
                  </a:lnTo>
                  <a:lnTo>
                    <a:pt x="378" y="20"/>
                  </a:lnTo>
                  <a:lnTo>
                    <a:pt x="480" y="20"/>
                  </a:lnTo>
                  <a:lnTo>
                    <a:pt x="479" y="20"/>
                  </a:lnTo>
                  <a:lnTo>
                    <a:pt x="463" y="14"/>
                  </a:lnTo>
                  <a:lnTo>
                    <a:pt x="446" y="9"/>
                  </a:lnTo>
                  <a:lnTo>
                    <a:pt x="430" y="5"/>
                  </a:lnTo>
                  <a:lnTo>
                    <a:pt x="413" y="2"/>
                  </a:lnTo>
                  <a:lnTo>
                    <a:pt x="395" y="1"/>
                  </a:lnTo>
                  <a:lnTo>
                    <a:pt x="378" y="0"/>
                  </a:lnTo>
                  <a:close/>
                  <a:moveTo>
                    <a:pt x="480" y="20"/>
                  </a:moveTo>
                  <a:lnTo>
                    <a:pt x="378" y="20"/>
                  </a:lnTo>
                  <a:lnTo>
                    <a:pt x="395" y="21"/>
                  </a:lnTo>
                  <a:lnTo>
                    <a:pt x="411" y="22"/>
                  </a:lnTo>
                  <a:lnTo>
                    <a:pt x="426" y="25"/>
                  </a:lnTo>
                  <a:lnTo>
                    <a:pt x="442" y="28"/>
                  </a:lnTo>
                  <a:lnTo>
                    <a:pt x="457" y="33"/>
                  </a:lnTo>
                  <a:lnTo>
                    <a:pt x="472" y="38"/>
                  </a:lnTo>
                  <a:lnTo>
                    <a:pt x="487" y="45"/>
                  </a:lnTo>
                  <a:lnTo>
                    <a:pt x="501" y="52"/>
                  </a:lnTo>
                  <a:lnTo>
                    <a:pt x="529" y="69"/>
                  </a:lnTo>
                  <a:lnTo>
                    <a:pt x="555" y="90"/>
                  </a:lnTo>
                  <a:lnTo>
                    <a:pt x="580" y="113"/>
                  </a:lnTo>
                  <a:lnTo>
                    <a:pt x="602" y="140"/>
                  </a:lnTo>
                  <a:lnTo>
                    <a:pt x="623" y="169"/>
                  </a:lnTo>
                  <a:lnTo>
                    <a:pt x="642" y="201"/>
                  </a:lnTo>
                  <a:lnTo>
                    <a:pt x="657" y="235"/>
                  </a:lnTo>
                  <a:lnTo>
                    <a:pt x="671" y="271"/>
                  </a:lnTo>
                  <a:lnTo>
                    <a:pt x="682" y="309"/>
                  </a:lnTo>
                  <a:lnTo>
                    <a:pt x="682" y="313"/>
                  </a:lnTo>
                  <a:lnTo>
                    <a:pt x="702" y="311"/>
                  </a:lnTo>
                  <a:lnTo>
                    <a:pt x="702" y="309"/>
                  </a:lnTo>
                  <a:lnTo>
                    <a:pt x="682" y="309"/>
                  </a:lnTo>
                  <a:lnTo>
                    <a:pt x="681" y="307"/>
                  </a:lnTo>
                  <a:lnTo>
                    <a:pt x="702" y="307"/>
                  </a:lnTo>
                  <a:lnTo>
                    <a:pt x="701" y="305"/>
                  </a:lnTo>
                  <a:lnTo>
                    <a:pt x="701" y="304"/>
                  </a:lnTo>
                  <a:lnTo>
                    <a:pt x="701" y="303"/>
                  </a:lnTo>
                  <a:lnTo>
                    <a:pt x="690" y="264"/>
                  </a:lnTo>
                  <a:lnTo>
                    <a:pt x="676" y="226"/>
                  </a:lnTo>
                  <a:lnTo>
                    <a:pt x="659" y="191"/>
                  </a:lnTo>
                  <a:lnTo>
                    <a:pt x="639" y="158"/>
                  </a:lnTo>
                  <a:lnTo>
                    <a:pt x="618" y="127"/>
                  </a:lnTo>
                  <a:lnTo>
                    <a:pt x="594" y="99"/>
                  </a:lnTo>
                  <a:lnTo>
                    <a:pt x="568" y="74"/>
                  </a:lnTo>
                  <a:lnTo>
                    <a:pt x="540" y="52"/>
                  </a:lnTo>
                  <a:lnTo>
                    <a:pt x="510" y="34"/>
                  </a:lnTo>
                  <a:lnTo>
                    <a:pt x="495" y="26"/>
                  </a:lnTo>
                  <a:lnTo>
                    <a:pt x="480" y="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60" name="Line 36"/>
            <p:cNvSpPr>
              <a:spLocks noChangeShapeType="1"/>
            </p:cNvSpPr>
            <p:nvPr/>
          </p:nvSpPr>
          <p:spPr bwMode="auto">
            <a:xfrm>
              <a:off x="5034" y="2756"/>
              <a:ext cx="80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61" name="Picture 37"/>
            <p:cNvPicPr>
              <a:picLocks noChangeAspect="1" noChangeArrowheads="1"/>
            </p:cNvPicPr>
            <p:nvPr/>
          </p:nvPicPr>
          <p:blipFill>
            <a:blip r:embed="rId12"/>
            <a:srcRect/>
            <a:stretch>
              <a:fillRect/>
            </a:stretch>
          </p:blipFill>
          <p:spPr bwMode="auto">
            <a:xfrm>
              <a:off x="4970" y="2654"/>
              <a:ext cx="792" cy="85"/>
            </a:xfrm>
            <a:prstGeom prst="rect">
              <a:avLst/>
            </a:prstGeom>
            <a:noFill/>
            <a:ln w="9525">
              <a:noFill/>
              <a:miter lim="800000"/>
              <a:headEnd/>
              <a:tailEnd/>
            </a:ln>
          </p:spPr>
        </p:pic>
        <p:sp>
          <p:nvSpPr>
            <p:cNvPr id="1062" name="Line 38"/>
            <p:cNvSpPr>
              <a:spLocks noChangeShapeType="1"/>
            </p:cNvSpPr>
            <p:nvPr/>
          </p:nvSpPr>
          <p:spPr bwMode="auto">
            <a:xfrm>
              <a:off x="4904" y="2633"/>
              <a:ext cx="897"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63" name="AutoShape 39"/>
            <p:cNvSpPr>
              <a:spLocks/>
            </p:cNvSpPr>
            <p:nvPr/>
          </p:nvSpPr>
          <p:spPr bwMode="auto">
            <a:xfrm>
              <a:off x="2683" y="2145"/>
              <a:ext cx="3117" cy="2"/>
            </a:xfrm>
            <a:custGeom>
              <a:avLst/>
              <a:gdLst/>
              <a:ahLst/>
              <a:cxnLst>
                <a:cxn ang="0">
                  <a:pos x="0" y="0"/>
                </a:cxn>
                <a:cxn ang="0">
                  <a:pos x="1564" y="0"/>
                </a:cxn>
                <a:cxn ang="0">
                  <a:pos x="2200" y="0"/>
                </a:cxn>
                <a:cxn ang="0">
                  <a:pos x="3117" y="0"/>
                </a:cxn>
              </a:cxnLst>
              <a:rect l="0" t="0" r="r" b="b"/>
              <a:pathLst>
                <a:path w="3117">
                  <a:moveTo>
                    <a:pt x="0" y="0"/>
                  </a:moveTo>
                  <a:lnTo>
                    <a:pt x="1564" y="0"/>
                  </a:lnTo>
                  <a:moveTo>
                    <a:pt x="2200" y="0"/>
                  </a:moveTo>
                  <a:lnTo>
                    <a:pt x="3117" y="0"/>
                  </a:lnTo>
                </a:path>
              </a:pathLst>
            </a:cu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64" name="AutoShape 40"/>
            <p:cNvSpPr>
              <a:spLocks/>
            </p:cNvSpPr>
            <p:nvPr/>
          </p:nvSpPr>
          <p:spPr bwMode="auto">
            <a:xfrm>
              <a:off x="4904" y="2633"/>
              <a:ext cx="126" cy="727"/>
            </a:xfrm>
            <a:custGeom>
              <a:avLst/>
              <a:gdLst/>
              <a:ahLst/>
              <a:cxnLst>
                <a:cxn ang="0">
                  <a:pos x="125" y="112"/>
                </a:cxn>
                <a:cxn ang="0">
                  <a:pos x="126" y="727"/>
                </a:cxn>
                <a:cxn ang="0">
                  <a:pos x="0" y="0"/>
                </a:cxn>
                <a:cxn ang="0">
                  <a:pos x="1" y="584"/>
                </a:cxn>
              </a:cxnLst>
              <a:rect l="0" t="0" r="r" b="b"/>
              <a:pathLst>
                <a:path w="126" h="727">
                  <a:moveTo>
                    <a:pt x="125" y="112"/>
                  </a:moveTo>
                  <a:lnTo>
                    <a:pt x="126" y="727"/>
                  </a:lnTo>
                  <a:moveTo>
                    <a:pt x="0" y="0"/>
                  </a:moveTo>
                  <a:lnTo>
                    <a:pt x="1" y="584"/>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65" name="Picture 41"/>
            <p:cNvPicPr>
              <a:picLocks noChangeAspect="1" noChangeArrowheads="1"/>
            </p:cNvPicPr>
            <p:nvPr/>
          </p:nvPicPr>
          <p:blipFill>
            <a:blip r:embed="rId13"/>
            <a:srcRect/>
            <a:stretch>
              <a:fillRect/>
            </a:stretch>
          </p:blipFill>
          <p:spPr bwMode="auto">
            <a:xfrm>
              <a:off x="4922" y="2663"/>
              <a:ext cx="86" cy="590"/>
            </a:xfrm>
            <a:prstGeom prst="rect">
              <a:avLst/>
            </a:prstGeom>
            <a:noFill/>
            <a:ln w="9525">
              <a:noFill/>
              <a:miter lim="800000"/>
              <a:headEnd/>
              <a:tailEnd/>
            </a:ln>
          </p:spPr>
        </p:pic>
        <p:sp>
          <p:nvSpPr>
            <p:cNvPr id="1066" name="Rectangle 42"/>
            <p:cNvSpPr>
              <a:spLocks noChangeArrowheads="1"/>
            </p:cNvSpPr>
            <p:nvPr/>
          </p:nvSpPr>
          <p:spPr bwMode="auto">
            <a:xfrm>
              <a:off x="4922" y="2663"/>
              <a:ext cx="86" cy="590"/>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67" name="AutoShape 43"/>
            <p:cNvSpPr>
              <a:spLocks/>
            </p:cNvSpPr>
            <p:nvPr/>
          </p:nvSpPr>
          <p:spPr bwMode="auto">
            <a:xfrm>
              <a:off x="3174" y="3234"/>
              <a:ext cx="1855" cy="129"/>
            </a:xfrm>
            <a:custGeom>
              <a:avLst/>
              <a:gdLst/>
              <a:ahLst/>
              <a:cxnLst>
                <a:cxn ang="0">
                  <a:pos x="2" y="125"/>
                </a:cxn>
                <a:cxn ang="0">
                  <a:pos x="1855" y="129"/>
                </a:cxn>
                <a:cxn ang="0">
                  <a:pos x="0" y="0"/>
                </a:cxn>
                <a:cxn ang="0">
                  <a:pos x="1723" y="1"/>
                </a:cxn>
              </a:cxnLst>
              <a:rect l="0" t="0" r="r" b="b"/>
              <a:pathLst>
                <a:path w="1855" h="129">
                  <a:moveTo>
                    <a:pt x="2" y="125"/>
                  </a:moveTo>
                  <a:lnTo>
                    <a:pt x="1855" y="129"/>
                  </a:lnTo>
                  <a:moveTo>
                    <a:pt x="0" y="0"/>
                  </a:moveTo>
                  <a:lnTo>
                    <a:pt x="1723" y="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68" name="Picture 44"/>
            <p:cNvPicPr>
              <a:picLocks noChangeAspect="1" noChangeArrowheads="1"/>
            </p:cNvPicPr>
            <p:nvPr/>
          </p:nvPicPr>
          <p:blipFill>
            <a:blip r:embed="rId14"/>
            <a:srcRect/>
            <a:stretch>
              <a:fillRect/>
            </a:stretch>
          </p:blipFill>
          <p:spPr bwMode="auto">
            <a:xfrm>
              <a:off x="3839" y="3253"/>
              <a:ext cx="1112" cy="87"/>
            </a:xfrm>
            <a:prstGeom prst="rect">
              <a:avLst/>
            </a:prstGeom>
            <a:noFill/>
            <a:ln w="9525">
              <a:noFill/>
              <a:miter lim="800000"/>
              <a:headEnd/>
              <a:tailEnd/>
            </a:ln>
          </p:spPr>
        </p:pic>
        <p:sp>
          <p:nvSpPr>
            <p:cNvPr id="1069" name="Rectangle 45"/>
            <p:cNvSpPr>
              <a:spLocks noChangeArrowheads="1"/>
            </p:cNvSpPr>
            <p:nvPr/>
          </p:nvSpPr>
          <p:spPr bwMode="auto">
            <a:xfrm>
              <a:off x="3839" y="3253"/>
              <a:ext cx="1112" cy="87"/>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70" name="Picture 46"/>
            <p:cNvPicPr>
              <a:picLocks noChangeAspect="1" noChangeArrowheads="1"/>
            </p:cNvPicPr>
            <p:nvPr/>
          </p:nvPicPr>
          <p:blipFill>
            <a:blip r:embed="rId15"/>
            <a:srcRect/>
            <a:stretch>
              <a:fillRect/>
            </a:stretch>
          </p:blipFill>
          <p:spPr bwMode="auto">
            <a:xfrm>
              <a:off x="2781" y="3253"/>
              <a:ext cx="1112" cy="87"/>
            </a:xfrm>
            <a:prstGeom prst="rect">
              <a:avLst/>
            </a:prstGeom>
            <a:noFill/>
            <a:ln w="9525">
              <a:noFill/>
              <a:miter lim="800000"/>
              <a:headEnd/>
              <a:tailEnd/>
            </a:ln>
          </p:spPr>
        </p:pic>
        <p:sp>
          <p:nvSpPr>
            <p:cNvPr id="1071" name="Rectangle 47"/>
            <p:cNvSpPr>
              <a:spLocks noChangeArrowheads="1"/>
            </p:cNvSpPr>
            <p:nvPr/>
          </p:nvSpPr>
          <p:spPr bwMode="auto">
            <a:xfrm>
              <a:off x="2781" y="3253"/>
              <a:ext cx="1112" cy="87"/>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pic>
          <p:nvPicPr>
            <p:cNvPr id="1072" name="Picture 48"/>
            <p:cNvPicPr>
              <a:picLocks noChangeAspect="1" noChangeArrowheads="1"/>
            </p:cNvPicPr>
            <p:nvPr/>
          </p:nvPicPr>
          <p:blipFill>
            <a:blip r:embed="rId16"/>
            <a:srcRect/>
            <a:stretch>
              <a:fillRect/>
            </a:stretch>
          </p:blipFill>
          <p:spPr bwMode="auto">
            <a:xfrm>
              <a:off x="2572" y="2005"/>
              <a:ext cx="86" cy="1118"/>
            </a:xfrm>
            <a:prstGeom prst="rect">
              <a:avLst/>
            </a:prstGeom>
            <a:noFill/>
            <a:ln w="9525">
              <a:noFill/>
              <a:miter lim="800000"/>
              <a:headEnd/>
              <a:tailEnd/>
            </a:ln>
          </p:spPr>
        </p:pic>
        <p:sp>
          <p:nvSpPr>
            <p:cNvPr id="1073" name="Rectangle 49"/>
            <p:cNvSpPr>
              <a:spLocks noChangeArrowheads="1"/>
            </p:cNvSpPr>
            <p:nvPr/>
          </p:nvSpPr>
          <p:spPr bwMode="auto">
            <a:xfrm>
              <a:off x="2572" y="2005"/>
              <a:ext cx="86" cy="1118"/>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4" name="Line 50"/>
            <p:cNvSpPr>
              <a:spLocks noChangeShapeType="1"/>
            </p:cNvSpPr>
            <p:nvPr/>
          </p:nvSpPr>
          <p:spPr bwMode="auto">
            <a:xfrm>
              <a:off x="2683" y="2341"/>
              <a:ext cx="0" cy="937"/>
            </a:xfrm>
            <a:prstGeom prst="line">
              <a:avLst/>
            </a:prstGeom>
            <a:noFill/>
            <a:ln w="2032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5" name="Line 51"/>
            <p:cNvSpPr>
              <a:spLocks noChangeShapeType="1"/>
            </p:cNvSpPr>
            <p:nvPr/>
          </p:nvSpPr>
          <p:spPr bwMode="auto">
            <a:xfrm>
              <a:off x="2563" y="2341"/>
              <a:ext cx="0" cy="929"/>
            </a:xfrm>
            <a:prstGeom prst="line">
              <a:avLst/>
            </a:prstGeom>
            <a:noFill/>
            <a:ln w="2095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6" name="AutoShape 52"/>
            <p:cNvSpPr>
              <a:spLocks/>
            </p:cNvSpPr>
            <p:nvPr/>
          </p:nvSpPr>
          <p:spPr bwMode="auto">
            <a:xfrm>
              <a:off x="2985" y="2003"/>
              <a:ext cx="2818" cy="2"/>
            </a:xfrm>
            <a:custGeom>
              <a:avLst/>
              <a:gdLst/>
              <a:ahLst/>
              <a:cxnLst>
                <a:cxn ang="0">
                  <a:pos x="0" y="0"/>
                </a:cxn>
                <a:cxn ang="0">
                  <a:pos x="1263" y="0"/>
                </a:cxn>
                <a:cxn ang="0">
                  <a:pos x="1899" y="0"/>
                </a:cxn>
                <a:cxn ang="0">
                  <a:pos x="2818" y="0"/>
                </a:cxn>
              </a:cxnLst>
              <a:rect l="0" t="0" r="r" b="b"/>
              <a:pathLst>
                <a:path w="2818">
                  <a:moveTo>
                    <a:pt x="0" y="0"/>
                  </a:moveTo>
                  <a:lnTo>
                    <a:pt x="1263" y="0"/>
                  </a:lnTo>
                  <a:moveTo>
                    <a:pt x="1899" y="0"/>
                  </a:moveTo>
                  <a:lnTo>
                    <a:pt x="2818" y="0"/>
                  </a:lnTo>
                </a:path>
              </a:pathLst>
            </a:custGeom>
            <a:noFill/>
            <a:ln w="1143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7" name="Rectangle 53"/>
            <p:cNvSpPr>
              <a:spLocks noChangeArrowheads="1"/>
            </p:cNvSpPr>
            <p:nvPr/>
          </p:nvSpPr>
          <p:spPr bwMode="auto">
            <a:xfrm>
              <a:off x="5803" y="1815"/>
              <a:ext cx="758" cy="116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8" name="Rectangle 54"/>
            <p:cNvSpPr>
              <a:spLocks noChangeArrowheads="1"/>
            </p:cNvSpPr>
            <p:nvPr/>
          </p:nvSpPr>
          <p:spPr bwMode="auto">
            <a:xfrm>
              <a:off x="5803" y="1815"/>
              <a:ext cx="758" cy="1166"/>
            </a:xfrm>
            <a:prstGeom prst="rect">
              <a:avLst/>
            </a:prstGeom>
            <a:no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79" name="Rectangle 55"/>
            <p:cNvSpPr>
              <a:spLocks noChangeArrowheads="1"/>
            </p:cNvSpPr>
            <p:nvPr/>
          </p:nvSpPr>
          <p:spPr bwMode="auto">
            <a:xfrm>
              <a:off x="2348" y="1761"/>
              <a:ext cx="637" cy="58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0" name="Rectangle 56"/>
            <p:cNvSpPr>
              <a:spLocks noChangeArrowheads="1"/>
            </p:cNvSpPr>
            <p:nvPr/>
          </p:nvSpPr>
          <p:spPr bwMode="auto">
            <a:xfrm>
              <a:off x="2348" y="1761"/>
              <a:ext cx="637" cy="580"/>
            </a:xfrm>
            <a:prstGeom prst="rect">
              <a:avLst/>
            </a:prstGeom>
            <a:no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1" name="Freeform 57"/>
            <p:cNvSpPr>
              <a:spLocks/>
            </p:cNvSpPr>
            <p:nvPr/>
          </p:nvSpPr>
          <p:spPr bwMode="auto">
            <a:xfrm>
              <a:off x="3342" y="1748"/>
              <a:ext cx="613" cy="593"/>
            </a:xfrm>
            <a:custGeom>
              <a:avLst/>
              <a:gdLst/>
              <a:ahLst/>
              <a:cxnLst>
                <a:cxn ang="0">
                  <a:pos x="307" y="0"/>
                </a:cxn>
                <a:cxn ang="0">
                  <a:pos x="236" y="8"/>
                </a:cxn>
                <a:cxn ang="0">
                  <a:pos x="172" y="30"/>
                </a:cxn>
                <a:cxn ang="0">
                  <a:pos x="115" y="65"/>
                </a:cxn>
                <a:cxn ang="0">
                  <a:pos x="67" y="111"/>
                </a:cxn>
                <a:cxn ang="0">
                  <a:pos x="31" y="166"/>
                </a:cxn>
                <a:cxn ang="0">
                  <a:pos x="8" y="229"/>
                </a:cxn>
                <a:cxn ang="0">
                  <a:pos x="0" y="297"/>
                </a:cxn>
                <a:cxn ang="0">
                  <a:pos x="8" y="365"/>
                </a:cxn>
                <a:cxn ang="0">
                  <a:pos x="31" y="427"/>
                </a:cxn>
                <a:cxn ang="0">
                  <a:pos x="67" y="482"/>
                </a:cxn>
                <a:cxn ang="0">
                  <a:pos x="115" y="528"/>
                </a:cxn>
                <a:cxn ang="0">
                  <a:pos x="172" y="563"/>
                </a:cxn>
                <a:cxn ang="0">
                  <a:pos x="236" y="585"/>
                </a:cxn>
                <a:cxn ang="0">
                  <a:pos x="307" y="593"/>
                </a:cxn>
                <a:cxn ang="0">
                  <a:pos x="377" y="585"/>
                </a:cxn>
                <a:cxn ang="0">
                  <a:pos x="441" y="563"/>
                </a:cxn>
                <a:cxn ang="0">
                  <a:pos x="498" y="528"/>
                </a:cxn>
                <a:cxn ang="0">
                  <a:pos x="546" y="482"/>
                </a:cxn>
                <a:cxn ang="0">
                  <a:pos x="582" y="427"/>
                </a:cxn>
                <a:cxn ang="0">
                  <a:pos x="605" y="365"/>
                </a:cxn>
                <a:cxn ang="0">
                  <a:pos x="613" y="297"/>
                </a:cxn>
                <a:cxn ang="0">
                  <a:pos x="605" y="229"/>
                </a:cxn>
                <a:cxn ang="0">
                  <a:pos x="582" y="166"/>
                </a:cxn>
                <a:cxn ang="0">
                  <a:pos x="546" y="111"/>
                </a:cxn>
                <a:cxn ang="0">
                  <a:pos x="498" y="65"/>
                </a:cxn>
                <a:cxn ang="0">
                  <a:pos x="441" y="30"/>
                </a:cxn>
                <a:cxn ang="0">
                  <a:pos x="377" y="8"/>
                </a:cxn>
                <a:cxn ang="0">
                  <a:pos x="307" y="0"/>
                </a:cxn>
              </a:cxnLst>
              <a:rect l="0" t="0" r="r" b="b"/>
              <a:pathLst>
                <a:path w="613" h="593">
                  <a:moveTo>
                    <a:pt x="307" y="0"/>
                  </a:moveTo>
                  <a:lnTo>
                    <a:pt x="236" y="8"/>
                  </a:lnTo>
                  <a:lnTo>
                    <a:pt x="172" y="30"/>
                  </a:lnTo>
                  <a:lnTo>
                    <a:pt x="115" y="65"/>
                  </a:lnTo>
                  <a:lnTo>
                    <a:pt x="67" y="111"/>
                  </a:lnTo>
                  <a:lnTo>
                    <a:pt x="31" y="166"/>
                  </a:lnTo>
                  <a:lnTo>
                    <a:pt x="8" y="229"/>
                  </a:lnTo>
                  <a:lnTo>
                    <a:pt x="0" y="297"/>
                  </a:lnTo>
                  <a:lnTo>
                    <a:pt x="8" y="365"/>
                  </a:lnTo>
                  <a:lnTo>
                    <a:pt x="31" y="427"/>
                  </a:lnTo>
                  <a:lnTo>
                    <a:pt x="67" y="482"/>
                  </a:lnTo>
                  <a:lnTo>
                    <a:pt x="115" y="528"/>
                  </a:lnTo>
                  <a:lnTo>
                    <a:pt x="172" y="563"/>
                  </a:lnTo>
                  <a:lnTo>
                    <a:pt x="236" y="585"/>
                  </a:lnTo>
                  <a:lnTo>
                    <a:pt x="307" y="593"/>
                  </a:lnTo>
                  <a:lnTo>
                    <a:pt x="377" y="585"/>
                  </a:lnTo>
                  <a:lnTo>
                    <a:pt x="441" y="563"/>
                  </a:lnTo>
                  <a:lnTo>
                    <a:pt x="498" y="528"/>
                  </a:lnTo>
                  <a:lnTo>
                    <a:pt x="546" y="482"/>
                  </a:lnTo>
                  <a:lnTo>
                    <a:pt x="582" y="427"/>
                  </a:lnTo>
                  <a:lnTo>
                    <a:pt x="605" y="365"/>
                  </a:lnTo>
                  <a:lnTo>
                    <a:pt x="613" y="297"/>
                  </a:lnTo>
                  <a:lnTo>
                    <a:pt x="605" y="229"/>
                  </a:lnTo>
                  <a:lnTo>
                    <a:pt x="582" y="166"/>
                  </a:lnTo>
                  <a:lnTo>
                    <a:pt x="546" y="111"/>
                  </a:lnTo>
                  <a:lnTo>
                    <a:pt x="498" y="65"/>
                  </a:lnTo>
                  <a:lnTo>
                    <a:pt x="441" y="30"/>
                  </a:lnTo>
                  <a:lnTo>
                    <a:pt x="377" y="8"/>
                  </a:lnTo>
                  <a:lnTo>
                    <a:pt x="30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2" name="Freeform 58"/>
            <p:cNvSpPr>
              <a:spLocks/>
            </p:cNvSpPr>
            <p:nvPr/>
          </p:nvSpPr>
          <p:spPr bwMode="auto">
            <a:xfrm>
              <a:off x="3342" y="1748"/>
              <a:ext cx="613" cy="593"/>
            </a:xfrm>
            <a:custGeom>
              <a:avLst/>
              <a:gdLst/>
              <a:ahLst/>
              <a:cxnLst>
                <a:cxn ang="0">
                  <a:pos x="307" y="0"/>
                </a:cxn>
                <a:cxn ang="0">
                  <a:pos x="236" y="8"/>
                </a:cxn>
                <a:cxn ang="0">
                  <a:pos x="172" y="30"/>
                </a:cxn>
                <a:cxn ang="0">
                  <a:pos x="115" y="65"/>
                </a:cxn>
                <a:cxn ang="0">
                  <a:pos x="67" y="111"/>
                </a:cxn>
                <a:cxn ang="0">
                  <a:pos x="31" y="166"/>
                </a:cxn>
                <a:cxn ang="0">
                  <a:pos x="8" y="229"/>
                </a:cxn>
                <a:cxn ang="0">
                  <a:pos x="0" y="297"/>
                </a:cxn>
                <a:cxn ang="0">
                  <a:pos x="8" y="365"/>
                </a:cxn>
                <a:cxn ang="0">
                  <a:pos x="31" y="427"/>
                </a:cxn>
                <a:cxn ang="0">
                  <a:pos x="67" y="482"/>
                </a:cxn>
                <a:cxn ang="0">
                  <a:pos x="115" y="528"/>
                </a:cxn>
                <a:cxn ang="0">
                  <a:pos x="172" y="563"/>
                </a:cxn>
                <a:cxn ang="0">
                  <a:pos x="236" y="585"/>
                </a:cxn>
                <a:cxn ang="0">
                  <a:pos x="307" y="593"/>
                </a:cxn>
                <a:cxn ang="0">
                  <a:pos x="377" y="585"/>
                </a:cxn>
                <a:cxn ang="0">
                  <a:pos x="441" y="563"/>
                </a:cxn>
                <a:cxn ang="0">
                  <a:pos x="498" y="528"/>
                </a:cxn>
                <a:cxn ang="0">
                  <a:pos x="546" y="482"/>
                </a:cxn>
                <a:cxn ang="0">
                  <a:pos x="582" y="427"/>
                </a:cxn>
                <a:cxn ang="0">
                  <a:pos x="605" y="365"/>
                </a:cxn>
                <a:cxn ang="0">
                  <a:pos x="613" y="297"/>
                </a:cxn>
                <a:cxn ang="0">
                  <a:pos x="605" y="229"/>
                </a:cxn>
                <a:cxn ang="0">
                  <a:pos x="582" y="166"/>
                </a:cxn>
                <a:cxn ang="0">
                  <a:pos x="546" y="111"/>
                </a:cxn>
                <a:cxn ang="0">
                  <a:pos x="498" y="65"/>
                </a:cxn>
                <a:cxn ang="0">
                  <a:pos x="441" y="30"/>
                </a:cxn>
                <a:cxn ang="0">
                  <a:pos x="377" y="8"/>
                </a:cxn>
                <a:cxn ang="0">
                  <a:pos x="307" y="0"/>
                </a:cxn>
              </a:cxnLst>
              <a:rect l="0" t="0" r="r" b="b"/>
              <a:pathLst>
                <a:path w="613" h="593">
                  <a:moveTo>
                    <a:pt x="307" y="0"/>
                  </a:moveTo>
                  <a:lnTo>
                    <a:pt x="236" y="8"/>
                  </a:lnTo>
                  <a:lnTo>
                    <a:pt x="172" y="30"/>
                  </a:lnTo>
                  <a:lnTo>
                    <a:pt x="115" y="65"/>
                  </a:lnTo>
                  <a:lnTo>
                    <a:pt x="67" y="111"/>
                  </a:lnTo>
                  <a:lnTo>
                    <a:pt x="31" y="166"/>
                  </a:lnTo>
                  <a:lnTo>
                    <a:pt x="8" y="229"/>
                  </a:lnTo>
                  <a:lnTo>
                    <a:pt x="0" y="297"/>
                  </a:lnTo>
                  <a:lnTo>
                    <a:pt x="8" y="365"/>
                  </a:lnTo>
                  <a:lnTo>
                    <a:pt x="31" y="427"/>
                  </a:lnTo>
                  <a:lnTo>
                    <a:pt x="67" y="482"/>
                  </a:lnTo>
                  <a:lnTo>
                    <a:pt x="115" y="528"/>
                  </a:lnTo>
                  <a:lnTo>
                    <a:pt x="172" y="563"/>
                  </a:lnTo>
                  <a:lnTo>
                    <a:pt x="236" y="585"/>
                  </a:lnTo>
                  <a:lnTo>
                    <a:pt x="307" y="593"/>
                  </a:lnTo>
                  <a:lnTo>
                    <a:pt x="377" y="585"/>
                  </a:lnTo>
                  <a:lnTo>
                    <a:pt x="441" y="563"/>
                  </a:lnTo>
                  <a:lnTo>
                    <a:pt x="498" y="528"/>
                  </a:lnTo>
                  <a:lnTo>
                    <a:pt x="546" y="482"/>
                  </a:lnTo>
                  <a:lnTo>
                    <a:pt x="582" y="427"/>
                  </a:lnTo>
                  <a:lnTo>
                    <a:pt x="605" y="365"/>
                  </a:lnTo>
                  <a:lnTo>
                    <a:pt x="613" y="297"/>
                  </a:lnTo>
                  <a:lnTo>
                    <a:pt x="605" y="229"/>
                  </a:lnTo>
                  <a:lnTo>
                    <a:pt x="582" y="166"/>
                  </a:lnTo>
                  <a:lnTo>
                    <a:pt x="546" y="111"/>
                  </a:lnTo>
                  <a:lnTo>
                    <a:pt x="498" y="65"/>
                  </a:lnTo>
                  <a:lnTo>
                    <a:pt x="441" y="30"/>
                  </a:lnTo>
                  <a:lnTo>
                    <a:pt x="377" y="8"/>
                  </a:lnTo>
                  <a:lnTo>
                    <a:pt x="307" y="0"/>
                  </a:lnTo>
                  <a:close/>
                </a:path>
              </a:pathLst>
            </a:cu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3" name="Rectangle 59"/>
            <p:cNvSpPr>
              <a:spLocks noChangeArrowheads="1"/>
            </p:cNvSpPr>
            <p:nvPr/>
          </p:nvSpPr>
          <p:spPr bwMode="auto">
            <a:xfrm>
              <a:off x="4248" y="1761"/>
              <a:ext cx="636" cy="58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4" name="Rectangle 60"/>
            <p:cNvSpPr>
              <a:spLocks noChangeArrowheads="1"/>
            </p:cNvSpPr>
            <p:nvPr/>
          </p:nvSpPr>
          <p:spPr bwMode="auto">
            <a:xfrm>
              <a:off x="4248" y="1761"/>
              <a:ext cx="636" cy="580"/>
            </a:xfrm>
            <a:prstGeom prst="rect">
              <a:avLst/>
            </a:prstGeom>
            <a:no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5" name="Freeform 61"/>
            <p:cNvSpPr>
              <a:spLocks/>
            </p:cNvSpPr>
            <p:nvPr/>
          </p:nvSpPr>
          <p:spPr bwMode="auto">
            <a:xfrm>
              <a:off x="3342" y="593"/>
              <a:ext cx="613" cy="592"/>
            </a:xfrm>
            <a:custGeom>
              <a:avLst/>
              <a:gdLst/>
              <a:ahLst/>
              <a:cxnLst>
                <a:cxn ang="0">
                  <a:pos x="307" y="0"/>
                </a:cxn>
                <a:cxn ang="0">
                  <a:pos x="236" y="8"/>
                </a:cxn>
                <a:cxn ang="0">
                  <a:pos x="172" y="30"/>
                </a:cxn>
                <a:cxn ang="0">
                  <a:pos x="115" y="65"/>
                </a:cxn>
                <a:cxn ang="0">
                  <a:pos x="67" y="111"/>
                </a:cxn>
                <a:cxn ang="0">
                  <a:pos x="31" y="166"/>
                </a:cxn>
                <a:cxn ang="0">
                  <a:pos x="8" y="228"/>
                </a:cxn>
                <a:cxn ang="0">
                  <a:pos x="0" y="296"/>
                </a:cxn>
                <a:cxn ang="0">
                  <a:pos x="8" y="364"/>
                </a:cxn>
                <a:cxn ang="0">
                  <a:pos x="31" y="426"/>
                </a:cxn>
                <a:cxn ang="0">
                  <a:pos x="67" y="481"/>
                </a:cxn>
                <a:cxn ang="0">
                  <a:pos x="115" y="527"/>
                </a:cxn>
                <a:cxn ang="0">
                  <a:pos x="172" y="562"/>
                </a:cxn>
                <a:cxn ang="0">
                  <a:pos x="236" y="584"/>
                </a:cxn>
                <a:cxn ang="0">
                  <a:pos x="307" y="592"/>
                </a:cxn>
                <a:cxn ang="0">
                  <a:pos x="377" y="584"/>
                </a:cxn>
                <a:cxn ang="0">
                  <a:pos x="441" y="562"/>
                </a:cxn>
                <a:cxn ang="0">
                  <a:pos x="498" y="527"/>
                </a:cxn>
                <a:cxn ang="0">
                  <a:pos x="546" y="481"/>
                </a:cxn>
                <a:cxn ang="0">
                  <a:pos x="582" y="426"/>
                </a:cxn>
                <a:cxn ang="0">
                  <a:pos x="605" y="364"/>
                </a:cxn>
                <a:cxn ang="0">
                  <a:pos x="613" y="296"/>
                </a:cxn>
                <a:cxn ang="0">
                  <a:pos x="605" y="228"/>
                </a:cxn>
                <a:cxn ang="0">
                  <a:pos x="582" y="166"/>
                </a:cxn>
                <a:cxn ang="0">
                  <a:pos x="546" y="111"/>
                </a:cxn>
                <a:cxn ang="0">
                  <a:pos x="498" y="65"/>
                </a:cxn>
                <a:cxn ang="0">
                  <a:pos x="441" y="30"/>
                </a:cxn>
                <a:cxn ang="0">
                  <a:pos x="377" y="8"/>
                </a:cxn>
                <a:cxn ang="0">
                  <a:pos x="307" y="0"/>
                </a:cxn>
              </a:cxnLst>
              <a:rect l="0" t="0" r="r" b="b"/>
              <a:pathLst>
                <a:path w="613" h="592">
                  <a:moveTo>
                    <a:pt x="307" y="0"/>
                  </a:moveTo>
                  <a:lnTo>
                    <a:pt x="236" y="8"/>
                  </a:lnTo>
                  <a:lnTo>
                    <a:pt x="172" y="30"/>
                  </a:lnTo>
                  <a:lnTo>
                    <a:pt x="115" y="65"/>
                  </a:lnTo>
                  <a:lnTo>
                    <a:pt x="67" y="111"/>
                  </a:lnTo>
                  <a:lnTo>
                    <a:pt x="31" y="166"/>
                  </a:lnTo>
                  <a:lnTo>
                    <a:pt x="8" y="228"/>
                  </a:lnTo>
                  <a:lnTo>
                    <a:pt x="0" y="296"/>
                  </a:lnTo>
                  <a:lnTo>
                    <a:pt x="8" y="364"/>
                  </a:lnTo>
                  <a:lnTo>
                    <a:pt x="31" y="426"/>
                  </a:lnTo>
                  <a:lnTo>
                    <a:pt x="67" y="481"/>
                  </a:lnTo>
                  <a:lnTo>
                    <a:pt x="115" y="527"/>
                  </a:lnTo>
                  <a:lnTo>
                    <a:pt x="172" y="562"/>
                  </a:lnTo>
                  <a:lnTo>
                    <a:pt x="236" y="584"/>
                  </a:lnTo>
                  <a:lnTo>
                    <a:pt x="307" y="592"/>
                  </a:lnTo>
                  <a:lnTo>
                    <a:pt x="377" y="584"/>
                  </a:lnTo>
                  <a:lnTo>
                    <a:pt x="441" y="562"/>
                  </a:lnTo>
                  <a:lnTo>
                    <a:pt x="498" y="527"/>
                  </a:lnTo>
                  <a:lnTo>
                    <a:pt x="546" y="481"/>
                  </a:lnTo>
                  <a:lnTo>
                    <a:pt x="582" y="426"/>
                  </a:lnTo>
                  <a:lnTo>
                    <a:pt x="605" y="364"/>
                  </a:lnTo>
                  <a:lnTo>
                    <a:pt x="613" y="296"/>
                  </a:lnTo>
                  <a:lnTo>
                    <a:pt x="605" y="228"/>
                  </a:lnTo>
                  <a:lnTo>
                    <a:pt x="582" y="166"/>
                  </a:lnTo>
                  <a:lnTo>
                    <a:pt x="546" y="111"/>
                  </a:lnTo>
                  <a:lnTo>
                    <a:pt x="498" y="65"/>
                  </a:lnTo>
                  <a:lnTo>
                    <a:pt x="441" y="30"/>
                  </a:lnTo>
                  <a:lnTo>
                    <a:pt x="377" y="8"/>
                  </a:lnTo>
                  <a:lnTo>
                    <a:pt x="30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6" name="Freeform 62"/>
            <p:cNvSpPr>
              <a:spLocks/>
            </p:cNvSpPr>
            <p:nvPr/>
          </p:nvSpPr>
          <p:spPr bwMode="auto">
            <a:xfrm>
              <a:off x="3342" y="593"/>
              <a:ext cx="613" cy="592"/>
            </a:xfrm>
            <a:custGeom>
              <a:avLst/>
              <a:gdLst/>
              <a:ahLst/>
              <a:cxnLst>
                <a:cxn ang="0">
                  <a:pos x="307" y="0"/>
                </a:cxn>
                <a:cxn ang="0">
                  <a:pos x="236" y="8"/>
                </a:cxn>
                <a:cxn ang="0">
                  <a:pos x="172" y="30"/>
                </a:cxn>
                <a:cxn ang="0">
                  <a:pos x="115" y="65"/>
                </a:cxn>
                <a:cxn ang="0">
                  <a:pos x="67" y="111"/>
                </a:cxn>
                <a:cxn ang="0">
                  <a:pos x="31" y="166"/>
                </a:cxn>
                <a:cxn ang="0">
                  <a:pos x="8" y="228"/>
                </a:cxn>
                <a:cxn ang="0">
                  <a:pos x="0" y="296"/>
                </a:cxn>
                <a:cxn ang="0">
                  <a:pos x="8" y="364"/>
                </a:cxn>
                <a:cxn ang="0">
                  <a:pos x="31" y="426"/>
                </a:cxn>
                <a:cxn ang="0">
                  <a:pos x="67" y="481"/>
                </a:cxn>
                <a:cxn ang="0">
                  <a:pos x="115" y="527"/>
                </a:cxn>
                <a:cxn ang="0">
                  <a:pos x="172" y="562"/>
                </a:cxn>
                <a:cxn ang="0">
                  <a:pos x="236" y="584"/>
                </a:cxn>
                <a:cxn ang="0">
                  <a:pos x="307" y="592"/>
                </a:cxn>
                <a:cxn ang="0">
                  <a:pos x="377" y="584"/>
                </a:cxn>
                <a:cxn ang="0">
                  <a:pos x="441" y="562"/>
                </a:cxn>
                <a:cxn ang="0">
                  <a:pos x="498" y="527"/>
                </a:cxn>
                <a:cxn ang="0">
                  <a:pos x="546" y="481"/>
                </a:cxn>
                <a:cxn ang="0">
                  <a:pos x="582" y="426"/>
                </a:cxn>
                <a:cxn ang="0">
                  <a:pos x="605" y="364"/>
                </a:cxn>
                <a:cxn ang="0">
                  <a:pos x="613" y="296"/>
                </a:cxn>
                <a:cxn ang="0">
                  <a:pos x="605" y="228"/>
                </a:cxn>
                <a:cxn ang="0">
                  <a:pos x="582" y="166"/>
                </a:cxn>
                <a:cxn ang="0">
                  <a:pos x="546" y="111"/>
                </a:cxn>
                <a:cxn ang="0">
                  <a:pos x="498" y="65"/>
                </a:cxn>
                <a:cxn ang="0">
                  <a:pos x="441" y="30"/>
                </a:cxn>
                <a:cxn ang="0">
                  <a:pos x="377" y="8"/>
                </a:cxn>
                <a:cxn ang="0">
                  <a:pos x="307" y="0"/>
                </a:cxn>
              </a:cxnLst>
              <a:rect l="0" t="0" r="r" b="b"/>
              <a:pathLst>
                <a:path w="613" h="592">
                  <a:moveTo>
                    <a:pt x="307" y="0"/>
                  </a:moveTo>
                  <a:lnTo>
                    <a:pt x="236" y="8"/>
                  </a:lnTo>
                  <a:lnTo>
                    <a:pt x="172" y="30"/>
                  </a:lnTo>
                  <a:lnTo>
                    <a:pt x="115" y="65"/>
                  </a:lnTo>
                  <a:lnTo>
                    <a:pt x="67" y="111"/>
                  </a:lnTo>
                  <a:lnTo>
                    <a:pt x="31" y="166"/>
                  </a:lnTo>
                  <a:lnTo>
                    <a:pt x="8" y="228"/>
                  </a:lnTo>
                  <a:lnTo>
                    <a:pt x="0" y="296"/>
                  </a:lnTo>
                  <a:lnTo>
                    <a:pt x="8" y="364"/>
                  </a:lnTo>
                  <a:lnTo>
                    <a:pt x="31" y="426"/>
                  </a:lnTo>
                  <a:lnTo>
                    <a:pt x="67" y="481"/>
                  </a:lnTo>
                  <a:lnTo>
                    <a:pt x="115" y="527"/>
                  </a:lnTo>
                  <a:lnTo>
                    <a:pt x="172" y="562"/>
                  </a:lnTo>
                  <a:lnTo>
                    <a:pt x="236" y="584"/>
                  </a:lnTo>
                  <a:lnTo>
                    <a:pt x="307" y="592"/>
                  </a:lnTo>
                  <a:lnTo>
                    <a:pt x="377" y="584"/>
                  </a:lnTo>
                  <a:lnTo>
                    <a:pt x="441" y="562"/>
                  </a:lnTo>
                  <a:lnTo>
                    <a:pt x="498" y="527"/>
                  </a:lnTo>
                  <a:lnTo>
                    <a:pt x="546" y="481"/>
                  </a:lnTo>
                  <a:lnTo>
                    <a:pt x="582" y="426"/>
                  </a:lnTo>
                  <a:lnTo>
                    <a:pt x="605" y="364"/>
                  </a:lnTo>
                  <a:lnTo>
                    <a:pt x="613" y="296"/>
                  </a:lnTo>
                  <a:lnTo>
                    <a:pt x="605" y="228"/>
                  </a:lnTo>
                  <a:lnTo>
                    <a:pt x="582" y="166"/>
                  </a:lnTo>
                  <a:lnTo>
                    <a:pt x="546" y="111"/>
                  </a:lnTo>
                  <a:lnTo>
                    <a:pt x="498" y="65"/>
                  </a:lnTo>
                  <a:lnTo>
                    <a:pt x="441" y="30"/>
                  </a:lnTo>
                  <a:lnTo>
                    <a:pt x="377" y="8"/>
                  </a:lnTo>
                  <a:lnTo>
                    <a:pt x="307" y="0"/>
                  </a:lnTo>
                  <a:close/>
                </a:path>
              </a:pathLst>
            </a:custGeom>
            <a:noFill/>
            <a:ln w="1905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7" name="AutoShape 63"/>
            <p:cNvSpPr>
              <a:spLocks/>
            </p:cNvSpPr>
            <p:nvPr/>
          </p:nvSpPr>
          <p:spPr bwMode="auto">
            <a:xfrm>
              <a:off x="3477" y="1350"/>
              <a:ext cx="362" cy="108"/>
            </a:xfrm>
            <a:custGeom>
              <a:avLst/>
              <a:gdLst/>
              <a:ahLst/>
              <a:cxnLst>
                <a:cxn ang="0">
                  <a:pos x="0" y="0"/>
                </a:cxn>
                <a:cxn ang="0">
                  <a:pos x="344" y="1"/>
                </a:cxn>
                <a:cxn ang="0">
                  <a:pos x="18" y="107"/>
                </a:cxn>
                <a:cxn ang="0">
                  <a:pos x="362" y="108"/>
                </a:cxn>
              </a:cxnLst>
              <a:rect l="0" t="0" r="r" b="b"/>
              <a:pathLst>
                <a:path w="362" h="108">
                  <a:moveTo>
                    <a:pt x="0" y="0"/>
                  </a:moveTo>
                  <a:lnTo>
                    <a:pt x="344" y="1"/>
                  </a:lnTo>
                  <a:moveTo>
                    <a:pt x="18" y="107"/>
                  </a:moveTo>
                  <a:lnTo>
                    <a:pt x="362" y="108"/>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8" name="AutoShape 64"/>
            <p:cNvSpPr>
              <a:spLocks/>
            </p:cNvSpPr>
            <p:nvPr/>
          </p:nvSpPr>
          <p:spPr bwMode="auto">
            <a:xfrm>
              <a:off x="2288" y="1291"/>
              <a:ext cx="5457" cy="2343"/>
            </a:xfrm>
            <a:custGeom>
              <a:avLst/>
              <a:gdLst/>
              <a:ahLst/>
              <a:cxnLst>
                <a:cxn ang="0">
                  <a:pos x="105" y="1270"/>
                </a:cxn>
                <a:cxn ang="0">
                  <a:pos x="0" y="1300"/>
                </a:cxn>
                <a:cxn ang="0">
                  <a:pos x="49" y="1690"/>
                </a:cxn>
                <a:cxn ang="0">
                  <a:pos x="53" y="1700"/>
                </a:cxn>
                <a:cxn ang="0">
                  <a:pos x="69" y="1696"/>
                </a:cxn>
                <a:cxn ang="0">
                  <a:pos x="120" y="1300"/>
                </a:cxn>
                <a:cxn ang="0">
                  <a:pos x="2614" y="2273"/>
                </a:cxn>
                <a:cxn ang="0">
                  <a:pos x="1566" y="2223"/>
                </a:cxn>
                <a:cxn ang="0">
                  <a:pos x="1566" y="2343"/>
                </a:cxn>
                <a:cxn ang="0">
                  <a:pos x="2614" y="2293"/>
                </a:cxn>
                <a:cxn ang="0">
                  <a:pos x="2618" y="2277"/>
                </a:cxn>
                <a:cxn ang="0">
                  <a:pos x="3311" y="927"/>
                </a:cxn>
                <a:cxn ang="0">
                  <a:pos x="3211" y="927"/>
                </a:cxn>
                <a:cxn ang="0">
                  <a:pos x="2735" y="932"/>
                </a:cxn>
                <a:cxn ang="0">
                  <a:pos x="2739" y="948"/>
                </a:cxn>
                <a:cxn ang="0">
                  <a:pos x="3211" y="997"/>
                </a:cxn>
                <a:cxn ang="0">
                  <a:pos x="3440" y="1582"/>
                </a:cxn>
                <a:cxn ang="0">
                  <a:pos x="2964" y="1579"/>
                </a:cxn>
                <a:cxn ang="0">
                  <a:pos x="2844" y="1589"/>
                </a:cxn>
                <a:cxn ang="0">
                  <a:pos x="2964" y="1599"/>
                </a:cxn>
                <a:cxn ang="0">
                  <a:pos x="3436" y="1598"/>
                </a:cxn>
                <a:cxn ang="0">
                  <a:pos x="3440" y="1582"/>
                </a:cxn>
                <a:cxn ang="0">
                  <a:pos x="5373" y="50"/>
                </a:cxn>
                <a:cxn ang="0">
                  <a:pos x="5273" y="50"/>
                </a:cxn>
                <a:cxn ang="0">
                  <a:pos x="4492" y="55"/>
                </a:cxn>
                <a:cxn ang="0">
                  <a:pos x="4496" y="71"/>
                </a:cxn>
                <a:cxn ang="0">
                  <a:pos x="5273" y="120"/>
                </a:cxn>
                <a:cxn ang="0">
                  <a:pos x="5456" y="2178"/>
                </a:cxn>
                <a:cxn ang="0">
                  <a:pos x="4674" y="2175"/>
                </a:cxn>
                <a:cxn ang="0">
                  <a:pos x="4554" y="2185"/>
                </a:cxn>
                <a:cxn ang="0">
                  <a:pos x="4674" y="2195"/>
                </a:cxn>
                <a:cxn ang="0">
                  <a:pos x="5452" y="2194"/>
                </a:cxn>
                <a:cxn ang="0">
                  <a:pos x="5456" y="2178"/>
                </a:cxn>
              </a:cxnLst>
              <a:rect l="0" t="0" r="r" b="b"/>
              <a:pathLst>
                <a:path w="5457" h="2343">
                  <a:moveTo>
                    <a:pt x="120" y="1300"/>
                  </a:moveTo>
                  <a:lnTo>
                    <a:pt x="105" y="1270"/>
                  </a:lnTo>
                  <a:lnTo>
                    <a:pt x="60" y="1180"/>
                  </a:lnTo>
                  <a:lnTo>
                    <a:pt x="0" y="1300"/>
                  </a:lnTo>
                  <a:lnTo>
                    <a:pt x="50" y="1300"/>
                  </a:lnTo>
                  <a:lnTo>
                    <a:pt x="49" y="1690"/>
                  </a:lnTo>
                  <a:lnTo>
                    <a:pt x="49" y="1696"/>
                  </a:lnTo>
                  <a:lnTo>
                    <a:pt x="53" y="1700"/>
                  </a:lnTo>
                  <a:lnTo>
                    <a:pt x="65" y="1700"/>
                  </a:lnTo>
                  <a:lnTo>
                    <a:pt x="69" y="1696"/>
                  </a:lnTo>
                  <a:lnTo>
                    <a:pt x="70" y="1300"/>
                  </a:lnTo>
                  <a:lnTo>
                    <a:pt x="120" y="1300"/>
                  </a:lnTo>
                  <a:close/>
                  <a:moveTo>
                    <a:pt x="2618" y="2277"/>
                  </a:moveTo>
                  <a:lnTo>
                    <a:pt x="2614" y="2273"/>
                  </a:lnTo>
                  <a:lnTo>
                    <a:pt x="1566" y="2273"/>
                  </a:lnTo>
                  <a:lnTo>
                    <a:pt x="1566" y="2223"/>
                  </a:lnTo>
                  <a:lnTo>
                    <a:pt x="1446" y="2283"/>
                  </a:lnTo>
                  <a:lnTo>
                    <a:pt x="1566" y="2343"/>
                  </a:lnTo>
                  <a:lnTo>
                    <a:pt x="1566" y="2293"/>
                  </a:lnTo>
                  <a:lnTo>
                    <a:pt x="2614" y="2293"/>
                  </a:lnTo>
                  <a:lnTo>
                    <a:pt x="2618" y="2289"/>
                  </a:lnTo>
                  <a:lnTo>
                    <a:pt x="2618" y="2277"/>
                  </a:lnTo>
                  <a:close/>
                  <a:moveTo>
                    <a:pt x="3331" y="937"/>
                  </a:moveTo>
                  <a:lnTo>
                    <a:pt x="3311" y="927"/>
                  </a:lnTo>
                  <a:lnTo>
                    <a:pt x="3211" y="877"/>
                  </a:lnTo>
                  <a:lnTo>
                    <a:pt x="3211" y="927"/>
                  </a:lnTo>
                  <a:lnTo>
                    <a:pt x="2739" y="928"/>
                  </a:lnTo>
                  <a:lnTo>
                    <a:pt x="2735" y="932"/>
                  </a:lnTo>
                  <a:lnTo>
                    <a:pt x="2735" y="944"/>
                  </a:lnTo>
                  <a:lnTo>
                    <a:pt x="2739" y="948"/>
                  </a:lnTo>
                  <a:lnTo>
                    <a:pt x="3211" y="947"/>
                  </a:lnTo>
                  <a:lnTo>
                    <a:pt x="3211" y="997"/>
                  </a:lnTo>
                  <a:lnTo>
                    <a:pt x="3331" y="937"/>
                  </a:lnTo>
                  <a:close/>
                  <a:moveTo>
                    <a:pt x="3440" y="1582"/>
                  </a:moveTo>
                  <a:lnTo>
                    <a:pt x="3436" y="1578"/>
                  </a:lnTo>
                  <a:lnTo>
                    <a:pt x="2964" y="1579"/>
                  </a:lnTo>
                  <a:lnTo>
                    <a:pt x="2964" y="1529"/>
                  </a:lnTo>
                  <a:lnTo>
                    <a:pt x="2844" y="1589"/>
                  </a:lnTo>
                  <a:lnTo>
                    <a:pt x="2964" y="1649"/>
                  </a:lnTo>
                  <a:lnTo>
                    <a:pt x="2964" y="1599"/>
                  </a:lnTo>
                  <a:lnTo>
                    <a:pt x="3436" y="1598"/>
                  </a:lnTo>
                  <a:lnTo>
                    <a:pt x="3440" y="1594"/>
                  </a:lnTo>
                  <a:lnTo>
                    <a:pt x="3440" y="1582"/>
                  </a:lnTo>
                  <a:close/>
                  <a:moveTo>
                    <a:pt x="5393" y="60"/>
                  </a:moveTo>
                  <a:lnTo>
                    <a:pt x="5373" y="50"/>
                  </a:lnTo>
                  <a:lnTo>
                    <a:pt x="5273" y="0"/>
                  </a:lnTo>
                  <a:lnTo>
                    <a:pt x="5273" y="50"/>
                  </a:lnTo>
                  <a:lnTo>
                    <a:pt x="4496" y="51"/>
                  </a:lnTo>
                  <a:lnTo>
                    <a:pt x="4492" y="55"/>
                  </a:lnTo>
                  <a:lnTo>
                    <a:pt x="4492" y="67"/>
                  </a:lnTo>
                  <a:lnTo>
                    <a:pt x="4496" y="71"/>
                  </a:lnTo>
                  <a:lnTo>
                    <a:pt x="5273" y="70"/>
                  </a:lnTo>
                  <a:lnTo>
                    <a:pt x="5273" y="120"/>
                  </a:lnTo>
                  <a:lnTo>
                    <a:pt x="5393" y="60"/>
                  </a:lnTo>
                  <a:close/>
                  <a:moveTo>
                    <a:pt x="5456" y="2178"/>
                  </a:moveTo>
                  <a:lnTo>
                    <a:pt x="5452" y="2174"/>
                  </a:lnTo>
                  <a:lnTo>
                    <a:pt x="4674" y="2175"/>
                  </a:lnTo>
                  <a:lnTo>
                    <a:pt x="4674" y="2125"/>
                  </a:lnTo>
                  <a:lnTo>
                    <a:pt x="4554" y="2185"/>
                  </a:lnTo>
                  <a:lnTo>
                    <a:pt x="4674" y="2245"/>
                  </a:lnTo>
                  <a:lnTo>
                    <a:pt x="4674" y="2195"/>
                  </a:lnTo>
                  <a:lnTo>
                    <a:pt x="5452" y="2194"/>
                  </a:lnTo>
                  <a:lnTo>
                    <a:pt x="5456" y="2190"/>
                  </a:lnTo>
                  <a:lnTo>
                    <a:pt x="5456" y="217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IN" sz="4000">
                <a:latin typeface="Times New Roman" pitchFamily="18" charset="0"/>
                <a:cs typeface="Times New Roman" pitchFamily="18" charset="0"/>
              </a:endParaRPr>
            </a:p>
          </p:txBody>
        </p:sp>
        <p:sp>
          <p:nvSpPr>
            <p:cNvPr id="1089" name="Text Box 65"/>
            <p:cNvSpPr txBox="1">
              <a:spLocks noChangeArrowheads="1"/>
            </p:cNvSpPr>
            <p:nvPr/>
          </p:nvSpPr>
          <p:spPr bwMode="auto">
            <a:xfrm>
              <a:off x="8079" y="179"/>
              <a:ext cx="398"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Load</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0" name="Text Box 66"/>
            <p:cNvSpPr txBox="1">
              <a:spLocks noChangeArrowheads="1"/>
            </p:cNvSpPr>
            <p:nvPr/>
          </p:nvSpPr>
          <p:spPr bwMode="auto">
            <a:xfrm>
              <a:off x="3408" y="412"/>
              <a:ext cx="522"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Motor</a:t>
              </a: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91" name="Text Box 67"/>
            <p:cNvSpPr txBox="1">
              <a:spLocks noChangeArrowheads="1"/>
            </p:cNvSpPr>
            <p:nvPr/>
          </p:nvSpPr>
          <p:spPr bwMode="auto">
            <a:xfrm>
              <a:off x="4976" y="385"/>
              <a:ext cx="2601"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 – Off 2 – Forward 3– Return</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2" name="Text Box 68"/>
            <p:cNvSpPr txBox="1">
              <a:spLocks noChangeArrowheads="1"/>
            </p:cNvSpPr>
            <p:nvPr/>
          </p:nvSpPr>
          <p:spPr bwMode="auto">
            <a:xfrm>
              <a:off x="5789" y="1067"/>
              <a:ext cx="117"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3</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3" name="Text Box 69"/>
            <p:cNvSpPr txBox="1">
              <a:spLocks noChangeArrowheads="1"/>
            </p:cNvSpPr>
            <p:nvPr/>
          </p:nvSpPr>
          <p:spPr bwMode="auto">
            <a:xfrm>
              <a:off x="6152" y="952"/>
              <a:ext cx="117"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1</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4" name="Text Box 70"/>
            <p:cNvSpPr txBox="1">
              <a:spLocks noChangeArrowheads="1"/>
            </p:cNvSpPr>
            <p:nvPr/>
          </p:nvSpPr>
          <p:spPr bwMode="auto">
            <a:xfrm>
              <a:off x="6541" y="1115"/>
              <a:ext cx="117"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5" name="Text Box 71"/>
            <p:cNvSpPr txBox="1">
              <a:spLocks noChangeArrowheads="1"/>
            </p:cNvSpPr>
            <p:nvPr/>
          </p:nvSpPr>
          <p:spPr bwMode="auto">
            <a:xfrm>
              <a:off x="2374" y="1379"/>
              <a:ext cx="428"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Filter</a:t>
              </a: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96" name="Text Box 72"/>
            <p:cNvSpPr txBox="1">
              <a:spLocks noChangeArrowheads="1"/>
            </p:cNvSpPr>
            <p:nvPr/>
          </p:nvSpPr>
          <p:spPr bwMode="auto">
            <a:xfrm>
              <a:off x="4210" y="1237"/>
              <a:ext cx="750" cy="42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7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Pressure</a:t>
              </a:r>
            </a:p>
            <a:p>
              <a:pPr marL="0" marR="0" lvl="0" indent="0" algn="l" defTabSz="914400" rtl="0" eaLnBrk="1" fontAlgn="base" latinLnBrk="0" hangingPunct="1">
                <a:lnSpc>
                  <a:spcPct val="91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regulator</a:t>
              </a: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97" name="Text Box 73"/>
            <p:cNvSpPr txBox="1">
              <a:spLocks noChangeArrowheads="1"/>
            </p:cNvSpPr>
            <p:nvPr/>
          </p:nvSpPr>
          <p:spPr bwMode="auto">
            <a:xfrm>
              <a:off x="3430" y="2476"/>
              <a:ext cx="480"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Pump</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98" name="Text Box 74"/>
            <p:cNvSpPr txBox="1">
              <a:spLocks noChangeArrowheads="1"/>
            </p:cNvSpPr>
            <p:nvPr/>
          </p:nvSpPr>
          <p:spPr bwMode="auto">
            <a:xfrm>
              <a:off x="5782" y="3042"/>
              <a:ext cx="743" cy="72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7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Direction</a:t>
              </a:r>
            </a:p>
            <a:p>
              <a:pPr marL="0" marR="0" lvl="0" indent="0" algn="l" defTabSz="914400" rtl="0" eaLnBrk="1" fontAlgn="base" latinLnBrk="0" hangingPunct="1">
                <a:lnSpc>
                  <a:spcPct val="100000"/>
                </a:lnSpc>
                <a:spcBef>
                  <a:spcPts val="25"/>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control valve</a:t>
              </a: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99" name="Text Box 75"/>
            <p:cNvSpPr txBox="1">
              <a:spLocks noChangeArrowheads="1"/>
            </p:cNvSpPr>
            <p:nvPr/>
          </p:nvSpPr>
          <p:spPr bwMode="auto">
            <a:xfrm>
              <a:off x="8079" y="3710"/>
              <a:ext cx="709"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Actuator</a:t>
              </a: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00" name="Text Box 76"/>
            <p:cNvSpPr txBox="1">
              <a:spLocks noChangeArrowheads="1"/>
            </p:cNvSpPr>
            <p:nvPr/>
          </p:nvSpPr>
          <p:spPr bwMode="auto">
            <a:xfrm>
              <a:off x="3430" y="4048"/>
              <a:ext cx="635" cy="19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6000"/>
                </a:lnSpc>
                <a:spcBef>
                  <a:spcPct val="0"/>
                </a:spcBef>
                <a:spcAft>
                  <a:spcPts val="1000"/>
                </a:spcAft>
                <a:buClrTx/>
                <a:buSzTx/>
                <a:buFontTx/>
                <a:buNone/>
                <a:tabLst/>
              </a:pPr>
              <a:r>
                <a:rPr kumimoji="0" lang="en-IN" sz="1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Oil tank</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
            <a:ext cx="9144000" cy="685800"/>
          </a:xfrm>
        </p:spPr>
        <p:txBody>
          <a:bodyPr>
            <a:noAutofit/>
          </a:bodyPr>
          <a:lstStyle/>
          <a:p>
            <a:r>
              <a:rPr lang="en-US" sz="2800" dirty="0" smtClean="0">
                <a:solidFill>
                  <a:srgbClr val="00B0F0"/>
                </a:solidFill>
                <a:latin typeface="Times New Roman" pitchFamily="18" charset="0"/>
                <a:cs typeface="Times New Roman" pitchFamily="18" charset="0"/>
              </a:rPr>
              <a:t>Components of a hydraulic system (shown using symbols)</a:t>
            </a:r>
            <a:endParaRPr lang="en-IN" sz="2800" dirty="0">
              <a:solidFill>
                <a:srgbClr val="00B0F0"/>
              </a:solidFill>
              <a:latin typeface="Times New Roman" pitchFamily="18" charset="0"/>
              <a:cs typeface="Times New Roman" pitchFamily="18" charset="0"/>
            </a:endParaRPr>
          </a:p>
        </p:txBody>
      </p:sp>
      <p:sp>
        <p:nvSpPr>
          <p:cNvPr id="2111" name="Rectangle 6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grpSp>
        <p:nvGrpSpPr>
          <p:cNvPr id="2049" name="Group 1"/>
          <p:cNvGrpSpPr>
            <a:grpSpLocks/>
          </p:cNvGrpSpPr>
          <p:nvPr/>
        </p:nvGrpSpPr>
        <p:grpSpPr bwMode="auto">
          <a:xfrm>
            <a:off x="2133600" y="609600"/>
            <a:ext cx="5029200" cy="6019800"/>
            <a:chOff x="0" y="0"/>
            <a:chExt cx="4433" cy="5250"/>
          </a:xfrm>
        </p:grpSpPr>
        <p:sp>
          <p:nvSpPr>
            <p:cNvPr id="2110" name="Rectangle 62"/>
            <p:cNvSpPr>
              <a:spLocks noChangeArrowheads="1"/>
            </p:cNvSpPr>
            <p:nvPr/>
          </p:nvSpPr>
          <p:spPr bwMode="auto">
            <a:xfrm>
              <a:off x="3295" y="2111"/>
              <a:ext cx="318" cy="206"/>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9" name="Line 61"/>
            <p:cNvSpPr>
              <a:spLocks noChangeShapeType="1"/>
            </p:cNvSpPr>
            <p:nvPr/>
          </p:nvSpPr>
          <p:spPr bwMode="auto">
            <a:xfrm>
              <a:off x="3401" y="2134"/>
              <a:ext cx="110" cy="17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8" name="Rectangle 60"/>
            <p:cNvSpPr>
              <a:spLocks noChangeArrowheads="1"/>
            </p:cNvSpPr>
            <p:nvPr/>
          </p:nvSpPr>
          <p:spPr bwMode="auto">
            <a:xfrm>
              <a:off x="1844" y="1761"/>
              <a:ext cx="1459" cy="563"/>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7" name="AutoShape 59"/>
            <p:cNvSpPr>
              <a:spLocks/>
            </p:cNvSpPr>
            <p:nvPr/>
          </p:nvSpPr>
          <p:spPr bwMode="auto">
            <a:xfrm>
              <a:off x="2319" y="1756"/>
              <a:ext cx="510" cy="562"/>
            </a:xfrm>
            <a:custGeom>
              <a:avLst/>
              <a:gdLst/>
              <a:ahLst/>
              <a:cxnLst>
                <a:cxn ang="0">
                  <a:pos x="508" y="0"/>
                </a:cxn>
                <a:cxn ang="0">
                  <a:pos x="510" y="562"/>
                </a:cxn>
                <a:cxn ang="0">
                  <a:pos x="0" y="17"/>
                </a:cxn>
                <a:cxn ang="0">
                  <a:pos x="1" y="543"/>
                </a:cxn>
              </a:cxnLst>
              <a:rect l="0" t="0" r="r" b="b"/>
              <a:pathLst>
                <a:path w="510" h="562">
                  <a:moveTo>
                    <a:pt x="508" y="0"/>
                  </a:moveTo>
                  <a:lnTo>
                    <a:pt x="510" y="562"/>
                  </a:lnTo>
                  <a:moveTo>
                    <a:pt x="0" y="17"/>
                  </a:moveTo>
                  <a:lnTo>
                    <a:pt x="1" y="543"/>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6" name="AutoShape 58"/>
            <p:cNvSpPr>
              <a:spLocks/>
            </p:cNvSpPr>
            <p:nvPr/>
          </p:nvSpPr>
          <p:spPr bwMode="auto">
            <a:xfrm>
              <a:off x="1930" y="1738"/>
              <a:ext cx="1285" cy="591"/>
            </a:xfrm>
            <a:custGeom>
              <a:avLst/>
              <a:gdLst/>
              <a:ahLst/>
              <a:cxnLst>
                <a:cxn ang="0">
                  <a:pos x="120" y="138"/>
                </a:cxn>
                <a:cxn ang="0">
                  <a:pos x="105" y="108"/>
                </a:cxn>
                <a:cxn ang="0">
                  <a:pos x="59" y="18"/>
                </a:cxn>
                <a:cxn ang="0">
                  <a:pos x="0" y="139"/>
                </a:cxn>
                <a:cxn ang="0">
                  <a:pos x="50" y="138"/>
                </a:cxn>
                <a:cxn ang="0">
                  <a:pos x="52" y="570"/>
                </a:cxn>
                <a:cxn ang="0">
                  <a:pos x="52" y="576"/>
                </a:cxn>
                <a:cxn ang="0">
                  <a:pos x="57" y="580"/>
                </a:cxn>
                <a:cxn ang="0">
                  <a:pos x="68" y="580"/>
                </a:cxn>
                <a:cxn ang="0">
                  <a:pos x="72" y="576"/>
                </a:cxn>
                <a:cxn ang="0">
                  <a:pos x="72" y="570"/>
                </a:cxn>
                <a:cxn ang="0">
                  <a:pos x="70" y="138"/>
                </a:cxn>
                <a:cxn ang="0">
                  <a:pos x="120" y="138"/>
                </a:cxn>
                <a:cxn ang="0">
                  <a:pos x="346" y="468"/>
                </a:cxn>
                <a:cxn ang="0">
                  <a:pos x="296" y="467"/>
                </a:cxn>
                <a:cxn ang="0">
                  <a:pos x="297" y="18"/>
                </a:cxn>
                <a:cxn ang="0">
                  <a:pos x="297" y="13"/>
                </a:cxn>
                <a:cxn ang="0">
                  <a:pos x="293" y="8"/>
                </a:cxn>
                <a:cxn ang="0">
                  <a:pos x="281" y="8"/>
                </a:cxn>
                <a:cxn ang="0">
                  <a:pos x="277" y="13"/>
                </a:cxn>
                <a:cxn ang="0">
                  <a:pos x="276" y="467"/>
                </a:cxn>
                <a:cxn ang="0">
                  <a:pos x="226" y="467"/>
                </a:cxn>
                <a:cxn ang="0">
                  <a:pos x="286" y="587"/>
                </a:cxn>
                <a:cxn ang="0">
                  <a:pos x="331" y="497"/>
                </a:cxn>
                <a:cxn ang="0">
                  <a:pos x="346" y="468"/>
                </a:cxn>
                <a:cxn ang="0">
                  <a:pos x="1284" y="590"/>
                </a:cxn>
                <a:cxn ang="0">
                  <a:pos x="1280" y="515"/>
                </a:cxn>
                <a:cxn ang="0">
                  <a:pos x="1278" y="456"/>
                </a:cxn>
                <a:cxn ang="0">
                  <a:pos x="1234" y="481"/>
                </a:cxn>
                <a:cxn ang="0">
                  <a:pos x="1126" y="287"/>
                </a:cxn>
                <a:cxn ang="0">
                  <a:pos x="1216" y="132"/>
                </a:cxn>
                <a:cxn ang="0">
                  <a:pos x="1259" y="157"/>
                </a:cxn>
                <a:cxn ang="0">
                  <a:pos x="1263" y="98"/>
                </a:cxn>
                <a:cxn ang="0">
                  <a:pos x="1268" y="23"/>
                </a:cxn>
                <a:cxn ang="0">
                  <a:pos x="1156" y="97"/>
                </a:cxn>
                <a:cxn ang="0">
                  <a:pos x="1199" y="122"/>
                </a:cxn>
                <a:cxn ang="0">
                  <a:pos x="1114" y="267"/>
                </a:cxn>
                <a:cxn ang="0">
                  <a:pos x="966" y="2"/>
                </a:cxn>
                <a:cxn ang="0">
                  <a:pos x="960" y="0"/>
                </a:cxn>
                <a:cxn ang="0">
                  <a:pos x="955" y="3"/>
                </a:cxn>
                <a:cxn ang="0">
                  <a:pos x="950" y="5"/>
                </a:cxn>
                <a:cxn ang="0">
                  <a:pos x="949" y="11"/>
                </a:cxn>
                <a:cxn ang="0">
                  <a:pos x="951" y="16"/>
                </a:cxn>
                <a:cxn ang="0">
                  <a:pos x="1103" y="287"/>
                </a:cxn>
                <a:cxn ang="0">
                  <a:pos x="949" y="551"/>
                </a:cxn>
                <a:cxn ang="0">
                  <a:pos x="950" y="557"/>
                </a:cxn>
                <a:cxn ang="0">
                  <a:pos x="960" y="563"/>
                </a:cxn>
                <a:cxn ang="0">
                  <a:pos x="966" y="561"/>
                </a:cxn>
                <a:cxn ang="0">
                  <a:pos x="1114" y="307"/>
                </a:cxn>
                <a:cxn ang="0">
                  <a:pos x="1217" y="491"/>
                </a:cxn>
                <a:cxn ang="0">
                  <a:pos x="1173" y="515"/>
                </a:cxn>
                <a:cxn ang="0">
                  <a:pos x="1284" y="590"/>
                </a:cxn>
              </a:cxnLst>
              <a:rect l="0" t="0" r="r" b="b"/>
              <a:pathLst>
                <a:path w="1285" h="591">
                  <a:moveTo>
                    <a:pt x="120" y="138"/>
                  </a:moveTo>
                  <a:lnTo>
                    <a:pt x="105" y="108"/>
                  </a:lnTo>
                  <a:lnTo>
                    <a:pt x="59" y="18"/>
                  </a:lnTo>
                  <a:lnTo>
                    <a:pt x="0" y="139"/>
                  </a:lnTo>
                  <a:lnTo>
                    <a:pt x="50" y="138"/>
                  </a:lnTo>
                  <a:lnTo>
                    <a:pt x="52" y="570"/>
                  </a:lnTo>
                  <a:lnTo>
                    <a:pt x="52" y="576"/>
                  </a:lnTo>
                  <a:lnTo>
                    <a:pt x="57" y="580"/>
                  </a:lnTo>
                  <a:lnTo>
                    <a:pt x="68" y="580"/>
                  </a:lnTo>
                  <a:lnTo>
                    <a:pt x="72" y="576"/>
                  </a:lnTo>
                  <a:lnTo>
                    <a:pt x="72" y="570"/>
                  </a:lnTo>
                  <a:lnTo>
                    <a:pt x="70" y="138"/>
                  </a:lnTo>
                  <a:lnTo>
                    <a:pt x="120" y="138"/>
                  </a:lnTo>
                  <a:close/>
                  <a:moveTo>
                    <a:pt x="346" y="468"/>
                  </a:moveTo>
                  <a:lnTo>
                    <a:pt x="296" y="467"/>
                  </a:lnTo>
                  <a:lnTo>
                    <a:pt x="297" y="18"/>
                  </a:lnTo>
                  <a:lnTo>
                    <a:pt x="297" y="13"/>
                  </a:lnTo>
                  <a:lnTo>
                    <a:pt x="293" y="8"/>
                  </a:lnTo>
                  <a:lnTo>
                    <a:pt x="281" y="8"/>
                  </a:lnTo>
                  <a:lnTo>
                    <a:pt x="277" y="13"/>
                  </a:lnTo>
                  <a:lnTo>
                    <a:pt x="276" y="467"/>
                  </a:lnTo>
                  <a:lnTo>
                    <a:pt x="226" y="467"/>
                  </a:lnTo>
                  <a:lnTo>
                    <a:pt x="286" y="587"/>
                  </a:lnTo>
                  <a:lnTo>
                    <a:pt x="331" y="497"/>
                  </a:lnTo>
                  <a:lnTo>
                    <a:pt x="346" y="468"/>
                  </a:lnTo>
                  <a:close/>
                  <a:moveTo>
                    <a:pt x="1284" y="590"/>
                  </a:moveTo>
                  <a:lnTo>
                    <a:pt x="1280" y="515"/>
                  </a:lnTo>
                  <a:lnTo>
                    <a:pt x="1278" y="456"/>
                  </a:lnTo>
                  <a:lnTo>
                    <a:pt x="1234" y="481"/>
                  </a:lnTo>
                  <a:lnTo>
                    <a:pt x="1126" y="287"/>
                  </a:lnTo>
                  <a:lnTo>
                    <a:pt x="1216" y="132"/>
                  </a:lnTo>
                  <a:lnTo>
                    <a:pt x="1259" y="157"/>
                  </a:lnTo>
                  <a:lnTo>
                    <a:pt x="1263" y="98"/>
                  </a:lnTo>
                  <a:lnTo>
                    <a:pt x="1268" y="23"/>
                  </a:lnTo>
                  <a:lnTo>
                    <a:pt x="1156" y="97"/>
                  </a:lnTo>
                  <a:lnTo>
                    <a:pt x="1199" y="122"/>
                  </a:lnTo>
                  <a:lnTo>
                    <a:pt x="1114" y="267"/>
                  </a:lnTo>
                  <a:lnTo>
                    <a:pt x="966" y="2"/>
                  </a:lnTo>
                  <a:lnTo>
                    <a:pt x="960" y="0"/>
                  </a:lnTo>
                  <a:lnTo>
                    <a:pt x="955" y="3"/>
                  </a:lnTo>
                  <a:lnTo>
                    <a:pt x="950" y="5"/>
                  </a:lnTo>
                  <a:lnTo>
                    <a:pt x="949" y="11"/>
                  </a:lnTo>
                  <a:lnTo>
                    <a:pt x="951" y="16"/>
                  </a:lnTo>
                  <a:lnTo>
                    <a:pt x="1103" y="287"/>
                  </a:lnTo>
                  <a:lnTo>
                    <a:pt x="949" y="551"/>
                  </a:lnTo>
                  <a:lnTo>
                    <a:pt x="950" y="557"/>
                  </a:lnTo>
                  <a:lnTo>
                    <a:pt x="960" y="563"/>
                  </a:lnTo>
                  <a:lnTo>
                    <a:pt x="966" y="561"/>
                  </a:lnTo>
                  <a:lnTo>
                    <a:pt x="1114" y="307"/>
                  </a:lnTo>
                  <a:lnTo>
                    <a:pt x="1217" y="491"/>
                  </a:lnTo>
                  <a:lnTo>
                    <a:pt x="1173" y="515"/>
                  </a:lnTo>
                  <a:lnTo>
                    <a:pt x="1284" y="5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5" name="Line 57"/>
            <p:cNvSpPr>
              <a:spLocks noChangeShapeType="1"/>
            </p:cNvSpPr>
            <p:nvPr/>
          </p:nvSpPr>
          <p:spPr bwMode="auto">
            <a:xfrm>
              <a:off x="2725" y="1902"/>
              <a:ext cx="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4" name="Line 56"/>
            <p:cNvSpPr>
              <a:spLocks noChangeShapeType="1"/>
            </p:cNvSpPr>
            <p:nvPr/>
          </p:nvSpPr>
          <p:spPr bwMode="auto">
            <a:xfrm>
              <a:off x="2652" y="1754"/>
              <a:ext cx="0" cy="157"/>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3" name="Line 55"/>
            <p:cNvSpPr>
              <a:spLocks noChangeShapeType="1"/>
            </p:cNvSpPr>
            <p:nvPr/>
          </p:nvSpPr>
          <p:spPr bwMode="auto">
            <a:xfrm>
              <a:off x="2528" y="1900"/>
              <a:ext cx="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2" name="Line 54"/>
            <p:cNvSpPr>
              <a:spLocks noChangeShapeType="1"/>
            </p:cNvSpPr>
            <p:nvPr/>
          </p:nvSpPr>
          <p:spPr bwMode="auto">
            <a:xfrm>
              <a:off x="2454" y="1752"/>
              <a:ext cx="0" cy="157"/>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1" name="Rectangle 53"/>
            <p:cNvSpPr>
              <a:spLocks noChangeArrowheads="1"/>
            </p:cNvSpPr>
            <p:nvPr/>
          </p:nvSpPr>
          <p:spPr bwMode="auto">
            <a:xfrm>
              <a:off x="1519" y="2111"/>
              <a:ext cx="318" cy="206"/>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100" name="AutoShape 52"/>
            <p:cNvSpPr>
              <a:spLocks/>
            </p:cNvSpPr>
            <p:nvPr/>
          </p:nvSpPr>
          <p:spPr bwMode="auto">
            <a:xfrm>
              <a:off x="1633" y="2137"/>
              <a:ext cx="894" cy="168"/>
            </a:xfrm>
            <a:custGeom>
              <a:avLst/>
              <a:gdLst/>
              <a:ahLst/>
              <a:cxnLst>
                <a:cxn ang="0">
                  <a:pos x="76" y="0"/>
                </a:cxn>
                <a:cxn ang="0">
                  <a:pos x="0" y="168"/>
                </a:cxn>
                <a:cxn ang="0">
                  <a:pos x="749" y="47"/>
                </a:cxn>
                <a:cxn ang="0">
                  <a:pos x="894" y="47"/>
                </a:cxn>
              </a:cxnLst>
              <a:rect l="0" t="0" r="r" b="b"/>
              <a:pathLst>
                <a:path w="894" h="168">
                  <a:moveTo>
                    <a:pt x="76" y="0"/>
                  </a:moveTo>
                  <a:lnTo>
                    <a:pt x="0" y="168"/>
                  </a:lnTo>
                  <a:moveTo>
                    <a:pt x="749" y="47"/>
                  </a:moveTo>
                  <a:lnTo>
                    <a:pt x="894" y="4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9" name="Line 51"/>
            <p:cNvSpPr>
              <a:spLocks noChangeShapeType="1"/>
            </p:cNvSpPr>
            <p:nvPr/>
          </p:nvSpPr>
          <p:spPr bwMode="auto">
            <a:xfrm>
              <a:off x="2455" y="2176"/>
              <a:ext cx="0" cy="158"/>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8" name="Line 50"/>
            <p:cNvSpPr>
              <a:spLocks noChangeShapeType="1"/>
            </p:cNvSpPr>
            <p:nvPr/>
          </p:nvSpPr>
          <p:spPr bwMode="auto">
            <a:xfrm>
              <a:off x="2579" y="2186"/>
              <a:ext cx="14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7" name="Line 49"/>
            <p:cNvSpPr>
              <a:spLocks noChangeShapeType="1"/>
            </p:cNvSpPr>
            <p:nvPr/>
          </p:nvSpPr>
          <p:spPr bwMode="auto">
            <a:xfrm>
              <a:off x="2653" y="2178"/>
              <a:ext cx="0" cy="158"/>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pic>
          <p:nvPicPr>
            <p:cNvPr id="2096" name="Picture 48"/>
            <p:cNvPicPr>
              <a:picLocks noChangeAspect="1" noChangeArrowheads="1"/>
            </p:cNvPicPr>
            <p:nvPr/>
          </p:nvPicPr>
          <p:blipFill>
            <a:blip r:embed="rId2"/>
            <a:srcRect/>
            <a:stretch>
              <a:fillRect/>
            </a:stretch>
          </p:blipFill>
          <p:spPr bwMode="auto">
            <a:xfrm>
              <a:off x="1577" y="1814"/>
              <a:ext cx="275" cy="185"/>
            </a:xfrm>
            <a:prstGeom prst="rect">
              <a:avLst/>
            </a:prstGeom>
            <a:noFill/>
          </p:spPr>
        </p:pic>
        <p:pic>
          <p:nvPicPr>
            <p:cNvPr id="2095" name="Picture 47"/>
            <p:cNvPicPr>
              <a:picLocks noChangeAspect="1" noChangeArrowheads="1"/>
            </p:cNvPicPr>
            <p:nvPr/>
          </p:nvPicPr>
          <p:blipFill>
            <a:blip r:embed="rId3"/>
            <a:srcRect/>
            <a:stretch>
              <a:fillRect/>
            </a:stretch>
          </p:blipFill>
          <p:spPr bwMode="auto">
            <a:xfrm>
              <a:off x="3294" y="1799"/>
              <a:ext cx="274" cy="185"/>
            </a:xfrm>
            <a:prstGeom prst="rect">
              <a:avLst/>
            </a:prstGeom>
            <a:noFill/>
          </p:spPr>
        </p:pic>
        <p:sp>
          <p:nvSpPr>
            <p:cNvPr id="2094" name="AutoShape 46"/>
            <p:cNvSpPr>
              <a:spLocks/>
            </p:cNvSpPr>
            <p:nvPr/>
          </p:nvSpPr>
          <p:spPr bwMode="auto">
            <a:xfrm>
              <a:off x="2447" y="927"/>
              <a:ext cx="704" cy="880"/>
            </a:xfrm>
            <a:custGeom>
              <a:avLst/>
              <a:gdLst/>
              <a:ahLst/>
              <a:cxnLst>
                <a:cxn ang="0">
                  <a:pos x="0" y="408"/>
                </a:cxn>
                <a:cxn ang="0">
                  <a:pos x="1" y="854"/>
                </a:cxn>
                <a:cxn ang="0">
                  <a:pos x="194" y="432"/>
                </a:cxn>
                <a:cxn ang="0">
                  <a:pos x="704" y="433"/>
                </a:cxn>
                <a:cxn ang="0">
                  <a:pos x="704" y="0"/>
                </a:cxn>
                <a:cxn ang="0">
                  <a:pos x="704" y="433"/>
                </a:cxn>
                <a:cxn ang="0">
                  <a:pos x="194" y="432"/>
                </a:cxn>
                <a:cxn ang="0">
                  <a:pos x="197" y="880"/>
                </a:cxn>
              </a:cxnLst>
              <a:rect l="0" t="0" r="r" b="b"/>
              <a:pathLst>
                <a:path w="704" h="880">
                  <a:moveTo>
                    <a:pt x="0" y="408"/>
                  </a:moveTo>
                  <a:lnTo>
                    <a:pt x="1" y="854"/>
                  </a:lnTo>
                  <a:moveTo>
                    <a:pt x="194" y="432"/>
                  </a:moveTo>
                  <a:lnTo>
                    <a:pt x="704" y="433"/>
                  </a:lnTo>
                  <a:moveTo>
                    <a:pt x="704" y="0"/>
                  </a:moveTo>
                  <a:lnTo>
                    <a:pt x="704" y="433"/>
                  </a:lnTo>
                  <a:moveTo>
                    <a:pt x="194" y="432"/>
                  </a:moveTo>
                  <a:lnTo>
                    <a:pt x="197" y="88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3" name="Line 45"/>
            <p:cNvSpPr>
              <a:spLocks noChangeShapeType="1"/>
            </p:cNvSpPr>
            <p:nvPr/>
          </p:nvSpPr>
          <p:spPr bwMode="auto">
            <a:xfrm>
              <a:off x="2034" y="927"/>
              <a:ext cx="0" cy="417"/>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2" name="Line 44"/>
            <p:cNvSpPr>
              <a:spLocks noChangeShapeType="1"/>
            </p:cNvSpPr>
            <p:nvPr/>
          </p:nvSpPr>
          <p:spPr bwMode="auto">
            <a:xfrm>
              <a:off x="2033" y="1336"/>
              <a:ext cx="414"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91" name="Rectangle 43"/>
            <p:cNvSpPr>
              <a:spLocks noChangeArrowheads="1"/>
            </p:cNvSpPr>
            <p:nvPr/>
          </p:nvSpPr>
          <p:spPr bwMode="auto">
            <a:xfrm>
              <a:off x="1968" y="234"/>
              <a:ext cx="1355" cy="693"/>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pic>
          <p:nvPicPr>
            <p:cNvPr id="2090" name="Picture 42"/>
            <p:cNvPicPr>
              <a:picLocks noChangeAspect="1" noChangeArrowheads="1"/>
            </p:cNvPicPr>
            <p:nvPr/>
          </p:nvPicPr>
          <p:blipFill>
            <a:blip r:embed="rId4"/>
            <a:srcRect/>
            <a:stretch>
              <a:fillRect/>
            </a:stretch>
          </p:blipFill>
          <p:spPr bwMode="auto">
            <a:xfrm>
              <a:off x="2101" y="234"/>
              <a:ext cx="159" cy="693"/>
            </a:xfrm>
            <a:prstGeom prst="rect">
              <a:avLst/>
            </a:prstGeom>
            <a:noFill/>
          </p:spPr>
        </p:pic>
        <p:sp>
          <p:nvSpPr>
            <p:cNvPr id="2089" name="Rectangle 41"/>
            <p:cNvSpPr>
              <a:spLocks noChangeArrowheads="1"/>
            </p:cNvSpPr>
            <p:nvPr/>
          </p:nvSpPr>
          <p:spPr bwMode="auto">
            <a:xfrm>
              <a:off x="2101" y="234"/>
              <a:ext cx="159" cy="693"/>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pic>
          <p:nvPicPr>
            <p:cNvPr id="2088" name="Picture 40"/>
            <p:cNvPicPr>
              <a:picLocks noChangeAspect="1" noChangeArrowheads="1"/>
            </p:cNvPicPr>
            <p:nvPr/>
          </p:nvPicPr>
          <p:blipFill>
            <a:blip r:embed="rId5"/>
            <a:srcRect/>
            <a:stretch>
              <a:fillRect/>
            </a:stretch>
          </p:blipFill>
          <p:spPr bwMode="auto">
            <a:xfrm>
              <a:off x="2260" y="501"/>
              <a:ext cx="1348" cy="99"/>
            </a:xfrm>
            <a:prstGeom prst="rect">
              <a:avLst/>
            </a:prstGeom>
            <a:noFill/>
          </p:spPr>
        </p:pic>
        <p:sp>
          <p:nvSpPr>
            <p:cNvPr id="2087" name="Rectangle 39"/>
            <p:cNvSpPr>
              <a:spLocks noChangeArrowheads="1"/>
            </p:cNvSpPr>
            <p:nvPr/>
          </p:nvSpPr>
          <p:spPr bwMode="auto">
            <a:xfrm>
              <a:off x="2260" y="501"/>
              <a:ext cx="1348" cy="99"/>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6" name="AutoShape 38"/>
            <p:cNvSpPr>
              <a:spLocks/>
            </p:cNvSpPr>
            <p:nvPr/>
          </p:nvSpPr>
          <p:spPr bwMode="auto">
            <a:xfrm>
              <a:off x="3507" y="337"/>
              <a:ext cx="876" cy="120"/>
            </a:xfrm>
            <a:custGeom>
              <a:avLst/>
              <a:gdLst/>
              <a:ahLst/>
              <a:cxnLst>
                <a:cxn ang="0">
                  <a:pos x="756" y="70"/>
                </a:cxn>
                <a:cxn ang="0">
                  <a:pos x="756" y="120"/>
                </a:cxn>
                <a:cxn ang="0">
                  <a:pos x="856" y="70"/>
                </a:cxn>
                <a:cxn ang="0">
                  <a:pos x="756" y="70"/>
                </a:cxn>
                <a:cxn ang="0">
                  <a:pos x="756" y="50"/>
                </a:cxn>
                <a:cxn ang="0">
                  <a:pos x="756" y="70"/>
                </a:cxn>
                <a:cxn ang="0">
                  <a:pos x="782" y="70"/>
                </a:cxn>
                <a:cxn ang="0">
                  <a:pos x="786" y="66"/>
                </a:cxn>
                <a:cxn ang="0">
                  <a:pos x="786" y="55"/>
                </a:cxn>
                <a:cxn ang="0">
                  <a:pos x="782" y="50"/>
                </a:cxn>
                <a:cxn ang="0">
                  <a:pos x="756" y="50"/>
                </a:cxn>
                <a:cxn ang="0">
                  <a:pos x="756" y="0"/>
                </a:cxn>
                <a:cxn ang="0">
                  <a:pos x="756" y="50"/>
                </a:cxn>
                <a:cxn ang="0">
                  <a:pos x="776" y="50"/>
                </a:cxn>
                <a:cxn ang="0">
                  <a:pos x="782" y="50"/>
                </a:cxn>
                <a:cxn ang="0">
                  <a:pos x="786" y="55"/>
                </a:cxn>
                <a:cxn ang="0">
                  <a:pos x="786" y="66"/>
                </a:cxn>
                <a:cxn ang="0">
                  <a:pos x="782" y="70"/>
                </a:cxn>
                <a:cxn ang="0">
                  <a:pos x="856" y="70"/>
                </a:cxn>
                <a:cxn ang="0">
                  <a:pos x="876" y="60"/>
                </a:cxn>
                <a:cxn ang="0">
                  <a:pos x="756" y="0"/>
                </a:cxn>
                <a:cxn ang="0">
                  <a:pos x="10" y="49"/>
                </a:cxn>
                <a:cxn ang="0">
                  <a:pos x="4" y="49"/>
                </a:cxn>
                <a:cxn ang="0">
                  <a:pos x="0" y="54"/>
                </a:cxn>
                <a:cxn ang="0">
                  <a:pos x="0" y="65"/>
                </a:cxn>
                <a:cxn ang="0">
                  <a:pos x="4" y="69"/>
                </a:cxn>
                <a:cxn ang="0">
                  <a:pos x="756" y="70"/>
                </a:cxn>
                <a:cxn ang="0">
                  <a:pos x="756" y="50"/>
                </a:cxn>
                <a:cxn ang="0">
                  <a:pos x="10" y="49"/>
                </a:cxn>
              </a:cxnLst>
              <a:rect l="0" t="0" r="r" b="b"/>
              <a:pathLst>
                <a:path w="876" h="120">
                  <a:moveTo>
                    <a:pt x="756" y="70"/>
                  </a:moveTo>
                  <a:lnTo>
                    <a:pt x="756" y="120"/>
                  </a:lnTo>
                  <a:lnTo>
                    <a:pt x="856" y="70"/>
                  </a:lnTo>
                  <a:lnTo>
                    <a:pt x="756" y="70"/>
                  </a:lnTo>
                  <a:close/>
                  <a:moveTo>
                    <a:pt x="756" y="50"/>
                  </a:moveTo>
                  <a:lnTo>
                    <a:pt x="756" y="70"/>
                  </a:lnTo>
                  <a:lnTo>
                    <a:pt x="782" y="70"/>
                  </a:lnTo>
                  <a:lnTo>
                    <a:pt x="786" y="66"/>
                  </a:lnTo>
                  <a:lnTo>
                    <a:pt x="786" y="55"/>
                  </a:lnTo>
                  <a:lnTo>
                    <a:pt x="782" y="50"/>
                  </a:lnTo>
                  <a:lnTo>
                    <a:pt x="756" y="50"/>
                  </a:lnTo>
                  <a:close/>
                  <a:moveTo>
                    <a:pt x="756" y="0"/>
                  </a:moveTo>
                  <a:lnTo>
                    <a:pt x="756" y="50"/>
                  </a:lnTo>
                  <a:lnTo>
                    <a:pt x="776" y="50"/>
                  </a:lnTo>
                  <a:lnTo>
                    <a:pt x="782" y="50"/>
                  </a:lnTo>
                  <a:lnTo>
                    <a:pt x="786" y="55"/>
                  </a:lnTo>
                  <a:lnTo>
                    <a:pt x="786" y="66"/>
                  </a:lnTo>
                  <a:lnTo>
                    <a:pt x="782" y="70"/>
                  </a:lnTo>
                  <a:lnTo>
                    <a:pt x="856" y="70"/>
                  </a:lnTo>
                  <a:lnTo>
                    <a:pt x="876" y="60"/>
                  </a:lnTo>
                  <a:lnTo>
                    <a:pt x="756" y="0"/>
                  </a:lnTo>
                  <a:close/>
                  <a:moveTo>
                    <a:pt x="10" y="49"/>
                  </a:moveTo>
                  <a:lnTo>
                    <a:pt x="4" y="49"/>
                  </a:lnTo>
                  <a:lnTo>
                    <a:pt x="0" y="54"/>
                  </a:lnTo>
                  <a:lnTo>
                    <a:pt x="0" y="65"/>
                  </a:lnTo>
                  <a:lnTo>
                    <a:pt x="4" y="69"/>
                  </a:lnTo>
                  <a:lnTo>
                    <a:pt x="756" y="70"/>
                  </a:lnTo>
                  <a:lnTo>
                    <a:pt x="756" y="50"/>
                  </a:lnTo>
                  <a:lnTo>
                    <a:pt x="10" y="4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5" name="Line 37"/>
            <p:cNvSpPr>
              <a:spLocks noChangeShapeType="1"/>
            </p:cNvSpPr>
            <p:nvPr/>
          </p:nvSpPr>
          <p:spPr bwMode="auto">
            <a:xfrm>
              <a:off x="2452" y="2916"/>
              <a:ext cx="1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4" name="Rectangle 36"/>
            <p:cNvSpPr>
              <a:spLocks noChangeArrowheads="1"/>
            </p:cNvSpPr>
            <p:nvPr/>
          </p:nvSpPr>
          <p:spPr bwMode="auto">
            <a:xfrm>
              <a:off x="1721" y="3166"/>
              <a:ext cx="467" cy="446"/>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3" name="AutoShape 35"/>
            <p:cNvSpPr>
              <a:spLocks/>
            </p:cNvSpPr>
            <p:nvPr/>
          </p:nvSpPr>
          <p:spPr bwMode="auto">
            <a:xfrm>
              <a:off x="1711" y="3229"/>
              <a:ext cx="477" cy="120"/>
            </a:xfrm>
            <a:custGeom>
              <a:avLst/>
              <a:gdLst/>
              <a:ahLst/>
              <a:cxnLst>
                <a:cxn ang="0">
                  <a:pos x="357" y="70"/>
                </a:cxn>
                <a:cxn ang="0">
                  <a:pos x="357" y="120"/>
                </a:cxn>
                <a:cxn ang="0">
                  <a:pos x="457" y="70"/>
                </a:cxn>
                <a:cxn ang="0">
                  <a:pos x="383" y="70"/>
                </a:cxn>
                <a:cxn ang="0">
                  <a:pos x="357" y="70"/>
                </a:cxn>
                <a:cxn ang="0">
                  <a:pos x="357" y="50"/>
                </a:cxn>
                <a:cxn ang="0">
                  <a:pos x="357" y="70"/>
                </a:cxn>
                <a:cxn ang="0">
                  <a:pos x="383" y="70"/>
                </a:cxn>
                <a:cxn ang="0">
                  <a:pos x="387" y="66"/>
                </a:cxn>
                <a:cxn ang="0">
                  <a:pos x="387" y="55"/>
                </a:cxn>
                <a:cxn ang="0">
                  <a:pos x="383" y="50"/>
                </a:cxn>
                <a:cxn ang="0">
                  <a:pos x="357" y="50"/>
                </a:cxn>
                <a:cxn ang="0">
                  <a:pos x="357" y="0"/>
                </a:cxn>
                <a:cxn ang="0">
                  <a:pos x="357" y="50"/>
                </a:cxn>
                <a:cxn ang="0">
                  <a:pos x="377" y="50"/>
                </a:cxn>
                <a:cxn ang="0">
                  <a:pos x="383" y="50"/>
                </a:cxn>
                <a:cxn ang="0">
                  <a:pos x="387" y="55"/>
                </a:cxn>
                <a:cxn ang="0">
                  <a:pos x="387" y="66"/>
                </a:cxn>
                <a:cxn ang="0">
                  <a:pos x="383" y="70"/>
                </a:cxn>
                <a:cxn ang="0">
                  <a:pos x="457" y="70"/>
                </a:cxn>
                <a:cxn ang="0">
                  <a:pos x="477" y="60"/>
                </a:cxn>
                <a:cxn ang="0">
                  <a:pos x="357" y="0"/>
                </a:cxn>
                <a:cxn ang="0">
                  <a:pos x="10" y="49"/>
                </a:cxn>
                <a:cxn ang="0">
                  <a:pos x="4" y="49"/>
                </a:cxn>
                <a:cxn ang="0">
                  <a:pos x="0" y="54"/>
                </a:cxn>
                <a:cxn ang="0">
                  <a:pos x="0" y="65"/>
                </a:cxn>
                <a:cxn ang="0">
                  <a:pos x="4" y="69"/>
                </a:cxn>
                <a:cxn ang="0">
                  <a:pos x="357" y="70"/>
                </a:cxn>
                <a:cxn ang="0">
                  <a:pos x="357" y="50"/>
                </a:cxn>
                <a:cxn ang="0">
                  <a:pos x="10" y="49"/>
                </a:cxn>
              </a:cxnLst>
              <a:rect l="0" t="0" r="r" b="b"/>
              <a:pathLst>
                <a:path w="477" h="120">
                  <a:moveTo>
                    <a:pt x="357" y="70"/>
                  </a:moveTo>
                  <a:lnTo>
                    <a:pt x="357" y="120"/>
                  </a:lnTo>
                  <a:lnTo>
                    <a:pt x="457" y="70"/>
                  </a:lnTo>
                  <a:lnTo>
                    <a:pt x="383" y="70"/>
                  </a:lnTo>
                  <a:lnTo>
                    <a:pt x="357" y="70"/>
                  </a:lnTo>
                  <a:close/>
                  <a:moveTo>
                    <a:pt x="357" y="50"/>
                  </a:moveTo>
                  <a:lnTo>
                    <a:pt x="357" y="70"/>
                  </a:lnTo>
                  <a:lnTo>
                    <a:pt x="383" y="70"/>
                  </a:lnTo>
                  <a:lnTo>
                    <a:pt x="387" y="66"/>
                  </a:lnTo>
                  <a:lnTo>
                    <a:pt x="387" y="55"/>
                  </a:lnTo>
                  <a:lnTo>
                    <a:pt x="383" y="50"/>
                  </a:lnTo>
                  <a:lnTo>
                    <a:pt x="357" y="50"/>
                  </a:lnTo>
                  <a:close/>
                  <a:moveTo>
                    <a:pt x="357" y="0"/>
                  </a:moveTo>
                  <a:lnTo>
                    <a:pt x="357" y="50"/>
                  </a:lnTo>
                  <a:lnTo>
                    <a:pt x="377" y="50"/>
                  </a:lnTo>
                  <a:lnTo>
                    <a:pt x="383" y="50"/>
                  </a:lnTo>
                  <a:lnTo>
                    <a:pt x="387" y="55"/>
                  </a:lnTo>
                  <a:lnTo>
                    <a:pt x="387" y="66"/>
                  </a:lnTo>
                  <a:lnTo>
                    <a:pt x="383" y="70"/>
                  </a:lnTo>
                  <a:lnTo>
                    <a:pt x="457" y="70"/>
                  </a:lnTo>
                  <a:lnTo>
                    <a:pt x="477" y="60"/>
                  </a:lnTo>
                  <a:lnTo>
                    <a:pt x="357" y="0"/>
                  </a:lnTo>
                  <a:close/>
                  <a:moveTo>
                    <a:pt x="10" y="49"/>
                  </a:moveTo>
                  <a:lnTo>
                    <a:pt x="4" y="49"/>
                  </a:lnTo>
                  <a:lnTo>
                    <a:pt x="0" y="54"/>
                  </a:lnTo>
                  <a:lnTo>
                    <a:pt x="0" y="65"/>
                  </a:lnTo>
                  <a:lnTo>
                    <a:pt x="4" y="69"/>
                  </a:lnTo>
                  <a:lnTo>
                    <a:pt x="357" y="70"/>
                  </a:lnTo>
                  <a:lnTo>
                    <a:pt x="357" y="50"/>
                  </a:lnTo>
                  <a:lnTo>
                    <a:pt x="10" y="4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2" name="AutoShape 34"/>
            <p:cNvSpPr>
              <a:spLocks/>
            </p:cNvSpPr>
            <p:nvPr/>
          </p:nvSpPr>
          <p:spPr bwMode="auto">
            <a:xfrm>
              <a:off x="2189" y="3389"/>
              <a:ext cx="315" cy="1002"/>
            </a:xfrm>
            <a:custGeom>
              <a:avLst/>
              <a:gdLst/>
              <a:ahLst/>
              <a:cxnLst>
                <a:cxn ang="0">
                  <a:pos x="0" y="0"/>
                </a:cxn>
                <a:cxn ang="0">
                  <a:pos x="315" y="1"/>
                </a:cxn>
                <a:cxn ang="0">
                  <a:pos x="300" y="0"/>
                </a:cxn>
                <a:cxn ang="0">
                  <a:pos x="300" y="1002"/>
                </a:cxn>
              </a:cxnLst>
              <a:rect l="0" t="0" r="r" b="b"/>
              <a:pathLst>
                <a:path w="315" h="1002">
                  <a:moveTo>
                    <a:pt x="0" y="0"/>
                  </a:moveTo>
                  <a:lnTo>
                    <a:pt x="315" y="1"/>
                  </a:lnTo>
                  <a:moveTo>
                    <a:pt x="300" y="0"/>
                  </a:moveTo>
                  <a:lnTo>
                    <a:pt x="300" y="1002"/>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1" name="Freeform 33"/>
            <p:cNvSpPr>
              <a:spLocks/>
            </p:cNvSpPr>
            <p:nvPr/>
          </p:nvSpPr>
          <p:spPr bwMode="auto">
            <a:xfrm>
              <a:off x="1800" y="3595"/>
              <a:ext cx="291" cy="165"/>
            </a:xfrm>
            <a:custGeom>
              <a:avLst/>
              <a:gdLst/>
              <a:ahLst/>
              <a:cxnLst>
                <a:cxn ang="0">
                  <a:pos x="290" y="77"/>
                </a:cxn>
                <a:cxn ang="0">
                  <a:pos x="290" y="77"/>
                </a:cxn>
                <a:cxn ang="0">
                  <a:pos x="290" y="50"/>
                </a:cxn>
                <a:cxn ang="0">
                  <a:pos x="289" y="50"/>
                </a:cxn>
                <a:cxn ang="0">
                  <a:pos x="289" y="41"/>
                </a:cxn>
                <a:cxn ang="0">
                  <a:pos x="289" y="26"/>
                </a:cxn>
                <a:cxn ang="0">
                  <a:pos x="289" y="0"/>
                </a:cxn>
                <a:cxn ang="0">
                  <a:pos x="24" y="0"/>
                </a:cxn>
                <a:cxn ang="0">
                  <a:pos x="24" y="100"/>
                </a:cxn>
                <a:cxn ang="0">
                  <a:pos x="0" y="100"/>
                </a:cxn>
                <a:cxn ang="0">
                  <a:pos x="0" y="127"/>
                </a:cxn>
                <a:cxn ang="0">
                  <a:pos x="0" y="141"/>
                </a:cxn>
                <a:cxn ang="0">
                  <a:pos x="0" y="165"/>
                </a:cxn>
                <a:cxn ang="0">
                  <a:pos x="265" y="165"/>
                </a:cxn>
                <a:cxn ang="0">
                  <a:pos x="265" y="141"/>
                </a:cxn>
                <a:cxn ang="0">
                  <a:pos x="265" y="127"/>
                </a:cxn>
                <a:cxn ang="0">
                  <a:pos x="265" y="115"/>
                </a:cxn>
                <a:cxn ang="0">
                  <a:pos x="290" y="115"/>
                </a:cxn>
                <a:cxn ang="0">
                  <a:pos x="290" y="77"/>
                </a:cxn>
              </a:cxnLst>
              <a:rect l="0" t="0" r="r" b="b"/>
              <a:pathLst>
                <a:path w="291" h="165">
                  <a:moveTo>
                    <a:pt x="290" y="77"/>
                  </a:moveTo>
                  <a:lnTo>
                    <a:pt x="290" y="77"/>
                  </a:lnTo>
                  <a:lnTo>
                    <a:pt x="290" y="50"/>
                  </a:lnTo>
                  <a:lnTo>
                    <a:pt x="289" y="50"/>
                  </a:lnTo>
                  <a:lnTo>
                    <a:pt x="289" y="41"/>
                  </a:lnTo>
                  <a:lnTo>
                    <a:pt x="289" y="26"/>
                  </a:lnTo>
                  <a:lnTo>
                    <a:pt x="289" y="0"/>
                  </a:lnTo>
                  <a:lnTo>
                    <a:pt x="24" y="0"/>
                  </a:lnTo>
                  <a:lnTo>
                    <a:pt x="24" y="100"/>
                  </a:lnTo>
                  <a:lnTo>
                    <a:pt x="0" y="100"/>
                  </a:lnTo>
                  <a:lnTo>
                    <a:pt x="0" y="127"/>
                  </a:lnTo>
                  <a:lnTo>
                    <a:pt x="0" y="141"/>
                  </a:lnTo>
                  <a:lnTo>
                    <a:pt x="0" y="165"/>
                  </a:lnTo>
                  <a:lnTo>
                    <a:pt x="265" y="165"/>
                  </a:lnTo>
                  <a:lnTo>
                    <a:pt x="265" y="141"/>
                  </a:lnTo>
                  <a:lnTo>
                    <a:pt x="265" y="127"/>
                  </a:lnTo>
                  <a:lnTo>
                    <a:pt x="265" y="115"/>
                  </a:lnTo>
                  <a:lnTo>
                    <a:pt x="290" y="115"/>
                  </a:lnTo>
                  <a:lnTo>
                    <a:pt x="290" y="7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80" name="Line 32"/>
            <p:cNvSpPr>
              <a:spLocks noChangeShapeType="1"/>
            </p:cNvSpPr>
            <p:nvPr/>
          </p:nvSpPr>
          <p:spPr bwMode="auto">
            <a:xfrm>
              <a:off x="1970" y="3166"/>
              <a:ext cx="0"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9" name="Line 31"/>
            <p:cNvSpPr>
              <a:spLocks noChangeShapeType="1"/>
            </p:cNvSpPr>
            <p:nvPr/>
          </p:nvSpPr>
          <p:spPr bwMode="auto">
            <a:xfrm>
              <a:off x="345" y="2967"/>
              <a:ext cx="1" cy="5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8" name="Freeform 30"/>
            <p:cNvSpPr>
              <a:spLocks/>
            </p:cNvSpPr>
            <p:nvPr/>
          </p:nvSpPr>
          <p:spPr bwMode="auto">
            <a:xfrm>
              <a:off x="83" y="3111"/>
              <a:ext cx="524" cy="524"/>
            </a:xfrm>
            <a:custGeom>
              <a:avLst/>
              <a:gdLst/>
              <a:ahLst/>
              <a:cxnLst>
                <a:cxn ang="0">
                  <a:pos x="263" y="0"/>
                </a:cxn>
                <a:cxn ang="0">
                  <a:pos x="0" y="263"/>
                </a:cxn>
                <a:cxn ang="0">
                  <a:pos x="261" y="523"/>
                </a:cxn>
                <a:cxn ang="0">
                  <a:pos x="524" y="260"/>
                </a:cxn>
                <a:cxn ang="0">
                  <a:pos x="263" y="0"/>
                </a:cxn>
              </a:cxnLst>
              <a:rect l="0" t="0" r="r" b="b"/>
              <a:pathLst>
                <a:path w="524" h="524">
                  <a:moveTo>
                    <a:pt x="263" y="0"/>
                  </a:moveTo>
                  <a:lnTo>
                    <a:pt x="0" y="263"/>
                  </a:lnTo>
                  <a:lnTo>
                    <a:pt x="261" y="523"/>
                  </a:lnTo>
                  <a:lnTo>
                    <a:pt x="524" y="260"/>
                  </a:lnTo>
                  <a:lnTo>
                    <a:pt x="263"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7" name="Freeform 29"/>
            <p:cNvSpPr>
              <a:spLocks/>
            </p:cNvSpPr>
            <p:nvPr/>
          </p:nvSpPr>
          <p:spPr bwMode="auto">
            <a:xfrm>
              <a:off x="83" y="3111"/>
              <a:ext cx="524" cy="524"/>
            </a:xfrm>
            <a:custGeom>
              <a:avLst/>
              <a:gdLst/>
              <a:ahLst/>
              <a:cxnLst>
                <a:cxn ang="0">
                  <a:pos x="263" y="0"/>
                </a:cxn>
                <a:cxn ang="0">
                  <a:pos x="0" y="263"/>
                </a:cxn>
                <a:cxn ang="0">
                  <a:pos x="261" y="523"/>
                </a:cxn>
                <a:cxn ang="0">
                  <a:pos x="524" y="260"/>
                </a:cxn>
                <a:cxn ang="0">
                  <a:pos x="263" y="0"/>
                </a:cxn>
              </a:cxnLst>
              <a:rect l="0" t="0" r="r" b="b"/>
              <a:pathLst>
                <a:path w="524" h="524">
                  <a:moveTo>
                    <a:pt x="263" y="0"/>
                  </a:moveTo>
                  <a:lnTo>
                    <a:pt x="0" y="263"/>
                  </a:lnTo>
                  <a:lnTo>
                    <a:pt x="261" y="523"/>
                  </a:lnTo>
                  <a:lnTo>
                    <a:pt x="524" y="260"/>
                  </a:lnTo>
                  <a:lnTo>
                    <a:pt x="263" y="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6" name="Line 28"/>
            <p:cNvSpPr>
              <a:spLocks noChangeShapeType="1"/>
            </p:cNvSpPr>
            <p:nvPr/>
          </p:nvSpPr>
          <p:spPr bwMode="auto">
            <a:xfrm>
              <a:off x="85" y="3379"/>
              <a:ext cx="504" cy="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5" name="Line 27"/>
            <p:cNvSpPr>
              <a:spLocks noChangeShapeType="1"/>
            </p:cNvSpPr>
            <p:nvPr/>
          </p:nvSpPr>
          <p:spPr bwMode="auto">
            <a:xfrm>
              <a:off x="343" y="3623"/>
              <a:ext cx="0" cy="768"/>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4" name="AutoShape 26"/>
            <p:cNvSpPr>
              <a:spLocks/>
            </p:cNvSpPr>
            <p:nvPr/>
          </p:nvSpPr>
          <p:spPr bwMode="auto">
            <a:xfrm>
              <a:off x="344" y="2720"/>
              <a:ext cx="897" cy="420"/>
            </a:xfrm>
            <a:custGeom>
              <a:avLst/>
              <a:gdLst/>
              <a:ahLst/>
              <a:cxnLst>
                <a:cxn ang="0">
                  <a:pos x="480" y="248"/>
                </a:cxn>
                <a:cxn ang="0">
                  <a:pos x="0" y="249"/>
                </a:cxn>
                <a:cxn ang="0">
                  <a:pos x="480" y="210"/>
                </a:cxn>
                <a:cxn ang="0">
                  <a:pos x="491" y="277"/>
                </a:cxn>
                <a:cxn ang="0">
                  <a:pos x="520" y="334"/>
                </a:cxn>
                <a:cxn ang="0">
                  <a:pos x="565" y="380"/>
                </a:cxn>
                <a:cxn ang="0">
                  <a:pos x="623" y="410"/>
                </a:cxn>
                <a:cxn ang="0">
                  <a:pos x="688" y="420"/>
                </a:cxn>
                <a:cxn ang="0">
                  <a:pos x="754" y="410"/>
                </a:cxn>
                <a:cxn ang="0">
                  <a:pos x="812" y="380"/>
                </a:cxn>
                <a:cxn ang="0">
                  <a:pos x="857" y="334"/>
                </a:cxn>
                <a:cxn ang="0">
                  <a:pos x="886" y="277"/>
                </a:cxn>
                <a:cxn ang="0">
                  <a:pos x="897" y="210"/>
                </a:cxn>
                <a:cxn ang="0">
                  <a:pos x="886" y="144"/>
                </a:cxn>
                <a:cxn ang="0">
                  <a:pos x="857" y="86"/>
                </a:cxn>
                <a:cxn ang="0">
                  <a:pos x="812" y="41"/>
                </a:cxn>
                <a:cxn ang="0">
                  <a:pos x="754" y="11"/>
                </a:cxn>
                <a:cxn ang="0">
                  <a:pos x="688" y="0"/>
                </a:cxn>
                <a:cxn ang="0">
                  <a:pos x="623" y="11"/>
                </a:cxn>
                <a:cxn ang="0">
                  <a:pos x="565" y="41"/>
                </a:cxn>
                <a:cxn ang="0">
                  <a:pos x="520" y="86"/>
                </a:cxn>
                <a:cxn ang="0">
                  <a:pos x="491" y="144"/>
                </a:cxn>
                <a:cxn ang="0">
                  <a:pos x="480" y="210"/>
                </a:cxn>
              </a:cxnLst>
              <a:rect l="0" t="0" r="r" b="b"/>
              <a:pathLst>
                <a:path w="897" h="420">
                  <a:moveTo>
                    <a:pt x="480" y="248"/>
                  </a:moveTo>
                  <a:lnTo>
                    <a:pt x="0" y="249"/>
                  </a:lnTo>
                  <a:moveTo>
                    <a:pt x="480" y="210"/>
                  </a:moveTo>
                  <a:lnTo>
                    <a:pt x="491" y="277"/>
                  </a:lnTo>
                  <a:lnTo>
                    <a:pt x="520" y="334"/>
                  </a:lnTo>
                  <a:lnTo>
                    <a:pt x="565" y="380"/>
                  </a:lnTo>
                  <a:lnTo>
                    <a:pt x="623" y="410"/>
                  </a:lnTo>
                  <a:lnTo>
                    <a:pt x="688" y="420"/>
                  </a:lnTo>
                  <a:lnTo>
                    <a:pt x="754" y="410"/>
                  </a:lnTo>
                  <a:lnTo>
                    <a:pt x="812" y="380"/>
                  </a:lnTo>
                  <a:lnTo>
                    <a:pt x="857" y="334"/>
                  </a:lnTo>
                  <a:lnTo>
                    <a:pt x="886" y="277"/>
                  </a:lnTo>
                  <a:lnTo>
                    <a:pt x="897" y="210"/>
                  </a:lnTo>
                  <a:lnTo>
                    <a:pt x="886" y="144"/>
                  </a:lnTo>
                  <a:lnTo>
                    <a:pt x="857" y="86"/>
                  </a:lnTo>
                  <a:lnTo>
                    <a:pt x="812" y="41"/>
                  </a:lnTo>
                  <a:lnTo>
                    <a:pt x="754" y="11"/>
                  </a:lnTo>
                  <a:lnTo>
                    <a:pt x="688" y="0"/>
                  </a:lnTo>
                  <a:lnTo>
                    <a:pt x="623" y="11"/>
                  </a:lnTo>
                  <a:lnTo>
                    <a:pt x="565" y="41"/>
                  </a:lnTo>
                  <a:lnTo>
                    <a:pt x="520" y="86"/>
                  </a:lnTo>
                  <a:lnTo>
                    <a:pt x="491" y="144"/>
                  </a:lnTo>
                  <a:lnTo>
                    <a:pt x="480" y="21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3" name="Line 25"/>
            <p:cNvSpPr>
              <a:spLocks noChangeShapeType="1"/>
            </p:cNvSpPr>
            <p:nvPr/>
          </p:nvSpPr>
          <p:spPr bwMode="auto">
            <a:xfrm>
              <a:off x="1033" y="2720"/>
              <a:ext cx="4" cy="0"/>
            </a:xfrm>
            <a:prstGeom prst="line">
              <a:avLst/>
            </a:prstGeom>
            <a:noFill/>
            <a:ln w="1587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2" name="Freeform 24"/>
            <p:cNvSpPr>
              <a:spLocks/>
            </p:cNvSpPr>
            <p:nvPr/>
          </p:nvSpPr>
          <p:spPr bwMode="auto">
            <a:xfrm>
              <a:off x="824" y="1910"/>
              <a:ext cx="417" cy="420"/>
            </a:xfrm>
            <a:custGeom>
              <a:avLst/>
              <a:gdLst/>
              <a:ahLst/>
              <a:cxnLst>
                <a:cxn ang="0">
                  <a:pos x="0" y="210"/>
                </a:cxn>
                <a:cxn ang="0">
                  <a:pos x="11" y="277"/>
                </a:cxn>
                <a:cxn ang="0">
                  <a:pos x="40" y="334"/>
                </a:cxn>
                <a:cxn ang="0">
                  <a:pos x="85" y="380"/>
                </a:cxn>
                <a:cxn ang="0">
                  <a:pos x="143" y="410"/>
                </a:cxn>
                <a:cxn ang="0">
                  <a:pos x="208" y="420"/>
                </a:cxn>
                <a:cxn ang="0">
                  <a:pos x="274" y="410"/>
                </a:cxn>
                <a:cxn ang="0">
                  <a:pos x="332" y="380"/>
                </a:cxn>
                <a:cxn ang="0">
                  <a:pos x="377" y="334"/>
                </a:cxn>
                <a:cxn ang="0">
                  <a:pos x="406" y="277"/>
                </a:cxn>
                <a:cxn ang="0">
                  <a:pos x="417" y="210"/>
                </a:cxn>
                <a:cxn ang="0">
                  <a:pos x="406" y="144"/>
                </a:cxn>
                <a:cxn ang="0">
                  <a:pos x="377" y="86"/>
                </a:cxn>
                <a:cxn ang="0">
                  <a:pos x="332" y="41"/>
                </a:cxn>
                <a:cxn ang="0">
                  <a:pos x="274" y="11"/>
                </a:cxn>
                <a:cxn ang="0">
                  <a:pos x="208" y="0"/>
                </a:cxn>
                <a:cxn ang="0">
                  <a:pos x="143" y="11"/>
                </a:cxn>
                <a:cxn ang="0">
                  <a:pos x="85" y="41"/>
                </a:cxn>
                <a:cxn ang="0">
                  <a:pos x="40" y="86"/>
                </a:cxn>
                <a:cxn ang="0">
                  <a:pos x="11" y="144"/>
                </a:cxn>
                <a:cxn ang="0">
                  <a:pos x="0" y="210"/>
                </a:cxn>
              </a:cxnLst>
              <a:rect l="0" t="0" r="r" b="b"/>
              <a:pathLst>
                <a:path w="417" h="420">
                  <a:moveTo>
                    <a:pt x="0" y="210"/>
                  </a:moveTo>
                  <a:lnTo>
                    <a:pt x="11" y="277"/>
                  </a:lnTo>
                  <a:lnTo>
                    <a:pt x="40" y="334"/>
                  </a:lnTo>
                  <a:lnTo>
                    <a:pt x="85" y="380"/>
                  </a:lnTo>
                  <a:lnTo>
                    <a:pt x="143" y="410"/>
                  </a:lnTo>
                  <a:lnTo>
                    <a:pt x="208" y="420"/>
                  </a:lnTo>
                  <a:lnTo>
                    <a:pt x="274" y="410"/>
                  </a:lnTo>
                  <a:lnTo>
                    <a:pt x="332" y="380"/>
                  </a:lnTo>
                  <a:lnTo>
                    <a:pt x="377" y="334"/>
                  </a:lnTo>
                  <a:lnTo>
                    <a:pt x="406" y="277"/>
                  </a:lnTo>
                  <a:lnTo>
                    <a:pt x="417" y="210"/>
                  </a:lnTo>
                  <a:lnTo>
                    <a:pt x="406" y="144"/>
                  </a:lnTo>
                  <a:lnTo>
                    <a:pt x="377" y="86"/>
                  </a:lnTo>
                  <a:lnTo>
                    <a:pt x="332" y="41"/>
                  </a:lnTo>
                  <a:lnTo>
                    <a:pt x="274" y="11"/>
                  </a:lnTo>
                  <a:lnTo>
                    <a:pt x="208" y="0"/>
                  </a:lnTo>
                  <a:lnTo>
                    <a:pt x="143" y="11"/>
                  </a:lnTo>
                  <a:lnTo>
                    <a:pt x="85" y="41"/>
                  </a:lnTo>
                  <a:lnTo>
                    <a:pt x="40" y="86"/>
                  </a:lnTo>
                  <a:lnTo>
                    <a:pt x="11" y="144"/>
                  </a:lnTo>
                  <a:lnTo>
                    <a:pt x="0" y="21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1" name="Line 23"/>
            <p:cNvSpPr>
              <a:spLocks noChangeShapeType="1"/>
            </p:cNvSpPr>
            <p:nvPr/>
          </p:nvSpPr>
          <p:spPr bwMode="auto">
            <a:xfrm>
              <a:off x="969" y="2720"/>
              <a:ext cx="5" cy="0"/>
            </a:xfrm>
            <a:prstGeom prst="line">
              <a:avLst/>
            </a:prstGeom>
            <a:noFill/>
            <a:ln w="1587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70" name="Line 22"/>
            <p:cNvSpPr>
              <a:spLocks noChangeShapeType="1"/>
            </p:cNvSpPr>
            <p:nvPr/>
          </p:nvSpPr>
          <p:spPr bwMode="auto">
            <a:xfrm>
              <a:off x="923" y="2567"/>
              <a:ext cx="152" cy="0"/>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9" name="Line 21"/>
            <p:cNvSpPr>
              <a:spLocks noChangeShapeType="1"/>
            </p:cNvSpPr>
            <p:nvPr/>
          </p:nvSpPr>
          <p:spPr bwMode="auto">
            <a:xfrm>
              <a:off x="923" y="2511"/>
              <a:ext cx="152" cy="0"/>
            </a:xfrm>
            <a:prstGeom prst="line">
              <a:avLst/>
            </a:prstGeom>
            <a:noFill/>
            <a:ln w="1016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pic>
          <p:nvPicPr>
            <p:cNvPr id="2068" name="Picture 20"/>
            <p:cNvPicPr>
              <a:picLocks noChangeAspect="1" noChangeArrowheads="1"/>
            </p:cNvPicPr>
            <p:nvPr/>
          </p:nvPicPr>
          <p:blipFill>
            <a:blip r:embed="rId6"/>
            <a:srcRect/>
            <a:stretch>
              <a:fillRect/>
            </a:stretch>
          </p:blipFill>
          <p:spPr bwMode="auto">
            <a:xfrm>
              <a:off x="1141" y="2865"/>
              <a:ext cx="100" cy="93"/>
            </a:xfrm>
            <a:prstGeom prst="rect">
              <a:avLst/>
            </a:prstGeom>
            <a:noFill/>
          </p:spPr>
        </p:pic>
        <p:sp>
          <p:nvSpPr>
            <p:cNvPr id="2067" name="AutoShape 19"/>
            <p:cNvSpPr>
              <a:spLocks/>
            </p:cNvSpPr>
            <p:nvPr/>
          </p:nvSpPr>
          <p:spPr bwMode="auto">
            <a:xfrm>
              <a:off x="1141" y="2865"/>
              <a:ext cx="1298" cy="93"/>
            </a:xfrm>
            <a:custGeom>
              <a:avLst/>
              <a:gdLst/>
              <a:ahLst/>
              <a:cxnLst>
                <a:cxn ang="0">
                  <a:pos x="100" y="47"/>
                </a:cxn>
                <a:cxn ang="0">
                  <a:pos x="0" y="0"/>
                </a:cxn>
                <a:cxn ang="0">
                  <a:pos x="0" y="93"/>
                </a:cxn>
                <a:cxn ang="0">
                  <a:pos x="100" y="47"/>
                </a:cxn>
                <a:cxn ang="0">
                  <a:pos x="1298" y="54"/>
                </a:cxn>
                <a:cxn ang="0">
                  <a:pos x="56" y="55"/>
                </a:cxn>
              </a:cxnLst>
              <a:rect l="0" t="0" r="r" b="b"/>
              <a:pathLst>
                <a:path w="1298" h="93">
                  <a:moveTo>
                    <a:pt x="100" y="47"/>
                  </a:moveTo>
                  <a:lnTo>
                    <a:pt x="0" y="0"/>
                  </a:lnTo>
                  <a:lnTo>
                    <a:pt x="0" y="93"/>
                  </a:lnTo>
                  <a:lnTo>
                    <a:pt x="100" y="47"/>
                  </a:lnTo>
                  <a:close/>
                  <a:moveTo>
                    <a:pt x="1298" y="54"/>
                  </a:moveTo>
                  <a:lnTo>
                    <a:pt x="56" y="5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6" name="Line 18"/>
            <p:cNvSpPr>
              <a:spLocks noChangeShapeType="1"/>
            </p:cNvSpPr>
            <p:nvPr/>
          </p:nvSpPr>
          <p:spPr bwMode="auto">
            <a:xfrm>
              <a:off x="2649" y="2238"/>
              <a:ext cx="0" cy="2153"/>
            </a:xfrm>
            <a:prstGeom prst="line">
              <a:avLst/>
            </a:prstGeom>
            <a:noFill/>
            <a:ln w="17780">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5" name="Rectangle 17"/>
            <p:cNvSpPr>
              <a:spLocks noChangeArrowheads="1"/>
            </p:cNvSpPr>
            <p:nvPr/>
          </p:nvSpPr>
          <p:spPr bwMode="auto">
            <a:xfrm>
              <a:off x="15" y="4391"/>
              <a:ext cx="2876" cy="843"/>
            </a:xfrm>
            <a:prstGeom prst="rect">
              <a:avLst/>
            </a:prstGeom>
            <a:no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4" name="Rectangle 16"/>
            <p:cNvSpPr>
              <a:spLocks noChangeArrowheads="1"/>
            </p:cNvSpPr>
            <p:nvPr/>
          </p:nvSpPr>
          <p:spPr bwMode="auto">
            <a:xfrm>
              <a:off x="679" y="4299"/>
              <a:ext cx="145" cy="1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3" name="Rectangle 15"/>
            <p:cNvSpPr>
              <a:spLocks noChangeArrowheads="1"/>
            </p:cNvSpPr>
            <p:nvPr/>
          </p:nvSpPr>
          <p:spPr bwMode="auto">
            <a:xfrm>
              <a:off x="679" y="4299"/>
              <a:ext cx="145" cy="139"/>
            </a:xfrm>
            <a:prstGeom prst="rect">
              <a:avLst/>
            </a:prstGeom>
            <a:no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62" name="AutoShape 14"/>
            <p:cNvSpPr>
              <a:spLocks/>
            </p:cNvSpPr>
            <p:nvPr/>
          </p:nvSpPr>
          <p:spPr bwMode="auto">
            <a:xfrm>
              <a:off x="589" y="4211"/>
              <a:ext cx="307" cy="180"/>
            </a:xfrm>
            <a:custGeom>
              <a:avLst/>
              <a:gdLst/>
              <a:ahLst/>
              <a:cxnLst>
                <a:cxn ang="0">
                  <a:pos x="90" y="180"/>
                </a:cxn>
                <a:cxn ang="0">
                  <a:pos x="91" y="0"/>
                </a:cxn>
                <a:cxn ang="0">
                  <a:pos x="235" y="180"/>
                </a:cxn>
                <a:cxn ang="0">
                  <a:pos x="236" y="0"/>
                </a:cxn>
                <a:cxn ang="0">
                  <a:pos x="0" y="0"/>
                </a:cxn>
                <a:cxn ang="0">
                  <a:pos x="307" y="1"/>
                </a:cxn>
              </a:cxnLst>
              <a:rect l="0" t="0" r="r" b="b"/>
              <a:pathLst>
                <a:path w="307" h="180">
                  <a:moveTo>
                    <a:pt x="90" y="180"/>
                  </a:moveTo>
                  <a:lnTo>
                    <a:pt x="91" y="0"/>
                  </a:lnTo>
                  <a:moveTo>
                    <a:pt x="235" y="180"/>
                  </a:moveTo>
                  <a:lnTo>
                    <a:pt x="236" y="0"/>
                  </a:lnTo>
                  <a:moveTo>
                    <a:pt x="0" y="0"/>
                  </a:moveTo>
                  <a:lnTo>
                    <a:pt x="307" y="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pic>
          <p:nvPicPr>
            <p:cNvPr id="2061" name="Picture 13"/>
            <p:cNvPicPr>
              <a:picLocks noChangeAspect="1" noChangeArrowheads="1"/>
            </p:cNvPicPr>
            <p:nvPr/>
          </p:nvPicPr>
          <p:blipFill>
            <a:blip r:embed="rId7"/>
            <a:srcRect/>
            <a:stretch>
              <a:fillRect/>
            </a:stretch>
          </p:blipFill>
          <p:spPr bwMode="auto">
            <a:xfrm>
              <a:off x="843" y="2350"/>
              <a:ext cx="306" cy="109"/>
            </a:xfrm>
            <a:prstGeom prst="rect">
              <a:avLst/>
            </a:prstGeom>
            <a:noFill/>
          </p:spPr>
        </p:pic>
        <p:sp>
          <p:nvSpPr>
            <p:cNvPr id="2060" name="AutoShape 12"/>
            <p:cNvSpPr>
              <a:spLocks/>
            </p:cNvSpPr>
            <p:nvPr/>
          </p:nvSpPr>
          <p:spPr bwMode="auto">
            <a:xfrm>
              <a:off x="1410" y="2969"/>
              <a:ext cx="317" cy="418"/>
            </a:xfrm>
            <a:custGeom>
              <a:avLst/>
              <a:gdLst/>
              <a:ahLst/>
              <a:cxnLst>
                <a:cxn ang="0">
                  <a:pos x="0" y="394"/>
                </a:cxn>
                <a:cxn ang="0">
                  <a:pos x="1" y="0"/>
                </a:cxn>
                <a:cxn ang="0">
                  <a:pos x="2" y="417"/>
                </a:cxn>
                <a:cxn ang="0">
                  <a:pos x="317" y="418"/>
                </a:cxn>
              </a:cxnLst>
              <a:rect l="0" t="0" r="r" b="b"/>
              <a:pathLst>
                <a:path w="317" h="418">
                  <a:moveTo>
                    <a:pt x="0" y="394"/>
                  </a:moveTo>
                  <a:lnTo>
                    <a:pt x="1" y="0"/>
                  </a:lnTo>
                  <a:moveTo>
                    <a:pt x="2" y="417"/>
                  </a:moveTo>
                  <a:lnTo>
                    <a:pt x="317" y="418"/>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algn="ctr"/>
              <a:endParaRPr lang="en-IN" sz="4000">
                <a:latin typeface="Times New Roman" pitchFamily="18" charset="0"/>
                <a:cs typeface="Times New Roman" pitchFamily="18" charset="0"/>
              </a:endParaRPr>
            </a:p>
          </p:txBody>
        </p:sp>
        <p:sp>
          <p:nvSpPr>
            <p:cNvPr id="2059" name="Text Box 11"/>
            <p:cNvSpPr txBox="1">
              <a:spLocks noChangeArrowheads="1"/>
            </p:cNvSpPr>
            <p:nvPr/>
          </p:nvSpPr>
          <p:spPr bwMode="auto">
            <a:xfrm>
              <a:off x="2186" y="0"/>
              <a:ext cx="604"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Cylinder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8" name="Text Box 10"/>
            <p:cNvSpPr txBox="1">
              <a:spLocks noChangeArrowheads="1"/>
            </p:cNvSpPr>
            <p:nvPr/>
          </p:nvSpPr>
          <p:spPr bwMode="auto">
            <a:xfrm>
              <a:off x="3530" y="180"/>
              <a:ext cx="687"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Extended</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7" name="Text Box 9"/>
            <p:cNvSpPr txBox="1">
              <a:spLocks noChangeArrowheads="1"/>
            </p:cNvSpPr>
            <p:nvPr/>
          </p:nvSpPr>
          <p:spPr bwMode="auto">
            <a:xfrm>
              <a:off x="3768" y="775"/>
              <a:ext cx="535"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Retract</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6" name="Text Box 8"/>
            <p:cNvSpPr txBox="1">
              <a:spLocks noChangeArrowheads="1"/>
            </p:cNvSpPr>
            <p:nvPr/>
          </p:nvSpPr>
          <p:spPr bwMode="auto">
            <a:xfrm>
              <a:off x="832" y="1589"/>
              <a:ext cx="472"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Motor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5" name="Text Box 7"/>
            <p:cNvSpPr txBox="1">
              <a:spLocks noChangeArrowheads="1"/>
            </p:cNvSpPr>
            <p:nvPr/>
          </p:nvSpPr>
          <p:spPr bwMode="auto">
            <a:xfrm>
              <a:off x="2680" y="1538"/>
              <a:ext cx="1752"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Directional control valve</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4" name="Text Box 6"/>
            <p:cNvSpPr txBox="1">
              <a:spLocks noChangeArrowheads="1"/>
            </p:cNvSpPr>
            <p:nvPr/>
          </p:nvSpPr>
          <p:spPr bwMode="auto">
            <a:xfrm>
              <a:off x="1317" y="2724"/>
              <a:ext cx="433"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Pump</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3" name="Text Box 5"/>
            <p:cNvSpPr txBox="1">
              <a:spLocks noChangeArrowheads="1"/>
            </p:cNvSpPr>
            <p:nvPr/>
          </p:nvSpPr>
          <p:spPr bwMode="auto">
            <a:xfrm>
              <a:off x="2255" y="3120"/>
              <a:ext cx="1324"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Pressure regulator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2" name="Text Box 4"/>
            <p:cNvSpPr txBox="1">
              <a:spLocks noChangeArrowheads="1"/>
            </p:cNvSpPr>
            <p:nvPr/>
          </p:nvSpPr>
          <p:spPr bwMode="auto">
            <a:xfrm>
              <a:off x="544" y="3421"/>
              <a:ext cx="388"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Filter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1" name="Text Box 3"/>
            <p:cNvSpPr txBox="1">
              <a:spLocks noChangeArrowheads="1"/>
            </p:cNvSpPr>
            <p:nvPr/>
          </p:nvSpPr>
          <p:spPr bwMode="auto">
            <a:xfrm>
              <a:off x="1233" y="4059"/>
              <a:ext cx="645"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Breather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050" name="Text Box 2"/>
            <p:cNvSpPr txBox="1">
              <a:spLocks noChangeArrowheads="1"/>
            </p:cNvSpPr>
            <p:nvPr/>
          </p:nvSpPr>
          <p:spPr bwMode="auto">
            <a:xfrm>
              <a:off x="789" y="4709"/>
              <a:ext cx="690" cy="1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Reservoir</a:t>
              </a:r>
              <a:endParaRPr kumimoji="0" lang="en-US" sz="4000" b="0" i="0" u="none" strike="noStrike" cap="none" normalizeH="0" baseline="0" smtClean="0">
                <a:ln>
                  <a:noFill/>
                </a:ln>
                <a:solidFill>
                  <a:schemeClr val="tx1"/>
                </a:solidFill>
                <a:effectLst/>
                <a:latin typeface="Times New Roman" pitchFamily="18" charset="0"/>
                <a:cs typeface="Times New Roman" pitchFamily="18"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715000"/>
          </a:xfrm>
        </p:spPr>
        <p:txBody>
          <a:bodyPr>
            <a:normAutofit fontScale="92500" lnSpcReduction="10000"/>
          </a:bodyPr>
          <a:lstStyle/>
          <a:p>
            <a:pPr algn="just">
              <a:buNone/>
            </a:pPr>
            <a:r>
              <a:rPr lang="en-US" dirty="0" smtClean="0">
                <a:latin typeface="Times New Roman" pitchFamily="18" charset="0"/>
                <a:cs typeface="Times New Roman" pitchFamily="18" charset="0"/>
              </a:rPr>
              <a:t>   The hydraulic system discussed above can be broken down into four main divisions that are analogous to the four main divisions in an electrical system.</a:t>
            </a:r>
          </a:p>
          <a:p>
            <a:pPr>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 power device parallels the electrical generating station.</a:t>
            </a:r>
            <a:endParaRPr lang="en-IN" dirty="0" smtClean="0">
              <a:latin typeface="Times New Roman" pitchFamily="18" charset="0"/>
              <a:cs typeface="Times New Roman" pitchFamily="18" charset="0"/>
            </a:endParaRPr>
          </a:p>
          <a:p>
            <a:pPr>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 control valves parallel the switches, resistors, timers, pressure switches, relays, etc.</a:t>
            </a:r>
            <a:endParaRPr lang="en-IN" dirty="0" smtClean="0">
              <a:latin typeface="Times New Roman" pitchFamily="18" charset="0"/>
              <a:cs typeface="Times New Roman" pitchFamily="18" charset="0"/>
            </a:endParaRPr>
          </a:p>
          <a:p>
            <a:pPr>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 lines in which the fluid power flows parallel the electrical lines.</a:t>
            </a:r>
            <a:endParaRPr lang="en-IN" dirty="0" smtClean="0">
              <a:latin typeface="Times New Roman" pitchFamily="18" charset="0"/>
              <a:cs typeface="Times New Roman" pitchFamily="18" charset="0"/>
            </a:endParaRPr>
          </a:p>
          <a:p>
            <a:pPr>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 fluid power motor (whether it is a rotating or a non rotating cylinder or a fluid power motor) parallels the solenoids and electrical motors.</a:t>
            </a:r>
            <a:endParaRPr lang="en-IN" dirty="0" smtClean="0">
              <a:latin typeface="Times New Roman" pitchFamily="18" charset="0"/>
              <a:cs typeface="Times New Roman" pitchFamily="18" charset="0"/>
            </a:endParaRPr>
          </a:p>
          <a:p>
            <a:endParaRPr lang="en-IN" dirty="0"/>
          </a:p>
        </p:txBody>
      </p:sp>
      <p:sp>
        <p:nvSpPr>
          <p:cNvPr id="3" name="Title 2"/>
          <p:cNvSpPr>
            <a:spLocks noGrp="1"/>
          </p:cNvSpPr>
          <p:nvPr>
            <p:ph type="title"/>
          </p:nvPr>
        </p:nvSpPr>
        <p:spPr>
          <a:xfrm>
            <a:off x="533400" y="76200"/>
            <a:ext cx="8229600" cy="762000"/>
          </a:xfrm>
        </p:spPr>
        <p:txBody>
          <a:bodyPr/>
          <a:lstStyle/>
          <a:p>
            <a:pPr algn="ctr"/>
            <a:r>
              <a:rPr lang="en-IN" dirty="0" smtClean="0">
                <a:solidFill>
                  <a:srgbClr val="00B0F0"/>
                </a:solidFill>
                <a:latin typeface="Times New Roman" pitchFamily="18" charset="0"/>
                <a:cs typeface="Times New Roman" pitchFamily="18" charset="0"/>
              </a:rPr>
              <a:t>Analogy </a:t>
            </a:r>
            <a:endParaRPr lang="en-IN" dirty="0">
              <a:solidFill>
                <a:srgbClr val="00B0F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normAutofit fontScale="90000"/>
          </a:bodyPr>
          <a:lstStyle/>
          <a:p>
            <a:r>
              <a:rPr lang="en-US" sz="4200" dirty="0" smtClean="0">
                <a:solidFill>
                  <a:srgbClr val="00B0F0"/>
                </a:solidFill>
                <a:latin typeface="Times New Roman" pitchFamily="18" charset="0"/>
                <a:cs typeface="Times New Roman" pitchFamily="18" charset="0"/>
              </a:rPr>
              <a:t>Components of a Pneumatic system </a:t>
            </a:r>
            <a:endParaRPr lang="en-IN" sz="4200" dirty="0">
              <a:solidFill>
                <a:srgbClr val="00B0F0"/>
              </a:solidFill>
              <a:latin typeface="Times New Roman" pitchFamily="18" charset="0"/>
              <a:cs typeface="Times New Roman" pitchFamily="18" charset="0"/>
            </a:endParaRPr>
          </a:p>
        </p:txBody>
      </p:sp>
      <p:pic>
        <p:nvPicPr>
          <p:cNvPr id="37994" name="Picture 106"/>
          <p:cNvPicPr>
            <a:picLocks noChangeAspect="1" noChangeArrowheads="1"/>
          </p:cNvPicPr>
          <p:nvPr/>
        </p:nvPicPr>
        <p:blipFill>
          <a:blip r:embed="rId2"/>
          <a:srcRect/>
          <a:stretch>
            <a:fillRect/>
          </a:stretch>
        </p:blipFill>
        <p:spPr bwMode="auto">
          <a:xfrm>
            <a:off x="22209" y="1309688"/>
            <a:ext cx="9045591" cy="4786312"/>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3200" dirty="0" smtClean="0">
                <a:solidFill>
                  <a:srgbClr val="00B0F0"/>
                </a:solidFill>
                <a:latin typeface="Times New Roman" pitchFamily="18" charset="0"/>
                <a:cs typeface="Times New Roman" pitchFamily="18" charset="0"/>
              </a:rPr>
              <a:t>Comparison of Hydraulic and Pneumatic system </a:t>
            </a:r>
            <a:endParaRPr lang="en-IN" sz="3200" dirty="0">
              <a:solidFill>
                <a:srgbClr val="00B0F0"/>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2400" y="853440"/>
          <a:ext cx="8839200" cy="5928360"/>
        </p:xfrm>
        <a:graphic>
          <a:graphicData uri="http://schemas.openxmlformats.org/drawingml/2006/table">
            <a:tbl>
              <a:tblPr firstRow="1" bandRow="1">
                <a:tableStyleId>{5C22544A-7EE6-4342-B048-85BDC9FD1C3A}</a:tableStyleId>
              </a:tblPr>
              <a:tblGrid>
                <a:gridCol w="883920"/>
                <a:gridCol w="3425190"/>
                <a:gridCol w="4530090"/>
              </a:tblGrid>
              <a:tr h="370840">
                <a:tc>
                  <a:txBody>
                    <a:bodyPr/>
                    <a:lstStyle/>
                    <a:p>
                      <a:pPr marL="36000" algn="just">
                        <a:lnSpc>
                          <a:spcPct val="100000"/>
                        </a:lnSpc>
                        <a:spcBef>
                          <a:spcPts val="0"/>
                        </a:spcBef>
                        <a:spcAft>
                          <a:spcPts val="0"/>
                        </a:spcAft>
                      </a:pPr>
                      <a:r>
                        <a:rPr lang="en-US" sz="2000" b="1">
                          <a:latin typeface="Times New Roman"/>
                          <a:ea typeface="Times New Roman"/>
                        </a:rPr>
                        <a:t>S. No.</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b="1">
                          <a:latin typeface="Times New Roman"/>
                          <a:ea typeface="Times New Roman"/>
                        </a:rPr>
                        <a:t>Hydraulic System</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b="1">
                          <a:latin typeface="Times New Roman"/>
                          <a:ea typeface="Times New Roman"/>
                        </a:rPr>
                        <a:t>Pneumatic System</a:t>
                      </a:r>
                      <a:endParaRPr lang="en-IN" sz="280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endParaRPr lang="en-US" sz="2800" dirty="0">
                        <a:latin typeface="Times New Roman"/>
                        <a:ea typeface="Times New Roman"/>
                      </a:endParaRPr>
                    </a:p>
                    <a:p>
                      <a:pPr marL="36000" marR="279400" algn="ctr">
                        <a:lnSpc>
                          <a:spcPct val="100000"/>
                        </a:lnSpc>
                        <a:spcBef>
                          <a:spcPts val="0"/>
                        </a:spcBef>
                        <a:spcAft>
                          <a:spcPts val="0"/>
                        </a:spcAft>
                      </a:pPr>
                      <a:r>
                        <a:rPr lang="en-US" sz="2000" dirty="0" smtClean="0">
                          <a:latin typeface="Times New Roman"/>
                          <a:ea typeface="Times New Roman"/>
                        </a:rPr>
                        <a:t>1</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It employs a pressurized liquid</a:t>
                      </a:r>
                      <a:endParaRPr lang="en-IN" sz="2800">
                        <a:latin typeface="Times New Roman"/>
                        <a:ea typeface="Times New Roman"/>
                      </a:endParaRPr>
                    </a:p>
                    <a:p>
                      <a:pPr marL="36000" algn="just">
                        <a:lnSpc>
                          <a:spcPct val="100000"/>
                        </a:lnSpc>
                        <a:spcBef>
                          <a:spcPts val="0"/>
                        </a:spcBef>
                        <a:spcAft>
                          <a:spcPts val="0"/>
                        </a:spcAft>
                      </a:pPr>
                      <a:r>
                        <a:rPr lang="en-US" sz="2000">
                          <a:latin typeface="Times New Roman"/>
                          <a:ea typeface="Times New Roman"/>
                        </a:rPr>
                        <a:t>as a fluid</a:t>
                      </a:r>
                      <a:endParaRPr lang="en-IN" sz="2800">
                        <a:latin typeface="Times New Roman"/>
                        <a:ea typeface="Times New Roman"/>
                      </a:endParaRPr>
                    </a:p>
                  </a:txBody>
                  <a:tcPr marL="0" marR="0" marT="0" marB="0"/>
                </a:tc>
                <a:tc>
                  <a:txBody>
                    <a:bodyPr/>
                    <a:lstStyle/>
                    <a:p>
                      <a:pPr marL="36000" marR="84455" algn="just">
                        <a:lnSpc>
                          <a:spcPct val="100000"/>
                        </a:lnSpc>
                        <a:spcBef>
                          <a:spcPts val="0"/>
                        </a:spcBef>
                        <a:spcAft>
                          <a:spcPts val="0"/>
                        </a:spcAft>
                      </a:pPr>
                      <a:r>
                        <a:rPr lang="en-US" sz="2000">
                          <a:latin typeface="Times New Roman"/>
                          <a:ea typeface="Times New Roman"/>
                        </a:rPr>
                        <a:t>It employs a compressed gas, usually air, as a fluid</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2</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An oil hydraulic system operates at</a:t>
                      </a:r>
                      <a:endParaRPr lang="en-IN" sz="2800">
                        <a:latin typeface="Times New Roman"/>
                        <a:ea typeface="Times New Roman"/>
                      </a:endParaRPr>
                    </a:p>
                    <a:p>
                      <a:pPr marL="36000" algn="just">
                        <a:lnSpc>
                          <a:spcPct val="100000"/>
                        </a:lnSpc>
                        <a:spcBef>
                          <a:spcPts val="0"/>
                        </a:spcBef>
                        <a:spcAft>
                          <a:spcPts val="0"/>
                        </a:spcAft>
                      </a:pPr>
                      <a:r>
                        <a:rPr lang="en-US" sz="2000">
                          <a:latin typeface="Times New Roman"/>
                          <a:ea typeface="Times New Roman"/>
                        </a:rPr>
                        <a:t>pressures up to 700 bar</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A pneumatic system usually operates</a:t>
                      </a:r>
                      <a:endParaRPr lang="en-IN" sz="2800">
                        <a:latin typeface="Times New Roman"/>
                        <a:ea typeface="Times New Roman"/>
                      </a:endParaRPr>
                    </a:p>
                    <a:p>
                      <a:pPr marL="36000" algn="just">
                        <a:lnSpc>
                          <a:spcPct val="100000"/>
                        </a:lnSpc>
                        <a:spcBef>
                          <a:spcPts val="0"/>
                        </a:spcBef>
                        <a:spcAft>
                          <a:spcPts val="0"/>
                        </a:spcAft>
                      </a:pPr>
                      <a:r>
                        <a:rPr lang="en-US" sz="2000">
                          <a:latin typeface="Times New Roman"/>
                          <a:ea typeface="Times New Roman"/>
                        </a:rPr>
                        <a:t>at 5–10 bar</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3</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Generally designed as closed system</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Usually designed as open system</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4</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dirty="0">
                          <a:latin typeface="Times New Roman"/>
                          <a:ea typeface="Times New Roman"/>
                        </a:rPr>
                        <a:t>The system slows down when leakage occurs</a:t>
                      </a:r>
                      <a:endParaRPr lang="en-IN" sz="2800" dirty="0">
                        <a:latin typeface="Times New Roman"/>
                        <a:ea typeface="Times New Roman"/>
                      </a:endParaRPr>
                    </a:p>
                  </a:txBody>
                  <a:tcPr marL="0" marR="0" marT="0" marB="0"/>
                </a:tc>
                <a:tc>
                  <a:txBody>
                    <a:bodyPr/>
                    <a:lstStyle/>
                    <a:p>
                      <a:pPr marL="36000" marR="84455" algn="just">
                        <a:lnSpc>
                          <a:spcPct val="100000"/>
                        </a:lnSpc>
                        <a:spcBef>
                          <a:spcPts val="0"/>
                        </a:spcBef>
                        <a:spcAft>
                          <a:spcPts val="0"/>
                        </a:spcAft>
                      </a:pPr>
                      <a:r>
                        <a:rPr lang="en-US" sz="2000">
                          <a:latin typeface="Times New Roman"/>
                          <a:ea typeface="Times New Roman"/>
                        </a:rPr>
                        <a:t>Leakage does not affect the system much</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5</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Valve operations are difficult</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Valve operations are easy</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6</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Heavier in weight</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Lighter in weight</a:t>
                      </a:r>
                      <a:endParaRPr lang="en-IN" sz="280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endParaRPr lang="en-US" sz="2800" dirty="0">
                        <a:latin typeface="Times New Roman"/>
                        <a:ea typeface="Times New Roman"/>
                      </a:endParaRPr>
                    </a:p>
                    <a:p>
                      <a:pPr marL="36000" marR="279400" algn="ctr">
                        <a:lnSpc>
                          <a:spcPct val="100000"/>
                        </a:lnSpc>
                        <a:spcBef>
                          <a:spcPts val="0"/>
                        </a:spcBef>
                        <a:spcAft>
                          <a:spcPts val="0"/>
                        </a:spcAft>
                      </a:pPr>
                      <a:r>
                        <a:rPr lang="en-US" sz="2000" dirty="0" smtClean="0">
                          <a:latin typeface="Times New Roman"/>
                          <a:ea typeface="Times New Roman"/>
                        </a:rPr>
                        <a:t>7</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Pumps are used to provide</a:t>
                      </a:r>
                      <a:endParaRPr lang="en-IN" sz="2800">
                        <a:latin typeface="Times New Roman"/>
                        <a:ea typeface="Times New Roman"/>
                      </a:endParaRPr>
                    </a:p>
                    <a:p>
                      <a:pPr marL="36000" algn="just">
                        <a:lnSpc>
                          <a:spcPct val="100000"/>
                        </a:lnSpc>
                        <a:spcBef>
                          <a:spcPts val="0"/>
                        </a:spcBef>
                        <a:spcAft>
                          <a:spcPts val="0"/>
                        </a:spcAft>
                      </a:pPr>
                      <a:r>
                        <a:rPr lang="en-US" sz="2000">
                          <a:latin typeface="Times New Roman"/>
                          <a:ea typeface="Times New Roman"/>
                        </a:rPr>
                        <a:t>pressurized liquids</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Compressors are used to provide compressed gases</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8</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The system is unsafe to fire hazards</a:t>
                      </a:r>
                      <a:endParaRPr lang="en-IN" sz="280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a:latin typeface="Times New Roman"/>
                          <a:ea typeface="Times New Roman"/>
                        </a:rPr>
                        <a:t>The system is free from fire hazards</a:t>
                      </a:r>
                      <a:endParaRPr lang="en-IN" sz="2800">
                        <a:latin typeface="Times New Roman"/>
                        <a:ea typeface="Times New Roman"/>
                      </a:endParaRPr>
                    </a:p>
                  </a:txBody>
                  <a:tcPr marL="0" marR="0" marT="0" marB="0"/>
                </a:tc>
              </a:tr>
              <a:tr h="370840">
                <a:tc>
                  <a:txBody>
                    <a:bodyPr/>
                    <a:lstStyle/>
                    <a:p>
                      <a:pPr marL="36000" marR="279400" algn="ctr">
                        <a:lnSpc>
                          <a:spcPct val="100000"/>
                        </a:lnSpc>
                        <a:spcBef>
                          <a:spcPts val="0"/>
                        </a:spcBef>
                        <a:spcAft>
                          <a:spcPts val="0"/>
                        </a:spcAft>
                      </a:pPr>
                      <a:r>
                        <a:rPr lang="en-US" sz="2000" dirty="0" smtClean="0">
                          <a:latin typeface="Times New Roman"/>
                          <a:ea typeface="Times New Roman"/>
                        </a:rPr>
                        <a:t>9</a:t>
                      </a:r>
                      <a:endParaRPr lang="en-IN" sz="2800" dirty="0">
                        <a:latin typeface="Times New Roman"/>
                        <a:ea typeface="Times New Roman"/>
                      </a:endParaRPr>
                    </a:p>
                  </a:txBody>
                  <a:tcPr marL="0" marR="0" marT="0" marB="0" anchor="ctr"/>
                </a:tc>
                <a:tc>
                  <a:txBody>
                    <a:bodyPr/>
                    <a:lstStyle/>
                    <a:p>
                      <a:pPr marL="36000" algn="just">
                        <a:lnSpc>
                          <a:spcPct val="100000"/>
                        </a:lnSpc>
                        <a:spcBef>
                          <a:spcPts val="0"/>
                        </a:spcBef>
                        <a:spcAft>
                          <a:spcPts val="0"/>
                        </a:spcAft>
                      </a:pPr>
                      <a:r>
                        <a:rPr lang="en-US" sz="2000">
                          <a:latin typeface="Times New Roman"/>
                          <a:ea typeface="Times New Roman"/>
                        </a:rPr>
                        <a:t>Automatic lubrication is provided</a:t>
                      </a:r>
                      <a:endParaRPr lang="en-IN" sz="2800">
                        <a:latin typeface="Times New Roman"/>
                        <a:ea typeface="Times New Roman"/>
                      </a:endParaRPr>
                    </a:p>
                  </a:txBody>
                  <a:tcPr marL="0" marR="0" marT="0" marB="0"/>
                </a:tc>
                <a:tc>
                  <a:txBody>
                    <a:bodyPr/>
                    <a:lstStyle/>
                    <a:p>
                      <a:pPr marL="36000" marR="84455" algn="just">
                        <a:lnSpc>
                          <a:spcPct val="100000"/>
                        </a:lnSpc>
                        <a:spcBef>
                          <a:spcPts val="0"/>
                        </a:spcBef>
                        <a:spcAft>
                          <a:spcPts val="0"/>
                        </a:spcAft>
                      </a:pPr>
                      <a:r>
                        <a:rPr lang="en-US" sz="2000" dirty="0">
                          <a:latin typeface="Times New Roman"/>
                          <a:ea typeface="Times New Roman"/>
                        </a:rPr>
                        <a:t>Special arrangements for lubrication are needed</a:t>
                      </a:r>
                      <a:endParaRPr lang="en-IN" sz="2800" dirty="0">
                        <a:latin typeface="Times New Roman"/>
                        <a:ea typeface="Times New Roman"/>
                      </a:endParaRPr>
                    </a:p>
                  </a:txBody>
                  <a:tcPr marL="0" marR="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pPr algn="ctr"/>
            <a:r>
              <a:rPr lang="en-US" sz="3200" dirty="0" smtClean="0">
                <a:solidFill>
                  <a:srgbClr val="00B0F0"/>
                </a:solidFill>
                <a:latin typeface="Times New Roman" pitchFamily="18" charset="0"/>
                <a:cs typeface="Times New Roman" pitchFamily="18" charset="0"/>
              </a:rPr>
              <a:t>Comparison of different power systems</a:t>
            </a:r>
            <a:endParaRPr lang="en-IN" sz="3200" dirty="0" smtClean="0">
              <a:solidFill>
                <a:srgbClr val="00B0F0"/>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76200" y="838199"/>
          <a:ext cx="8991600" cy="5820671"/>
        </p:xfrm>
        <a:graphic>
          <a:graphicData uri="http://schemas.openxmlformats.org/drawingml/2006/table">
            <a:tbl>
              <a:tblPr firstRow="1" bandRow="1">
                <a:tableStyleId>{5C22544A-7EE6-4342-B048-85BDC9FD1C3A}</a:tableStyleId>
              </a:tblPr>
              <a:tblGrid>
                <a:gridCol w="1798320"/>
                <a:gridCol w="1798320"/>
                <a:gridCol w="1798320"/>
                <a:gridCol w="1798320"/>
                <a:gridCol w="1798320"/>
              </a:tblGrid>
              <a:tr h="413510">
                <a:tc>
                  <a:txBody>
                    <a:bodyPr/>
                    <a:lstStyle/>
                    <a:p>
                      <a:pPr marL="0" marR="88265" algn="ctr">
                        <a:lnSpc>
                          <a:spcPct val="100000"/>
                        </a:lnSpc>
                        <a:spcBef>
                          <a:spcPts val="0"/>
                        </a:spcBef>
                        <a:spcAft>
                          <a:spcPts val="0"/>
                        </a:spcAft>
                      </a:pPr>
                      <a:r>
                        <a:rPr lang="en-US" sz="1800" b="1" dirty="0">
                          <a:latin typeface="Times New Roman"/>
                          <a:ea typeface="Times New Roman"/>
                        </a:rPr>
                        <a:t>Property</a:t>
                      </a:r>
                      <a:endParaRPr lang="en-IN" sz="2400" dirty="0">
                        <a:latin typeface="Times New Roman"/>
                        <a:ea typeface="Times New Roman"/>
                      </a:endParaRPr>
                    </a:p>
                  </a:txBody>
                  <a:tcPr marL="0" marR="0" marT="0" marB="0"/>
                </a:tc>
                <a:tc>
                  <a:txBody>
                    <a:bodyPr/>
                    <a:lstStyle/>
                    <a:p>
                      <a:pPr marL="0" marR="48895" algn="ctr">
                        <a:lnSpc>
                          <a:spcPct val="100000"/>
                        </a:lnSpc>
                        <a:spcBef>
                          <a:spcPts val="0"/>
                        </a:spcBef>
                        <a:spcAft>
                          <a:spcPts val="0"/>
                        </a:spcAft>
                      </a:pPr>
                      <a:r>
                        <a:rPr lang="en-US" sz="1800" b="1">
                          <a:latin typeface="Times New Roman"/>
                          <a:ea typeface="Times New Roman"/>
                        </a:rPr>
                        <a:t>Mechanical</a:t>
                      </a:r>
                      <a:endParaRPr lang="en-IN" sz="2400">
                        <a:latin typeface="Times New Roman"/>
                        <a:ea typeface="Times New Roman"/>
                      </a:endParaRPr>
                    </a:p>
                  </a:txBody>
                  <a:tcPr marL="0" marR="0" marT="0" marB="0"/>
                </a:tc>
                <a:tc>
                  <a:txBody>
                    <a:bodyPr/>
                    <a:lstStyle/>
                    <a:p>
                      <a:pPr marL="0" marR="321945" algn="ctr">
                        <a:lnSpc>
                          <a:spcPct val="100000"/>
                        </a:lnSpc>
                        <a:spcBef>
                          <a:spcPts val="0"/>
                        </a:spcBef>
                        <a:spcAft>
                          <a:spcPts val="0"/>
                        </a:spcAft>
                      </a:pPr>
                      <a:r>
                        <a:rPr lang="en-US" sz="1800" b="1">
                          <a:latin typeface="Times New Roman"/>
                          <a:ea typeface="Times New Roman"/>
                        </a:rPr>
                        <a:t>Electrical</a:t>
                      </a:r>
                      <a:endParaRPr lang="en-IN" sz="2400">
                        <a:latin typeface="Times New Roman"/>
                        <a:ea typeface="Times New Roman"/>
                      </a:endParaRPr>
                    </a:p>
                  </a:txBody>
                  <a:tcPr marL="0" marR="0" marT="0" marB="0"/>
                </a:tc>
                <a:tc>
                  <a:txBody>
                    <a:bodyPr/>
                    <a:lstStyle/>
                    <a:p>
                      <a:pPr marL="0" marR="38100" algn="ctr">
                        <a:lnSpc>
                          <a:spcPct val="100000"/>
                        </a:lnSpc>
                        <a:spcBef>
                          <a:spcPts val="0"/>
                        </a:spcBef>
                        <a:spcAft>
                          <a:spcPts val="0"/>
                        </a:spcAft>
                      </a:pPr>
                      <a:r>
                        <a:rPr lang="en-US" sz="1800" b="1">
                          <a:latin typeface="Times New Roman"/>
                          <a:ea typeface="Times New Roman"/>
                        </a:rPr>
                        <a:t>Pneumatic</a:t>
                      </a:r>
                      <a:endParaRPr lang="en-IN" sz="2400">
                        <a:latin typeface="Times New Roman"/>
                        <a:ea typeface="Times New Roman"/>
                      </a:endParaRPr>
                    </a:p>
                  </a:txBody>
                  <a:tcPr marL="0" marR="0" marT="0" marB="0"/>
                </a:tc>
                <a:tc>
                  <a:txBody>
                    <a:bodyPr/>
                    <a:lstStyle/>
                    <a:p>
                      <a:pPr marL="0" marR="45085" algn="ctr">
                        <a:lnSpc>
                          <a:spcPct val="100000"/>
                        </a:lnSpc>
                        <a:spcBef>
                          <a:spcPts val="0"/>
                        </a:spcBef>
                        <a:spcAft>
                          <a:spcPts val="0"/>
                        </a:spcAft>
                      </a:pPr>
                      <a:r>
                        <a:rPr lang="en-US" sz="1800" b="1">
                          <a:latin typeface="Times New Roman"/>
                          <a:ea typeface="Times New Roman"/>
                        </a:rPr>
                        <a:t>Hydraulic</a:t>
                      </a:r>
                      <a:endParaRPr lang="en-IN" sz="2400">
                        <a:latin typeface="Times New Roman"/>
                        <a:ea typeface="Times New Roman"/>
                      </a:endParaRPr>
                    </a:p>
                  </a:txBody>
                  <a:tcPr marL="0" marR="0" marT="0" marB="0"/>
                </a:tc>
              </a:tr>
              <a:tr h="866671">
                <a:tc>
                  <a:txBody>
                    <a:bodyPr/>
                    <a:lstStyle/>
                    <a:p>
                      <a:pPr marL="0" indent="-158750" algn="ctr">
                        <a:lnSpc>
                          <a:spcPct val="100000"/>
                        </a:lnSpc>
                        <a:spcBef>
                          <a:spcPts val="0"/>
                        </a:spcBef>
                        <a:spcAft>
                          <a:spcPts val="0"/>
                        </a:spcAft>
                      </a:pPr>
                      <a:r>
                        <a:rPr lang="en-US" sz="1800" b="1" dirty="0">
                          <a:latin typeface="Times New Roman"/>
                          <a:ea typeface="Times New Roman"/>
                        </a:rPr>
                        <a:t>Input energy source</a:t>
                      </a:r>
                      <a:endParaRPr lang="en-IN" sz="2400" b="1" dirty="0">
                        <a:latin typeface="Times New Roman"/>
                        <a:ea typeface="Times New Roman"/>
                      </a:endParaRPr>
                    </a:p>
                  </a:txBody>
                  <a:tcPr marL="0" marR="0" marT="0" marB="0"/>
                </a:tc>
                <a:tc>
                  <a:txBody>
                    <a:bodyPr/>
                    <a:lstStyle/>
                    <a:p>
                      <a:pPr marL="0" marR="15240" indent="73025" algn="ctr">
                        <a:lnSpc>
                          <a:spcPct val="100000"/>
                        </a:lnSpc>
                        <a:spcBef>
                          <a:spcPts val="0"/>
                        </a:spcBef>
                        <a:spcAft>
                          <a:spcPts val="0"/>
                        </a:spcAft>
                      </a:pPr>
                      <a:r>
                        <a:rPr lang="en-US" sz="1800" dirty="0">
                          <a:latin typeface="Times New Roman"/>
                          <a:ea typeface="Times New Roman"/>
                        </a:rPr>
                        <a:t>I C engines Electric motor</a:t>
                      </a:r>
                      <a:endParaRPr lang="en-IN" sz="2400" dirty="0">
                        <a:latin typeface="Times New Roman"/>
                        <a:ea typeface="Times New Roman"/>
                      </a:endParaRPr>
                    </a:p>
                  </a:txBody>
                  <a:tcPr marL="0" marR="0" marT="0" marB="0"/>
                </a:tc>
                <a:tc>
                  <a:txBody>
                    <a:bodyPr/>
                    <a:lstStyle/>
                    <a:p>
                      <a:pPr marL="0" indent="386715" algn="ctr">
                        <a:lnSpc>
                          <a:spcPct val="100000"/>
                        </a:lnSpc>
                        <a:spcBef>
                          <a:spcPts val="0"/>
                        </a:spcBef>
                        <a:spcAft>
                          <a:spcPts val="0"/>
                        </a:spcAft>
                      </a:pPr>
                      <a:r>
                        <a:rPr lang="en-US" sz="1800">
                          <a:latin typeface="Times New Roman"/>
                          <a:ea typeface="Times New Roman"/>
                        </a:rPr>
                        <a:t>I C engines Water/gas turbines</a:t>
                      </a:r>
                      <a:endParaRPr lang="en-IN" sz="2400">
                        <a:latin typeface="Times New Roman"/>
                        <a:ea typeface="Times New Roman"/>
                      </a:endParaRPr>
                    </a:p>
                  </a:txBody>
                  <a:tcPr marL="0" marR="0" marT="0" marB="0"/>
                </a:tc>
                <a:tc>
                  <a:txBody>
                    <a:bodyPr/>
                    <a:lstStyle/>
                    <a:p>
                      <a:pPr marL="0" marR="59690" indent="46990" algn="ctr">
                        <a:lnSpc>
                          <a:spcPct val="100000"/>
                        </a:lnSpc>
                        <a:spcBef>
                          <a:spcPts val="0"/>
                        </a:spcBef>
                        <a:spcAft>
                          <a:spcPts val="0"/>
                        </a:spcAft>
                      </a:pPr>
                      <a:r>
                        <a:rPr lang="en-US" sz="1800">
                          <a:latin typeface="Times New Roman"/>
                          <a:ea typeface="Times New Roman"/>
                        </a:rPr>
                        <a:t>I C engines Pressure tank</a:t>
                      </a:r>
                      <a:endParaRPr lang="en-IN" sz="2400">
                        <a:latin typeface="Times New Roman"/>
                        <a:ea typeface="Times New Roman"/>
                      </a:endParaRPr>
                    </a:p>
                  </a:txBody>
                  <a:tcPr marL="0" marR="0" marT="0" marB="0"/>
                </a:tc>
                <a:tc>
                  <a:txBody>
                    <a:bodyPr/>
                    <a:lstStyle/>
                    <a:p>
                      <a:pPr marL="0" marR="33655" algn="ctr">
                        <a:lnSpc>
                          <a:spcPct val="100000"/>
                        </a:lnSpc>
                        <a:spcBef>
                          <a:spcPts val="0"/>
                        </a:spcBef>
                        <a:spcAft>
                          <a:spcPts val="0"/>
                        </a:spcAft>
                      </a:pPr>
                      <a:r>
                        <a:rPr lang="en-US" sz="1800">
                          <a:latin typeface="Times New Roman"/>
                          <a:ea typeface="Times New Roman"/>
                        </a:rPr>
                        <a:t>I C</a:t>
                      </a:r>
                      <a:r>
                        <a:rPr lang="en-US" sz="1800" spc="80">
                          <a:latin typeface="Times New Roman"/>
                          <a:ea typeface="Times New Roman"/>
                        </a:rPr>
                        <a:t> </a:t>
                      </a:r>
                      <a:r>
                        <a:rPr lang="en-US" sz="1800">
                          <a:latin typeface="Times New Roman"/>
                          <a:ea typeface="Times New Roman"/>
                        </a:rPr>
                        <a:t>engines</a:t>
                      </a:r>
                      <a:endParaRPr lang="en-IN" sz="2400">
                        <a:latin typeface="Times New Roman"/>
                        <a:ea typeface="Times New Roman"/>
                      </a:endParaRPr>
                    </a:p>
                    <a:p>
                      <a:pPr marL="0" marR="33655" algn="ctr">
                        <a:lnSpc>
                          <a:spcPct val="100000"/>
                        </a:lnSpc>
                        <a:spcBef>
                          <a:spcPts val="0"/>
                        </a:spcBef>
                        <a:spcAft>
                          <a:spcPts val="0"/>
                        </a:spcAft>
                      </a:pPr>
                      <a:r>
                        <a:rPr lang="en-US" sz="1800">
                          <a:latin typeface="Times New Roman"/>
                          <a:ea typeface="Times New Roman"/>
                        </a:rPr>
                        <a:t>Electric motor Air</a:t>
                      </a:r>
                      <a:r>
                        <a:rPr lang="en-US" sz="1800" spc="50">
                          <a:latin typeface="Times New Roman"/>
                          <a:ea typeface="Times New Roman"/>
                        </a:rPr>
                        <a:t> </a:t>
                      </a:r>
                      <a:r>
                        <a:rPr lang="en-US" sz="1800">
                          <a:latin typeface="Times New Roman"/>
                          <a:ea typeface="Times New Roman"/>
                        </a:rPr>
                        <a:t>turbine</a:t>
                      </a:r>
                      <a:endParaRPr lang="en-IN" sz="2400">
                        <a:latin typeface="Times New Roman"/>
                        <a:ea typeface="Times New Roman"/>
                      </a:endParaRPr>
                    </a:p>
                  </a:txBody>
                  <a:tcPr marL="0" marR="0" marT="0" marB="0"/>
                </a:tc>
              </a:tr>
              <a:tr h="413510">
                <a:tc>
                  <a:txBody>
                    <a:bodyPr/>
                    <a:lstStyle/>
                    <a:p>
                      <a:pPr marL="0" marR="30480" algn="ctr">
                        <a:lnSpc>
                          <a:spcPct val="100000"/>
                        </a:lnSpc>
                        <a:spcBef>
                          <a:spcPts val="0"/>
                        </a:spcBef>
                        <a:spcAft>
                          <a:spcPts val="0"/>
                        </a:spcAft>
                      </a:pPr>
                      <a:r>
                        <a:rPr lang="en-US" sz="1800" b="1" dirty="0">
                          <a:latin typeface="Times New Roman"/>
                          <a:ea typeface="Times New Roman"/>
                        </a:rPr>
                        <a:t>Energy transfer</a:t>
                      </a:r>
                      <a:endParaRPr lang="en-IN" sz="2400" b="1" dirty="0">
                        <a:latin typeface="Times New Roman"/>
                        <a:ea typeface="Times New Roman"/>
                      </a:endParaRPr>
                    </a:p>
                    <a:p>
                      <a:pPr marL="0" marR="29210" algn="ctr">
                        <a:lnSpc>
                          <a:spcPct val="100000"/>
                        </a:lnSpc>
                        <a:spcBef>
                          <a:spcPts val="0"/>
                        </a:spcBef>
                        <a:spcAft>
                          <a:spcPts val="0"/>
                        </a:spcAft>
                      </a:pPr>
                      <a:r>
                        <a:rPr lang="en-US" sz="1800" b="1" dirty="0">
                          <a:latin typeface="Times New Roman"/>
                          <a:ea typeface="Times New Roman"/>
                        </a:rPr>
                        <a:t>element</a:t>
                      </a:r>
                      <a:endParaRPr lang="en-IN" sz="2400" b="1" dirty="0">
                        <a:latin typeface="Times New Roman"/>
                        <a:ea typeface="Times New Roman"/>
                      </a:endParaRPr>
                    </a:p>
                  </a:txBody>
                  <a:tcPr marL="0" marR="0" marT="0" marB="0"/>
                </a:tc>
                <a:tc>
                  <a:txBody>
                    <a:bodyPr/>
                    <a:lstStyle/>
                    <a:p>
                      <a:pPr marL="0" marR="63500" algn="ctr">
                        <a:lnSpc>
                          <a:spcPct val="100000"/>
                        </a:lnSpc>
                        <a:spcBef>
                          <a:spcPts val="0"/>
                        </a:spcBef>
                        <a:spcAft>
                          <a:spcPts val="0"/>
                        </a:spcAft>
                      </a:pPr>
                      <a:r>
                        <a:rPr lang="en-US" sz="1800" dirty="0">
                          <a:latin typeface="Times New Roman"/>
                          <a:ea typeface="Times New Roman"/>
                        </a:rPr>
                        <a:t>Levers, gears,</a:t>
                      </a:r>
                      <a:endParaRPr lang="en-IN" sz="2400" dirty="0">
                        <a:latin typeface="Times New Roman"/>
                        <a:ea typeface="Times New Roman"/>
                      </a:endParaRPr>
                    </a:p>
                    <a:p>
                      <a:pPr marL="0" marR="63500" algn="ctr">
                        <a:lnSpc>
                          <a:spcPct val="100000"/>
                        </a:lnSpc>
                        <a:spcBef>
                          <a:spcPts val="0"/>
                        </a:spcBef>
                        <a:spcAft>
                          <a:spcPts val="0"/>
                        </a:spcAft>
                      </a:pPr>
                      <a:r>
                        <a:rPr lang="en-US" sz="1800" dirty="0">
                          <a:latin typeface="Times New Roman"/>
                          <a:ea typeface="Times New Roman"/>
                        </a:rPr>
                        <a:t>shafts</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Electrical cables</a:t>
                      </a:r>
                      <a:endParaRPr lang="en-IN" sz="2400">
                        <a:latin typeface="Times New Roman"/>
                        <a:ea typeface="Times New Roman"/>
                      </a:endParaRPr>
                    </a:p>
                    <a:p>
                      <a:pPr marL="0" algn="ctr">
                        <a:lnSpc>
                          <a:spcPct val="100000"/>
                        </a:lnSpc>
                        <a:spcBef>
                          <a:spcPts val="0"/>
                        </a:spcBef>
                        <a:spcAft>
                          <a:spcPts val="0"/>
                        </a:spcAft>
                      </a:pPr>
                      <a:r>
                        <a:rPr lang="en-US" sz="1800">
                          <a:latin typeface="Times New Roman"/>
                          <a:ea typeface="Times New Roman"/>
                        </a:rPr>
                        <a:t>and magnetic field</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Pipes and hoses</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Pipes and hoses</a:t>
                      </a:r>
                      <a:endParaRPr lang="en-IN" sz="2400">
                        <a:latin typeface="Times New Roman"/>
                        <a:ea typeface="Times New Roman"/>
                      </a:endParaRPr>
                    </a:p>
                  </a:txBody>
                  <a:tcPr marL="0" marR="0" marT="0" marB="0"/>
                </a:tc>
              </a:tr>
              <a:tr h="413510">
                <a:tc>
                  <a:txBody>
                    <a:bodyPr/>
                    <a:lstStyle/>
                    <a:p>
                      <a:pPr marL="0" marR="62865" algn="ctr">
                        <a:lnSpc>
                          <a:spcPct val="100000"/>
                        </a:lnSpc>
                        <a:spcBef>
                          <a:spcPts val="0"/>
                        </a:spcBef>
                        <a:spcAft>
                          <a:spcPts val="0"/>
                        </a:spcAft>
                      </a:pPr>
                      <a:r>
                        <a:rPr lang="en-US" sz="1800" b="1" dirty="0">
                          <a:latin typeface="Times New Roman"/>
                          <a:ea typeface="Times New Roman"/>
                        </a:rPr>
                        <a:t>Energy carrier</a:t>
                      </a:r>
                      <a:endParaRPr lang="en-IN" sz="2400" b="1"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Rigid and</a:t>
                      </a:r>
                      <a:r>
                        <a:rPr lang="en-US" sz="1800" spc="70" dirty="0">
                          <a:latin typeface="Times New Roman"/>
                          <a:ea typeface="Times New Roman"/>
                        </a:rPr>
                        <a:t> </a:t>
                      </a:r>
                      <a:r>
                        <a:rPr lang="en-US" sz="1800" dirty="0">
                          <a:latin typeface="Times New Roman"/>
                          <a:ea typeface="Times New Roman"/>
                        </a:rPr>
                        <a:t>elastic</a:t>
                      </a:r>
                      <a:endParaRPr lang="en-IN" sz="2400" dirty="0">
                        <a:latin typeface="Times New Roman"/>
                        <a:ea typeface="Times New Roman"/>
                      </a:endParaRPr>
                    </a:p>
                    <a:p>
                      <a:pPr marL="0" marR="63500" algn="ctr">
                        <a:lnSpc>
                          <a:spcPct val="100000"/>
                        </a:lnSpc>
                        <a:spcBef>
                          <a:spcPts val="0"/>
                        </a:spcBef>
                        <a:spcAft>
                          <a:spcPts val="0"/>
                        </a:spcAft>
                      </a:pPr>
                      <a:r>
                        <a:rPr lang="en-US" sz="1800" dirty="0">
                          <a:latin typeface="Times New Roman"/>
                          <a:ea typeface="Times New Roman"/>
                        </a:rPr>
                        <a:t>objects</a:t>
                      </a:r>
                      <a:endParaRPr lang="en-IN" sz="2400" dirty="0">
                        <a:latin typeface="Times New Roman"/>
                        <a:ea typeface="Times New Roman"/>
                      </a:endParaRPr>
                    </a:p>
                  </a:txBody>
                  <a:tcPr marL="0" marR="0" marT="0" marB="0"/>
                </a:tc>
                <a:tc>
                  <a:txBody>
                    <a:bodyPr/>
                    <a:lstStyle/>
                    <a:p>
                      <a:pPr marL="0" marR="436880" algn="ctr">
                        <a:lnSpc>
                          <a:spcPct val="100000"/>
                        </a:lnSpc>
                        <a:spcBef>
                          <a:spcPts val="0"/>
                        </a:spcBef>
                        <a:spcAft>
                          <a:spcPts val="0"/>
                        </a:spcAft>
                      </a:pPr>
                      <a:r>
                        <a:rPr lang="en-US" sz="1800">
                          <a:latin typeface="Times New Roman"/>
                          <a:ea typeface="Times New Roman"/>
                        </a:rPr>
                        <a:t>Flow of</a:t>
                      </a:r>
                      <a:endParaRPr lang="en-IN" sz="2400">
                        <a:latin typeface="Times New Roman"/>
                        <a:ea typeface="Times New Roman"/>
                      </a:endParaRPr>
                    </a:p>
                    <a:p>
                      <a:pPr marL="0" marR="438785" algn="ctr">
                        <a:lnSpc>
                          <a:spcPct val="100000"/>
                        </a:lnSpc>
                        <a:spcBef>
                          <a:spcPts val="0"/>
                        </a:spcBef>
                        <a:spcAft>
                          <a:spcPts val="0"/>
                        </a:spcAft>
                      </a:pPr>
                      <a:r>
                        <a:rPr lang="en-US" sz="1800">
                          <a:latin typeface="Times New Roman"/>
                          <a:ea typeface="Times New Roman"/>
                        </a:rPr>
                        <a:t>electrons</a:t>
                      </a:r>
                      <a:endParaRPr lang="en-IN" sz="2400">
                        <a:latin typeface="Times New Roman"/>
                        <a:ea typeface="Times New Roman"/>
                      </a:endParaRPr>
                    </a:p>
                  </a:txBody>
                  <a:tcPr marL="0" marR="0" marT="0" marB="0"/>
                </a:tc>
                <a:tc>
                  <a:txBody>
                    <a:bodyPr/>
                    <a:lstStyle/>
                    <a:p>
                      <a:pPr marL="0" marR="294005" algn="ctr">
                        <a:lnSpc>
                          <a:spcPct val="100000"/>
                        </a:lnSpc>
                        <a:spcBef>
                          <a:spcPts val="0"/>
                        </a:spcBef>
                        <a:spcAft>
                          <a:spcPts val="0"/>
                        </a:spcAft>
                      </a:pPr>
                      <a:r>
                        <a:rPr lang="en-US" sz="1800">
                          <a:latin typeface="Times New Roman"/>
                          <a:ea typeface="Times New Roman"/>
                        </a:rPr>
                        <a:t>Air</a:t>
                      </a:r>
                      <a:endParaRPr lang="en-IN" sz="2400">
                        <a:latin typeface="Times New Roman"/>
                        <a:ea typeface="Times New Roman"/>
                      </a:endParaRPr>
                    </a:p>
                  </a:txBody>
                  <a:tcPr marL="0" marR="0" marT="0" marB="0"/>
                </a:tc>
                <a:tc>
                  <a:txBody>
                    <a:bodyPr/>
                    <a:lstStyle/>
                    <a:p>
                      <a:pPr marL="0" marR="33655" algn="ctr">
                        <a:lnSpc>
                          <a:spcPct val="100000"/>
                        </a:lnSpc>
                        <a:spcBef>
                          <a:spcPts val="0"/>
                        </a:spcBef>
                        <a:spcAft>
                          <a:spcPts val="0"/>
                        </a:spcAft>
                      </a:pPr>
                      <a:r>
                        <a:rPr lang="en-US" sz="1800">
                          <a:latin typeface="Times New Roman"/>
                          <a:ea typeface="Times New Roman"/>
                        </a:rPr>
                        <a:t>Hydraulic</a:t>
                      </a:r>
                      <a:endParaRPr lang="en-IN" sz="2400">
                        <a:latin typeface="Times New Roman"/>
                        <a:ea typeface="Times New Roman"/>
                      </a:endParaRPr>
                    </a:p>
                    <a:p>
                      <a:pPr marL="0" marR="33655" algn="ctr">
                        <a:lnSpc>
                          <a:spcPct val="100000"/>
                        </a:lnSpc>
                        <a:spcBef>
                          <a:spcPts val="0"/>
                        </a:spcBef>
                        <a:spcAft>
                          <a:spcPts val="0"/>
                        </a:spcAft>
                      </a:pPr>
                      <a:r>
                        <a:rPr lang="en-US" sz="1800">
                          <a:latin typeface="Times New Roman"/>
                          <a:ea typeface="Times New Roman"/>
                        </a:rPr>
                        <a:t>liquids</a:t>
                      </a:r>
                      <a:endParaRPr lang="en-IN" sz="2400">
                        <a:latin typeface="Times New Roman"/>
                        <a:ea typeface="Times New Roman"/>
                      </a:endParaRPr>
                    </a:p>
                  </a:txBody>
                  <a:tcPr marL="0" marR="0" marT="0" marB="0"/>
                </a:tc>
              </a:tr>
              <a:tr h="413510">
                <a:tc>
                  <a:txBody>
                    <a:bodyPr/>
                    <a:lstStyle/>
                    <a:p>
                      <a:pPr marL="0" algn="ctr">
                        <a:lnSpc>
                          <a:spcPct val="100000"/>
                        </a:lnSpc>
                        <a:spcBef>
                          <a:spcPts val="0"/>
                        </a:spcBef>
                        <a:spcAft>
                          <a:spcPts val="0"/>
                        </a:spcAft>
                      </a:pPr>
                      <a:r>
                        <a:rPr lang="en-US" sz="1800" b="1" spc="10" dirty="0">
                          <a:latin typeface="Times New Roman"/>
                          <a:ea typeface="Times New Roman"/>
                        </a:rPr>
                        <a:t>Power-to-weight</a:t>
                      </a:r>
                      <a:endParaRPr lang="en-IN" sz="2400" b="1" dirty="0">
                        <a:latin typeface="Times New Roman"/>
                        <a:ea typeface="Times New Roman"/>
                      </a:endParaRPr>
                    </a:p>
                    <a:p>
                      <a:pPr marL="0" marR="30480" algn="ctr">
                        <a:lnSpc>
                          <a:spcPct val="100000"/>
                        </a:lnSpc>
                        <a:spcBef>
                          <a:spcPts val="0"/>
                        </a:spcBef>
                        <a:spcAft>
                          <a:spcPts val="0"/>
                        </a:spcAft>
                      </a:pPr>
                      <a:r>
                        <a:rPr lang="en-US" sz="1800" b="1" dirty="0">
                          <a:latin typeface="Times New Roman"/>
                          <a:ea typeface="Times New Roman"/>
                        </a:rPr>
                        <a:t>ratio</a:t>
                      </a:r>
                      <a:endParaRPr lang="en-IN" sz="2400" b="1"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Poor</a:t>
                      </a:r>
                      <a:endParaRPr lang="en-IN" sz="2400" dirty="0">
                        <a:latin typeface="Times New Roman"/>
                        <a:ea typeface="Times New Roman"/>
                      </a:endParaRPr>
                    </a:p>
                  </a:txBody>
                  <a:tcPr marL="0" marR="0" marT="0" marB="0"/>
                </a:tc>
                <a:tc>
                  <a:txBody>
                    <a:bodyPr/>
                    <a:lstStyle/>
                    <a:p>
                      <a:pPr marL="0" marR="43751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Best</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r>
              <a:tr h="413510">
                <a:tc>
                  <a:txBody>
                    <a:bodyPr/>
                    <a:lstStyle/>
                    <a:p>
                      <a:pPr marL="0" marR="62230" algn="ctr">
                        <a:lnSpc>
                          <a:spcPct val="100000"/>
                        </a:lnSpc>
                        <a:spcBef>
                          <a:spcPts val="0"/>
                        </a:spcBef>
                        <a:spcAft>
                          <a:spcPts val="0"/>
                        </a:spcAft>
                      </a:pPr>
                      <a:r>
                        <a:rPr lang="en-US" sz="1800" b="1" dirty="0">
                          <a:latin typeface="Times New Roman"/>
                          <a:ea typeface="Times New Roman"/>
                        </a:rPr>
                        <a:t>Torque/inertia</a:t>
                      </a:r>
                      <a:endParaRPr lang="en-IN" sz="2400" b="1"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Poor</a:t>
                      </a:r>
                      <a:endParaRPr lang="en-IN" sz="2400" dirty="0">
                        <a:latin typeface="Times New Roman"/>
                        <a:ea typeface="Times New Roman"/>
                      </a:endParaRPr>
                    </a:p>
                  </a:txBody>
                  <a:tcPr marL="0" marR="0" marT="0" marB="0"/>
                </a:tc>
                <a:tc>
                  <a:txBody>
                    <a:bodyPr/>
                    <a:lstStyle/>
                    <a:p>
                      <a:pPr marL="0" marR="437515" algn="ctr">
                        <a:lnSpc>
                          <a:spcPct val="100000"/>
                        </a:lnSpc>
                        <a:spcBef>
                          <a:spcPts val="0"/>
                        </a:spcBef>
                        <a:spcAft>
                          <a:spcPts val="0"/>
                        </a:spcAft>
                      </a:pPr>
                      <a:r>
                        <a:rPr lang="en-US" sz="1800" dirty="0">
                          <a:latin typeface="Times New Roman"/>
                          <a:ea typeface="Times New Roman"/>
                        </a:rPr>
                        <a:t>Fair</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Good</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r>
              <a:tr h="413510">
                <a:tc>
                  <a:txBody>
                    <a:bodyPr/>
                    <a:lstStyle/>
                    <a:p>
                      <a:pPr marL="0" algn="ctr">
                        <a:lnSpc>
                          <a:spcPct val="100000"/>
                        </a:lnSpc>
                        <a:spcBef>
                          <a:spcPts val="0"/>
                        </a:spcBef>
                        <a:spcAft>
                          <a:spcPts val="0"/>
                        </a:spcAft>
                      </a:pPr>
                      <a:r>
                        <a:rPr lang="en-US" sz="1800" b="1" dirty="0">
                          <a:latin typeface="Times New Roman"/>
                          <a:ea typeface="Times New Roman"/>
                        </a:rPr>
                        <a:t>Stiffness</a:t>
                      </a:r>
                      <a:endParaRPr lang="en-IN" sz="2400" b="1"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Good</a:t>
                      </a:r>
                      <a:endParaRPr lang="en-IN" sz="2400" dirty="0">
                        <a:latin typeface="Times New Roman"/>
                        <a:ea typeface="Times New Roman"/>
                      </a:endParaRPr>
                    </a:p>
                  </a:txBody>
                  <a:tcPr marL="0" marR="0" marT="0" marB="0"/>
                </a:tc>
                <a:tc>
                  <a:txBody>
                    <a:bodyPr/>
                    <a:lstStyle/>
                    <a:p>
                      <a:pPr marL="0" marR="438150" algn="ctr">
                        <a:lnSpc>
                          <a:spcPct val="100000"/>
                        </a:lnSpc>
                        <a:spcBef>
                          <a:spcPts val="0"/>
                        </a:spcBef>
                        <a:spcAft>
                          <a:spcPts val="0"/>
                        </a:spcAft>
                      </a:pPr>
                      <a:r>
                        <a:rPr lang="en-US" sz="1800" dirty="0">
                          <a:latin typeface="Times New Roman"/>
                          <a:ea typeface="Times New Roman"/>
                        </a:rPr>
                        <a:t>Poor</a:t>
                      </a:r>
                      <a:endParaRPr lang="en-IN" sz="2400" dirty="0">
                        <a:latin typeface="Times New Roman"/>
                        <a:ea typeface="Times New Roman"/>
                      </a:endParaRPr>
                    </a:p>
                  </a:txBody>
                  <a:tcPr marL="0" marR="0" marT="0" marB="0"/>
                </a:tc>
                <a:tc>
                  <a:txBody>
                    <a:bodyPr/>
                    <a:lstStyle/>
                    <a:p>
                      <a:pPr marL="0" marR="29400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r>
              <a:tr h="413510">
                <a:tc>
                  <a:txBody>
                    <a:bodyPr/>
                    <a:lstStyle/>
                    <a:p>
                      <a:pPr marL="0" marR="24765" algn="ctr">
                        <a:lnSpc>
                          <a:spcPct val="100000"/>
                        </a:lnSpc>
                        <a:spcBef>
                          <a:spcPts val="0"/>
                        </a:spcBef>
                        <a:spcAft>
                          <a:spcPts val="0"/>
                        </a:spcAft>
                      </a:pPr>
                      <a:r>
                        <a:rPr lang="en-US" sz="1800" b="1" dirty="0">
                          <a:latin typeface="Times New Roman"/>
                          <a:ea typeface="Times New Roman"/>
                        </a:rPr>
                        <a:t>Response speed</a:t>
                      </a:r>
                      <a:endParaRPr lang="en-IN" sz="2400" b="1" dirty="0">
                        <a:latin typeface="Times New Roman"/>
                        <a:ea typeface="Times New Roman"/>
                      </a:endParaRPr>
                    </a:p>
                  </a:txBody>
                  <a:tcPr marL="0" marR="0" marT="0" marB="0"/>
                </a:tc>
                <a:tc>
                  <a:txBody>
                    <a:bodyPr/>
                    <a:lstStyle/>
                    <a:p>
                      <a:pPr marL="0" marR="63500"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marR="436880" algn="ctr">
                        <a:lnSpc>
                          <a:spcPct val="100000"/>
                        </a:lnSpc>
                        <a:spcBef>
                          <a:spcPts val="0"/>
                        </a:spcBef>
                        <a:spcAft>
                          <a:spcPts val="0"/>
                        </a:spcAft>
                      </a:pPr>
                      <a:r>
                        <a:rPr lang="en-US" sz="1800" dirty="0">
                          <a:latin typeface="Times New Roman"/>
                          <a:ea typeface="Times New Roman"/>
                        </a:rPr>
                        <a:t>Best</a:t>
                      </a:r>
                      <a:endParaRPr lang="en-IN" sz="2400" dirty="0">
                        <a:latin typeface="Times New Roman"/>
                        <a:ea typeface="Times New Roman"/>
                      </a:endParaRPr>
                    </a:p>
                  </a:txBody>
                  <a:tcPr marL="0" marR="0" marT="0" marB="0"/>
                </a:tc>
                <a:tc>
                  <a:txBody>
                    <a:bodyPr/>
                    <a:lstStyle/>
                    <a:p>
                      <a:pPr marL="0" marR="29400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Good</a:t>
                      </a:r>
                      <a:endParaRPr lang="en-IN" sz="2400">
                        <a:latin typeface="Times New Roman"/>
                        <a:ea typeface="Times New Roman"/>
                      </a:endParaRPr>
                    </a:p>
                  </a:txBody>
                  <a:tcPr marL="0" marR="0" marT="0" marB="0"/>
                </a:tc>
              </a:tr>
              <a:tr h="413510">
                <a:tc>
                  <a:txBody>
                    <a:bodyPr/>
                    <a:lstStyle/>
                    <a:p>
                      <a:pPr marL="0" marR="46355" algn="ctr">
                        <a:lnSpc>
                          <a:spcPct val="100000"/>
                        </a:lnSpc>
                        <a:spcBef>
                          <a:spcPts val="0"/>
                        </a:spcBef>
                        <a:spcAft>
                          <a:spcPts val="0"/>
                        </a:spcAft>
                      </a:pPr>
                      <a:r>
                        <a:rPr lang="en-US" sz="1800" b="1" dirty="0">
                          <a:latin typeface="Times New Roman"/>
                          <a:ea typeface="Times New Roman"/>
                        </a:rPr>
                        <a:t>Dirt sensitivity</a:t>
                      </a:r>
                      <a:endParaRPr lang="en-IN" sz="2400" b="1" dirty="0">
                        <a:latin typeface="Times New Roman"/>
                        <a:ea typeface="Times New Roman"/>
                      </a:endParaRPr>
                    </a:p>
                  </a:txBody>
                  <a:tcPr marL="0" marR="0" marT="0" marB="0"/>
                </a:tc>
                <a:tc>
                  <a:txBody>
                    <a:bodyPr/>
                    <a:lstStyle/>
                    <a:p>
                      <a:pPr marL="0" marR="6350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c>
                  <a:txBody>
                    <a:bodyPr/>
                    <a:lstStyle/>
                    <a:p>
                      <a:pPr marL="0" marR="436880" algn="ctr">
                        <a:lnSpc>
                          <a:spcPct val="100000"/>
                        </a:lnSpc>
                        <a:spcBef>
                          <a:spcPts val="0"/>
                        </a:spcBef>
                        <a:spcAft>
                          <a:spcPts val="0"/>
                        </a:spcAft>
                      </a:pPr>
                      <a:r>
                        <a:rPr lang="en-US" sz="1800" dirty="0">
                          <a:latin typeface="Times New Roman"/>
                          <a:ea typeface="Times New Roman"/>
                        </a:rPr>
                        <a:t>Best</a:t>
                      </a:r>
                      <a:endParaRPr lang="en-IN" sz="2400" dirty="0">
                        <a:latin typeface="Times New Roman"/>
                        <a:ea typeface="Times New Roman"/>
                      </a:endParaRPr>
                    </a:p>
                  </a:txBody>
                  <a:tcPr marL="0" marR="0" marT="0" marB="0"/>
                </a:tc>
                <a:tc>
                  <a:txBody>
                    <a:bodyPr/>
                    <a:lstStyle/>
                    <a:p>
                      <a:pPr marL="0" marR="29400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marR="3365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r>
              <a:tr h="413510">
                <a:tc>
                  <a:txBody>
                    <a:bodyPr/>
                    <a:lstStyle/>
                    <a:p>
                      <a:pPr marL="0" algn="ctr">
                        <a:lnSpc>
                          <a:spcPct val="100000"/>
                        </a:lnSpc>
                        <a:spcBef>
                          <a:spcPts val="0"/>
                        </a:spcBef>
                        <a:spcAft>
                          <a:spcPts val="0"/>
                        </a:spcAft>
                      </a:pPr>
                      <a:r>
                        <a:rPr lang="en-US" sz="1800" b="1" dirty="0">
                          <a:latin typeface="Times New Roman"/>
                          <a:ea typeface="Times New Roman"/>
                        </a:rPr>
                        <a:t>Relative cost</a:t>
                      </a:r>
                      <a:endParaRPr lang="en-IN" sz="2400" b="1" dirty="0">
                        <a:latin typeface="Times New Roman"/>
                        <a:ea typeface="Times New Roman"/>
                      </a:endParaRPr>
                    </a:p>
                  </a:txBody>
                  <a:tcPr marL="0" marR="0" marT="0" marB="0"/>
                </a:tc>
                <a:tc>
                  <a:txBody>
                    <a:bodyPr/>
                    <a:lstStyle/>
                    <a:p>
                      <a:pPr marL="0" marR="6350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c>
                  <a:txBody>
                    <a:bodyPr/>
                    <a:lstStyle/>
                    <a:p>
                      <a:pPr marL="0" marR="436880" algn="ctr">
                        <a:lnSpc>
                          <a:spcPct val="100000"/>
                        </a:lnSpc>
                        <a:spcBef>
                          <a:spcPts val="0"/>
                        </a:spcBef>
                        <a:spcAft>
                          <a:spcPts val="0"/>
                        </a:spcAft>
                      </a:pPr>
                      <a:r>
                        <a:rPr lang="en-US" sz="1800" dirty="0">
                          <a:latin typeface="Times New Roman"/>
                          <a:ea typeface="Times New Roman"/>
                        </a:rPr>
                        <a:t>Best</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Good</a:t>
                      </a:r>
                      <a:endParaRPr lang="en-IN" sz="2400">
                        <a:latin typeface="Times New Roman"/>
                        <a:ea typeface="Times New Roman"/>
                      </a:endParaRPr>
                    </a:p>
                  </a:txBody>
                  <a:tcPr marL="0" marR="0" marT="0" marB="0"/>
                </a:tc>
                <a:tc>
                  <a:txBody>
                    <a:bodyPr/>
                    <a:lstStyle/>
                    <a:p>
                      <a:pPr marL="0" marR="33655"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r>
              <a:tr h="413510">
                <a:tc>
                  <a:txBody>
                    <a:bodyPr/>
                    <a:lstStyle/>
                    <a:p>
                      <a:pPr marL="0" algn="ctr">
                        <a:lnSpc>
                          <a:spcPct val="100000"/>
                        </a:lnSpc>
                        <a:spcBef>
                          <a:spcPts val="0"/>
                        </a:spcBef>
                        <a:spcAft>
                          <a:spcPts val="0"/>
                        </a:spcAft>
                      </a:pPr>
                      <a:r>
                        <a:rPr lang="en-US" sz="1800" b="1" dirty="0">
                          <a:latin typeface="Times New Roman"/>
                          <a:ea typeface="Times New Roman"/>
                        </a:rPr>
                        <a:t>Control</a:t>
                      </a:r>
                      <a:endParaRPr lang="en-IN" sz="2400" b="1" dirty="0">
                        <a:latin typeface="Times New Roman"/>
                        <a:ea typeface="Times New Roman"/>
                      </a:endParaRPr>
                    </a:p>
                  </a:txBody>
                  <a:tcPr marL="0" marR="0" marT="0" marB="0"/>
                </a:tc>
                <a:tc>
                  <a:txBody>
                    <a:bodyPr/>
                    <a:lstStyle/>
                    <a:p>
                      <a:pPr marL="0" marR="63500" algn="ctr">
                        <a:lnSpc>
                          <a:spcPct val="100000"/>
                        </a:lnSpc>
                        <a:spcBef>
                          <a:spcPts val="0"/>
                        </a:spcBef>
                        <a:spcAft>
                          <a:spcPts val="0"/>
                        </a:spcAft>
                      </a:pPr>
                      <a:r>
                        <a:rPr lang="en-US" sz="1800">
                          <a:latin typeface="Times New Roman"/>
                          <a:ea typeface="Times New Roman"/>
                        </a:rPr>
                        <a:t>Fair</a:t>
                      </a:r>
                      <a:endParaRPr lang="en-IN" sz="2400">
                        <a:latin typeface="Times New Roman"/>
                        <a:ea typeface="Times New Roman"/>
                      </a:endParaRPr>
                    </a:p>
                  </a:txBody>
                  <a:tcPr marL="0" marR="0" marT="0" marB="0"/>
                </a:tc>
                <a:tc>
                  <a:txBody>
                    <a:bodyPr/>
                    <a:lstStyle/>
                    <a:p>
                      <a:pPr marL="0" marR="436880" algn="ctr">
                        <a:lnSpc>
                          <a:spcPct val="100000"/>
                        </a:lnSpc>
                        <a:spcBef>
                          <a:spcPts val="0"/>
                        </a:spcBef>
                        <a:spcAft>
                          <a:spcPts val="0"/>
                        </a:spcAft>
                      </a:pPr>
                      <a:r>
                        <a:rPr lang="en-US" sz="1800">
                          <a:latin typeface="Times New Roman"/>
                          <a:ea typeface="Times New Roman"/>
                        </a:rPr>
                        <a:t>Best</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Good</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a:latin typeface="Times New Roman"/>
                          <a:ea typeface="Times New Roman"/>
                        </a:rPr>
                        <a:t>Good</a:t>
                      </a:r>
                      <a:endParaRPr lang="en-IN" sz="2400">
                        <a:latin typeface="Times New Roman"/>
                        <a:ea typeface="Times New Roman"/>
                      </a:endParaRPr>
                    </a:p>
                  </a:txBody>
                  <a:tcPr marL="0" marR="0" marT="0" marB="0"/>
                </a:tc>
              </a:tr>
              <a:tr h="413510">
                <a:tc>
                  <a:txBody>
                    <a:bodyPr/>
                    <a:lstStyle/>
                    <a:p>
                      <a:pPr marL="0" algn="ctr">
                        <a:lnSpc>
                          <a:spcPct val="100000"/>
                        </a:lnSpc>
                        <a:spcBef>
                          <a:spcPts val="0"/>
                        </a:spcBef>
                        <a:spcAft>
                          <a:spcPts val="0"/>
                        </a:spcAft>
                      </a:pPr>
                      <a:r>
                        <a:rPr lang="en-US" sz="1800" b="1" dirty="0">
                          <a:latin typeface="Times New Roman"/>
                          <a:ea typeface="Times New Roman"/>
                        </a:rPr>
                        <a:t>Motion type</a:t>
                      </a:r>
                      <a:endParaRPr lang="en-IN" sz="2400" b="1" dirty="0">
                        <a:latin typeface="Times New Roman"/>
                        <a:ea typeface="Times New Roman"/>
                      </a:endParaRPr>
                    </a:p>
                  </a:txBody>
                  <a:tcPr marL="0" marR="0" marT="0" marB="0"/>
                </a:tc>
                <a:tc>
                  <a:txBody>
                    <a:bodyPr/>
                    <a:lstStyle/>
                    <a:p>
                      <a:pPr marL="0" marR="71755" algn="ctr">
                        <a:lnSpc>
                          <a:spcPct val="100000"/>
                        </a:lnSpc>
                        <a:spcBef>
                          <a:spcPts val="0"/>
                        </a:spcBef>
                        <a:spcAft>
                          <a:spcPts val="0"/>
                        </a:spcAft>
                      </a:pPr>
                      <a:r>
                        <a:rPr lang="en-US" sz="1800">
                          <a:latin typeface="Times New Roman"/>
                          <a:ea typeface="Times New Roman"/>
                        </a:rPr>
                        <a:t>Mainly rotary</a:t>
                      </a:r>
                      <a:endParaRPr lang="en-IN" sz="2400">
                        <a:latin typeface="Times New Roman"/>
                        <a:ea typeface="Times New Roman"/>
                      </a:endParaRPr>
                    </a:p>
                  </a:txBody>
                  <a:tcPr marL="0" marR="0" marT="0" marB="0"/>
                </a:tc>
                <a:tc>
                  <a:txBody>
                    <a:bodyPr/>
                    <a:lstStyle/>
                    <a:p>
                      <a:pPr marL="0" marR="321310" algn="ctr">
                        <a:lnSpc>
                          <a:spcPct val="100000"/>
                        </a:lnSpc>
                        <a:spcBef>
                          <a:spcPts val="0"/>
                        </a:spcBef>
                        <a:spcAft>
                          <a:spcPts val="0"/>
                        </a:spcAft>
                      </a:pPr>
                      <a:r>
                        <a:rPr lang="en-US" sz="1800">
                          <a:latin typeface="Times New Roman"/>
                          <a:ea typeface="Times New Roman"/>
                        </a:rPr>
                        <a:t>Mainly rotary</a:t>
                      </a:r>
                      <a:endParaRPr lang="en-IN" sz="240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Linear or rotary</a:t>
                      </a:r>
                      <a:endParaRPr lang="en-IN" sz="2400" dirty="0">
                        <a:latin typeface="Times New Roman"/>
                        <a:ea typeface="Times New Roman"/>
                      </a:endParaRPr>
                    </a:p>
                  </a:txBody>
                  <a:tcPr marL="0" marR="0" marT="0" marB="0"/>
                </a:tc>
                <a:tc>
                  <a:txBody>
                    <a:bodyPr/>
                    <a:lstStyle/>
                    <a:p>
                      <a:pPr marL="0" algn="ctr">
                        <a:lnSpc>
                          <a:spcPct val="100000"/>
                        </a:lnSpc>
                        <a:spcBef>
                          <a:spcPts val="0"/>
                        </a:spcBef>
                        <a:spcAft>
                          <a:spcPts val="0"/>
                        </a:spcAft>
                      </a:pPr>
                      <a:r>
                        <a:rPr lang="en-US" sz="1800" dirty="0">
                          <a:latin typeface="Times New Roman"/>
                          <a:ea typeface="Times New Roman"/>
                        </a:rPr>
                        <a:t>Linear or rotary</a:t>
                      </a:r>
                      <a:endParaRPr lang="en-IN" sz="2400" dirty="0">
                        <a:latin typeface="Times New Roman"/>
                        <a:ea typeface="Times New Roman"/>
                      </a:endParaRPr>
                    </a:p>
                  </a:txBody>
                  <a:tcPr marL="0" marR="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6617196"/>
          </a:xfrm>
          <a:prstGeom prst="rect">
            <a:avLst/>
          </a:prstGeom>
          <a:noFill/>
        </p:spPr>
        <p:txBody>
          <a:bodyPr wrap="square" rtlCol="0">
            <a:spAutoFit/>
          </a:bodyPr>
          <a:lstStyle/>
          <a:p>
            <a:pPr algn="just">
              <a:spcBef>
                <a:spcPts val="1200"/>
              </a:spcBef>
              <a:buFont typeface="Arial" pitchFamily="34" charset="0"/>
              <a:buChar char="•"/>
            </a:pPr>
            <a:r>
              <a:rPr lang="en-IN" sz="3200" dirty="0" smtClean="0">
                <a:latin typeface="Times New Roman" pitchFamily="18" charset="0"/>
                <a:cs typeface="Times New Roman" pitchFamily="18" charset="0"/>
              </a:rPr>
              <a:t>In the industry we use three methods for transmitting power from one point to another.</a:t>
            </a:r>
          </a:p>
          <a:p>
            <a:pPr lvl="1" algn="just">
              <a:spcBef>
                <a:spcPts val="1200"/>
              </a:spcBef>
              <a:buFont typeface="Arial" pitchFamily="34" charset="0"/>
              <a:buChar char="•"/>
            </a:pPr>
            <a:r>
              <a:rPr lang="en-IN" sz="3200" dirty="0" smtClean="0">
                <a:solidFill>
                  <a:srgbClr val="00B050"/>
                </a:solidFill>
                <a:latin typeface="Times New Roman" pitchFamily="18" charset="0"/>
                <a:cs typeface="Times New Roman" pitchFamily="18" charset="0"/>
              </a:rPr>
              <a:t>Mechanical transmission is through shafts, gears, chains, belts, etc. </a:t>
            </a:r>
          </a:p>
          <a:p>
            <a:pPr lvl="1" algn="just">
              <a:spcBef>
                <a:spcPts val="1200"/>
              </a:spcBef>
              <a:buFont typeface="Arial" pitchFamily="34" charset="0"/>
              <a:buChar char="•"/>
            </a:pPr>
            <a:r>
              <a:rPr lang="en-IN" sz="3200" dirty="0" smtClean="0">
                <a:solidFill>
                  <a:schemeClr val="accent2">
                    <a:lumMod val="75000"/>
                  </a:schemeClr>
                </a:solidFill>
                <a:latin typeface="Times New Roman" pitchFamily="18" charset="0"/>
                <a:cs typeface="Times New Roman" pitchFamily="18" charset="0"/>
              </a:rPr>
              <a:t>Electrical transmission is through wires, transformers, etc. </a:t>
            </a:r>
          </a:p>
          <a:p>
            <a:pPr lvl="1" algn="just">
              <a:spcBef>
                <a:spcPts val="1200"/>
              </a:spcBef>
              <a:buFont typeface="Arial" pitchFamily="34" charset="0"/>
              <a:buChar char="•"/>
            </a:pPr>
            <a:r>
              <a:rPr lang="en-IN" sz="3200" dirty="0" smtClean="0">
                <a:solidFill>
                  <a:schemeClr val="bg2">
                    <a:lumMod val="50000"/>
                  </a:schemeClr>
                </a:solidFill>
                <a:latin typeface="Times New Roman" pitchFamily="18" charset="0"/>
                <a:cs typeface="Times New Roman" pitchFamily="18" charset="0"/>
              </a:rPr>
              <a:t>Fluid power is through liquids or gas in a confined space. </a:t>
            </a:r>
          </a:p>
          <a:p>
            <a:pPr algn="just">
              <a:spcBef>
                <a:spcPts val="1200"/>
              </a:spcBef>
              <a:buFont typeface="Arial" pitchFamily="34" charset="0"/>
              <a:buChar char="•"/>
            </a:pPr>
            <a:r>
              <a:rPr lang="en-IN" sz="3200" dirty="0" smtClean="0">
                <a:solidFill>
                  <a:srgbClr val="C00000"/>
                </a:solidFill>
                <a:latin typeface="Times New Roman" pitchFamily="18" charset="0"/>
                <a:cs typeface="Times New Roman" pitchFamily="18" charset="0"/>
              </a:rPr>
              <a:t>In this chapter, we shall discuss a structure of hydraulic systems and pneumatic systems and their advantages and disadvantages and compare hydraulic, pneumatic, electrical and mechanical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228600"/>
            <a:ext cx="9144000" cy="6463308"/>
          </a:xfrm>
          <a:prstGeom prst="rect">
            <a:avLst/>
          </a:prstGeom>
          <a:noFill/>
        </p:spPr>
        <p:txBody>
          <a:bodyPr wrap="square" rtlCol="0">
            <a:spAutoFit/>
          </a:bodyPr>
          <a:lstStyle/>
          <a:p>
            <a:pPr algn="just">
              <a:spcAft>
                <a:spcPts val="1200"/>
              </a:spcAft>
              <a:buFont typeface="Arial" pitchFamily="34" charset="0"/>
              <a:buChar char="•"/>
            </a:pPr>
            <a:r>
              <a:rPr lang="en-IN" sz="3200" dirty="0" smtClean="0">
                <a:solidFill>
                  <a:schemeClr val="accent3">
                    <a:lumMod val="60000"/>
                    <a:lumOff val="40000"/>
                  </a:schemeClr>
                </a:solidFill>
                <a:latin typeface="Times New Roman" pitchFamily="18" charset="0"/>
                <a:cs typeface="Times New Roman" pitchFamily="18" charset="0"/>
              </a:rPr>
              <a:t>Fluid power is the technology that deals with the generation, control and transmission of forces and movement of mechanical element or system with the use of pressurized fluids in a confined system.</a:t>
            </a:r>
          </a:p>
          <a:p>
            <a:pPr algn="just">
              <a:spcAft>
                <a:spcPts val="1200"/>
              </a:spcAft>
              <a:buFont typeface="Arial" pitchFamily="34" charset="0"/>
              <a:buChar char="•"/>
            </a:pPr>
            <a:r>
              <a:rPr lang="en-IN" sz="3200" dirty="0" smtClean="0">
                <a:solidFill>
                  <a:srgbClr val="00B050"/>
                </a:solidFill>
                <a:latin typeface="Times New Roman" pitchFamily="18" charset="0"/>
                <a:cs typeface="Times New Roman" pitchFamily="18" charset="0"/>
              </a:rPr>
              <a:t>Both liquids and gases are considered fluids.</a:t>
            </a:r>
          </a:p>
          <a:p>
            <a:pPr algn="just">
              <a:spcAft>
                <a:spcPts val="1200"/>
              </a:spcAft>
              <a:buFont typeface="Arial" pitchFamily="34" charset="0"/>
              <a:buChar char="•"/>
            </a:pPr>
            <a:r>
              <a:rPr lang="en-IN" sz="3200" dirty="0" smtClean="0">
                <a:latin typeface="Times New Roman" pitchFamily="18" charset="0"/>
                <a:cs typeface="Times New Roman" pitchFamily="18" charset="0"/>
              </a:rPr>
              <a:t>Fluid power system includes a hydraulic system (hydra meaning water in Greek) and a pneumatic system (</a:t>
            </a:r>
            <a:r>
              <a:rPr lang="en-IN" sz="3200" dirty="0" err="1" smtClean="0">
                <a:latin typeface="Times New Roman" pitchFamily="18" charset="0"/>
                <a:cs typeface="Times New Roman" pitchFamily="18" charset="0"/>
              </a:rPr>
              <a:t>pneuma</a:t>
            </a:r>
            <a:r>
              <a:rPr lang="en-IN" sz="3200" dirty="0" smtClean="0">
                <a:latin typeface="Times New Roman" pitchFamily="18" charset="0"/>
                <a:cs typeface="Times New Roman" pitchFamily="18" charset="0"/>
              </a:rPr>
              <a:t> meaning air in Greek).</a:t>
            </a:r>
          </a:p>
          <a:p>
            <a:pPr algn="just">
              <a:spcAft>
                <a:spcPts val="1200"/>
              </a:spcAft>
              <a:buFont typeface="Arial" pitchFamily="34" charset="0"/>
              <a:buChar char="•"/>
            </a:pPr>
            <a:r>
              <a:rPr lang="en-IN" sz="3200" dirty="0" smtClean="0">
                <a:solidFill>
                  <a:srgbClr val="00B0F0"/>
                </a:solidFill>
                <a:latin typeface="Times New Roman" pitchFamily="18" charset="0"/>
                <a:cs typeface="Times New Roman" pitchFamily="18" charset="0"/>
              </a:rPr>
              <a:t>Oil hydraulic employs pressurized liquid petroleum oils and synthetic oils, and pneumatic employs compressed air that is released to the atmosphere after performing the work.</a:t>
            </a:r>
            <a:endParaRPr lang="en-IN" dirty="0">
              <a:solidFill>
                <a:srgbClr val="00B0F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228600"/>
            <a:ext cx="9143999" cy="6124754"/>
          </a:xfrm>
          <a:prstGeom prst="rect">
            <a:avLst/>
          </a:prstGeom>
          <a:noFill/>
        </p:spPr>
        <p:txBody>
          <a:bodyPr wrap="square" rtlCol="0">
            <a:spAutoFit/>
          </a:bodyPr>
          <a:lstStyle/>
          <a:p>
            <a:r>
              <a:rPr lang="en-IN" sz="3200" b="1" dirty="0" smtClean="0">
                <a:solidFill>
                  <a:srgbClr val="00B0F0"/>
                </a:solidFill>
                <a:latin typeface="Times New Roman" pitchFamily="18" charset="0"/>
                <a:cs typeface="Times New Roman" pitchFamily="18" charset="0"/>
              </a:rPr>
              <a:t>Fluid power applications can be classified into two major segments:</a:t>
            </a:r>
          </a:p>
          <a:p>
            <a:pPr algn="just"/>
            <a:r>
              <a:rPr lang="en-IN" sz="2800" b="1" dirty="0" smtClean="0">
                <a:solidFill>
                  <a:schemeClr val="accent2">
                    <a:lumMod val="75000"/>
                  </a:schemeClr>
                </a:solidFill>
                <a:latin typeface="Times New Roman" pitchFamily="18" charset="0"/>
                <a:cs typeface="Times New Roman" pitchFamily="18" charset="0"/>
              </a:rPr>
              <a:t>Stationary: </a:t>
            </a:r>
            <a:r>
              <a:rPr lang="en-IN" sz="2800" dirty="0" smtClean="0">
                <a:latin typeface="Times New Roman" pitchFamily="18" charset="0"/>
                <a:cs typeface="Times New Roman" pitchFamily="18" charset="0"/>
              </a:rPr>
              <a:t>Stationary hydraulic systems remain firmly fixed in one position. The characteristic feature of stationary hydraulics is that valves are mainly solenoid operated. </a:t>
            </a:r>
          </a:p>
          <a:p>
            <a:pPr algn="just"/>
            <a:r>
              <a:rPr lang="en-IN" sz="2800" dirty="0" smtClean="0">
                <a:latin typeface="Times New Roman" pitchFamily="18" charset="0"/>
                <a:cs typeface="Times New Roman" pitchFamily="18" charset="0"/>
              </a:rPr>
              <a:t>The applications of stationary hydraulics are as follows:</a:t>
            </a:r>
          </a:p>
          <a:p>
            <a:pPr lvl="1" algn="just">
              <a:buFont typeface="Arial" pitchFamily="34" charset="0"/>
              <a:buChar char="•"/>
            </a:pPr>
            <a:r>
              <a:rPr lang="en-IN" sz="2400" dirty="0" smtClean="0">
                <a:solidFill>
                  <a:srgbClr val="C00000"/>
                </a:solidFill>
                <a:latin typeface="Times New Roman" pitchFamily="18" charset="0"/>
                <a:cs typeface="Times New Roman" pitchFamily="18" charset="0"/>
              </a:rPr>
              <a:t>Production and assembly of vehicles of all types.</a:t>
            </a:r>
          </a:p>
          <a:p>
            <a:pPr lvl="1" algn="just">
              <a:buFont typeface="Arial" pitchFamily="34" charset="0"/>
              <a:buChar char="•"/>
            </a:pPr>
            <a:r>
              <a:rPr lang="en-IN" sz="2400" dirty="0" smtClean="0">
                <a:solidFill>
                  <a:srgbClr val="FF0000"/>
                </a:solidFill>
                <a:latin typeface="Times New Roman" pitchFamily="18" charset="0"/>
                <a:cs typeface="Times New Roman" pitchFamily="18" charset="0"/>
              </a:rPr>
              <a:t>Machine tools and transfer lines</a:t>
            </a:r>
          </a:p>
          <a:p>
            <a:pPr lvl="1" algn="just">
              <a:buFont typeface="Arial" pitchFamily="34" charset="0"/>
              <a:buChar char="•"/>
            </a:pPr>
            <a:r>
              <a:rPr lang="en-IN" sz="2400" dirty="0" smtClean="0">
                <a:solidFill>
                  <a:srgbClr val="FFC000"/>
                </a:solidFill>
                <a:latin typeface="Times New Roman" pitchFamily="18" charset="0"/>
                <a:cs typeface="Times New Roman" pitchFamily="18" charset="0"/>
              </a:rPr>
              <a:t>Lifting and conveying devices</a:t>
            </a:r>
          </a:p>
          <a:p>
            <a:pPr lvl="1" algn="just">
              <a:buFont typeface="Arial" pitchFamily="34" charset="0"/>
              <a:buChar char="•"/>
            </a:pPr>
            <a:r>
              <a:rPr lang="en-IN" sz="2400" dirty="0" smtClean="0">
                <a:solidFill>
                  <a:srgbClr val="92D050"/>
                </a:solidFill>
                <a:latin typeface="Times New Roman" pitchFamily="18" charset="0"/>
                <a:cs typeface="Times New Roman" pitchFamily="18" charset="0"/>
              </a:rPr>
              <a:t>Metal-forming presses</a:t>
            </a:r>
          </a:p>
          <a:p>
            <a:pPr lvl="1" algn="just">
              <a:buFont typeface="Arial" pitchFamily="34" charset="0"/>
              <a:buChar char="•"/>
            </a:pPr>
            <a:r>
              <a:rPr lang="en-IN" sz="2400" dirty="0" smtClean="0">
                <a:solidFill>
                  <a:srgbClr val="00B050"/>
                </a:solidFill>
                <a:latin typeface="Times New Roman" pitchFamily="18" charset="0"/>
                <a:cs typeface="Times New Roman" pitchFamily="18" charset="0"/>
              </a:rPr>
              <a:t>Plastic machinery such as injection-</a:t>
            </a:r>
            <a:r>
              <a:rPr lang="en-IN" sz="2400" dirty="0" err="1" smtClean="0">
                <a:solidFill>
                  <a:srgbClr val="00B050"/>
                </a:solidFill>
                <a:latin typeface="Times New Roman" pitchFamily="18" charset="0"/>
                <a:cs typeface="Times New Roman" pitchFamily="18" charset="0"/>
              </a:rPr>
              <a:t>molding</a:t>
            </a:r>
            <a:r>
              <a:rPr lang="en-IN" sz="2400" dirty="0" smtClean="0">
                <a:solidFill>
                  <a:srgbClr val="00B050"/>
                </a:solidFill>
                <a:latin typeface="Times New Roman" pitchFamily="18" charset="0"/>
                <a:cs typeface="Times New Roman" pitchFamily="18" charset="0"/>
              </a:rPr>
              <a:t> machines</a:t>
            </a:r>
          </a:p>
          <a:p>
            <a:pPr lvl="1" algn="just">
              <a:buFont typeface="Arial" pitchFamily="34" charset="0"/>
              <a:buChar char="•"/>
            </a:pPr>
            <a:r>
              <a:rPr lang="en-IN" sz="2400" dirty="0" smtClean="0">
                <a:solidFill>
                  <a:srgbClr val="0070C0"/>
                </a:solidFill>
                <a:latin typeface="Times New Roman" pitchFamily="18" charset="0"/>
                <a:cs typeface="Times New Roman" pitchFamily="18" charset="0"/>
              </a:rPr>
              <a:t>Rolling machines</a:t>
            </a:r>
          </a:p>
          <a:p>
            <a:pPr lvl="1" algn="just">
              <a:buFont typeface="Arial" pitchFamily="34" charset="0"/>
              <a:buChar char="•"/>
            </a:pPr>
            <a:r>
              <a:rPr lang="en-IN" sz="2400" dirty="0" smtClean="0">
                <a:solidFill>
                  <a:srgbClr val="7030A0"/>
                </a:solidFill>
                <a:latin typeface="Times New Roman" pitchFamily="18" charset="0"/>
                <a:cs typeface="Times New Roman" pitchFamily="18" charset="0"/>
              </a:rPr>
              <a:t>Lifts</a:t>
            </a:r>
          </a:p>
          <a:p>
            <a:pPr lvl="1" algn="just">
              <a:buFont typeface="Arial" pitchFamily="34" charset="0"/>
              <a:buChar char="•"/>
            </a:pPr>
            <a:r>
              <a:rPr lang="en-IN" sz="2400" dirty="0" smtClean="0">
                <a:latin typeface="Times New Roman" pitchFamily="18" charset="0"/>
                <a:cs typeface="Times New Roman" pitchFamily="18" charset="0"/>
              </a:rPr>
              <a:t>Food processing machinery</a:t>
            </a:r>
          </a:p>
          <a:p>
            <a:pPr lvl="1" algn="just">
              <a:buFont typeface="Arial" pitchFamily="34" charset="0"/>
              <a:buChar char="•"/>
            </a:pPr>
            <a:r>
              <a:rPr lang="en-IN" sz="2400" dirty="0" smtClean="0">
                <a:solidFill>
                  <a:schemeClr val="bg2">
                    <a:lumMod val="25000"/>
                  </a:schemeClr>
                </a:solidFill>
                <a:latin typeface="Times New Roman" pitchFamily="18" charset="0"/>
                <a:cs typeface="Times New Roman" pitchFamily="18" charset="0"/>
              </a:rPr>
              <a:t>Automatic handling equipment and robots</a:t>
            </a:r>
            <a:endParaRPr lang="en-IN" sz="2400" dirty="0">
              <a:solidFill>
                <a:schemeClr val="bg2">
                  <a:lumMod val="25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0"/>
            <a:ext cx="9143999" cy="7786747"/>
          </a:xfrm>
          <a:prstGeom prst="rect">
            <a:avLst/>
          </a:prstGeom>
          <a:noFill/>
        </p:spPr>
        <p:txBody>
          <a:bodyPr wrap="square" rtlCol="0">
            <a:spAutoFit/>
          </a:bodyPr>
          <a:lstStyle/>
          <a:p>
            <a:pPr marL="0" lvl="1" algn="just"/>
            <a:r>
              <a:rPr lang="en-IN" sz="2800" b="1" dirty="0" smtClean="0">
                <a:solidFill>
                  <a:srgbClr val="C00000"/>
                </a:solidFill>
                <a:latin typeface="Times New Roman" pitchFamily="18" charset="0"/>
                <a:cs typeface="Times New Roman" pitchFamily="18" charset="0"/>
              </a:rPr>
              <a:t>Mobile: </a:t>
            </a:r>
            <a:r>
              <a:rPr lang="en-IN" sz="2800" dirty="0" smtClean="0">
                <a:solidFill>
                  <a:schemeClr val="tx1">
                    <a:lumMod val="95000"/>
                    <a:lumOff val="5000"/>
                  </a:schemeClr>
                </a:solidFill>
                <a:latin typeface="Times New Roman" pitchFamily="18" charset="0"/>
                <a:cs typeface="Times New Roman" pitchFamily="18" charset="0"/>
              </a:rPr>
              <a:t>Mobile hydraulic systems move on wheels or tracks such as a tower crane or excavator truck to operate in many different locations or while moving. A characteristic feature of mobile hydraulics is that the valves are frequently manually operated.</a:t>
            </a:r>
          </a:p>
          <a:p>
            <a:pPr algn="just"/>
            <a:endParaRPr lang="en-IN" sz="2800" dirty="0" smtClean="0">
              <a:solidFill>
                <a:schemeClr val="tx1">
                  <a:lumMod val="95000"/>
                  <a:lumOff val="5000"/>
                </a:schemeClr>
              </a:solidFill>
              <a:latin typeface="Times New Roman" pitchFamily="18" charset="0"/>
              <a:cs typeface="Times New Roman" pitchFamily="18" charset="0"/>
            </a:endParaRPr>
          </a:p>
          <a:p>
            <a:pPr algn="just"/>
            <a:r>
              <a:rPr lang="en-IN" sz="2800" dirty="0" smtClean="0">
                <a:solidFill>
                  <a:schemeClr val="tx1">
                    <a:lumMod val="95000"/>
                    <a:lumOff val="5000"/>
                  </a:schemeClr>
                </a:solidFill>
                <a:latin typeface="Times New Roman" pitchFamily="18" charset="0"/>
                <a:cs typeface="Times New Roman" pitchFamily="18" charset="0"/>
              </a:rPr>
              <a:t>The applications of mobile hydraulics are as follows:</a:t>
            </a:r>
          </a:p>
          <a:p>
            <a:pPr lvl="1">
              <a:buFont typeface="Arial" pitchFamily="34" charset="0"/>
              <a:buChar char="•"/>
            </a:pPr>
            <a:r>
              <a:rPr lang="en-IN" sz="2800" dirty="0" smtClean="0">
                <a:solidFill>
                  <a:srgbClr val="C00000"/>
                </a:solidFill>
                <a:latin typeface="Times New Roman" pitchFamily="18" charset="0"/>
                <a:cs typeface="Times New Roman" pitchFamily="18" charset="0"/>
              </a:rPr>
              <a:t>Automobiles, tractors, aeroplanes, missile, boats, etc. </a:t>
            </a:r>
          </a:p>
          <a:p>
            <a:pPr lvl="1">
              <a:buFont typeface="Arial" pitchFamily="34" charset="0"/>
              <a:buChar char="•"/>
            </a:pPr>
            <a:r>
              <a:rPr lang="en-IN" sz="2800" dirty="0" smtClean="0">
                <a:solidFill>
                  <a:srgbClr val="FF0000"/>
                </a:solidFill>
                <a:latin typeface="Times New Roman" pitchFamily="18" charset="0"/>
                <a:cs typeface="Times New Roman" pitchFamily="18" charset="0"/>
              </a:rPr>
              <a:t>Construction machinery</a:t>
            </a:r>
          </a:p>
          <a:p>
            <a:pPr lvl="1">
              <a:buFont typeface="Arial" pitchFamily="34" charset="0"/>
              <a:buChar char="•"/>
            </a:pPr>
            <a:r>
              <a:rPr lang="en-IN" sz="2800" dirty="0" smtClean="0">
                <a:solidFill>
                  <a:srgbClr val="FFC000"/>
                </a:solidFill>
                <a:latin typeface="Times New Roman" pitchFamily="18" charset="0"/>
                <a:cs typeface="Times New Roman" pitchFamily="18" charset="0"/>
              </a:rPr>
              <a:t>Tippers, excavators and elevating platforms</a:t>
            </a:r>
          </a:p>
          <a:p>
            <a:pPr lvl="1">
              <a:buFont typeface="Arial" pitchFamily="34" charset="0"/>
              <a:buChar char="•"/>
            </a:pPr>
            <a:r>
              <a:rPr lang="en-IN" sz="2800" dirty="0" smtClean="0">
                <a:solidFill>
                  <a:srgbClr val="92D050"/>
                </a:solidFill>
                <a:latin typeface="Times New Roman" pitchFamily="18" charset="0"/>
                <a:cs typeface="Times New Roman" pitchFamily="18" charset="0"/>
              </a:rPr>
              <a:t>Lifting and conveying devices</a:t>
            </a:r>
          </a:p>
          <a:p>
            <a:pPr lvl="1">
              <a:buFont typeface="Arial" pitchFamily="34" charset="0"/>
              <a:buChar char="•"/>
            </a:pPr>
            <a:r>
              <a:rPr lang="en-IN" sz="2800" dirty="0" smtClean="0">
                <a:solidFill>
                  <a:srgbClr val="00B0F0"/>
                </a:solidFill>
                <a:latin typeface="Times New Roman" pitchFamily="18" charset="0"/>
                <a:cs typeface="Times New Roman" pitchFamily="18" charset="0"/>
              </a:rPr>
              <a:t>Agricultural machinery</a:t>
            </a:r>
            <a:endParaRPr lang="en-IN" sz="2800" dirty="0" smtClean="0">
              <a:solidFill>
                <a:schemeClr val="tx1">
                  <a:lumMod val="95000"/>
                  <a:lumOff val="5000"/>
                </a:schemeClr>
              </a:solidFill>
              <a:latin typeface="Times New Roman" pitchFamily="18" charset="0"/>
              <a:cs typeface="Times New Roman" pitchFamily="18" charset="0"/>
            </a:endParaRPr>
          </a:p>
          <a:p>
            <a:pPr marL="0" lvl="1" algn="just"/>
            <a:endParaRPr lang="en-IN" sz="2400" dirty="0" smtClean="0">
              <a:solidFill>
                <a:schemeClr val="tx1">
                  <a:lumMod val="95000"/>
                  <a:lumOff val="5000"/>
                </a:schemeClr>
              </a:solidFill>
              <a:latin typeface="Times New Roman" pitchFamily="18" charset="0"/>
              <a:cs typeface="Times New Roman" pitchFamily="18" charset="0"/>
            </a:endParaRPr>
          </a:p>
          <a:p>
            <a:pPr marL="0" lvl="1" algn="just"/>
            <a:r>
              <a:rPr lang="en-IN" sz="2800" dirty="0" smtClean="0">
                <a:solidFill>
                  <a:schemeClr val="accent1">
                    <a:lumMod val="60000"/>
                    <a:lumOff val="40000"/>
                  </a:schemeClr>
                </a:solidFill>
                <a:latin typeface="Times New Roman" pitchFamily="18" charset="0"/>
                <a:cs typeface="Times New Roman" pitchFamily="18" charset="0"/>
              </a:rPr>
              <a:t>Hydraulics and pneumatics have almost unlimited application in the production of goods and services in nearly all sectors.</a:t>
            </a:r>
          </a:p>
          <a:p>
            <a:pPr algn="just"/>
            <a:endParaRPr lang="en-IN" sz="2800" dirty="0" smtClean="0">
              <a:solidFill>
                <a:schemeClr val="tx1">
                  <a:lumMod val="95000"/>
                  <a:lumOff val="5000"/>
                </a:schemeClr>
              </a:solidFill>
              <a:latin typeface="Times New Roman" pitchFamily="18" charset="0"/>
              <a:cs typeface="Times New Roman" pitchFamily="18" charset="0"/>
            </a:endParaRPr>
          </a:p>
          <a:p>
            <a:pPr algn="just"/>
            <a:endParaRPr lang="en-IN" sz="2800" b="1" dirty="0" smtClean="0">
              <a:solidFill>
                <a:schemeClr val="tx1">
                  <a:lumMod val="95000"/>
                  <a:lumOff val="5000"/>
                </a:schemeClr>
              </a:solidFill>
              <a:latin typeface="Times New Roman" pitchFamily="18" charset="0"/>
              <a:cs typeface="Times New Roman" pitchFamily="18" charset="0"/>
            </a:endParaRPr>
          </a:p>
          <a:p>
            <a:pPr algn="just"/>
            <a:endParaRPr lang="en-IN" sz="2800" dirty="0"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pPr algn="ctr"/>
            <a:r>
              <a:rPr lang="en-IN" dirty="0" smtClean="0">
                <a:solidFill>
                  <a:schemeClr val="accent1">
                    <a:lumMod val="60000"/>
                    <a:lumOff val="40000"/>
                  </a:schemeClr>
                </a:solidFill>
                <a:latin typeface="Times New Roman" pitchFamily="18" charset="0"/>
                <a:cs typeface="Times New Roman" pitchFamily="18" charset="0"/>
              </a:rPr>
              <a:t>Applications</a:t>
            </a:r>
            <a:endParaRPr lang="en-IN" dirty="0">
              <a:solidFill>
                <a:schemeClr val="accent1">
                  <a:lumMod val="60000"/>
                  <a:lumOff val="40000"/>
                </a:schemeClr>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0" y="684804"/>
          <a:ext cx="9144000" cy="6020796"/>
        </p:xfrm>
        <a:graphic>
          <a:graphicData uri="http://schemas.openxmlformats.org/drawingml/2006/table">
            <a:tbl>
              <a:tblPr firstRow="1" bandRow="1">
                <a:tableStyleId>{5C22544A-7EE6-4342-B048-85BDC9FD1C3A}</a:tableStyleId>
              </a:tblPr>
              <a:tblGrid>
                <a:gridCol w="1981200"/>
                <a:gridCol w="7162800"/>
              </a:tblGrid>
              <a:tr h="363386">
                <a:tc>
                  <a:txBody>
                    <a:bodyPr/>
                    <a:lstStyle/>
                    <a:p>
                      <a:pPr marL="0" algn="ctr">
                        <a:lnSpc>
                          <a:spcPct val="100000"/>
                        </a:lnSpc>
                        <a:spcBef>
                          <a:spcPts val="0"/>
                        </a:spcBef>
                        <a:spcAft>
                          <a:spcPts val="0"/>
                        </a:spcAft>
                      </a:pPr>
                      <a:r>
                        <a:rPr lang="en-US" sz="2000" dirty="0" smtClean="0">
                          <a:latin typeface="Times New Roman"/>
                          <a:ea typeface="Times New Roman"/>
                        </a:rPr>
                        <a:t>Industries</a:t>
                      </a:r>
                      <a:endParaRPr lang="en-IN" sz="2800" dirty="0">
                        <a:latin typeface="Times New Roman"/>
                        <a:ea typeface="Times New Roman"/>
                      </a:endParaRPr>
                    </a:p>
                  </a:txBody>
                  <a:tcPr marL="0" marR="0" marT="0" marB="0"/>
                </a:tc>
                <a:tc>
                  <a:txBody>
                    <a:bodyPr/>
                    <a:lstStyle/>
                    <a:p>
                      <a:pPr marL="0" marR="143510" algn="ctr">
                        <a:lnSpc>
                          <a:spcPct val="100000"/>
                        </a:lnSpc>
                        <a:spcBef>
                          <a:spcPts val="0"/>
                        </a:spcBef>
                        <a:spcAft>
                          <a:spcPts val="0"/>
                        </a:spcAft>
                      </a:pPr>
                      <a:r>
                        <a:rPr lang="en-US" sz="2000" dirty="0" smtClean="0">
                          <a:latin typeface="Times New Roman"/>
                          <a:ea typeface="Times New Roman"/>
                        </a:rPr>
                        <a:t>Uses</a:t>
                      </a:r>
                      <a:endParaRPr lang="en-IN" sz="2800" dirty="0">
                        <a:latin typeface="Times New Roman"/>
                        <a:ea typeface="Times New Roman"/>
                      </a:endParaRPr>
                    </a:p>
                  </a:txBody>
                  <a:tcPr marL="0" marR="0" marT="0" marB="0"/>
                </a:tc>
              </a:tr>
              <a:tr h="537612">
                <a:tc>
                  <a:txBody>
                    <a:bodyPr/>
                    <a:lstStyle/>
                    <a:p>
                      <a:pPr marL="0" algn="ctr">
                        <a:lnSpc>
                          <a:spcPct val="100000"/>
                        </a:lnSpc>
                        <a:spcBef>
                          <a:spcPts val="0"/>
                        </a:spcBef>
                        <a:spcAft>
                          <a:spcPts val="0"/>
                        </a:spcAft>
                      </a:pPr>
                      <a:r>
                        <a:rPr lang="en-US" sz="1800" b="1" dirty="0" smtClean="0">
                          <a:latin typeface="Times New Roman"/>
                          <a:ea typeface="Times New Roman"/>
                        </a:rPr>
                        <a:t>Agriculture</a:t>
                      </a:r>
                      <a:endParaRPr lang="en-IN" sz="1800" b="1" dirty="0">
                        <a:latin typeface="Times New Roman"/>
                        <a:ea typeface="Times New Roman"/>
                      </a:endParaRPr>
                    </a:p>
                  </a:txBody>
                  <a:tcPr marL="0" marR="0" marT="0" marB="0"/>
                </a:tc>
                <a:tc>
                  <a:txBody>
                    <a:bodyPr/>
                    <a:lstStyle/>
                    <a:p>
                      <a:pPr marL="36000" marR="143510" algn="just">
                        <a:lnSpc>
                          <a:spcPct val="100000"/>
                        </a:lnSpc>
                        <a:spcBef>
                          <a:spcPts val="0"/>
                        </a:spcBef>
                        <a:spcAft>
                          <a:spcPts val="0"/>
                        </a:spcAft>
                      </a:pPr>
                      <a:r>
                        <a:rPr lang="en-US" sz="1800">
                          <a:latin typeface="Times New Roman"/>
                          <a:ea typeface="Times New Roman"/>
                        </a:rPr>
                        <a:t>Tractors; farm equipment such as mowers, ploughs, chemical and water sprayers, fertilizer spreaders,</a:t>
                      </a:r>
                      <a:r>
                        <a:rPr lang="en-US" sz="1800" spc="135">
                          <a:latin typeface="Times New Roman"/>
                          <a:ea typeface="Times New Roman"/>
                        </a:rPr>
                        <a:t> </a:t>
                      </a:r>
                      <a:r>
                        <a:rPr lang="en-US" sz="1800">
                          <a:latin typeface="Times New Roman"/>
                          <a:ea typeface="Times New Roman"/>
                        </a:rPr>
                        <a:t>harvesters</a:t>
                      </a:r>
                      <a:endParaRPr lang="en-IN" sz="1800">
                        <a:latin typeface="Times New Roman"/>
                        <a:ea typeface="Times New Roman"/>
                      </a:endParaRPr>
                    </a:p>
                  </a:txBody>
                  <a:tcPr marL="0" marR="0" marT="0" marB="0"/>
                </a:tc>
              </a:tr>
              <a:tr h="363386">
                <a:tc>
                  <a:txBody>
                    <a:bodyPr/>
                    <a:lstStyle/>
                    <a:p>
                      <a:pPr marL="0" algn="ctr">
                        <a:lnSpc>
                          <a:spcPct val="100000"/>
                        </a:lnSpc>
                        <a:spcBef>
                          <a:spcPts val="0"/>
                        </a:spcBef>
                        <a:spcAft>
                          <a:spcPts val="0"/>
                        </a:spcAft>
                      </a:pPr>
                      <a:r>
                        <a:rPr lang="en-US" sz="1800" b="1" dirty="0">
                          <a:solidFill>
                            <a:srgbClr val="C00000"/>
                          </a:solidFill>
                          <a:latin typeface="Times New Roman"/>
                          <a:ea typeface="Times New Roman"/>
                        </a:rPr>
                        <a:t>Automation</a:t>
                      </a:r>
                      <a:endParaRPr lang="en-IN" sz="18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C00000"/>
                          </a:solidFill>
                          <a:latin typeface="Times New Roman"/>
                          <a:ea typeface="Times New Roman"/>
                        </a:rPr>
                        <a:t>Automated transfer lines, robotics</a:t>
                      </a:r>
                      <a:endParaRPr lang="en-IN" sz="1800" dirty="0">
                        <a:solidFill>
                          <a:srgbClr val="C00000"/>
                        </a:solidFill>
                        <a:latin typeface="Times New Roman"/>
                        <a:ea typeface="Times New Roman"/>
                      </a:endParaRPr>
                    </a:p>
                  </a:txBody>
                  <a:tcPr marL="0" marR="0" marT="0" marB="0"/>
                </a:tc>
              </a:tr>
              <a:tr h="537612">
                <a:tc>
                  <a:txBody>
                    <a:bodyPr/>
                    <a:lstStyle/>
                    <a:p>
                      <a:pPr marL="0" algn="ctr">
                        <a:lnSpc>
                          <a:spcPct val="100000"/>
                        </a:lnSpc>
                        <a:spcBef>
                          <a:spcPts val="0"/>
                        </a:spcBef>
                        <a:spcAft>
                          <a:spcPts val="0"/>
                        </a:spcAft>
                      </a:pPr>
                      <a:r>
                        <a:rPr lang="en-US" sz="1800" b="1" dirty="0">
                          <a:solidFill>
                            <a:srgbClr val="FFC000"/>
                          </a:solidFill>
                          <a:latin typeface="Times New Roman"/>
                          <a:ea typeface="Times New Roman"/>
                        </a:rPr>
                        <a:t>Automobiles</a:t>
                      </a:r>
                      <a:endParaRPr lang="en-IN" sz="1800" b="1" dirty="0">
                        <a:solidFill>
                          <a:srgbClr val="FFC000"/>
                        </a:solidFill>
                        <a:latin typeface="Times New Roman"/>
                        <a:ea typeface="Times New Roman"/>
                      </a:endParaRPr>
                    </a:p>
                  </a:txBody>
                  <a:tcPr marL="0" marR="0" marT="0" marB="0"/>
                </a:tc>
                <a:tc>
                  <a:txBody>
                    <a:bodyPr/>
                    <a:lstStyle/>
                    <a:p>
                      <a:pPr marL="36000" marR="66040" algn="just">
                        <a:lnSpc>
                          <a:spcPct val="100000"/>
                        </a:lnSpc>
                        <a:spcBef>
                          <a:spcPts val="0"/>
                        </a:spcBef>
                        <a:spcAft>
                          <a:spcPts val="0"/>
                        </a:spcAft>
                        <a:tabLst>
                          <a:tab pos="523875" algn="l"/>
                          <a:tab pos="1107440" algn="l"/>
                          <a:tab pos="1564640" algn="l"/>
                          <a:tab pos="2072640" algn="l"/>
                          <a:tab pos="2784475" algn="l"/>
                        </a:tabLst>
                      </a:pPr>
                      <a:r>
                        <a:rPr lang="en-US" sz="1800" dirty="0">
                          <a:solidFill>
                            <a:srgbClr val="FFC000"/>
                          </a:solidFill>
                          <a:latin typeface="Times New Roman"/>
                          <a:ea typeface="Times New Roman"/>
                        </a:rPr>
                        <a:t>Power	steering,	power	brakes,	</a:t>
                      </a:r>
                      <a:r>
                        <a:rPr lang="en-US" sz="1800" dirty="0" smtClean="0">
                          <a:solidFill>
                            <a:srgbClr val="FFC000"/>
                          </a:solidFill>
                          <a:latin typeface="Times New Roman"/>
                          <a:ea typeface="Times New Roman"/>
                        </a:rPr>
                        <a:t>suspension</a:t>
                      </a:r>
                      <a:r>
                        <a:rPr lang="en-US" sz="1800" baseline="0" dirty="0" smtClean="0">
                          <a:solidFill>
                            <a:srgbClr val="FFC000"/>
                          </a:solidFill>
                          <a:latin typeface="Times New Roman"/>
                          <a:ea typeface="Times New Roman"/>
                        </a:rPr>
                        <a:t> </a:t>
                      </a:r>
                      <a:r>
                        <a:rPr lang="en-US" sz="1800" dirty="0" smtClean="0">
                          <a:solidFill>
                            <a:srgbClr val="FFC000"/>
                          </a:solidFill>
                          <a:latin typeface="Times New Roman"/>
                          <a:ea typeface="Times New Roman"/>
                        </a:rPr>
                        <a:t>systems</a:t>
                      </a:r>
                      <a:r>
                        <a:rPr lang="en-US" sz="1800" dirty="0">
                          <a:solidFill>
                            <a:srgbClr val="FFC000"/>
                          </a:solidFill>
                          <a:latin typeface="Times New Roman"/>
                          <a:ea typeface="Times New Roman"/>
                        </a:rPr>
                        <a:t>, hydrostatic</a:t>
                      </a:r>
                      <a:r>
                        <a:rPr lang="en-US" sz="1800" spc="20" dirty="0">
                          <a:solidFill>
                            <a:srgbClr val="FFC000"/>
                          </a:solidFill>
                          <a:latin typeface="Times New Roman"/>
                          <a:ea typeface="Times New Roman"/>
                        </a:rPr>
                        <a:t> </a:t>
                      </a:r>
                      <a:r>
                        <a:rPr lang="en-US" sz="1800" spc="15" dirty="0">
                          <a:solidFill>
                            <a:srgbClr val="FFC000"/>
                          </a:solidFill>
                          <a:latin typeface="Times New Roman"/>
                          <a:ea typeface="Times New Roman"/>
                        </a:rPr>
                        <a:t>transmission</a:t>
                      </a:r>
                      <a:endParaRPr lang="en-IN" sz="1800" dirty="0">
                        <a:solidFill>
                          <a:srgbClr val="FFC000"/>
                        </a:solidFill>
                        <a:latin typeface="Times New Roman"/>
                        <a:ea typeface="Times New Roman"/>
                      </a:endParaRPr>
                    </a:p>
                  </a:txBody>
                  <a:tcPr marL="0" marR="0" marT="0" marB="0"/>
                </a:tc>
              </a:tr>
              <a:tr h="806418">
                <a:tc>
                  <a:txBody>
                    <a:bodyPr/>
                    <a:lstStyle/>
                    <a:p>
                      <a:pPr marL="0" algn="ctr">
                        <a:lnSpc>
                          <a:spcPct val="100000"/>
                        </a:lnSpc>
                        <a:spcBef>
                          <a:spcPts val="0"/>
                        </a:spcBef>
                        <a:spcAft>
                          <a:spcPts val="0"/>
                        </a:spcAft>
                      </a:pPr>
                      <a:r>
                        <a:rPr lang="en-US" sz="1800" b="1" dirty="0">
                          <a:solidFill>
                            <a:srgbClr val="00B050"/>
                          </a:solidFill>
                          <a:latin typeface="Times New Roman"/>
                          <a:ea typeface="Times New Roman"/>
                        </a:rPr>
                        <a:t>Aviation</a:t>
                      </a:r>
                      <a:endParaRPr lang="en-IN" sz="1800" b="1" dirty="0">
                        <a:solidFill>
                          <a:srgbClr val="00B050"/>
                        </a:solidFill>
                        <a:latin typeface="Times New Roman"/>
                        <a:ea typeface="Times New Roman"/>
                      </a:endParaRPr>
                    </a:p>
                  </a:txBody>
                  <a:tcPr marL="0" marR="0" marT="0" marB="0"/>
                </a:tc>
                <a:tc>
                  <a:txBody>
                    <a:bodyPr/>
                    <a:lstStyle/>
                    <a:p>
                      <a:pPr marL="36000" marR="143510" algn="just">
                        <a:lnSpc>
                          <a:spcPct val="100000"/>
                        </a:lnSpc>
                        <a:spcBef>
                          <a:spcPts val="0"/>
                        </a:spcBef>
                        <a:spcAft>
                          <a:spcPts val="0"/>
                        </a:spcAft>
                      </a:pPr>
                      <a:r>
                        <a:rPr lang="en-US" sz="1800" dirty="0">
                          <a:solidFill>
                            <a:srgbClr val="00B050"/>
                          </a:solidFill>
                          <a:latin typeface="Times New Roman"/>
                          <a:ea typeface="Times New Roman"/>
                        </a:rPr>
                        <a:t>Fluid power equipment such as landing wheels in aircraft. Helicopters, aircraft trolleys, aircraft test beds, luggage loading and unloading systems, ailerons, aircraft servicing, flight</a:t>
                      </a:r>
                      <a:r>
                        <a:rPr lang="en-US" sz="1800" spc="20" dirty="0">
                          <a:solidFill>
                            <a:srgbClr val="00B050"/>
                          </a:solidFill>
                          <a:latin typeface="Times New Roman"/>
                          <a:ea typeface="Times New Roman"/>
                        </a:rPr>
                        <a:t> </a:t>
                      </a:r>
                      <a:r>
                        <a:rPr lang="en-US" sz="1800" spc="10" dirty="0">
                          <a:solidFill>
                            <a:srgbClr val="00B050"/>
                          </a:solidFill>
                          <a:latin typeface="Times New Roman"/>
                          <a:ea typeface="Times New Roman"/>
                        </a:rPr>
                        <a:t>simulators</a:t>
                      </a:r>
                      <a:endParaRPr lang="en-IN" sz="1800" dirty="0">
                        <a:solidFill>
                          <a:srgbClr val="00B050"/>
                        </a:solidFill>
                        <a:latin typeface="Times New Roman"/>
                        <a:ea typeface="Times New Roman"/>
                      </a:endParaRPr>
                    </a:p>
                  </a:txBody>
                  <a:tcPr marL="0" marR="0" marT="0" marB="0"/>
                </a:tc>
              </a:tr>
              <a:tr h="806418">
                <a:tc>
                  <a:txBody>
                    <a:bodyPr/>
                    <a:lstStyle/>
                    <a:p>
                      <a:pPr marL="0" marR="81915" algn="ctr">
                        <a:lnSpc>
                          <a:spcPct val="100000"/>
                        </a:lnSpc>
                        <a:spcBef>
                          <a:spcPts val="0"/>
                        </a:spcBef>
                        <a:spcAft>
                          <a:spcPts val="0"/>
                        </a:spcAft>
                      </a:pPr>
                      <a:r>
                        <a:rPr lang="en-US" sz="1800" b="1" dirty="0">
                          <a:solidFill>
                            <a:srgbClr val="00B0F0"/>
                          </a:solidFill>
                          <a:latin typeface="Times New Roman"/>
                          <a:ea typeface="Times New Roman"/>
                        </a:rPr>
                        <a:t>Construction industry/equipment</a:t>
                      </a:r>
                      <a:endParaRPr lang="en-IN" sz="1800" b="1" dirty="0">
                        <a:solidFill>
                          <a:srgbClr val="00B0F0"/>
                        </a:solidFill>
                        <a:latin typeface="Times New Roman"/>
                        <a:ea typeface="Times New Roman"/>
                      </a:endParaRPr>
                    </a:p>
                  </a:txBody>
                  <a:tcPr marL="0" marR="0" marT="0" marB="0"/>
                </a:tc>
                <a:tc>
                  <a:txBody>
                    <a:bodyPr/>
                    <a:lstStyle/>
                    <a:p>
                      <a:pPr marL="36000" marR="143510" algn="just">
                        <a:lnSpc>
                          <a:spcPct val="100000"/>
                        </a:lnSpc>
                        <a:spcBef>
                          <a:spcPts val="0"/>
                        </a:spcBef>
                        <a:spcAft>
                          <a:spcPts val="0"/>
                        </a:spcAft>
                      </a:pPr>
                      <a:r>
                        <a:rPr lang="en-US" sz="1800" dirty="0">
                          <a:solidFill>
                            <a:srgbClr val="00B0F0"/>
                          </a:solidFill>
                          <a:latin typeface="Times New Roman"/>
                          <a:ea typeface="Times New Roman"/>
                        </a:rPr>
                        <a:t>For metering and mixing of concrete rudders, excavators, lifts, bucket loaders, crawlers, post-hole diggers, </a:t>
                      </a:r>
                      <a:r>
                        <a:rPr lang="en-US" sz="1800" dirty="0" smtClean="0">
                          <a:solidFill>
                            <a:srgbClr val="00B0F0"/>
                          </a:solidFill>
                          <a:latin typeface="Times New Roman"/>
                          <a:ea typeface="Times New Roman"/>
                        </a:rPr>
                        <a:t>road graders</a:t>
                      </a:r>
                      <a:r>
                        <a:rPr lang="en-US" sz="1800" dirty="0">
                          <a:solidFill>
                            <a:srgbClr val="00B0F0"/>
                          </a:solidFill>
                          <a:latin typeface="Times New Roman"/>
                          <a:ea typeface="Times New Roman"/>
                        </a:rPr>
                        <a:t>, road cleaners, road maintenance vehicles, tippers</a:t>
                      </a:r>
                      <a:endParaRPr lang="en-IN" sz="1800" dirty="0">
                        <a:solidFill>
                          <a:srgbClr val="00B0F0"/>
                        </a:solidFill>
                        <a:latin typeface="Times New Roman"/>
                        <a:ea typeface="Times New Roman"/>
                      </a:endParaRPr>
                    </a:p>
                  </a:txBody>
                  <a:tcPr marL="0" marR="0" marT="0" marB="0"/>
                </a:tc>
              </a:tr>
              <a:tr h="363386">
                <a:tc>
                  <a:txBody>
                    <a:bodyPr/>
                    <a:lstStyle/>
                    <a:p>
                      <a:pPr marL="0" algn="ctr">
                        <a:lnSpc>
                          <a:spcPct val="100000"/>
                        </a:lnSpc>
                        <a:spcBef>
                          <a:spcPts val="0"/>
                        </a:spcBef>
                        <a:spcAft>
                          <a:spcPts val="0"/>
                        </a:spcAft>
                      </a:pPr>
                      <a:r>
                        <a:rPr lang="en-US" sz="1800" b="1" dirty="0">
                          <a:solidFill>
                            <a:srgbClr val="0070C0"/>
                          </a:solidFill>
                          <a:latin typeface="Times New Roman"/>
                          <a:ea typeface="Times New Roman"/>
                        </a:rPr>
                        <a:t>Defense</a:t>
                      </a:r>
                      <a:endParaRPr lang="en-IN" sz="1800" b="1" dirty="0">
                        <a:solidFill>
                          <a:srgbClr val="0070C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70C0"/>
                          </a:solidFill>
                          <a:latin typeface="Times New Roman"/>
                          <a:ea typeface="Times New Roman"/>
                        </a:rPr>
                        <a:t>Missile-launching systems, navigation controls</a:t>
                      </a:r>
                      <a:endParaRPr lang="en-IN" sz="1800" dirty="0">
                        <a:solidFill>
                          <a:srgbClr val="0070C0"/>
                        </a:solidFill>
                        <a:latin typeface="Times New Roman"/>
                        <a:ea typeface="Times New Roman"/>
                      </a:endParaRPr>
                    </a:p>
                  </a:txBody>
                  <a:tcPr marL="0" marR="0" marT="0" marB="0"/>
                </a:tc>
              </a:tr>
              <a:tr h="363386">
                <a:tc>
                  <a:txBody>
                    <a:bodyPr/>
                    <a:lstStyle/>
                    <a:p>
                      <a:pPr marL="0" algn="ctr">
                        <a:lnSpc>
                          <a:spcPct val="100000"/>
                        </a:lnSpc>
                        <a:spcBef>
                          <a:spcPts val="0"/>
                        </a:spcBef>
                        <a:spcAft>
                          <a:spcPts val="0"/>
                        </a:spcAft>
                      </a:pPr>
                      <a:r>
                        <a:rPr lang="en-US" sz="1800" b="1" dirty="0">
                          <a:solidFill>
                            <a:srgbClr val="002060"/>
                          </a:solidFill>
                          <a:latin typeface="Times New Roman"/>
                          <a:ea typeface="Times New Roman"/>
                        </a:rPr>
                        <a:t>Entertainment</a:t>
                      </a:r>
                      <a:endParaRPr lang="en-IN" sz="1800" b="1" dirty="0">
                        <a:solidFill>
                          <a:srgbClr val="00206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2060"/>
                          </a:solidFill>
                          <a:latin typeface="Times New Roman"/>
                          <a:ea typeface="Times New Roman"/>
                        </a:rPr>
                        <a:t>Amusement park entertainment rides such as roller coasters</a:t>
                      </a:r>
                      <a:endParaRPr lang="en-IN" sz="1800" dirty="0">
                        <a:solidFill>
                          <a:srgbClr val="002060"/>
                        </a:solidFill>
                        <a:latin typeface="Times New Roman"/>
                        <a:ea typeface="Times New Roman"/>
                      </a:endParaRPr>
                    </a:p>
                  </a:txBody>
                  <a:tcPr marL="0" marR="0" marT="0" marB="0"/>
                </a:tc>
              </a:tr>
              <a:tr h="537612">
                <a:tc>
                  <a:txBody>
                    <a:bodyPr/>
                    <a:lstStyle/>
                    <a:p>
                      <a:pPr marL="0" algn="ctr">
                        <a:lnSpc>
                          <a:spcPct val="100000"/>
                        </a:lnSpc>
                        <a:spcBef>
                          <a:spcPts val="0"/>
                        </a:spcBef>
                        <a:spcAft>
                          <a:spcPts val="0"/>
                        </a:spcAft>
                      </a:pPr>
                      <a:r>
                        <a:rPr lang="en-US" sz="1800" b="1" dirty="0">
                          <a:solidFill>
                            <a:srgbClr val="7030A0"/>
                          </a:solidFill>
                          <a:latin typeface="Times New Roman"/>
                          <a:ea typeface="Times New Roman"/>
                        </a:rPr>
                        <a:t>Fabrication industry</a:t>
                      </a:r>
                      <a:endParaRPr lang="en-IN" sz="1800" b="1" dirty="0">
                        <a:solidFill>
                          <a:srgbClr val="7030A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7030A0"/>
                          </a:solidFill>
                          <a:latin typeface="Times New Roman"/>
                          <a:ea typeface="Times New Roman"/>
                        </a:rPr>
                        <a:t>Hand tools such as pneumatic drills, grinders, </a:t>
                      </a:r>
                      <a:r>
                        <a:rPr lang="en-US" sz="1800" dirty="0" smtClean="0">
                          <a:solidFill>
                            <a:srgbClr val="7030A0"/>
                          </a:solidFill>
                          <a:latin typeface="Times New Roman"/>
                          <a:ea typeface="Times New Roman"/>
                        </a:rPr>
                        <a:t>borers, riveting </a:t>
                      </a:r>
                      <a:r>
                        <a:rPr lang="en-US" sz="1800" dirty="0">
                          <a:solidFill>
                            <a:srgbClr val="7030A0"/>
                          </a:solidFill>
                          <a:latin typeface="Times New Roman"/>
                          <a:ea typeface="Times New Roman"/>
                        </a:rPr>
                        <a:t>machines, nut runners</a:t>
                      </a:r>
                      <a:endParaRPr lang="en-IN" sz="1800" dirty="0">
                        <a:solidFill>
                          <a:srgbClr val="7030A0"/>
                        </a:solidFill>
                        <a:latin typeface="Times New Roman"/>
                        <a:ea typeface="Times New Roman"/>
                      </a:endParaRPr>
                    </a:p>
                  </a:txBody>
                  <a:tcPr marL="0" marR="0" marT="0" marB="0"/>
                </a:tc>
              </a:tr>
              <a:tr h="363386">
                <a:tc>
                  <a:txBody>
                    <a:bodyPr/>
                    <a:lstStyle/>
                    <a:p>
                      <a:pPr marL="0" algn="ctr">
                        <a:lnSpc>
                          <a:spcPct val="100000"/>
                        </a:lnSpc>
                        <a:spcBef>
                          <a:spcPts val="0"/>
                        </a:spcBef>
                        <a:spcAft>
                          <a:spcPts val="0"/>
                        </a:spcAft>
                      </a:pPr>
                      <a:r>
                        <a:rPr lang="en-US" sz="1800" b="1" dirty="0">
                          <a:latin typeface="Times New Roman"/>
                          <a:ea typeface="Times New Roman"/>
                        </a:rPr>
                        <a:t>Food and beverage</a:t>
                      </a:r>
                      <a:endParaRPr lang="en-IN" sz="1800" b="1" dirty="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latin typeface="Times New Roman"/>
                          <a:ea typeface="Times New Roman"/>
                        </a:rPr>
                        <a:t>All types of food processing equipment, wrapping, bottling,</a:t>
                      </a:r>
                      <a:endParaRPr lang="en-IN" sz="1800" dirty="0">
                        <a:latin typeface="Times New Roman"/>
                        <a:ea typeface="Times New Roman"/>
                      </a:endParaRPr>
                    </a:p>
                  </a:txBody>
                  <a:tcPr marL="0" marR="0" marT="0" marB="0"/>
                </a:tc>
              </a:tr>
              <a:tr h="537612">
                <a:tc>
                  <a:txBody>
                    <a:bodyPr/>
                    <a:lstStyle/>
                    <a:p>
                      <a:pPr marL="0" algn="ctr">
                        <a:lnSpc>
                          <a:spcPct val="100000"/>
                        </a:lnSpc>
                        <a:spcBef>
                          <a:spcPts val="0"/>
                        </a:spcBef>
                        <a:spcAft>
                          <a:spcPts val="0"/>
                        </a:spcAft>
                      </a:pPr>
                      <a:r>
                        <a:rPr lang="en-US" sz="1800" b="1" dirty="0">
                          <a:solidFill>
                            <a:srgbClr val="C00000"/>
                          </a:solidFill>
                          <a:latin typeface="Times New Roman"/>
                          <a:ea typeface="Times New Roman"/>
                        </a:rPr>
                        <a:t>Foundry</a:t>
                      </a:r>
                      <a:endParaRPr lang="en-IN" sz="18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C00000"/>
                          </a:solidFill>
                          <a:latin typeface="Times New Roman"/>
                          <a:ea typeface="Times New Roman"/>
                        </a:rPr>
                        <a:t>Full and semi-automatic molding machines, tilting </a:t>
                      </a:r>
                      <a:r>
                        <a:rPr lang="en-US" sz="1800" dirty="0" err="1" smtClean="0">
                          <a:solidFill>
                            <a:srgbClr val="C00000"/>
                          </a:solidFill>
                          <a:latin typeface="Times New Roman"/>
                          <a:ea typeface="Times New Roman"/>
                        </a:rPr>
                        <a:t>offurnaces</a:t>
                      </a:r>
                      <a:r>
                        <a:rPr lang="en-US" sz="1800" dirty="0">
                          <a:solidFill>
                            <a:srgbClr val="C00000"/>
                          </a:solidFill>
                          <a:latin typeface="Times New Roman"/>
                          <a:ea typeface="Times New Roman"/>
                        </a:rPr>
                        <a:t>, die-casting machines</a:t>
                      </a:r>
                      <a:endParaRPr lang="en-IN" sz="1800" dirty="0">
                        <a:solidFill>
                          <a:srgbClr val="C00000"/>
                        </a:solidFill>
                        <a:latin typeface="Times New Roman"/>
                        <a:ea typeface="Times New Roman"/>
                      </a:endParaRPr>
                    </a:p>
                  </a:txBody>
                  <a:tcPr marL="0" marR="0" marT="0" marB="0"/>
                </a:tc>
              </a:tr>
              <a:tr h="363386">
                <a:tc>
                  <a:txBody>
                    <a:bodyPr/>
                    <a:lstStyle/>
                    <a:p>
                      <a:pPr marL="0" algn="ctr">
                        <a:lnSpc>
                          <a:spcPct val="100000"/>
                        </a:lnSpc>
                        <a:spcBef>
                          <a:spcPts val="0"/>
                        </a:spcBef>
                        <a:spcAft>
                          <a:spcPts val="0"/>
                        </a:spcAft>
                      </a:pPr>
                      <a:r>
                        <a:rPr lang="en-US" sz="1800" b="1" dirty="0">
                          <a:solidFill>
                            <a:srgbClr val="FF0000"/>
                          </a:solidFill>
                          <a:latin typeface="Times New Roman"/>
                          <a:ea typeface="Times New Roman"/>
                        </a:rPr>
                        <a:t>Glass industry</a:t>
                      </a:r>
                      <a:endParaRPr lang="en-IN" sz="1800" b="1" dirty="0">
                        <a:solidFill>
                          <a:srgbClr val="FF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FF0000"/>
                          </a:solidFill>
                          <a:latin typeface="Times New Roman"/>
                          <a:ea typeface="Times New Roman"/>
                        </a:rPr>
                        <a:t>Vacuum suction cups for </a:t>
                      </a:r>
                      <a:r>
                        <a:rPr lang="en-US" sz="1800" dirty="0" smtClean="0">
                          <a:solidFill>
                            <a:srgbClr val="FF0000"/>
                          </a:solidFill>
                          <a:latin typeface="Times New Roman"/>
                          <a:ea typeface="Times New Roman"/>
                        </a:rPr>
                        <a:t>handling</a:t>
                      </a:r>
                      <a:endParaRPr lang="en-IN" sz="1800" dirty="0">
                        <a:solidFill>
                          <a:srgbClr val="FF0000"/>
                        </a:solidFill>
                        <a:latin typeface="Times New Roman"/>
                        <a:ea typeface="Times New Roman"/>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304800"/>
          <a:ext cx="9144000" cy="6339840"/>
        </p:xfrm>
        <a:graphic>
          <a:graphicData uri="http://schemas.openxmlformats.org/drawingml/2006/table">
            <a:tbl>
              <a:tblPr firstRow="1" bandRow="1">
                <a:tableStyleId>{5C22544A-7EE6-4342-B048-85BDC9FD1C3A}</a:tableStyleId>
              </a:tblPr>
              <a:tblGrid>
                <a:gridCol w="1981200"/>
                <a:gridCol w="7162800"/>
              </a:tblGrid>
              <a:tr h="370840">
                <a:tc>
                  <a:txBody>
                    <a:bodyPr/>
                    <a:lstStyle/>
                    <a:p>
                      <a:pPr marL="0" algn="ctr">
                        <a:lnSpc>
                          <a:spcPct val="100000"/>
                        </a:lnSpc>
                        <a:spcBef>
                          <a:spcPts val="0"/>
                        </a:spcBef>
                        <a:spcAft>
                          <a:spcPts val="0"/>
                        </a:spcAft>
                      </a:pPr>
                      <a:r>
                        <a:rPr lang="en-US" sz="2000" dirty="0" smtClean="0">
                          <a:latin typeface="Times New Roman"/>
                          <a:ea typeface="Times New Roman"/>
                        </a:rPr>
                        <a:t>Industries</a:t>
                      </a:r>
                      <a:endParaRPr lang="en-IN" sz="2800" dirty="0">
                        <a:latin typeface="Times New Roman"/>
                        <a:ea typeface="Times New Roman"/>
                      </a:endParaRPr>
                    </a:p>
                  </a:txBody>
                  <a:tcPr marL="0" marR="0" marT="0" marB="0"/>
                </a:tc>
                <a:tc>
                  <a:txBody>
                    <a:bodyPr/>
                    <a:lstStyle/>
                    <a:p>
                      <a:pPr marL="0" marR="143510" algn="ctr">
                        <a:lnSpc>
                          <a:spcPct val="100000"/>
                        </a:lnSpc>
                        <a:spcBef>
                          <a:spcPts val="0"/>
                        </a:spcBef>
                        <a:spcAft>
                          <a:spcPts val="0"/>
                        </a:spcAft>
                      </a:pPr>
                      <a:r>
                        <a:rPr lang="en-US" sz="2000" dirty="0" smtClean="0">
                          <a:latin typeface="Times New Roman"/>
                          <a:ea typeface="Times New Roman"/>
                        </a:rPr>
                        <a:t>Uses</a:t>
                      </a:r>
                      <a:endParaRPr lang="en-IN" sz="28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latin typeface="Times New Roman"/>
                          <a:ea typeface="Times New Roman"/>
                        </a:rPr>
                        <a:t>Hazardous gaseous areas</a:t>
                      </a:r>
                      <a:endParaRPr lang="en-IN" sz="2400" b="1" dirty="0">
                        <a:latin typeface="Times New Roman"/>
                        <a:ea typeface="Times New Roman"/>
                      </a:endParaRPr>
                    </a:p>
                  </a:txBody>
                  <a:tcPr marL="0" marR="0" marT="0" marB="0"/>
                </a:tc>
                <a:tc>
                  <a:txBody>
                    <a:bodyPr/>
                    <a:lstStyle/>
                    <a:p>
                      <a:pPr marL="36000" marR="36830" algn="just">
                        <a:lnSpc>
                          <a:spcPct val="100000"/>
                        </a:lnSpc>
                        <a:spcBef>
                          <a:spcPts val="0"/>
                        </a:spcBef>
                        <a:spcAft>
                          <a:spcPts val="0"/>
                        </a:spcAft>
                      </a:pPr>
                      <a:r>
                        <a:rPr lang="en-US" sz="1800" dirty="0">
                          <a:latin typeface="Times New Roman"/>
                          <a:ea typeface="Times New Roman"/>
                        </a:rPr>
                        <a:t>Hydraulic fracturing technologies: It  involves  </a:t>
                      </a:r>
                      <a:r>
                        <a:rPr lang="en-US" sz="1800" spc="15" dirty="0">
                          <a:latin typeface="Times New Roman"/>
                          <a:ea typeface="Times New Roman"/>
                        </a:rPr>
                        <a:t>pumping  </a:t>
                      </a:r>
                      <a:r>
                        <a:rPr lang="en-US" sz="1800" dirty="0">
                          <a:latin typeface="Times New Roman"/>
                          <a:ea typeface="Times New Roman"/>
                        </a:rPr>
                        <a:t>large volumes of water and sand into a well at high pressure  to fracture shale and other tight formations, </a:t>
                      </a:r>
                      <a:r>
                        <a:rPr lang="en-US" sz="1800" spc="10" dirty="0">
                          <a:latin typeface="Times New Roman"/>
                          <a:ea typeface="Times New Roman"/>
                        </a:rPr>
                        <a:t>allowing </a:t>
                      </a:r>
                      <a:r>
                        <a:rPr lang="en-US" sz="1800" dirty="0">
                          <a:latin typeface="Times New Roman"/>
                          <a:ea typeface="Times New Roman"/>
                        </a:rPr>
                        <a:t>hazardous oil and gas to flow into the well. However, hydraulic fracturing has serious environmental and water pollution related</a:t>
                      </a:r>
                      <a:r>
                        <a:rPr lang="en-US" sz="1800" spc="30" dirty="0">
                          <a:latin typeface="Times New Roman"/>
                          <a:ea typeface="Times New Roman"/>
                        </a:rPr>
                        <a:t> </a:t>
                      </a:r>
                      <a:r>
                        <a:rPr lang="en-US" sz="1800" dirty="0">
                          <a:latin typeface="Times New Roman"/>
                          <a:ea typeface="Times New Roman"/>
                        </a:rPr>
                        <a:t>issues.</a:t>
                      </a:r>
                      <a:endParaRPr lang="en-IN" sz="24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C00000"/>
                          </a:solidFill>
                          <a:latin typeface="Times New Roman"/>
                          <a:ea typeface="Times New Roman"/>
                        </a:rPr>
                        <a:t>Instrumentation</a:t>
                      </a:r>
                      <a:endParaRPr lang="en-IN" sz="24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C00000"/>
                          </a:solidFill>
                          <a:latin typeface="Times New Roman"/>
                          <a:ea typeface="Times New Roman"/>
                        </a:rPr>
                        <a:t>Used to create/operate complex instruments in </a:t>
                      </a:r>
                      <a:r>
                        <a:rPr lang="en-US" sz="1800" dirty="0" smtClean="0">
                          <a:solidFill>
                            <a:srgbClr val="C00000"/>
                          </a:solidFill>
                          <a:latin typeface="Times New Roman"/>
                          <a:ea typeface="Times New Roman"/>
                        </a:rPr>
                        <a:t>space rockets</a:t>
                      </a:r>
                      <a:r>
                        <a:rPr lang="en-US" sz="1800" dirty="0">
                          <a:solidFill>
                            <a:srgbClr val="C00000"/>
                          </a:solidFill>
                          <a:latin typeface="Times New Roman"/>
                          <a:ea typeface="Times New Roman"/>
                        </a:rPr>
                        <a:t>, gas turbines, nuclear power plants, industrial labs</a:t>
                      </a:r>
                      <a:endParaRPr lang="en-IN" sz="2400" dirty="0">
                        <a:solidFill>
                          <a:srgbClr val="C00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FFC000"/>
                          </a:solidFill>
                          <a:latin typeface="Times New Roman"/>
                          <a:ea typeface="Times New Roman"/>
                        </a:rPr>
                        <a:t>Jigs and fixtures</a:t>
                      </a:r>
                      <a:endParaRPr lang="en-IN" sz="2400" b="1" dirty="0">
                        <a:solidFill>
                          <a:srgbClr val="FFC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FFC000"/>
                          </a:solidFill>
                          <a:latin typeface="Times New Roman"/>
                          <a:ea typeface="Times New Roman"/>
                        </a:rPr>
                        <a:t>Work holding devices, clamps, stoppers, indexers</a:t>
                      </a:r>
                      <a:endParaRPr lang="en-IN" sz="2400" dirty="0">
                        <a:solidFill>
                          <a:srgbClr val="FFC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00B050"/>
                          </a:solidFill>
                          <a:latin typeface="Times New Roman"/>
                          <a:ea typeface="Times New Roman"/>
                        </a:rPr>
                        <a:t>Machine tools</a:t>
                      </a:r>
                      <a:endParaRPr lang="en-IN" sz="2400" b="1" dirty="0">
                        <a:solidFill>
                          <a:srgbClr val="00B05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B050"/>
                          </a:solidFill>
                          <a:latin typeface="Times New Roman"/>
                          <a:ea typeface="Times New Roman"/>
                        </a:rPr>
                        <a:t>Automated machine tools, numerically </a:t>
                      </a:r>
                      <a:r>
                        <a:rPr lang="en-US" sz="1800" dirty="0" smtClean="0">
                          <a:solidFill>
                            <a:srgbClr val="00B050"/>
                          </a:solidFill>
                          <a:latin typeface="Times New Roman"/>
                          <a:ea typeface="Times New Roman"/>
                        </a:rPr>
                        <a:t>controlled(NC) machine </a:t>
                      </a:r>
                      <a:r>
                        <a:rPr lang="en-US" sz="1800" dirty="0">
                          <a:solidFill>
                            <a:srgbClr val="00B050"/>
                          </a:solidFill>
                          <a:latin typeface="Times New Roman"/>
                          <a:ea typeface="Times New Roman"/>
                        </a:rPr>
                        <a:t>tools</a:t>
                      </a:r>
                      <a:endParaRPr lang="en-IN" sz="2400" dirty="0">
                        <a:solidFill>
                          <a:srgbClr val="00B05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0070C0"/>
                          </a:solidFill>
                          <a:latin typeface="Times New Roman"/>
                          <a:ea typeface="Times New Roman"/>
                        </a:rPr>
                        <a:t>Materials handling</a:t>
                      </a:r>
                      <a:endParaRPr lang="en-IN" sz="2400" b="1" dirty="0">
                        <a:solidFill>
                          <a:srgbClr val="0070C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70C0"/>
                          </a:solidFill>
                          <a:latin typeface="Times New Roman"/>
                          <a:ea typeface="Times New Roman"/>
                        </a:rPr>
                        <a:t>Jacks, hoists, cranes, forklifts, conveyor systems</a:t>
                      </a:r>
                      <a:endParaRPr lang="en-IN" sz="2400" dirty="0">
                        <a:solidFill>
                          <a:srgbClr val="0070C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latin typeface="Times New Roman"/>
                          <a:ea typeface="Times New Roman"/>
                        </a:rPr>
                        <a:t>Medical</a:t>
                      </a:r>
                      <a:endParaRPr lang="en-IN" sz="2400" b="1" dirty="0">
                        <a:latin typeface="Times New Roman"/>
                        <a:ea typeface="Times New Roman"/>
                      </a:endParaRPr>
                    </a:p>
                  </a:txBody>
                  <a:tcPr marL="0" marR="0" marT="0" marB="0"/>
                </a:tc>
                <a:tc>
                  <a:txBody>
                    <a:bodyPr/>
                    <a:lstStyle/>
                    <a:p>
                      <a:pPr marL="36000" marR="143510" algn="just">
                        <a:lnSpc>
                          <a:spcPct val="100000"/>
                        </a:lnSpc>
                        <a:spcBef>
                          <a:spcPts val="0"/>
                        </a:spcBef>
                        <a:spcAft>
                          <a:spcPts val="0"/>
                        </a:spcAft>
                      </a:pPr>
                      <a:r>
                        <a:rPr lang="en-US" sz="1800" dirty="0">
                          <a:latin typeface="Times New Roman"/>
                          <a:ea typeface="Times New Roman"/>
                        </a:rPr>
                        <a:t>Medical equipment such as breathing assistors, heart assist devices, cardiac compression machines, dental drives </a:t>
                      </a:r>
                      <a:r>
                        <a:rPr lang="en-US" sz="1800" dirty="0" smtClean="0">
                          <a:latin typeface="Times New Roman"/>
                          <a:ea typeface="Times New Roman"/>
                        </a:rPr>
                        <a:t>and human </a:t>
                      </a:r>
                      <a:r>
                        <a:rPr lang="en-US" sz="1800" dirty="0">
                          <a:latin typeface="Times New Roman"/>
                          <a:ea typeface="Times New Roman"/>
                        </a:rPr>
                        <a:t>patient simulator</a:t>
                      </a:r>
                      <a:endParaRPr lang="en-IN" sz="24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C00000"/>
                          </a:solidFill>
                          <a:latin typeface="Times New Roman"/>
                          <a:ea typeface="Times New Roman"/>
                        </a:rPr>
                        <a:t>Movies</a:t>
                      </a:r>
                      <a:endParaRPr lang="en-IN" sz="24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C00000"/>
                          </a:solidFill>
                          <a:latin typeface="Times New Roman"/>
                          <a:ea typeface="Times New Roman"/>
                        </a:rPr>
                        <a:t>Special-effect equipment use fluid power; movies such </a:t>
                      </a:r>
                      <a:r>
                        <a:rPr lang="en-US" sz="1800" dirty="0" smtClean="0">
                          <a:solidFill>
                            <a:srgbClr val="C00000"/>
                          </a:solidFill>
                          <a:latin typeface="Times New Roman"/>
                          <a:ea typeface="Times New Roman"/>
                        </a:rPr>
                        <a:t>as Jurassic </a:t>
                      </a:r>
                      <a:r>
                        <a:rPr lang="en-US" sz="1800" dirty="0">
                          <a:solidFill>
                            <a:srgbClr val="C00000"/>
                          </a:solidFill>
                          <a:latin typeface="Times New Roman"/>
                          <a:ea typeface="Times New Roman"/>
                        </a:rPr>
                        <a:t>park, Jaws, Anaconda, Titanic</a:t>
                      </a:r>
                      <a:endParaRPr lang="en-IN" sz="2400" dirty="0">
                        <a:solidFill>
                          <a:srgbClr val="C00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FFC000"/>
                          </a:solidFill>
                          <a:latin typeface="Times New Roman"/>
                          <a:ea typeface="Times New Roman"/>
                        </a:rPr>
                        <a:t>Mining</a:t>
                      </a:r>
                      <a:endParaRPr lang="en-IN" sz="2400" b="1" dirty="0">
                        <a:solidFill>
                          <a:srgbClr val="FFC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FFC000"/>
                          </a:solidFill>
                          <a:latin typeface="Times New Roman"/>
                          <a:ea typeface="Times New Roman"/>
                        </a:rPr>
                        <a:t>Rock drills, excavating equipment, ore conveyors, loaders</a:t>
                      </a:r>
                      <a:endParaRPr lang="en-IN" sz="2400" dirty="0">
                        <a:solidFill>
                          <a:srgbClr val="FFC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00B050"/>
                          </a:solidFill>
                          <a:latin typeface="Times New Roman"/>
                          <a:ea typeface="Times New Roman"/>
                        </a:rPr>
                        <a:t>Newspapers and periodicals</a:t>
                      </a:r>
                      <a:endParaRPr lang="en-IN" sz="2400" b="1" dirty="0">
                        <a:solidFill>
                          <a:srgbClr val="00B05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B050"/>
                          </a:solidFill>
                          <a:latin typeface="Times New Roman"/>
                          <a:ea typeface="Times New Roman"/>
                        </a:rPr>
                        <a:t>Edge trimming, stapling, pressing, bundle wrapping</a:t>
                      </a:r>
                      <a:endParaRPr lang="en-IN" sz="2400" dirty="0">
                        <a:solidFill>
                          <a:srgbClr val="00B05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0070C0"/>
                          </a:solidFill>
                          <a:latin typeface="Times New Roman"/>
                          <a:ea typeface="Times New Roman"/>
                        </a:rPr>
                        <a:t>Oil industry</a:t>
                      </a:r>
                      <a:endParaRPr lang="en-IN" sz="2400" b="1" dirty="0">
                        <a:solidFill>
                          <a:srgbClr val="0070C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0070C0"/>
                          </a:solidFill>
                          <a:latin typeface="Times New Roman"/>
                          <a:ea typeface="Times New Roman"/>
                        </a:rPr>
                        <a:t>Off-shore oil rigs</a:t>
                      </a:r>
                      <a:endParaRPr lang="en-IN" sz="2400" dirty="0">
                        <a:solidFill>
                          <a:srgbClr val="0070C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1800" b="1" dirty="0">
                          <a:solidFill>
                            <a:srgbClr val="7030A0"/>
                          </a:solidFill>
                          <a:latin typeface="Times New Roman"/>
                          <a:ea typeface="Times New Roman"/>
                        </a:rPr>
                        <a:t>Paper and packaging</a:t>
                      </a:r>
                      <a:endParaRPr lang="en-IN" sz="2400" b="1" dirty="0">
                        <a:solidFill>
                          <a:srgbClr val="7030A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1800" dirty="0">
                          <a:solidFill>
                            <a:srgbClr val="7030A0"/>
                          </a:solidFill>
                          <a:latin typeface="Times New Roman"/>
                          <a:ea typeface="Times New Roman"/>
                        </a:rPr>
                        <a:t>Process control systems, special-purpose machines </a:t>
                      </a:r>
                      <a:r>
                        <a:rPr lang="en-US" sz="1800" dirty="0" smtClean="0">
                          <a:solidFill>
                            <a:srgbClr val="7030A0"/>
                          </a:solidFill>
                          <a:latin typeface="Times New Roman"/>
                          <a:ea typeface="Times New Roman"/>
                        </a:rPr>
                        <a:t>for rolling </a:t>
                      </a:r>
                      <a:r>
                        <a:rPr lang="en-US" sz="1800" dirty="0">
                          <a:solidFill>
                            <a:srgbClr val="7030A0"/>
                          </a:solidFill>
                          <a:latin typeface="Times New Roman"/>
                          <a:ea typeface="Times New Roman"/>
                        </a:rPr>
                        <a:t>and packing</a:t>
                      </a:r>
                      <a:endParaRPr lang="en-IN" sz="2400" dirty="0">
                        <a:solidFill>
                          <a:srgbClr val="7030A0"/>
                        </a:solidFill>
                        <a:latin typeface="Times New Roman"/>
                        <a:ea typeface="Times New Roman"/>
                      </a:endParaRPr>
                    </a:p>
                  </a:txBody>
                  <a:tcPr marL="0" marR="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508000"/>
          <a:ext cx="8839200" cy="5816600"/>
        </p:xfrm>
        <a:graphic>
          <a:graphicData uri="http://schemas.openxmlformats.org/drawingml/2006/table">
            <a:tbl>
              <a:tblPr firstRow="1" bandRow="1">
                <a:tableStyleId>{5C22544A-7EE6-4342-B048-85BDC9FD1C3A}</a:tableStyleId>
              </a:tblPr>
              <a:tblGrid>
                <a:gridCol w="1947620"/>
                <a:gridCol w="6891580"/>
              </a:tblGrid>
              <a:tr h="370840">
                <a:tc>
                  <a:txBody>
                    <a:bodyPr/>
                    <a:lstStyle/>
                    <a:p>
                      <a:pPr marL="0" algn="ctr">
                        <a:lnSpc>
                          <a:spcPct val="100000"/>
                        </a:lnSpc>
                        <a:spcBef>
                          <a:spcPts val="0"/>
                        </a:spcBef>
                        <a:spcAft>
                          <a:spcPts val="0"/>
                        </a:spcAft>
                      </a:pPr>
                      <a:r>
                        <a:rPr lang="en-US" sz="2000" dirty="0" smtClean="0">
                          <a:latin typeface="Times New Roman"/>
                          <a:ea typeface="Times New Roman"/>
                        </a:rPr>
                        <a:t>Industries</a:t>
                      </a:r>
                      <a:endParaRPr lang="en-IN" sz="2800" dirty="0">
                        <a:latin typeface="Times New Roman"/>
                        <a:ea typeface="Times New Roman"/>
                      </a:endParaRPr>
                    </a:p>
                  </a:txBody>
                  <a:tcPr marL="0" marR="0" marT="0" marB="0"/>
                </a:tc>
                <a:tc>
                  <a:txBody>
                    <a:bodyPr/>
                    <a:lstStyle/>
                    <a:p>
                      <a:pPr marL="0" marR="143510" algn="ctr">
                        <a:lnSpc>
                          <a:spcPct val="100000"/>
                        </a:lnSpc>
                        <a:spcBef>
                          <a:spcPts val="0"/>
                        </a:spcBef>
                        <a:spcAft>
                          <a:spcPts val="0"/>
                        </a:spcAft>
                      </a:pPr>
                      <a:r>
                        <a:rPr lang="en-US" sz="2000" dirty="0" smtClean="0">
                          <a:latin typeface="Times New Roman"/>
                          <a:ea typeface="Times New Roman"/>
                        </a:rPr>
                        <a:t>Uses</a:t>
                      </a:r>
                      <a:endParaRPr lang="en-IN" sz="28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latin typeface="Times New Roman"/>
                          <a:ea typeface="Times New Roman"/>
                        </a:rPr>
                        <a:t>Pharmaceuticals</a:t>
                      </a:r>
                      <a:endParaRPr lang="en-IN" sz="2800" b="1" dirty="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latin typeface="Times New Roman"/>
                          <a:ea typeface="Times New Roman"/>
                        </a:rPr>
                        <a:t>Process control systems such as bottle filling, </a:t>
                      </a:r>
                      <a:r>
                        <a:rPr lang="en-US" sz="2000" dirty="0" smtClean="0">
                          <a:latin typeface="Times New Roman"/>
                          <a:ea typeface="Times New Roman"/>
                        </a:rPr>
                        <a:t>tablet placement</a:t>
                      </a:r>
                      <a:r>
                        <a:rPr lang="en-US" sz="2000" dirty="0">
                          <a:latin typeface="Times New Roman"/>
                          <a:ea typeface="Times New Roman"/>
                        </a:rPr>
                        <a:t>, packaging</a:t>
                      </a:r>
                      <a:endParaRPr lang="en-IN" sz="28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C00000"/>
                          </a:solidFill>
                          <a:latin typeface="Times New Roman"/>
                          <a:ea typeface="Times New Roman"/>
                        </a:rPr>
                        <a:t>Plastic industry</a:t>
                      </a:r>
                      <a:endParaRPr lang="en-IN" sz="28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C00000"/>
                          </a:solidFill>
                          <a:latin typeface="Times New Roman"/>
                          <a:ea typeface="Times New Roman"/>
                        </a:rPr>
                        <a:t>Automatic injection molding machines, raw </a:t>
                      </a:r>
                      <a:r>
                        <a:rPr lang="en-US" sz="2000" dirty="0" smtClean="0">
                          <a:solidFill>
                            <a:srgbClr val="C00000"/>
                          </a:solidFill>
                          <a:latin typeface="Times New Roman"/>
                          <a:ea typeface="Times New Roman"/>
                        </a:rPr>
                        <a:t>material feeding</a:t>
                      </a:r>
                      <a:r>
                        <a:rPr lang="en-US" sz="2000" dirty="0">
                          <a:solidFill>
                            <a:srgbClr val="C00000"/>
                          </a:solidFill>
                          <a:latin typeface="Times New Roman"/>
                          <a:ea typeface="Times New Roman"/>
                        </a:rPr>
                        <a:t>, jaw closing, movement of slides of blow molder</a:t>
                      </a:r>
                      <a:endParaRPr lang="en-IN" sz="2800" dirty="0">
                        <a:solidFill>
                          <a:srgbClr val="C00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FFC000"/>
                          </a:solidFill>
                          <a:latin typeface="Times New Roman"/>
                          <a:ea typeface="Times New Roman"/>
                        </a:rPr>
                        <a:t>Press tools</a:t>
                      </a:r>
                      <a:endParaRPr lang="en-IN" sz="2800" b="1" dirty="0">
                        <a:solidFill>
                          <a:srgbClr val="FFC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FFC000"/>
                          </a:solidFill>
                          <a:latin typeface="Times New Roman"/>
                          <a:ea typeface="Times New Roman"/>
                        </a:rPr>
                        <a:t>Heavy duty presses for bulk metal formation such as </a:t>
                      </a:r>
                      <a:r>
                        <a:rPr lang="en-US" sz="2000" dirty="0" smtClean="0">
                          <a:solidFill>
                            <a:srgbClr val="FFC000"/>
                          </a:solidFill>
                          <a:latin typeface="Times New Roman"/>
                          <a:ea typeface="Times New Roman"/>
                        </a:rPr>
                        <a:t>sheet metal</a:t>
                      </a:r>
                      <a:r>
                        <a:rPr lang="en-US" sz="2000" dirty="0">
                          <a:solidFill>
                            <a:srgbClr val="FFC000"/>
                          </a:solidFill>
                          <a:latin typeface="Times New Roman"/>
                          <a:ea typeface="Times New Roman"/>
                        </a:rPr>
                        <a:t>, forging, bending, punching, etc.</a:t>
                      </a:r>
                      <a:endParaRPr lang="en-IN" sz="2800" dirty="0">
                        <a:solidFill>
                          <a:srgbClr val="FFC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00B050"/>
                          </a:solidFill>
                          <a:latin typeface="Times New Roman"/>
                          <a:ea typeface="Times New Roman"/>
                        </a:rPr>
                        <a:t>Printing industry</a:t>
                      </a:r>
                      <a:endParaRPr lang="en-IN" sz="2800" b="1" dirty="0">
                        <a:solidFill>
                          <a:srgbClr val="00B05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00B050"/>
                          </a:solidFill>
                          <a:latin typeface="Times New Roman"/>
                          <a:ea typeface="Times New Roman"/>
                        </a:rPr>
                        <a:t>For paper feeding, packaging</a:t>
                      </a:r>
                      <a:endParaRPr lang="en-IN" sz="2800" dirty="0">
                        <a:solidFill>
                          <a:srgbClr val="00B05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00B0F0"/>
                          </a:solidFill>
                          <a:latin typeface="Times New Roman"/>
                          <a:ea typeface="Times New Roman"/>
                        </a:rPr>
                        <a:t>Robots</a:t>
                      </a:r>
                      <a:endParaRPr lang="en-IN" sz="2800" b="1" dirty="0">
                        <a:solidFill>
                          <a:srgbClr val="00B0F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00B0F0"/>
                          </a:solidFill>
                          <a:latin typeface="Times New Roman"/>
                          <a:ea typeface="Times New Roman"/>
                        </a:rPr>
                        <a:t>Fluid power operated robots, pneumatic systems</a:t>
                      </a:r>
                      <a:endParaRPr lang="en-IN" sz="2800" dirty="0">
                        <a:solidFill>
                          <a:srgbClr val="00B0F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latin typeface="Times New Roman"/>
                          <a:ea typeface="Times New Roman"/>
                        </a:rPr>
                        <a:t>Ships</a:t>
                      </a:r>
                      <a:endParaRPr lang="en-IN" sz="2800" b="1" dirty="0">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latin typeface="Times New Roman"/>
                          <a:ea typeface="Times New Roman"/>
                        </a:rPr>
                        <a:t>Stabilizing systems, unloading and loading unit, </a:t>
                      </a:r>
                      <a:r>
                        <a:rPr lang="en-US" sz="2000" dirty="0" smtClean="0">
                          <a:latin typeface="Times New Roman"/>
                          <a:ea typeface="Times New Roman"/>
                        </a:rPr>
                        <a:t>gyroscopic instruments</a:t>
                      </a:r>
                      <a:r>
                        <a:rPr lang="en-US" sz="2000" dirty="0">
                          <a:latin typeface="Times New Roman"/>
                          <a:ea typeface="Times New Roman"/>
                        </a:rPr>
                        <a:t>, movement of flat forms, lifters, subsea inspection equipment</a:t>
                      </a:r>
                      <a:endParaRPr lang="en-IN" sz="2800" dirty="0">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C00000"/>
                          </a:solidFill>
                          <a:latin typeface="Times New Roman"/>
                          <a:ea typeface="Times New Roman"/>
                        </a:rPr>
                        <a:t>Textiles</a:t>
                      </a:r>
                      <a:endParaRPr lang="en-IN" sz="2800" b="1" dirty="0">
                        <a:solidFill>
                          <a:srgbClr val="C00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C00000"/>
                          </a:solidFill>
                          <a:latin typeface="Times New Roman"/>
                          <a:ea typeface="Times New Roman"/>
                        </a:rPr>
                        <a:t>Web tensioning devices, trolleys, process controllers</a:t>
                      </a:r>
                      <a:endParaRPr lang="en-IN" sz="2800" dirty="0">
                        <a:solidFill>
                          <a:srgbClr val="C00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FFC000"/>
                          </a:solidFill>
                          <a:latin typeface="Times New Roman"/>
                          <a:ea typeface="Times New Roman"/>
                        </a:rPr>
                        <a:t>Transportation</a:t>
                      </a:r>
                      <a:endParaRPr lang="en-IN" sz="2800" b="1" dirty="0">
                        <a:solidFill>
                          <a:srgbClr val="FFC00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FFC000"/>
                          </a:solidFill>
                          <a:latin typeface="Times New Roman"/>
                          <a:ea typeface="Times New Roman"/>
                        </a:rPr>
                        <a:t>Hydraulic elevators, winches, overhead trams</a:t>
                      </a:r>
                      <a:endParaRPr lang="en-IN" sz="2800" dirty="0">
                        <a:solidFill>
                          <a:srgbClr val="FFC00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00B050"/>
                          </a:solidFill>
                          <a:latin typeface="Times New Roman"/>
                          <a:ea typeface="Times New Roman"/>
                        </a:rPr>
                        <a:t>Under sea</a:t>
                      </a:r>
                      <a:endParaRPr lang="en-IN" sz="2800" b="1" dirty="0">
                        <a:solidFill>
                          <a:srgbClr val="00B05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00B050"/>
                          </a:solidFill>
                          <a:latin typeface="Times New Roman"/>
                          <a:ea typeface="Times New Roman"/>
                        </a:rPr>
                        <a:t>Submarines, under sea research vehicles, marine drives </a:t>
                      </a:r>
                      <a:r>
                        <a:rPr lang="en-US" sz="2000" dirty="0" smtClean="0">
                          <a:solidFill>
                            <a:srgbClr val="00B050"/>
                          </a:solidFill>
                          <a:latin typeface="Times New Roman"/>
                          <a:ea typeface="Times New Roman"/>
                        </a:rPr>
                        <a:t>and control </a:t>
                      </a:r>
                      <a:r>
                        <a:rPr lang="en-US" sz="2000" dirty="0">
                          <a:solidFill>
                            <a:srgbClr val="00B050"/>
                          </a:solidFill>
                          <a:latin typeface="Times New Roman"/>
                          <a:ea typeface="Times New Roman"/>
                        </a:rPr>
                        <a:t>of ships</a:t>
                      </a:r>
                      <a:endParaRPr lang="en-IN" sz="2800" dirty="0">
                        <a:solidFill>
                          <a:srgbClr val="00B050"/>
                        </a:solidFill>
                        <a:latin typeface="Times New Roman"/>
                        <a:ea typeface="Times New Roman"/>
                      </a:endParaRPr>
                    </a:p>
                  </a:txBody>
                  <a:tcPr marL="0" marR="0" marT="0" marB="0"/>
                </a:tc>
              </a:tr>
              <a:tr h="370840">
                <a:tc>
                  <a:txBody>
                    <a:bodyPr/>
                    <a:lstStyle/>
                    <a:p>
                      <a:pPr marL="36000" algn="ctr">
                        <a:lnSpc>
                          <a:spcPct val="100000"/>
                        </a:lnSpc>
                        <a:spcBef>
                          <a:spcPts val="0"/>
                        </a:spcBef>
                        <a:spcAft>
                          <a:spcPts val="0"/>
                        </a:spcAft>
                      </a:pPr>
                      <a:r>
                        <a:rPr lang="en-US" sz="2000" b="1" dirty="0">
                          <a:solidFill>
                            <a:srgbClr val="00B0F0"/>
                          </a:solidFill>
                          <a:latin typeface="Times New Roman"/>
                          <a:ea typeface="Times New Roman"/>
                        </a:rPr>
                        <a:t>Wood working</a:t>
                      </a:r>
                      <a:endParaRPr lang="en-IN" sz="2800" b="1" dirty="0">
                        <a:solidFill>
                          <a:srgbClr val="00B0F0"/>
                        </a:solidFill>
                        <a:latin typeface="Times New Roman"/>
                        <a:ea typeface="Times New Roman"/>
                      </a:endParaRPr>
                    </a:p>
                  </a:txBody>
                  <a:tcPr marL="0" marR="0" marT="0" marB="0"/>
                </a:tc>
                <a:tc>
                  <a:txBody>
                    <a:bodyPr/>
                    <a:lstStyle/>
                    <a:p>
                      <a:pPr marL="36000" algn="just">
                        <a:lnSpc>
                          <a:spcPct val="100000"/>
                        </a:lnSpc>
                        <a:spcBef>
                          <a:spcPts val="0"/>
                        </a:spcBef>
                        <a:spcAft>
                          <a:spcPts val="0"/>
                        </a:spcAft>
                      </a:pPr>
                      <a:r>
                        <a:rPr lang="en-US" sz="2000" dirty="0">
                          <a:solidFill>
                            <a:srgbClr val="00B0F0"/>
                          </a:solidFill>
                          <a:latin typeface="Times New Roman"/>
                          <a:ea typeface="Times New Roman"/>
                        </a:rPr>
                        <a:t>Tree shearers, handling huge logs, feeding clamping </a:t>
                      </a:r>
                      <a:r>
                        <a:rPr lang="en-US" sz="2000" dirty="0" smtClean="0">
                          <a:solidFill>
                            <a:srgbClr val="00B0F0"/>
                          </a:solidFill>
                          <a:latin typeface="Times New Roman"/>
                          <a:ea typeface="Times New Roman"/>
                        </a:rPr>
                        <a:t>and saw </a:t>
                      </a:r>
                      <a:r>
                        <a:rPr lang="en-US" sz="2000" dirty="0">
                          <a:solidFill>
                            <a:srgbClr val="00B0F0"/>
                          </a:solidFill>
                          <a:latin typeface="Times New Roman"/>
                          <a:ea typeface="Times New Roman"/>
                        </a:rPr>
                        <a:t>operations</a:t>
                      </a:r>
                      <a:endParaRPr lang="en-IN" sz="2800" dirty="0">
                        <a:solidFill>
                          <a:srgbClr val="00B0F0"/>
                        </a:solidFill>
                        <a:latin typeface="Times New Roman"/>
                        <a:ea typeface="Times New Roman"/>
                      </a:endParaRPr>
                    </a:p>
                  </a:txBody>
                  <a:tcPr marL="0" marR="0" marT="0" marB="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705600"/>
          </a:xfrm>
        </p:spPr>
        <p:txBody>
          <a:bodyPr>
            <a:noAutofit/>
          </a:bodyPr>
          <a:lstStyle/>
          <a:p>
            <a:pPr algn="just">
              <a:buNone/>
            </a:pPr>
            <a:r>
              <a:rPr lang="en-IN" sz="3200" dirty="0" smtClean="0">
                <a:latin typeface="Times New Roman" pitchFamily="18" charset="0"/>
                <a:cs typeface="Times New Roman" pitchFamily="18" charset="0"/>
              </a:rPr>
              <a:t>The following are the two types of hydraulic systems:</a:t>
            </a:r>
          </a:p>
          <a:p>
            <a:pPr marL="624078" indent="-514350" algn="just">
              <a:buAutoNum type="arabicPeriod"/>
            </a:pPr>
            <a:r>
              <a:rPr lang="en-IN" sz="3200" dirty="0" smtClean="0">
                <a:solidFill>
                  <a:schemeClr val="bg2">
                    <a:lumMod val="50000"/>
                  </a:schemeClr>
                </a:solidFill>
                <a:latin typeface="Times New Roman" pitchFamily="18" charset="0"/>
                <a:cs typeface="Times New Roman" pitchFamily="18" charset="0"/>
              </a:rPr>
              <a:t>Fluid transport systems: </a:t>
            </a:r>
            <a:r>
              <a:rPr lang="en-IN" sz="2800" dirty="0" smtClean="0">
                <a:latin typeface="Times New Roman" pitchFamily="18" charset="0"/>
                <a:cs typeface="Times New Roman" pitchFamily="18" charset="0"/>
              </a:rPr>
              <a:t>Their sole objective is the delivery of a fluid from one location to another to accomplish some useful purpose. Examples include pumping stations for pumping water to homes, cross-country gas lines, etc.</a:t>
            </a:r>
          </a:p>
          <a:p>
            <a:pPr marL="624078" indent="-514350" algn="just">
              <a:buAutoNum type="arabicPeriod"/>
            </a:pPr>
            <a:endParaRPr lang="en-IN" sz="2800" dirty="0" smtClean="0">
              <a:latin typeface="Times New Roman" pitchFamily="18" charset="0"/>
              <a:cs typeface="Times New Roman" pitchFamily="18" charset="0"/>
            </a:endParaRPr>
          </a:p>
          <a:p>
            <a:pPr marL="624078" indent="-514350" algn="just">
              <a:buAutoNum type="arabicPeriod"/>
            </a:pPr>
            <a:r>
              <a:rPr lang="en-IN" sz="3200" dirty="0" smtClean="0">
                <a:solidFill>
                  <a:schemeClr val="bg2">
                    <a:lumMod val="50000"/>
                  </a:schemeClr>
                </a:solidFill>
                <a:latin typeface="Times New Roman" pitchFamily="18" charset="0"/>
                <a:cs typeface="Times New Roman" pitchFamily="18" charset="0"/>
              </a:rPr>
              <a:t>Fluid power systems: </a:t>
            </a:r>
            <a:r>
              <a:rPr lang="en-IN" sz="2800" dirty="0" smtClean="0">
                <a:latin typeface="Times New Roman" pitchFamily="18" charset="0"/>
                <a:cs typeface="Times New Roman" pitchFamily="18" charset="0"/>
              </a:rPr>
              <a:t>These are designed to perform work. In fluid power systems, work is obtained by pressurized fluid acting directly on a fluid cylinder or a fluid motor. A cylinder produces a force resulting in linear motion, whereas a fluid motor produces a torque resulting in rotary motion.</a:t>
            </a:r>
            <a:endParaRPr lang="en-IN" sz="3200" dirty="0">
              <a:solidFill>
                <a:schemeClr val="accent3">
                  <a:lumMod val="60000"/>
                  <a:lumOff val="40000"/>
                </a:schemeClr>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602</TotalTime>
  <Words>1824</Words>
  <Application>Microsoft Office PowerPoint</Application>
  <PresentationFormat>On-screen Show (4:3)</PresentationFormat>
  <Paragraphs>276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Automation in Manufacturing</vt:lpstr>
      <vt:lpstr>Slide 2</vt:lpstr>
      <vt:lpstr>Slide 3</vt:lpstr>
      <vt:lpstr>Slide 4</vt:lpstr>
      <vt:lpstr>Slide 5</vt:lpstr>
      <vt:lpstr>Applications</vt:lpstr>
      <vt:lpstr>Slide 7</vt:lpstr>
      <vt:lpstr>Slide 8</vt:lpstr>
      <vt:lpstr>Slide 9</vt:lpstr>
      <vt:lpstr>Classification of Fluid Power Systems </vt:lpstr>
      <vt:lpstr>Advantages of a Fluid Power System</vt:lpstr>
      <vt:lpstr>Slide 12</vt:lpstr>
      <vt:lpstr>Components of a hydraulic system </vt:lpstr>
      <vt:lpstr>Components of a hydraulic system (shown using symbols)</vt:lpstr>
      <vt:lpstr>Analogy </vt:lpstr>
      <vt:lpstr>Components of a Pneumatic system </vt:lpstr>
      <vt:lpstr>Comparison of Hydraulic and Pneumatic system </vt:lpstr>
      <vt:lpstr>Comparison of different power systems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Automation in Manufacturing</dc:title>
  <dc:creator>CAM</dc:creator>
  <cp:lastModifiedBy>Mech7</cp:lastModifiedBy>
  <cp:revision>95</cp:revision>
  <dcterms:created xsi:type="dcterms:W3CDTF">2006-08-16T00:00:00Z</dcterms:created>
  <dcterms:modified xsi:type="dcterms:W3CDTF">2022-08-24T05:39:53Z</dcterms:modified>
</cp:coreProperties>
</file>