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77" r:id="rId3"/>
    <p:sldId id="284" r:id="rId4"/>
    <p:sldId id="283" r:id="rId5"/>
    <p:sldId id="281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11" autoAdjust="0"/>
  </p:normalViewPr>
  <p:slideViewPr>
    <p:cSldViewPr>
      <p:cViewPr>
        <p:scale>
          <a:sx n="66" d="100"/>
          <a:sy n="66" d="100"/>
        </p:scale>
        <p:origin x="-798" y="-54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9C0DD-2CC8-4BCA-A0BF-D6603962D1DB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0EB15-8EA7-4CC7-86AB-679C9D856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6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 txBox="1">
            <a:spLocks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FLUID MECHANICS and HEAT TRANSFER (FMHT)</a:t>
            </a:r>
            <a:r>
              <a:rPr lang="en-US" sz="2800" dirty="0">
                <a:solidFill>
                  <a:schemeClr val="folHlink"/>
                </a:solidFill>
                <a:latin typeface="Arial Black" pitchFamily="34" charset="0"/>
              </a:rPr>
              <a:t/>
            </a:r>
            <a:br>
              <a:rPr lang="en-US" sz="2800" dirty="0">
                <a:solidFill>
                  <a:schemeClr val="folHlink"/>
                </a:solidFill>
                <a:latin typeface="Arial Black" pitchFamily="34" charset="0"/>
              </a:rPr>
            </a:br>
            <a:endParaRPr lang="en-US" sz="2800" dirty="0"/>
          </a:p>
        </p:txBody>
      </p:sp>
      <p:pic>
        <p:nvPicPr>
          <p:cNvPr id="3075" name="Picture 2" descr="http://www.unidelve.com/uploads/university/1adfcbc33303a7310b22b11cb1dd99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385888"/>
            <a:ext cx="15906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>
          <a:xfrm>
            <a:off x="1062038" y="3449638"/>
            <a:ext cx="7239000" cy="2071687"/>
          </a:xfrm>
          <a:prstGeom prst="rect">
            <a:avLst/>
          </a:prstGeom>
          <a:extLst/>
        </p:spPr>
        <p:txBody>
          <a:bodyPr>
            <a:spAutoFit/>
          </a:bodyPr>
          <a:lstStyle>
            <a:lvl1pPr marL="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742950" indent="-28575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1143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600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20574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pPr eaLnBrk="1" hangingPunct="1">
              <a:spcBef>
                <a:spcPts val="580"/>
              </a:spcBef>
              <a:buFont typeface="Wingdings 2"/>
              <a:buNone/>
              <a:defRPr/>
            </a:pPr>
            <a:r>
              <a:rPr lang="en-US" sz="3200" u="none" dirty="0" smtClean="0">
                <a:latin typeface="Arial Black" pitchFamily="34" charset="0"/>
              </a:rPr>
              <a:t>L. E. College, Morbi-2</a:t>
            </a:r>
          </a:p>
          <a:p>
            <a:pPr eaLnBrk="1" hangingPunct="1">
              <a:spcBef>
                <a:spcPts val="580"/>
              </a:spcBef>
              <a:buFont typeface="Wingdings 2"/>
              <a:buNone/>
              <a:defRPr/>
            </a:pPr>
            <a:r>
              <a:rPr lang="en-US" b="1" u="none" dirty="0" smtClean="0">
                <a:latin typeface="Arial" charset="0"/>
              </a:rPr>
              <a:t>Industrial Engineering Department</a:t>
            </a:r>
          </a:p>
          <a:p>
            <a:pPr marL="274320" indent="-274320" rtl="1" eaLnBrk="1" hangingPunct="1">
              <a:spcBef>
                <a:spcPts val="580"/>
              </a:spcBef>
              <a:buFont typeface="Wingdings 2"/>
              <a:buChar char=""/>
              <a:defRPr/>
            </a:pPr>
            <a:endParaRPr lang="ar-SA" sz="1800" b="1" i="1" u="none" dirty="0" smtClean="0">
              <a:latin typeface="Arial" charset="0"/>
            </a:endParaRPr>
          </a:p>
          <a:p>
            <a:pPr>
              <a:defRPr/>
            </a:pPr>
            <a:r>
              <a:rPr lang="en-US" sz="1800" b="1" i="1" u="none" dirty="0" smtClean="0">
                <a:latin typeface="Arial" charset="0"/>
              </a:rPr>
              <a:t>Chapter-07– Conduction</a:t>
            </a:r>
            <a:endParaRPr lang="en-US" sz="1800" dirty="0" smtClean="0"/>
          </a:p>
          <a:p>
            <a:pPr marL="274320" indent="-274320" rtl="1" eaLnBrk="1" hangingPunct="1">
              <a:spcBef>
                <a:spcPts val="580"/>
              </a:spcBef>
              <a:buFont typeface="Wingdings 2"/>
              <a:buChar char=""/>
              <a:defRPr/>
            </a:pPr>
            <a:endParaRPr lang="en-US" sz="1800" b="1" i="1" u="none" dirty="0">
              <a:latin typeface="Arial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29000" y="5334000"/>
            <a:ext cx="2667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Prepared by Prof. Divyesh B. Patel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LE. College, Morbi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+919925282644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divyesh21dragon@gmail.com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Heat flow surfaces between and surrounding </a:t>
            </a:r>
          </a:p>
        </p:txBody>
      </p:sp>
      <p:cxnSp>
        <p:nvCxnSpPr>
          <p:cNvPr id="5" name="Straight Connector 4"/>
          <p:cNvCxnSpPr>
            <a:stCxn id="8" idx="0"/>
          </p:cNvCxnSpPr>
          <p:nvPr/>
        </p:nvCxnSpPr>
        <p:spPr>
          <a:xfrm>
            <a:off x="3272971" y="1503439"/>
            <a:ext cx="3629" cy="22545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191000" y="1524000"/>
            <a:ext cx="0" cy="21579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9" idx="6"/>
          </p:cNvCxnSpPr>
          <p:nvPr/>
        </p:nvCxnSpPr>
        <p:spPr>
          <a:xfrm>
            <a:off x="5029200" y="1546981"/>
            <a:ext cx="0" cy="22630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3272971" y="1399420"/>
            <a:ext cx="914400" cy="186266"/>
          </a:xfrm>
          <a:custGeom>
            <a:avLst/>
            <a:gdLst>
              <a:gd name="connsiteX0" fmla="*/ 0 w 914400"/>
              <a:gd name="connsiteY0" fmla="*/ 104019 h 186266"/>
              <a:gd name="connsiteX1" fmla="*/ 188686 w 914400"/>
              <a:gd name="connsiteY1" fmla="*/ 162076 h 186266"/>
              <a:gd name="connsiteX2" fmla="*/ 203200 w 914400"/>
              <a:gd name="connsiteY2" fmla="*/ 2419 h 186266"/>
              <a:gd name="connsiteX3" fmla="*/ 464458 w 914400"/>
              <a:gd name="connsiteY3" fmla="*/ 176590 h 186266"/>
              <a:gd name="connsiteX4" fmla="*/ 740229 w 914400"/>
              <a:gd name="connsiteY4" fmla="*/ 60476 h 186266"/>
              <a:gd name="connsiteX5" fmla="*/ 914400 w 914400"/>
              <a:gd name="connsiteY5" fmla="*/ 104019 h 18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" h="186266">
                <a:moveTo>
                  <a:pt x="0" y="104019"/>
                </a:moveTo>
                <a:cubicBezTo>
                  <a:pt x="77409" y="141514"/>
                  <a:pt x="154819" y="179009"/>
                  <a:pt x="188686" y="162076"/>
                </a:cubicBezTo>
                <a:cubicBezTo>
                  <a:pt x="222553" y="145143"/>
                  <a:pt x="157238" y="0"/>
                  <a:pt x="203200" y="2419"/>
                </a:cubicBezTo>
                <a:cubicBezTo>
                  <a:pt x="249162" y="4838"/>
                  <a:pt x="374953" y="166914"/>
                  <a:pt x="464458" y="176590"/>
                </a:cubicBezTo>
                <a:cubicBezTo>
                  <a:pt x="553963" y="186266"/>
                  <a:pt x="665239" y="72571"/>
                  <a:pt x="740229" y="60476"/>
                </a:cubicBezTo>
                <a:cubicBezTo>
                  <a:pt x="815219" y="48381"/>
                  <a:pt x="880533" y="4838"/>
                  <a:pt x="914400" y="10401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187371" y="1409096"/>
            <a:ext cx="841829" cy="191104"/>
          </a:xfrm>
          <a:custGeom>
            <a:avLst/>
            <a:gdLst>
              <a:gd name="connsiteX0" fmla="*/ 0 w 841829"/>
              <a:gd name="connsiteY0" fmla="*/ 123371 h 191104"/>
              <a:gd name="connsiteX1" fmla="*/ 101600 w 841829"/>
              <a:gd name="connsiteY1" fmla="*/ 7257 h 191104"/>
              <a:gd name="connsiteX2" fmla="*/ 319315 w 841829"/>
              <a:gd name="connsiteY2" fmla="*/ 166914 h 191104"/>
              <a:gd name="connsiteX3" fmla="*/ 464458 w 841829"/>
              <a:gd name="connsiteY3" fmla="*/ 65314 h 191104"/>
              <a:gd name="connsiteX4" fmla="*/ 609600 w 841829"/>
              <a:gd name="connsiteY4" fmla="*/ 181428 h 191104"/>
              <a:gd name="connsiteX5" fmla="*/ 740229 w 841829"/>
              <a:gd name="connsiteY5" fmla="*/ 7257 h 191104"/>
              <a:gd name="connsiteX6" fmla="*/ 841829 w 841829"/>
              <a:gd name="connsiteY6" fmla="*/ 137885 h 191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1829" h="191104">
                <a:moveTo>
                  <a:pt x="0" y="123371"/>
                </a:moveTo>
                <a:cubicBezTo>
                  <a:pt x="24190" y="61685"/>
                  <a:pt x="48381" y="0"/>
                  <a:pt x="101600" y="7257"/>
                </a:cubicBezTo>
                <a:cubicBezTo>
                  <a:pt x="154819" y="14514"/>
                  <a:pt x="258839" y="157238"/>
                  <a:pt x="319315" y="166914"/>
                </a:cubicBezTo>
                <a:cubicBezTo>
                  <a:pt x="379791" y="176590"/>
                  <a:pt x="416077" y="62895"/>
                  <a:pt x="464458" y="65314"/>
                </a:cubicBezTo>
                <a:cubicBezTo>
                  <a:pt x="512839" y="67733"/>
                  <a:pt x="563638" y="191104"/>
                  <a:pt x="609600" y="181428"/>
                </a:cubicBezTo>
                <a:cubicBezTo>
                  <a:pt x="655562" y="171752"/>
                  <a:pt x="701524" y="14514"/>
                  <a:pt x="740229" y="7257"/>
                </a:cubicBezTo>
                <a:cubicBezTo>
                  <a:pt x="778934" y="0"/>
                  <a:pt x="781353" y="74990"/>
                  <a:pt x="841829" y="13788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272971" y="3651552"/>
            <a:ext cx="914400" cy="353181"/>
          </a:xfrm>
          <a:custGeom>
            <a:avLst/>
            <a:gdLst>
              <a:gd name="connsiteX0" fmla="*/ 0 w 914400"/>
              <a:gd name="connsiteY0" fmla="*/ 142724 h 353181"/>
              <a:gd name="connsiteX1" fmla="*/ 188686 w 914400"/>
              <a:gd name="connsiteY1" fmla="*/ 26609 h 353181"/>
              <a:gd name="connsiteX2" fmla="*/ 275772 w 914400"/>
              <a:gd name="connsiteY2" fmla="*/ 273352 h 353181"/>
              <a:gd name="connsiteX3" fmla="*/ 537029 w 914400"/>
              <a:gd name="connsiteY3" fmla="*/ 12095 h 353181"/>
              <a:gd name="connsiteX4" fmla="*/ 812800 w 914400"/>
              <a:gd name="connsiteY4" fmla="*/ 345924 h 353181"/>
              <a:gd name="connsiteX5" fmla="*/ 914400 w 914400"/>
              <a:gd name="connsiteY5" fmla="*/ 55638 h 353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" h="353181">
                <a:moveTo>
                  <a:pt x="0" y="142724"/>
                </a:moveTo>
                <a:cubicBezTo>
                  <a:pt x="71362" y="73781"/>
                  <a:pt x="142724" y="4838"/>
                  <a:pt x="188686" y="26609"/>
                </a:cubicBezTo>
                <a:cubicBezTo>
                  <a:pt x="234648" y="48380"/>
                  <a:pt x="217715" y="275771"/>
                  <a:pt x="275772" y="273352"/>
                </a:cubicBezTo>
                <a:cubicBezTo>
                  <a:pt x="333829" y="270933"/>
                  <a:pt x="447524" y="0"/>
                  <a:pt x="537029" y="12095"/>
                </a:cubicBezTo>
                <a:cubicBezTo>
                  <a:pt x="626534" y="24190"/>
                  <a:pt x="749905" y="338667"/>
                  <a:pt x="812800" y="345924"/>
                </a:cubicBezTo>
                <a:cubicBezTo>
                  <a:pt x="875695" y="353181"/>
                  <a:pt x="914400" y="43543"/>
                  <a:pt x="914400" y="55638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187371" y="3668485"/>
            <a:ext cx="841829" cy="290286"/>
          </a:xfrm>
          <a:custGeom>
            <a:avLst/>
            <a:gdLst>
              <a:gd name="connsiteX0" fmla="*/ 0 w 841829"/>
              <a:gd name="connsiteY0" fmla="*/ 38705 h 290286"/>
              <a:gd name="connsiteX1" fmla="*/ 246743 w 841829"/>
              <a:gd name="connsiteY1" fmla="*/ 285448 h 290286"/>
              <a:gd name="connsiteX2" fmla="*/ 304800 w 841829"/>
              <a:gd name="connsiteY2" fmla="*/ 9676 h 290286"/>
              <a:gd name="connsiteX3" fmla="*/ 580572 w 841829"/>
              <a:gd name="connsiteY3" fmla="*/ 227391 h 290286"/>
              <a:gd name="connsiteX4" fmla="*/ 711200 w 841829"/>
              <a:gd name="connsiteY4" fmla="*/ 154819 h 290286"/>
              <a:gd name="connsiteX5" fmla="*/ 841829 w 841829"/>
              <a:gd name="connsiteY5" fmla="*/ 125791 h 29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1829" h="290286">
                <a:moveTo>
                  <a:pt x="0" y="38705"/>
                </a:moveTo>
                <a:cubicBezTo>
                  <a:pt x="97971" y="164495"/>
                  <a:pt x="195943" y="290286"/>
                  <a:pt x="246743" y="285448"/>
                </a:cubicBezTo>
                <a:cubicBezTo>
                  <a:pt x="297543" y="280610"/>
                  <a:pt x="249162" y="19352"/>
                  <a:pt x="304800" y="9676"/>
                </a:cubicBezTo>
                <a:cubicBezTo>
                  <a:pt x="360438" y="0"/>
                  <a:pt x="512839" y="203201"/>
                  <a:pt x="580572" y="227391"/>
                </a:cubicBezTo>
                <a:cubicBezTo>
                  <a:pt x="648305" y="251582"/>
                  <a:pt x="667657" y="171752"/>
                  <a:pt x="711200" y="154819"/>
                </a:cubicBezTo>
                <a:cubicBezTo>
                  <a:pt x="754743" y="137886"/>
                  <a:pt x="800705" y="101601"/>
                  <a:pt x="841829" y="12579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657600" y="154819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57600" y="231019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43400" y="154819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43400" y="231019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5257800" y="2133600"/>
            <a:ext cx="1524000" cy="228600"/>
          </a:xfrm>
          <a:prstGeom prst="rightArrow">
            <a:avLst>
              <a:gd name="adj1" fmla="val 50000"/>
              <a:gd name="adj2" fmla="val 2066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1295400" y="2133600"/>
            <a:ext cx="1524000" cy="228600"/>
          </a:xfrm>
          <a:prstGeom prst="rightArrow">
            <a:avLst>
              <a:gd name="adj1" fmla="val 50000"/>
              <a:gd name="adj2" fmla="val 2066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276600" y="3505200"/>
            <a:ext cx="2438400" cy="24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867400" y="337699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95600" y="1828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29200" y="2362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276600" y="3200400"/>
            <a:ext cx="9144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581400" y="2819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191000" y="3200400"/>
            <a:ext cx="8382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19600" y="2819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95600" y="3886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= 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29200" y="3886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= 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+ 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10000" y="2133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48000" y="990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33600" y="1295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Hot gas(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10200" y="2590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Cold air(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124200" y="1752600"/>
            <a:ext cx="152400" cy="38100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276600" y="2133600"/>
            <a:ext cx="914400" cy="30480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029200" y="2590800"/>
            <a:ext cx="228600" cy="45720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191000" y="2438400"/>
            <a:ext cx="838200" cy="15240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486400" y="1219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&gt;K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04800" y="4419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 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)A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858000" y="4355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 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)A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4267200"/>
            <a:ext cx="1343025" cy="828675"/>
          </a:xfrm>
          <a:prstGeom prst="rect">
            <a:avLst/>
          </a:prstGeom>
          <a:noFill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4267200"/>
            <a:ext cx="1343025" cy="828675"/>
          </a:xfrm>
          <a:prstGeom prst="rect">
            <a:avLst/>
          </a:prstGeom>
          <a:noFill/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5181600"/>
            <a:ext cx="2428875" cy="504825"/>
          </a:xfrm>
          <a:prstGeom prst="rect">
            <a:avLst/>
          </a:prstGeom>
          <a:noFill/>
        </p:spPr>
      </p:pic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9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29150" y="5210175"/>
            <a:ext cx="2381250" cy="504825"/>
          </a:xfrm>
          <a:prstGeom prst="rect">
            <a:avLst/>
          </a:prstGeom>
          <a:noFill/>
        </p:spPr>
      </p:pic>
      <p:sp>
        <p:nvSpPr>
          <p:cNvPr id="65" name="TextBox 64"/>
          <p:cNvSpPr txBox="1"/>
          <p:nvPr/>
        </p:nvSpPr>
        <p:spPr>
          <a:xfrm>
            <a:off x="0" y="5181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)=Q(1/(A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))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934200" y="526946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)=Q(1/(A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))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11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5791200"/>
            <a:ext cx="2886075" cy="819150"/>
          </a:xfrm>
          <a:prstGeom prst="rect">
            <a:avLst/>
          </a:prstGeom>
          <a:noFill/>
        </p:spPr>
      </p:pic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 animBg="1"/>
      <p:bldP spid="17" grpId="0" animBg="1"/>
      <p:bldP spid="19" grpId="0"/>
      <p:bldP spid="20" grpId="0"/>
      <p:bldP spid="21" grpId="0"/>
      <p:bldP spid="23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50" grpId="0"/>
      <p:bldP spid="51" grpId="0"/>
      <p:bldP spid="52" grpId="0"/>
      <p:bldP spid="65" grpId="0"/>
      <p:bldP spid="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Heat flow surfaces between and surrounding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5146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6670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25908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8194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9718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28956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27432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1242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30480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752600" y="3223736"/>
            <a:ext cx="76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200400" y="3059668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600200" y="3147536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429000" y="29834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143000" y="2971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772400" y="27548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38600" y="2286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876800" y="2514600"/>
            <a:ext cx="914400" cy="116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29000" y="3657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conduction,M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/K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00400" y="16002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Analogues of Electrical circuit 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 flipV="1">
            <a:off x="38100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38862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0386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39624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41910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3434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42672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41148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81400" y="3059668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419600" y="3059668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4876800" y="29834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53340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54864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54102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56388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57912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 flipV="1">
            <a:off x="57150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55626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52578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029200" y="3059668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867400" y="3059668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6172200" y="29834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3276600" y="3200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800600" y="3200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981200" y="3657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Convactive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)h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1/(A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324600" y="3657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Convactive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)c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1/(A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V="1">
            <a:off x="6629400" y="30480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6781800" y="30480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 flipV="1">
            <a:off x="6705600" y="30480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6934200" y="30480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7086600" y="30480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7010400" y="30480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 flipV="1">
            <a:off x="6858000" y="30480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 flipV="1">
            <a:off x="6553200" y="30480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324600" y="30480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7162800" y="3048000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7620000" y="2971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6096000" y="3200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029200" y="3657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conduction,N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/K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/>
      <p:bldP spid="25" grpId="0"/>
      <p:bldP spid="26" grpId="0"/>
      <p:bldP spid="28" grpId="0"/>
      <p:bldP spid="29" grpId="0"/>
      <p:bldP spid="46" grpId="0" animBg="1"/>
      <p:bldP spid="63" grpId="0" animBg="1"/>
      <p:bldP spid="64" grpId="0"/>
      <p:bldP spid="65" grpId="0"/>
      <p:bldP spid="66" grpId="0"/>
      <p:bldP spid="67" grpId="0"/>
      <p:bldP spid="89" grpId="0" animBg="1"/>
      <p:bldP spid="92" grpId="0"/>
      <p:bldP spid="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Heat flow surfaces between and surrounding </a:t>
            </a:r>
          </a:p>
        </p:txBody>
      </p:sp>
      <p:cxnSp>
        <p:nvCxnSpPr>
          <p:cNvPr id="77" name="Straight Connector 76"/>
          <p:cNvCxnSpPr>
            <a:stCxn id="80" idx="0"/>
          </p:cNvCxnSpPr>
          <p:nvPr/>
        </p:nvCxnSpPr>
        <p:spPr>
          <a:xfrm>
            <a:off x="3272971" y="1503439"/>
            <a:ext cx="3629" cy="22545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4191000" y="1524000"/>
            <a:ext cx="0" cy="21579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81" idx="6"/>
          </p:cNvCxnSpPr>
          <p:nvPr/>
        </p:nvCxnSpPr>
        <p:spPr>
          <a:xfrm>
            <a:off x="5029200" y="1546981"/>
            <a:ext cx="0" cy="22630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reeform 79"/>
          <p:cNvSpPr/>
          <p:nvPr/>
        </p:nvSpPr>
        <p:spPr>
          <a:xfrm>
            <a:off x="3272971" y="1399420"/>
            <a:ext cx="914400" cy="186266"/>
          </a:xfrm>
          <a:custGeom>
            <a:avLst/>
            <a:gdLst>
              <a:gd name="connsiteX0" fmla="*/ 0 w 914400"/>
              <a:gd name="connsiteY0" fmla="*/ 104019 h 186266"/>
              <a:gd name="connsiteX1" fmla="*/ 188686 w 914400"/>
              <a:gd name="connsiteY1" fmla="*/ 162076 h 186266"/>
              <a:gd name="connsiteX2" fmla="*/ 203200 w 914400"/>
              <a:gd name="connsiteY2" fmla="*/ 2419 h 186266"/>
              <a:gd name="connsiteX3" fmla="*/ 464458 w 914400"/>
              <a:gd name="connsiteY3" fmla="*/ 176590 h 186266"/>
              <a:gd name="connsiteX4" fmla="*/ 740229 w 914400"/>
              <a:gd name="connsiteY4" fmla="*/ 60476 h 186266"/>
              <a:gd name="connsiteX5" fmla="*/ 914400 w 914400"/>
              <a:gd name="connsiteY5" fmla="*/ 104019 h 18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" h="186266">
                <a:moveTo>
                  <a:pt x="0" y="104019"/>
                </a:moveTo>
                <a:cubicBezTo>
                  <a:pt x="77409" y="141514"/>
                  <a:pt x="154819" y="179009"/>
                  <a:pt x="188686" y="162076"/>
                </a:cubicBezTo>
                <a:cubicBezTo>
                  <a:pt x="222553" y="145143"/>
                  <a:pt x="157238" y="0"/>
                  <a:pt x="203200" y="2419"/>
                </a:cubicBezTo>
                <a:cubicBezTo>
                  <a:pt x="249162" y="4838"/>
                  <a:pt x="374953" y="166914"/>
                  <a:pt x="464458" y="176590"/>
                </a:cubicBezTo>
                <a:cubicBezTo>
                  <a:pt x="553963" y="186266"/>
                  <a:pt x="665239" y="72571"/>
                  <a:pt x="740229" y="60476"/>
                </a:cubicBezTo>
                <a:cubicBezTo>
                  <a:pt x="815219" y="48381"/>
                  <a:pt x="880533" y="4838"/>
                  <a:pt x="914400" y="10401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4187371" y="1409096"/>
            <a:ext cx="841829" cy="191104"/>
          </a:xfrm>
          <a:custGeom>
            <a:avLst/>
            <a:gdLst>
              <a:gd name="connsiteX0" fmla="*/ 0 w 841829"/>
              <a:gd name="connsiteY0" fmla="*/ 123371 h 191104"/>
              <a:gd name="connsiteX1" fmla="*/ 101600 w 841829"/>
              <a:gd name="connsiteY1" fmla="*/ 7257 h 191104"/>
              <a:gd name="connsiteX2" fmla="*/ 319315 w 841829"/>
              <a:gd name="connsiteY2" fmla="*/ 166914 h 191104"/>
              <a:gd name="connsiteX3" fmla="*/ 464458 w 841829"/>
              <a:gd name="connsiteY3" fmla="*/ 65314 h 191104"/>
              <a:gd name="connsiteX4" fmla="*/ 609600 w 841829"/>
              <a:gd name="connsiteY4" fmla="*/ 181428 h 191104"/>
              <a:gd name="connsiteX5" fmla="*/ 740229 w 841829"/>
              <a:gd name="connsiteY5" fmla="*/ 7257 h 191104"/>
              <a:gd name="connsiteX6" fmla="*/ 841829 w 841829"/>
              <a:gd name="connsiteY6" fmla="*/ 137885 h 191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1829" h="191104">
                <a:moveTo>
                  <a:pt x="0" y="123371"/>
                </a:moveTo>
                <a:cubicBezTo>
                  <a:pt x="24190" y="61685"/>
                  <a:pt x="48381" y="0"/>
                  <a:pt x="101600" y="7257"/>
                </a:cubicBezTo>
                <a:cubicBezTo>
                  <a:pt x="154819" y="14514"/>
                  <a:pt x="258839" y="157238"/>
                  <a:pt x="319315" y="166914"/>
                </a:cubicBezTo>
                <a:cubicBezTo>
                  <a:pt x="379791" y="176590"/>
                  <a:pt x="416077" y="62895"/>
                  <a:pt x="464458" y="65314"/>
                </a:cubicBezTo>
                <a:cubicBezTo>
                  <a:pt x="512839" y="67733"/>
                  <a:pt x="563638" y="191104"/>
                  <a:pt x="609600" y="181428"/>
                </a:cubicBezTo>
                <a:cubicBezTo>
                  <a:pt x="655562" y="171752"/>
                  <a:pt x="701524" y="14514"/>
                  <a:pt x="740229" y="7257"/>
                </a:cubicBezTo>
                <a:cubicBezTo>
                  <a:pt x="778934" y="0"/>
                  <a:pt x="781353" y="74990"/>
                  <a:pt x="841829" y="13788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3272971" y="3651552"/>
            <a:ext cx="914400" cy="353181"/>
          </a:xfrm>
          <a:custGeom>
            <a:avLst/>
            <a:gdLst>
              <a:gd name="connsiteX0" fmla="*/ 0 w 914400"/>
              <a:gd name="connsiteY0" fmla="*/ 142724 h 353181"/>
              <a:gd name="connsiteX1" fmla="*/ 188686 w 914400"/>
              <a:gd name="connsiteY1" fmla="*/ 26609 h 353181"/>
              <a:gd name="connsiteX2" fmla="*/ 275772 w 914400"/>
              <a:gd name="connsiteY2" fmla="*/ 273352 h 353181"/>
              <a:gd name="connsiteX3" fmla="*/ 537029 w 914400"/>
              <a:gd name="connsiteY3" fmla="*/ 12095 h 353181"/>
              <a:gd name="connsiteX4" fmla="*/ 812800 w 914400"/>
              <a:gd name="connsiteY4" fmla="*/ 345924 h 353181"/>
              <a:gd name="connsiteX5" fmla="*/ 914400 w 914400"/>
              <a:gd name="connsiteY5" fmla="*/ 55638 h 353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" h="353181">
                <a:moveTo>
                  <a:pt x="0" y="142724"/>
                </a:moveTo>
                <a:cubicBezTo>
                  <a:pt x="71362" y="73781"/>
                  <a:pt x="142724" y="4838"/>
                  <a:pt x="188686" y="26609"/>
                </a:cubicBezTo>
                <a:cubicBezTo>
                  <a:pt x="234648" y="48380"/>
                  <a:pt x="217715" y="275771"/>
                  <a:pt x="275772" y="273352"/>
                </a:cubicBezTo>
                <a:cubicBezTo>
                  <a:pt x="333829" y="270933"/>
                  <a:pt x="447524" y="0"/>
                  <a:pt x="537029" y="12095"/>
                </a:cubicBezTo>
                <a:cubicBezTo>
                  <a:pt x="626534" y="24190"/>
                  <a:pt x="749905" y="338667"/>
                  <a:pt x="812800" y="345924"/>
                </a:cubicBezTo>
                <a:cubicBezTo>
                  <a:pt x="875695" y="353181"/>
                  <a:pt x="914400" y="43543"/>
                  <a:pt x="914400" y="55638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4187371" y="3668485"/>
            <a:ext cx="841829" cy="290286"/>
          </a:xfrm>
          <a:custGeom>
            <a:avLst/>
            <a:gdLst>
              <a:gd name="connsiteX0" fmla="*/ 0 w 841829"/>
              <a:gd name="connsiteY0" fmla="*/ 38705 h 290286"/>
              <a:gd name="connsiteX1" fmla="*/ 246743 w 841829"/>
              <a:gd name="connsiteY1" fmla="*/ 285448 h 290286"/>
              <a:gd name="connsiteX2" fmla="*/ 304800 w 841829"/>
              <a:gd name="connsiteY2" fmla="*/ 9676 h 290286"/>
              <a:gd name="connsiteX3" fmla="*/ 580572 w 841829"/>
              <a:gd name="connsiteY3" fmla="*/ 227391 h 290286"/>
              <a:gd name="connsiteX4" fmla="*/ 711200 w 841829"/>
              <a:gd name="connsiteY4" fmla="*/ 154819 h 290286"/>
              <a:gd name="connsiteX5" fmla="*/ 841829 w 841829"/>
              <a:gd name="connsiteY5" fmla="*/ 125791 h 29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1829" h="290286">
                <a:moveTo>
                  <a:pt x="0" y="38705"/>
                </a:moveTo>
                <a:cubicBezTo>
                  <a:pt x="97971" y="164495"/>
                  <a:pt x="195943" y="290286"/>
                  <a:pt x="246743" y="285448"/>
                </a:cubicBezTo>
                <a:cubicBezTo>
                  <a:pt x="297543" y="280610"/>
                  <a:pt x="249162" y="19352"/>
                  <a:pt x="304800" y="9676"/>
                </a:cubicBezTo>
                <a:cubicBezTo>
                  <a:pt x="360438" y="0"/>
                  <a:pt x="512839" y="203201"/>
                  <a:pt x="580572" y="227391"/>
                </a:cubicBezTo>
                <a:cubicBezTo>
                  <a:pt x="648305" y="251582"/>
                  <a:pt x="667657" y="171752"/>
                  <a:pt x="711200" y="154819"/>
                </a:cubicBezTo>
                <a:cubicBezTo>
                  <a:pt x="754743" y="137886"/>
                  <a:pt x="800705" y="101601"/>
                  <a:pt x="841829" y="12579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3505200" y="154819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657600" y="231019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baseline="-25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419600" y="154819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343400" y="19166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baseline="-25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Right Arrow 89"/>
          <p:cNvSpPr/>
          <p:nvPr/>
        </p:nvSpPr>
        <p:spPr>
          <a:xfrm>
            <a:off x="6248400" y="2133600"/>
            <a:ext cx="1524000" cy="228600"/>
          </a:xfrm>
          <a:prstGeom prst="rightArrow">
            <a:avLst>
              <a:gd name="adj1" fmla="val 50000"/>
              <a:gd name="adj2" fmla="val 2066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ight Arrow 90"/>
          <p:cNvSpPr/>
          <p:nvPr/>
        </p:nvSpPr>
        <p:spPr>
          <a:xfrm>
            <a:off x="1295400" y="2133600"/>
            <a:ext cx="1524000" cy="228600"/>
          </a:xfrm>
          <a:prstGeom prst="rightArrow">
            <a:avLst>
              <a:gd name="adj1" fmla="val 50000"/>
              <a:gd name="adj2" fmla="val 2066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2895600" y="1828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029200" y="2362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3276600" y="3505200"/>
            <a:ext cx="9144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581400" y="3124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4191000" y="3505200"/>
            <a:ext cx="8382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4419600" y="3124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810000" y="2133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>
            <a:off x="4191000" y="2590800"/>
            <a:ext cx="83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13" idx="0"/>
          </p:cNvCxnSpPr>
          <p:nvPr/>
        </p:nvCxnSpPr>
        <p:spPr>
          <a:xfrm>
            <a:off x="5025571" y="1537306"/>
            <a:ext cx="3629" cy="22545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5943600" y="1557867"/>
            <a:ext cx="0" cy="21579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Freeform 112"/>
          <p:cNvSpPr/>
          <p:nvPr/>
        </p:nvSpPr>
        <p:spPr>
          <a:xfrm>
            <a:off x="5025571" y="1433287"/>
            <a:ext cx="914400" cy="186266"/>
          </a:xfrm>
          <a:custGeom>
            <a:avLst/>
            <a:gdLst>
              <a:gd name="connsiteX0" fmla="*/ 0 w 914400"/>
              <a:gd name="connsiteY0" fmla="*/ 104019 h 186266"/>
              <a:gd name="connsiteX1" fmla="*/ 188686 w 914400"/>
              <a:gd name="connsiteY1" fmla="*/ 162076 h 186266"/>
              <a:gd name="connsiteX2" fmla="*/ 203200 w 914400"/>
              <a:gd name="connsiteY2" fmla="*/ 2419 h 186266"/>
              <a:gd name="connsiteX3" fmla="*/ 464458 w 914400"/>
              <a:gd name="connsiteY3" fmla="*/ 176590 h 186266"/>
              <a:gd name="connsiteX4" fmla="*/ 740229 w 914400"/>
              <a:gd name="connsiteY4" fmla="*/ 60476 h 186266"/>
              <a:gd name="connsiteX5" fmla="*/ 914400 w 914400"/>
              <a:gd name="connsiteY5" fmla="*/ 104019 h 18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" h="186266">
                <a:moveTo>
                  <a:pt x="0" y="104019"/>
                </a:moveTo>
                <a:cubicBezTo>
                  <a:pt x="77409" y="141514"/>
                  <a:pt x="154819" y="179009"/>
                  <a:pt x="188686" y="162076"/>
                </a:cubicBezTo>
                <a:cubicBezTo>
                  <a:pt x="222553" y="145143"/>
                  <a:pt x="157238" y="0"/>
                  <a:pt x="203200" y="2419"/>
                </a:cubicBezTo>
                <a:cubicBezTo>
                  <a:pt x="249162" y="4838"/>
                  <a:pt x="374953" y="166914"/>
                  <a:pt x="464458" y="176590"/>
                </a:cubicBezTo>
                <a:cubicBezTo>
                  <a:pt x="553963" y="186266"/>
                  <a:pt x="665239" y="72571"/>
                  <a:pt x="740229" y="60476"/>
                </a:cubicBezTo>
                <a:cubicBezTo>
                  <a:pt x="815219" y="48381"/>
                  <a:pt x="880533" y="4838"/>
                  <a:pt x="914400" y="10401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5025571" y="3685419"/>
            <a:ext cx="914400" cy="353181"/>
          </a:xfrm>
          <a:custGeom>
            <a:avLst/>
            <a:gdLst>
              <a:gd name="connsiteX0" fmla="*/ 0 w 914400"/>
              <a:gd name="connsiteY0" fmla="*/ 142724 h 353181"/>
              <a:gd name="connsiteX1" fmla="*/ 188686 w 914400"/>
              <a:gd name="connsiteY1" fmla="*/ 26609 h 353181"/>
              <a:gd name="connsiteX2" fmla="*/ 275772 w 914400"/>
              <a:gd name="connsiteY2" fmla="*/ 273352 h 353181"/>
              <a:gd name="connsiteX3" fmla="*/ 537029 w 914400"/>
              <a:gd name="connsiteY3" fmla="*/ 12095 h 353181"/>
              <a:gd name="connsiteX4" fmla="*/ 812800 w 914400"/>
              <a:gd name="connsiteY4" fmla="*/ 345924 h 353181"/>
              <a:gd name="connsiteX5" fmla="*/ 914400 w 914400"/>
              <a:gd name="connsiteY5" fmla="*/ 55638 h 353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" h="353181">
                <a:moveTo>
                  <a:pt x="0" y="142724"/>
                </a:moveTo>
                <a:cubicBezTo>
                  <a:pt x="71362" y="73781"/>
                  <a:pt x="142724" y="4838"/>
                  <a:pt x="188686" y="26609"/>
                </a:cubicBezTo>
                <a:cubicBezTo>
                  <a:pt x="234648" y="48380"/>
                  <a:pt x="217715" y="275771"/>
                  <a:pt x="275772" y="273352"/>
                </a:cubicBezTo>
                <a:cubicBezTo>
                  <a:pt x="333829" y="270933"/>
                  <a:pt x="447524" y="0"/>
                  <a:pt x="537029" y="12095"/>
                </a:cubicBezTo>
                <a:cubicBezTo>
                  <a:pt x="626534" y="24190"/>
                  <a:pt x="749905" y="338667"/>
                  <a:pt x="812800" y="345924"/>
                </a:cubicBezTo>
                <a:cubicBezTo>
                  <a:pt x="875695" y="353181"/>
                  <a:pt x="914400" y="43543"/>
                  <a:pt x="914400" y="55638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4419600" y="2590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334000" y="1676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4419600" y="2819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baseline="-25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5257800" y="2133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baseline="-25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096000" y="2743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2" name="Straight Arrow Connector 121"/>
          <p:cNvCxnSpPr/>
          <p:nvPr/>
        </p:nvCxnSpPr>
        <p:spPr>
          <a:xfrm>
            <a:off x="5029200" y="3505200"/>
            <a:ext cx="9144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5334000" y="3124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3505200" y="990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&gt;T</a:t>
            </a:r>
            <a:r>
              <a:rPr lang="en-US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&gt;T</a:t>
            </a:r>
            <a:r>
              <a:rPr lang="en-US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&gt;T</a:t>
            </a:r>
            <a:r>
              <a:rPr lang="en-US" baseline="-25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baseline="-25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5" name="Straight Connector 124"/>
          <p:cNvCxnSpPr/>
          <p:nvPr/>
        </p:nvCxnSpPr>
        <p:spPr>
          <a:xfrm flipV="1">
            <a:off x="2743200" y="5140404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V="1">
            <a:off x="2895600" y="5140404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H="1" flipV="1">
            <a:off x="2819400" y="5140404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3048000" y="5140404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V="1">
            <a:off x="3200400" y="5140404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H="1" flipV="1">
            <a:off x="3124200" y="5140404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H="1" flipV="1">
            <a:off x="2971800" y="5140404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V="1">
            <a:off x="3352800" y="5140404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flipH="1" flipV="1">
            <a:off x="3276600" y="5140404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1981200" y="5292804"/>
            <a:ext cx="76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3429000" y="5128736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Oval 135"/>
          <p:cNvSpPr/>
          <p:nvPr/>
        </p:nvSpPr>
        <p:spPr>
          <a:xfrm>
            <a:off x="1828800" y="5216604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3657600" y="5052536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1371600" y="50408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4038600" y="4038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1" name="Straight Arrow Connector 140"/>
          <p:cNvCxnSpPr/>
          <p:nvPr/>
        </p:nvCxnSpPr>
        <p:spPr>
          <a:xfrm flipV="1">
            <a:off x="4495800" y="4255532"/>
            <a:ext cx="914400" cy="116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2286000" y="56504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conduction,M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143" name="Straight Connector 142"/>
          <p:cNvCxnSpPr/>
          <p:nvPr/>
        </p:nvCxnSpPr>
        <p:spPr>
          <a:xfrm flipH="1" flipV="1">
            <a:off x="4343400" y="4495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4419600" y="4495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V="1">
            <a:off x="4572000" y="4495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H="1" flipV="1">
            <a:off x="4495800" y="4495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V="1">
            <a:off x="4724400" y="4495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4876800" y="4495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H="1" flipV="1">
            <a:off x="4800600" y="4495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H="1" flipV="1">
            <a:off x="4648200" y="4495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3733800" y="4495800"/>
            <a:ext cx="60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4953000" y="4495800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5410200" y="5052536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 flipV="1">
            <a:off x="4495800" y="57150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V="1">
            <a:off x="4648200" y="57150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 flipV="1">
            <a:off x="4572000" y="57150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4800600" y="57150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V="1">
            <a:off x="4953000" y="57150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H="1" flipV="1">
            <a:off x="4876800" y="57150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H="1" flipV="1">
            <a:off x="4724400" y="57150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H="1" flipV="1">
            <a:off x="4419600" y="57150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3733800" y="5715000"/>
            <a:ext cx="685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5029200" y="5715000"/>
            <a:ext cx="457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3352800" y="4724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5486400" y="4724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9" name="Straight Connector 168"/>
          <p:cNvCxnSpPr/>
          <p:nvPr/>
        </p:nvCxnSpPr>
        <p:spPr>
          <a:xfrm flipV="1">
            <a:off x="5867400" y="51170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flipV="1">
            <a:off x="6019800" y="51170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flipH="1" flipV="1">
            <a:off x="5943600" y="51170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flipV="1">
            <a:off x="6172200" y="51170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flipV="1">
            <a:off x="6324600" y="51170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H="1" flipV="1">
            <a:off x="6248400" y="51170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flipH="1" flipV="1">
            <a:off x="6096000" y="51170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flipH="1" flipV="1">
            <a:off x="5791200" y="51170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5562600" y="5117068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6400800" y="5117068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Oval 178"/>
          <p:cNvSpPr/>
          <p:nvPr/>
        </p:nvSpPr>
        <p:spPr>
          <a:xfrm>
            <a:off x="6858000" y="50408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TextBox 179"/>
          <p:cNvSpPr txBox="1"/>
          <p:nvPr/>
        </p:nvSpPr>
        <p:spPr>
          <a:xfrm>
            <a:off x="7010400" y="4876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4114800" y="4648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conduction,N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4191000" y="5867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conduction,O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5638800" y="5486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conduction,P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187" name="Straight Connector 186"/>
          <p:cNvCxnSpPr/>
          <p:nvPr/>
        </p:nvCxnSpPr>
        <p:spPr>
          <a:xfrm flipV="1">
            <a:off x="3733800" y="4507992"/>
            <a:ext cx="0" cy="5212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V="1">
            <a:off x="3733800" y="5193268"/>
            <a:ext cx="0" cy="5217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V="1">
            <a:off x="5486400" y="4507992"/>
            <a:ext cx="0" cy="5212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V="1">
            <a:off x="5486400" y="5193268"/>
            <a:ext cx="0" cy="5217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 animBg="1"/>
      <p:bldP spid="82" grpId="0" animBg="1"/>
      <p:bldP spid="83" grpId="0" animBg="1"/>
      <p:bldP spid="84" grpId="0"/>
      <p:bldP spid="85" grpId="0"/>
      <p:bldP spid="86" grpId="0"/>
      <p:bldP spid="87" grpId="0"/>
      <p:bldP spid="90" grpId="0" animBg="1"/>
      <p:bldP spid="91" grpId="0" animBg="1"/>
      <p:bldP spid="96" grpId="0"/>
      <p:bldP spid="97" grpId="0"/>
      <p:bldP spid="99" grpId="0"/>
      <p:bldP spid="101" grpId="0"/>
      <p:bldP spid="102" grpId="0"/>
      <p:bldP spid="113" grpId="0" animBg="1"/>
      <p:bldP spid="114" grpId="0" animBg="1"/>
      <p:bldP spid="115" grpId="0"/>
      <p:bldP spid="116" grpId="0"/>
      <p:bldP spid="117" grpId="0"/>
      <p:bldP spid="118" grpId="0"/>
      <p:bldP spid="119" grpId="0"/>
      <p:bldP spid="123" grpId="0"/>
      <p:bldP spid="124" grpId="0"/>
      <p:bldP spid="136" grpId="0" animBg="1"/>
      <p:bldP spid="137" grpId="0" animBg="1"/>
      <p:bldP spid="138" grpId="0"/>
      <p:bldP spid="140" grpId="0"/>
      <p:bldP spid="142" grpId="0"/>
      <p:bldP spid="153" grpId="0" animBg="1"/>
      <p:bldP spid="165" grpId="0"/>
      <p:bldP spid="166" grpId="0"/>
      <p:bldP spid="179" grpId="0" animBg="1"/>
      <p:bldP spid="180" grpId="0"/>
      <p:bldP spid="181" grpId="0"/>
      <p:bldP spid="182" grpId="0"/>
      <p:bldP spid="1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1" y="2967334"/>
            <a:ext cx="61722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  <a:endParaRPr lang="en-US" sz="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dimensional steady state conduction, 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1752600" y="1676400"/>
            <a:ext cx="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1219200" y="3276600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1752600" y="3276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057400" y="152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447800" y="3657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048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90800" y="1905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= T(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x,y,z,t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590800" y="2438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x,y,z,t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3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3048000"/>
            <a:ext cx="4714875" cy="838200"/>
          </a:xfrm>
          <a:prstGeom prst="rect">
            <a:avLst/>
          </a:prstGeom>
          <a:noFill/>
        </p:spPr>
      </p:pic>
      <p:sp>
        <p:nvSpPr>
          <p:cNvPr id="64" name="TextBox 63"/>
          <p:cNvSpPr txBox="1"/>
          <p:nvPr/>
        </p:nvSpPr>
        <p:spPr>
          <a:xfrm>
            <a:off x="4267200" y="2438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fuction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4724400"/>
            <a:ext cx="1657350" cy="666750"/>
          </a:xfrm>
          <a:prstGeom prst="rect">
            <a:avLst/>
          </a:prstGeom>
          <a:noFill/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810000" y="4114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 = T(x)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257800" y="41264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(x)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781800" y="41264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 = K (T)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62000" y="54864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Steady state, 1-Dimension, Thermal conductivity is constant  and  no heat generated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62000" y="41148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Steady state, and 1-Dimension, 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8001000" y="2971800"/>
            <a:ext cx="60960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8610600" y="2743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75" name="Straight Arrow Connector 74"/>
          <p:cNvCxnSpPr/>
          <p:nvPr/>
        </p:nvCxnSpPr>
        <p:spPr>
          <a:xfrm flipV="1">
            <a:off x="6629400" y="2895600"/>
            <a:ext cx="60960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239000" y="2667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77" name="Straight Arrow Connector 76"/>
          <p:cNvCxnSpPr/>
          <p:nvPr/>
        </p:nvCxnSpPr>
        <p:spPr>
          <a:xfrm flipV="1">
            <a:off x="5410200" y="2819400"/>
            <a:ext cx="60960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19800" y="2590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5800" y="6096000"/>
            <a:ext cx="704850" cy="523875"/>
          </a:xfrm>
          <a:prstGeom prst="rect">
            <a:avLst/>
          </a:prstGeom>
          <a:noFill/>
        </p:spPr>
      </p:pic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 flipV="1">
            <a:off x="5257800" y="4800600"/>
            <a:ext cx="2286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486400" y="4572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64" grpId="0"/>
      <p:bldP spid="67" grpId="0"/>
      <p:bldP spid="68" grpId="0"/>
      <p:bldP spid="69" grpId="0"/>
      <p:bldP spid="70" grpId="0"/>
      <p:bldP spid="74" grpId="0"/>
      <p:bldP spid="76" grpId="0"/>
      <p:bldP spid="78" grpId="0"/>
      <p:bldP spid="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dimensional steady state conduction, </a:t>
            </a: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1447800"/>
            <a:ext cx="704850" cy="5238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5800" y="19812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Integrating with respect to x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00" y="2362200"/>
            <a:ext cx="1685925" cy="495300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3048000"/>
            <a:ext cx="1181100" cy="276225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2983468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Again integrating with respect to x</a:t>
            </a:r>
          </a:p>
        </p:txBody>
      </p:sp>
      <p:pic>
        <p:nvPicPr>
          <p:cNvPr id="29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2200" y="5791200"/>
            <a:ext cx="866775" cy="561975"/>
          </a:xfrm>
          <a:prstGeom prst="rect">
            <a:avLst/>
          </a:prstGeom>
          <a:noFill/>
        </p:spPr>
      </p:pic>
      <p:cxnSp>
        <p:nvCxnSpPr>
          <p:cNvPr id="30" name="Straight Arrow Connector 29"/>
          <p:cNvCxnSpPr/>
          <p:nvPr/>
        </p:nvCxnSpPr>
        <p:spPr>
          <a:xfrm>
            <a:off x="6248400" y="5105400"/>
            <a:ext cx="7620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400800" y="4800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010400" y="5562600"/>
            <a:ext cx="685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772400" y="5486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7467600" y="3962400"/>
            <a:ext cx="1524000" cy="228600"/>
          </a:xfrm>
          <a:prstGeom prst="rightArrow">
            <a:avLst>
              <a:gd name="adj1" fmla="val 50000"/>
              <a:gd name="adj2" fmla="val 2066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5181600" y="3962400"/>
            <a:ext cx="1524000" cy="228600"/>
          </a:xfrm>
          <a:prstGeom prst="rightArrow">
            <a:avLst>
              <a:gd name="adj1" fmla="val 50000"/>
              <a:gd name="adj2" fmla="val 2066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248400" y="3276600"/>
            <a:ext cx="762000" cy="228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6248400" y="2743200"/>
            <a:ext cx="8382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7010400" y="2743200"/>
            <a:ext cx="8382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010400" y="5029200"/>
            <a:ext cx="8382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543800" y="3429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791200" y="3581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86600" y="3581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324600" y="3429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62000" y="3733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Applying boundary Condition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2000" y="41264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x= 0 , T=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62000" y="45074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= L , T=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743200" y="4114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743200" y="4572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)/L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5257800"/>
            <a:ext cx="1628775" cy="495300"/>
          </a:xfrm>
          <a:prstGeom prst="rect">
            <a:avLst/>
          </a:prstGeom>
          <a:noFill/>
        </p:spPr>
      </p:pic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5943600"/>
            <a:ext cx="1628775" cy="495300"/>
          </a:xfrm>
          <a:prstGeom prst="rect">
            <a:avLst/>
          </a:prstGeom>
          <a:noFill/>
        </p:spPr>
      </p:pic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31" grpId="0"/>
      <p:bldP spid="33" grpId="0"/>
      <p:bldP spid="34" grpId="0" animBg="1"/>
      <p:bldP spid="35" grpId="0" animBg="1"/>
      <p:bldP spid="36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dimensional steady state conduction, 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343400" y="3881120"/>
            <a:ext cx="73152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0" y="351178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581400" y="5252720"/>
            <a:ext cx="338328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86600" y="5029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5867400" y="3195320"/>
            <a:ext cx="1524000" cy="228600"/>
          </a:xfrm>
          <a:prstGeom prst="rightArrow">
            <a:avLst>
              <a:gd name="adj1" fmla="val 50000"/>
              <a:gd name="adj2" fmla="val 2066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1981200" y="3195320"/>
            <a:ext cx="1524000" cy="228600"/>
          </a:xfrm>
          <a:prstGeom prst="rightArrow">
            <a:avLst>
              <a:gd name="adj1" fmla="val 50000"/>
              <a:gd name="adj2" fmla="val 2066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400800" y="2209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= Cross section area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95600" y="258572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67400" y="250952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19600" y="1752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3581400" y="4533582"/>
            <a:ext cx="2286000" cy="185738"/>
          </a:xfrm>
          <a:custGeom>
            <a:avLst/>
            <a:gdLst>
              <a:gd name="connsiteX0" fmla="*/ 0 w 2276475"/>
              <a:gd name="connsiteY0" fmla="*/ 50800 h 185738"/>
              <a:gd name="connsiteX1" fmla="*/ 228600 w 2276475"/>
              <a:gd name="connsiteY1" fmla="*/ 127000 h 185738"/>
              <a:gd name="connsiteX2" fmla="*/ 361950 w 2276475"/>
              <a:gd name="connsiteY2" fmla="*/ 50800 h 185738"/>
              <a:gd name="connsiteX3" fmla="*/ 542925 w 2276475"/>
              <a:gd name="connsiteY3" fmla="*/ 165100 h 185738"/>
              <a:gd name="connsiteX4" fmla="*/ 752475 w 2276475"/>
              <a:gd name="connsiteY4" fmla="*/ 41275 h 185738"/>
              <a:gd name="connsiteX5" fmla="*/ 923925 w 2276475"/>
              <a:gd name="connsiteY5" fmla="*/ 146050 h 185738"/>
              <a:gd name="connsiteX6" fmla="*/ 1143000 w 2276475"/>
              <a:gd name="connsiteY6" fmla="*/ 69850 h 185738"/>
              <a:gd name="connsiteX7" fmla="*/ 1314450 w 2276475"/>
              <a:gd name="connsiteY7" fmla="*/ 184150 h 185738"/>
              <a:gd name="connsiteX8" fmla="*/ 1485900 w 2276475"/>
              <a:gd name="connsiteY8" fmla="*/ 60325 h 185738"/>
              <a:gd name="connsiteX9" fmla="*/ 1743075 w 2276475"/>
              <a:gd name="connsiteY9" fmla="*/ 136525 h 185738"/>
              <a:gd name="connsiteX10" fmla="*/ 1952625 w 2276475"/>
              <a:gd name="connsiteY10" fmla="*/ 3175 h 185738"/>
              <a:gd name="connsiteX11" fmla="*/ 2171700 w 2276475"/>
              <a:gd name="connsiteY11" fmla="*/ 117475 h 185738"/>
              <a:gd name="connsiteX12" fmla="*/ 2276475 w 2276475"/>
              <a:gd name="connsiteY12" fmla="*/ 41275 h 18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76475" h="185738">
                <a:moveTo>
                  <a:pt x="0" y="50800"/>
                </a:moveTo>
                <a:cubicBezTo>
                  <a:pt x="84137" y="88900"/>
                  <a:pt x="168275" y="127000"/>
                  <a:pt x="228600" y="127000"/>
                </a:cubicBezTo>
                <a:cubicBezTo>
                  <a:pt x="288925" y="127000"/>
                  <a:pt x="309563" y="44450"/>
                  <a:pt x="361950" y="50800"/>
                </a:cubicBezTo>
                <a:cubicBezTo>
                  <a:pt x="414337" y="57150"/>
                  <a:pt x="477838" y="166687"/>
                  <a:pt x="542925" y="165100"/>
                </a:cubicBezTo>
                <a:cubicBezTo>
                  <a:pt x="608012" y="163513"/>
                  <a:pt x="688975" y="44450"/>
                  <a:pt x="752475" y="41275"/>
                </a:cubicBezTo>
                <a:cubicBezTo>
                  <a:pt x="815975" y="38100"/>
                  <a:pt x="858838" y="141288"/>
                  <a:pt x="923925" y="146050"/>
                </a:cubicBezTo>
                <a:cubicBezTo>
                  <a:pt x="989012" y="150812"/>
                  <a:pt x="1077913" y="63500"/>
                  <a:pt x="1143000" y="69850"/>
                </a:cubicBezTo>
                <a:cubicBezTo>
                  <a:pt x="1208087" y="76200"/>
                  <a:pt x="1257300" y="185738"/>
                  <a:pt x="1314450" y="184150"/>
                </a:cubicBezTo>
                <a:cubicBezTo>
                  <a:pt x="1371600" y="182563"/>
                  <a:pt x="1414463" y="68263"/>
                  <a:pt x="1485900" y="60325"/>
                </a:cubicBezTo>
                <a:cubicBezTo>
                  <a:pt x="1557338" y="52388"/>
                  <a:pt x="1665288" y="146050"/>
                  <a:pt x="1743075" y="136525"/>
                </a:cubicBezTo>
                <a:cubicBezTo>
                  <a:pt x="1820862" y="127000"/>
                  <a:pt x="1881188" y="6350"/>
                  <a:pt x="1952625" y="3175"/>
                </a:cubicBezTo>
                <a:cubicBezTo>
                  <a:pt x="2024062" y="0"/>
                  <a:pt x="2117725" y="111125"/>
                  <a:pt x="2171700" y="117475"/>
                </a:cubicBezTo>
                <a:cubicBezTo>
                  <a:pt x="2225675" y="123825"/>
                  <a:pt x="2251075" y="82550"/>
                  <a:pt x="2276475" y="4127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stCxn id="29" idx="12"/>
            <a:endCxn id="33" idx="12"/>
          </p:cNvCxnSpPr>
          <p:nvPr/>
        </p:nvCxnSpPr>
        <p:spPr>
          <a:xfrm flipV="1">
            <a:off x="5867400" y="2322195"/>
            <a:ext cx="0" cy="2834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9" idx="0"/>
            <a:endCxn id="33" idx="0"/>
          </p:cNvCxnSpPr>
          <p:nvPr/>
        </p:nvCxnSpPr>
        <p:spPr>
          <a:xfrm flipV="1">
            <a:off x="3581400" y="2331720"/>
            <a:ext cx="0" cy="2926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3581400" y="2280920"/>
            <a:ext cx="2286000" cy="185738"/>
          </a:xfrm>
          <a:custGeom>
            <a:avLst/>
            <a:gdLst>
              <a:gd name="connsiteX0" fmla="*/ 0 w 2276475"/>
              <a:gd name="connsiteY0" fmla="*/ 50800 h 185738"/>
              <a:gd name="connsiteX1" fmla="*/ 228600 w 2276475"/>
              <a:gd name="connsiteY1" fmla="*/ 127000 h 185738"/>
              <a:gd name="connsiteX2" fmla="*/ 361950 w 2276475"/>
              <a:gd name="connsiteY2" fmla="*/ 50800 h 185738"/>
              <a:gd name="connsiteX3" fmla="*/ 542925 w 2276475"/>
              <a:gd name="connsiteY3" fmla="*/ 165100 h 185738"/>
              <a:gd name="connsiteX4" fmla="*/ 752475 w 2276475"/>
              <a:gd name="connsiteY4" fmla="*/ 41275 h 185738"/>
              <a:gd name="connsiteX5" fmla="*/ 923925 w 2276475"/>
              <a:gd name="connsiteY5" fmla="*/ 146050 h 185738"/>
              <a:gd name="connsiteX6" fmla="*/ 1143000 w 2276475"/>
              <a:gd name="connsiteY6" fmla="*/ 69850 h 185738"/>
              <a:gd name="connsiteX7" fmla="*/ 1314450 w 2276475"/>
              <a:gd name="connsiteY7" fmla="*/ 184150 h 185738"/>
              <a:gd name="connsiteX8" fmla="*/ 1485900 w 2276475"/>
              <a:gd name="connsiteY8" fmla="*/ 60325 h 185738"/>
              <a:gd name="connsiteX9" fmla="*/ 1743075 w 2276475"/>
              <a:gd name="connsiteY9" fmla="*/ 136525 h 185738"/>
              <a:gd name="connsiteX10" fmla="*/ 1952625 w 2276475"/>
              <a:gd name="connsiteY10" fmla="*/ 3175 h 185738"/>
              <a:gd name="connsiteX11" fmla="*/ 2171700 w 2276475"/>
              <a:gd name="connsiteY11" fmla="*/ 117475 h 185738"/>
              <a:gd name="connsiteX12" fmla="*/ 2276475 w 2276475"/>
              <a:gd name="connsiteY12" fmla="*/ 41275 h 185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76475" h="185738">
                <a:moveTo>
                  <a:pt x="0" y="50800"/>
                </a:moveTo>
                <a:cubicBezTo>
                  <a:pt x="84137" y="88900"/>
                  <a:pt x="168275" y="127000"/>
                  <a:pt x="228600" y="127000"/>
                </a:cubicBezTo>
                <a:cubicBezTo>
                  <a:pt x="288925" y="127000"/>
                  <a:pt x="309563" y="44450"/>
                  <a:pt x="361950" y="50800"/>
                </a:cubicBezTo>
                <a:cubicBezTo>
                  <a:pt x="414337" y="57150"/>
                  <a:pt x="477838" y="166687"/>
                  <a:pt x="542925" y="165100"/>
                </a:cubicBezTo>
                <a:cubicBezTo>
                  <a:pt x="608012" y="163513"/>
                  <a:pt x="688975" y="44450"/>
                  <a:pt x="752475" y="41275"/>
                </a:cubicBezTo>
                <a:cubicBezTo>
                  <a:pt x="815975" y="38100"/>
                  <a:pt x="858838" y="141288"/>
                  <a:pt x="923925" y="146050"/>
                </a:cubicBezTo>
                <a:cubicBezTo>
                  <a:pt x="989012" y="150812"/>
                  <a:pt x="1077913" y="63500"/>
                  <a:pt x="1143000" y="69850"/>
                </a:cubicBezTo>
                <a:cubicBezTo>
                  <a:pt x="1208087" y="76200"/>
                  <a:pt x="1257300" y="185738"/>
                  <a:pt x="1314450" y="184150"/>
                </a:cubicBezTo>
                <a:cubicBezTo>
                  <a:pt x="1371600" y="182563"/>
                  <a:pt x="1414463" y="68263"/>
                  <a:pt x="1485900" y="60325"/>
                </a:cubicBezTo>
                <a:cubicBezTo>
                  <a:pt x="1557338" y="52388"/>
                  <a:pt x="1665288" y="146050"/>
                  <a:pt x="1743075" y="136525"/>
                </a:cubicBezTo>
                <a:cubicBezTo>
                  <a:pt x="1820862" y="127000"/>
                  <a:pt x="1881188" y="6350"/>
                  <a:pt x="1952625" y="3175"/>
                </a:cubicBezTo>
                <a:cubicBezTo>
                  <a:pt x="2024062" y="0"/>
                  <a:pt x="2117725" y="111125"/>
                  <a:pt x="2171700" y="117475"/>
                </a:cubicBezTo>
                <a:cubicBezTo>
                  <a:pt x="2225675" y="123825"/>
                  <a:pt x="2251075" y="82550"/>
                  <a:pt x="2276475" y="4127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stCxn id="33" idx="4"/>
            <a:endCxn id="29" idx="4"/>
          </p:cNvCxnSpPr>
          <p:nvPr/>
        </p:nvCxnSpPr>
        <p:spPr>
          <a:xfrm>
            <a:off x="4337024" y="2322195"/>
            <a:ext cx="0" cy="225266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3" idx="8"/>
            <a:endCxn id="29" idx="8"/>
          </p:cNvCxnSpPr>
          <p:nvPr/>
        </p:nvCxnSpPr>
        <p:spPr>
          <a:xfrm>
            <a:off x="5073518" y="2341245"/>
            <a:ext cx="0" cy="225266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581400" y="5029200"/>
            <a:ext cx="22860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419600" y="4648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δ</a:t>
            </a:r>
            <a:endParaRPr lang="en-US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447800" y="3124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467600" y="3124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5638800"/>
            <a:ext cx="1390650" cy="561975"/>
          </a:xfrm>
          <a:prstGeom prst="rect">
            <a:avLst/>
          </a:prstGeom>
          <a:noFill/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5791200"/>
            <a:ext cx="2076450" cy="304800"/>
          </a:xfrm>
          <a:prstGeom prst="rect">
            <a:avLst/>
          </a:prstGeom>
          <a:noFill/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5486400"/>
            <a:ext cx="2400300" cy="942975"/>
          </a:xfrm>
          <a:prstGeom prst="rect">
            <a:avLst/>
          </a:prstGeom>
          <a:noFill/>
        </p:spPr>
      </p:pic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34200" y="5638800"/>
            <a:ext cx="2009775" cy="571500"/>
          </a:xfrm>
          <a:prstGeom prst="rect">
            <a:avLst/>
          </a:prstGeom>
          <a:noFill/>
        </p:spPr>
      </p:pic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 animBg="1"/>
      <p:bldP spid="20" grpId="0" animBg="1"/>
      <p:bldP spid="25" grpId="0"/>
      <p:bldP spid="26" grpId="0"/>
      <p:bldP spid="27" grpId="0"/>
      <p:bldP spid="28" grpId="0"/>
      <p:bldP spid="29" grpId="0" animBg="1"/>
      <p:bldP spid="33" grpId="0" animBg="1"/>
      <p:bldP spid="48" grpId="0"/>
      <p:bldP spid="50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dimensional steady state conduction, </a:t>
            </a:r>
          </a:p>
        </p:txBody>
      </p:sp>
      <p:pic>
        <p:nvPicPr>
          <p:cNvPr id="22" name="Picture 1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1447800"/>
            <a:ext cx="2009775" cy="57150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2209800"/>
            <a:ext cx="1314450" cy="790575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3886200" y="2438400"/>
            <a:ext cx="8382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26" idx="6"/>
          </p:cNvCxnSpPr>
          <p:nvPr/>
        </p:nvCxnSpPr>
        <p:spPr>
          <a:xfrm>
            <a:off x="4724400" y="2781300"/>
            <a:ext cx="914400" cy="38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715000" y="2667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Conductive resistance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Conduction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200400" y="4202668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3505200" y="4202668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3352800" y="4202668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3810000" y="4202668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114800" y="4202668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 flipV="1">
            <a:off x="3962400" y="4202668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3657600" y="4202668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4419600" y="4202668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724400" y="4202668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4572000" y="4202668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5029200" y="4202668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5334000" y="4202668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5181600" y="4202668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4876800" y="4202668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4267200" y="4202668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438400" y="4355068"/>
            <a:ext cx="76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486400" y="4202668"/>
            <a:ext cx="76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2286000" y="42788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248400" y="41264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1600200" y="40502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553200" y="38978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810000" y="37454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267200" y="3974068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200400" y="44958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Conduction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/KA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657600" y="3352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71800" y="51816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Analogues of Electrical circuit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/>
      <p:bldP spid="50" grpId="0" animBg="1"/>
      <p:bldP spid="51" grpId="0" animBg="1"/>
      <p:bldP spid="52" grpId="0"/>
      <p:bldP spid="53" grpId="0"/>
      <p:bldP spid="55" grpId="0"/>
      <p:bldP spid="58" grpId="0"/>
      <p:bldP spid="48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3505200" y="3886200"/>
            <a:ext cx="7620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657600" y="3581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267200" y="4343400"/>
            <a:ext cx="685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05400" y="4191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4876800" y="2971800"/>
            <a:ext cx="1524000" cy="228600"/>
          </a:xfrm>
          <a:prstGeom prst="rightArrow">
            <a:avLst>
              <a:gd name="adj1" fmla="val 50000"/>
              <a:gd name="adj2" fmla="val 2066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447800" y="2971800"/>
            <a:ext cx="1524000" cy="228600"/>
          </a:xfrm>
          <a:prstGeom prst="rightArrow">
            <a:avLst>
              <a:gd name="adj1" fmla="val 50000"/>
              <a:gd name="adj2" fmla="val 2066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05200" y="2057400"/>
            <a:ext cx="762000" cy="228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581400" y="1600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05000" y="21336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Hot gas(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81600" y="3429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Cold air(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62400" y="1219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dimensional steady state conduction, 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2667000" y="2438400"/>
            <a:ext cx="685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276600" y="28194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267200" y="34290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419600" y="3962400"/>
            <a:ext cx="76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>
            <a:off x="3162300" y="1790700"/>
            <a:ext cx="685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00400" y="1143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71800" y="2438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95800" y="31358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2819400" y="2438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105400" y="3962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V="1">
            <a:off x="3200400" y="2057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 flipV="1">
            <a:off x="3352800" y="2209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0800000" flipV="1">
            <a:off x="3352801" y="2514599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 flipV="1">
            <a:off x="3352801" y="2819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 flipV="1">
            <a:off x="3352801" y="3124199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0800000" flipV="1">
            <a:off x="3352802" y="3428998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 flipV="1">
            <a:off x="3352802" y="3733799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V="1">
            <a:off x="3200400" y="3886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6200000" flipV="1">
            <a:off x="4572000" y="3962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21600000" flipV="1">
            <a:off x="4419600" y="3810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21600000" flipV="1">
            <a:off x="4419600" y="3505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21600000" flipV="1">
            <a:off x="4419600" y="3200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21600000" flipV="1">
            <a:off x="4419600" y="28956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21600000" flipV="1">
            <a:off x="4419600" y="2590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21600000" flipV="1">
            <a:off x="4419600" y="2286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 flipV="1">
            <a:off x="4572000" y="21336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352800" y="2438400"/>
            <a:ext cx="152400" cy="38100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505200" y="2819400"/>
            <a:ext cx="762000" cy="60960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267200" y="3429000"/>
            <a:ext cx="152400" cy="53340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828800" y="3200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724400" y="259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38200" y="46598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 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)A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562600" y="4648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 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)A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4572000"/>
            <a:ext cx="1343025" cy="8096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85800" y="54102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)=Q(1/(A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))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5334000"/>
            <a:ext cx="2105025" cy="561975"/>
          </a:xfrm>
          <a:prstGeom prst="rect">
            <a:avLst/>
          </a:prstGeom>
          <a:noFill/>
        </p:spPr>
      </p:pic>
      <p:sp>
        <p:nvSpPr>
          <p:cNvPr id="70" name="TextBox 69"/>
          <p:cNvSpPr txBox="1"/>
          <p:nvPr/>
        </p:nvSpPr>
        <p:spPr>
          <a:xfrm>
            <a:off x="5486400" y="5334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)=Q(1/(A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))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9900" y="5962650"/>
            <a:ext cx="2019300" cy="81915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733800" y="2362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0"/>
                            </p:stCondLst>
                            <p:childTnLst>
                              <p:par>
                                <p:cTn id="1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000"/>
                            </p:stCondLst>
                            <p:childTnLst>
                              <p:par>
                                <p:cTn id="1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500"/>
                            </p:stCondLst>
                            <p:childTnLst>
                              <p:par>
                                <p:cTn id="1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  <p:bldP spid="10" grpId="0" animBg="1"/>
      <p:bldP spid="11" grpId="0" animBg="1"/>
      <p:bldP spid="15" grpId="0"/>
      <p:bldP spid="16" grpId="0"/>
      <p:bldP spid="17" grpId="0"/>
      <p:bldP spid="18" grpId="0"/>
      <p:bldP spid="26" grpId="0"/>
      <p:bldP spid="27" grpId="0"/>
      <p:bldP spid="28" grpId="0"/>
      <p:bldP spid="59" grpId="0"/>
      <p:bldP spid="60" grpId="0"/>
      <p:bldP spid="61" grpId="0"/>
      <p:bldP spid="62" grpId="0"/>
      <p:bldP spid="66" grpId="0"/>
      <p:bldP spid="70" grpId="0"/>
      <p:bldP spid="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dimensional steady state conduction, 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28194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9718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28956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31242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32766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 flipV="1">
            <a:off x="32004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30480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34290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35814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35052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37338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38862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38100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36576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3352800" y="3071336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057400" y="3223736"/>
            <a:ext cx="76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962400" y="3059668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1905000" y="3147536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191000" y="29834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1219200" y="2918936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229600" y="2819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95800" y="22976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953000" y="2526268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572000" y="3657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Conduction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/KA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200400" y="16002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Analogues of Electrical circuit </a:t>
            </a:r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46482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45720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48006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49530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 flipV="1">
            <a:off x="48768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47244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51054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52578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 flipV="1">
            <a:off x="51816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4102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5626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 flipV="1">
            <a:off x="54864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 flipV="1">
            <a:off x="53340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 flipV="1">
            <a:off x="50292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343400" y="3059668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638800" y="3059668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6096000" y="29834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/>
          <p:cNvCxnSpPr/>
          <p:nvPr/>
        </p:nvCxnSpPr>
        <p:spPr>
          <a:xfrm flipV="1">
            <a:off x="65532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 flipV="1">
            <a:off x="64770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7056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8580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 flipV="1">
            <a:off x="67818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 flipV="1">
            <a:off x="66294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70104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1628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 flipV="1">
            <a:off x="70866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73152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74676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 flipV="1">
            <a:off x="73914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 flipV="1">
            <a:off x="72390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 flipV="1">
            <a:off x="6934200" y="3059668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6248400" y="3059668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7543800" y="3059668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8001000" y="2983468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4114800" y="3200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019800" y="3200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667000" y="3657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Convactive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)h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1/(A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477000" y="3657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Convactive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)c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1/(A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/>
      <p:bldP spid="53" grpId="0"/>
      <p:bldP spid="55" grpId="0"/>
      <p:bldP spid="58" grpId="0"/>
      <p:bldP spid="54" grpId="0"/>
      <p:bldP spid="76" grpId="0" animBg="1"/>
      <p:bldP spid="96" grpId="0" animBg="1"/>
      <p:bldP spid="97" grpId="0"/>
      <p:bldP spid="98" grpId="0"/>
      <p:bldP spid="99" grpId="0"/>
      <p:bldP spid="1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stCxn id="11" idx="0"/>
          </p:cNvCxnSpPr>
          <p:nvPr/>
        </p:nvCxnSpPr>
        <p:spPr>
          <a:xfrm>
            <a:off x="3272971" y="1503439"/>
            <a:ext cx="3629" cy="22545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91000" y="1524000"/>
            <a:ext cx="0" cy="21579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2" idx="6"/>
          </p:cNvCxnSpPr>
          <p:nvPr/>
        </p:nvCxnSpPr>
        <p:spPr>
          <a:xfrm>
            <a:off x="5029200" y="1546981"/>
            <a:ext cx="0" cy="22630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3272971" y="1399420"/>
            <a:ext cx="914400" cy="186266"/>
          </a:xfrm>
          <a:custGeom>
            <a:avLst/>
            <a:gdLst>
              <a:gd name="connsiteX0" fmla="*/ 0 w 914400"/>
              <a:gd name="connsiteY0" fmla="*/ 104019 h 186266"/>
              <a:gd name="connsiteX1" fmla="*/ 188686 w 914400"/>
              <a:gd name="connsiteY1" fmla="*/ 162076 h 186266"/>
              <a:gd name="connsiteX2" fmla="*/ 203200 w 914400"/>
              <a:gd name="connsiteY2" fmla="*/ 2419 h 186266"/>
              <a:gd name="connsiteX3" fmla="*/ 464458 w 914400"/>
              <a:gd name="connsiteY3" fmla="*/ 176590 h 186266"/>
              <a:gd name="connsiteX4" fmla="*/ 740229 w 914400"/>
              <a:gd name="connsiteY4" fmla="*/ 60476 h 186266"/>
              <a:gd name="connsiteX5" fmla="*/ 914400 w 914400"/>
              <a:gd name="connsiteY5" fmla="*/ 104019 h 18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" h="186266">
                <a:moveTo>
                  <a:pt x="0" y="104019"/>
                </a:moveTo>
                <a:cubicBezTo>
                  <a:pt x="77409" y="141514"/>
                  <a:pt x="154819" y="179009"/>
                  <a:pt x="188686" y="162076"/>
                </a:cubicBezTo>
                <a:cubicBezTo>
                  <a:pt x="222553" y="145143"/>
                  <a:pt x="157238" y="0"/>
                  <a:pt x="203200" y="2419"/>
                </a:cubicBezTo>
                <a:cubicBezTo>
                  <a:pt x="249162" y="4838"/>
                  <a:pt x="374953" y="166914"/>
                  <a:pt x="464458" y="176590"/>
                </a:cubicBezTo>
                <a:cubicBezTo>
                  <a:pt x="553963" y="186266"/>
                  <a:pt x="665239" y="72571"/>
                  <a:pt x="740229" y="60476"/>
                </a:cubicBezTo>
                <a:cubicBezTo>
                  <a:pt x="815219" y="48381"/>
                  <a:pt x="880533" y="4838"/>
                  <a:pt x="914400" y="10401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187371" y="1409096"/>
            <a:ext cx="841829" cy="191104"/>
          </a:xfrm>
          <a:custGeom>
            <a:avLst/>
            <a:gdLst>
              <a:gd name="connsiteX0" fmla="*/ 0 w 841829"/>
              <a:gd name="connsiteY0" fmla="*/ 123371 h 191104"/>
              <a:gd name="connsiteX1" fmla="*/ 101600 w 841829"/>
              <a:gd name="connsiteY1" fmla="*/ 7257 h 191104"/>
              <a:gd name="connsiteX2" fmla="*/ 319315 w 841829"/>
              <a:gd name="connsiteY2" fmla="*/ 166914 h 191104"/>
              <a:gd name="connsiteX3" fmla="*/ 464458 w 841829"/>
              <a:gd name="connsiteY3" fmla="*/ 65314 h 191104"/>
              <a:gd name="connsiteX4" fmla="*/ 609600 w 841829"/>
              <a:gd name="connsiteY4" fmla="*/ 181428 h 191104"/>
              <a:gd name="connsiteX5" fmla="*/ 740229 w 841829"/>
              <a:gd name="connsiteY5" fmla="*/ 7257 h 191104"/>
              <a:gd name="connsiteX6" fmla="*/ 841829 w 841829"/>
              <a:gd name="connsiteY6" fmla="*/ 137885 h 191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1829" h="191104">
                <a:moveTo>
                  <a:pt x="0" y="123371"/>
                </a:moveTo>
                <a:cubicBezTo>
                  <a:pt x="24190" y="61685"/>
                  <a:pt x="48381" y="0"/>
                  <a:pt x="101600" y="7257"/>
                </a:cubicBezTo>
                <a:cubicBezTo>
                  <a:pt x="154819" y="14514"/>
                  <a:pt x="258839" y="157238"/>
                  <a:pt x="319315" y="166914"/>
                </a:cubicBezTo>
                <a:cubicBezTo>
                  <a:pt x="379791" y="176590"/>
                  <a:pt x="416077" y="62895"/>
                  <a:pt x="464458" y="65314"/>
                </a:cubicBezTo>
                <a:cubicBezTo>
                  <a:pt x="512839" y="67733"/>
                  <a:pt x="563638" y="191104"/>
                  <a:pt x="609600" y="181428"/>
                </a:cubicBezTo>
                <a:cubicBezTo>
                  <a:pt x="655562" y="171752"/>
                  <a:pt x="701524" y="14514"/>
                  <a:pt x="740229" y="7257"/>
                </a:cubicBezTo>
                <a:cubicBezTo>
                  <a:pt x="778934" y="0"/>
                  <a:pt x="781353" y="74990"/>
                  <a:pt x="841829" y="137885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272971" y="3651552"/>
            <a:ext cx="914400" cy="353181"/>
          </a:xfrm>
          <a:custGeom>
            <a:avLst/>
            <a:gdLst>
              <a:gd name="connsiteX0" fmla="*/ 0 w 914400"/>
              <a:gd name="connsiteY0" fmla="*/ 142724 h 353181"/>
              <a:gd name="connsiteX1" fmla="*/ 188686 w 914400"/>
              <a:gd name="connsiteY1" fmla="*/ 26609 h 353181"/>
              <a:gd name="connsiteX2" fmla="*/ 275772 w 914400"/>
              <a:gd name="connsiteY2" fmla="*/ 273352 h 353181"/>
              <a:gd name="connsiteX3" fmla="*/ 537029 w 914400"/>
              <a:gd name="connsiteY3" fmla="*/ 12095 h 353181"/>
              <a:gd name="connsiteX4" fmla="*/ 812800 w 914400"/>
              <a:gd name="connsiteY4" fmla="*/ 345924 h 353181"/>
              <a:gd name="connsiteX5" fmla="*/ 914400 w 914400"/>
              <a:gd name="connsiteY5" fmla="*/ 55638 h 353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" h="353181">
                <a:moveTo>
                  <a:pt x="0" y="142724"/>
                </a:moveTo>
                <a:cubicBezTo>
                  <a:pt x="71362" y="73781"/>
                  <a:pt x="142724" y="4838"/>
                  <a:pt x="188686" y="26609"/>
                </a:cubicBezTo>
                <a:cubicBezTo>
                  <a:pt x="234648" y="48380"/>
                  <a:pt x="217715" y="275771"/>
                  <a:pt x="275772" y="273352"/>
                </a:cubicBezTo>
                <a:cubicBezTo>
                  <a:pt x="333829" y="270933"/>
                  <a:pt x="447524" y="0"/>
                  <a:pt x="537029" y="12095"/>
                </a:cubicBezTo>
                <a:cubicBezTo>
                  <a:pt x="626534" y="24190"/>
                  <a:pt x="749905" y="338667"/>
                  <a:pt x="812800" y="345924"/>
                </a:cubicBezTo>
                <a:cubicBezTo>
                  <a:pt x="875695" y="353181"/>
                  <a:pt x="914400" y="43543"/>
                  <a:pt x="914400" y="55638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187371" y="3668485"/>
            <a:ext cx="841829" cy="290286"/>
          </a:xfrm>
          <a:custGeom>
            <a:avLst/>
            <a:gdLst>
              <a:gd name="connsiteX0" fmla="*/ 0 w 841829"/>
              <a:gd name="connsiteY0" fmla="*/ 38705 h 290286"/>
              <a:gd name="connsiteX1" fmla="*/ 246743 w 841829"/>
              <a:gd name="connsiteY1" fmla="*/ 285448 h 290286"/>
              <a:gd name="connsiteX2" fmla="*/ 304800 w 841829"/>
              <a:gd name="connsiteY2" fmla="*/ 9676 h 290286"/>
              <a:gd name="connsiteX3" fmla="*/ 580572 w 841829"/>
              <a:gd name="connsiteY3" fmla="*/ 227391 h 290286"/>
              <a:gd name="connsiteX4" fmla="*/ 711200 w 841829"/>
              <a:gd name="connsiteY4" fmla="*/ 154819 h 290286"/>
              <a:gd name="connsiteX5" fmla="*/ 841829 w 841829"/>
              <a:gd name="connsiteY5" fmla="*/ 125791 h 29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1829" h="290286">
                <a:moveTo>
                  <a:pt x="0" y="38705"/>
                </a:moveTo>
                <a:cubicBezTo>
                  <a:pt x="97971" y="164495"/>
                  <a:pt x="195943" y="290286"/>
                  <a:pt x="246743" y="285448"/>
                </a:cubicBezTo>
                <a:cubicBezTo>
                  <a:pt x="297543" y="280610"/>
                  <a:pt x="249162" y="19352"/>
                  <a:pt x="304800" y="9676"/>
                </a:cubicBezTo>
                <a:cubicBezTo>
                  <a:pt x="360438" y="0"/>
                  <a:pt x="512839" y="203201"/>
                  <a:pt x="580572" y="227391"/>
                </a:cubicBezTo>
                <a:cubicBezTo>
                  <a:pt x="648305" y="251582"/>
                  <a:pt x="667657" y="171752"/>
                  <a:pt x="711200" y="154819"/>
                </a:cubicBezTo>
                <a:cubicBezTo>
                  <a:pt x="754743" y="137886"/>
                  <a:pt x="800705" y="101601"/>
                  <a:pt x="841829" y="12579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57600" y="154819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57600" y="231019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43400" y="154819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43400" y="231019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5257800" y="1905000"/>
            <a:ext cx="1524000" cy="228600"/>
          </a:xfrm>
          <a:prstGeom prst="rightArrow">
            <a:avLst>
              <a:gd name="adj1" fmla="val 50000"/>
              <a:gd name="adj2" fmla="val 2066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1295400" y="1905000"/>
            <a:ext cx="1524000" cy="228600"/>
          </a:xfrm>
          <a:prstGeom prst="rightArrow">
            <a:avLst>
              <a:gd name="adj1" fmla="val 50000"/>
              <a:gd name="adj2" fmla="val 2066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276600" y="3505200"/>
            <a:ext cx="2438400" cy="24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867400" y="337699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67000" y="1524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86400" y="2590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276600" y="3200400"/>
            <a:ext cx="9144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81400" y="2819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191000" y="3200400"/>
            <a:ext cx="8382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19600" y="2819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10000" y="101842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00925" y="2438400"/>
            <a:ext cx="1362075" cy="571500"/>
          </a:xfrm>
          <a:prstGeom prst="rect">
            <a:avLst/>
          </a:prstGeom>
          <a:noFill/>
        </p:spPr>
      </p:pic>
      <p:sp>
        <p:nvSpPr>
          <p:cNvPr id="37" name="TextBox 36"/>
          <p:cNvSpPr txBox="1"/>
          <p:nvPr/>
        </p:nvSpPr>
        <p:spPr>
          <a:xfrm>
            <a:off x="2895600" y="3886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= 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29200" y="3886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= 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+ 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2800" y="3352800"/>
            <a:ext cx="1162050" cy="304800"/>
          </a:xfrm>
          <a:prstGeom prst="rect">
            <a:avLst/>
          </a:prstGeom>
          <a:noFill/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0400" y="3733800"/>
            <a:ext cx="1866900" cy="304800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4419600"/>
            <a:ext cx="1181100" cy="276225"/>
          </a:xfrm>
          <a:prstGeom prst="rect">
            <a:avLst/>
          </a:prstGeom>
          <a:noFill/>
        </p:spPr>
      </p:pic>
      <p:sp>
        <p:nvSpPr>
          <p:cNvPr id="47" name="TextBox 46"/>
          <p:cNvSpPr txBox="1"/>
          <p:nvPr/>
        </p:nvSpPr>
        <p:spPr>
          <a:xfrm>
            <a:off x="609600" y="4724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Applying boundary Condition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09600" y="5181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x= 0 , T=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09600" y="5638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= 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T=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590800" y="5181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90800" y="56504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(T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)/ 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733800" y="1905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581400" y="94222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105400" y="4724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Applying boundary Condition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81600" y="5181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= 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T =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81600" y="5562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 = 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+ 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T= 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40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6172200"/>
            <a:ext cx="1819275" cy="600075"/>
          </a:xfrm>
          <a:prstGeom prst="rect">
            <a:avLst/>
          </a:prstGeom>
          <a:noFill/>
        </p:spPr>
      </p:pic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43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6172200"/>
            <a:ext cx="2581275" cy="600075"/>
          </a:xfrm>
          <a:prstGeom prst="rect">
            <a:avLst/>
          </a:prstGeom>
          <a:noFill/>
        </p:spPr>
      </p:pic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Conduction through a composite wall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6" grpId="0"/>
      <p:bldP spid="17" grpId="0"/>
      <p:bldP spid="18" grpId="0"/>
      <p:bldP spid="19" grpId="0"/>
      <p:bldP spid="20" grpId="0" animBg="1"/>
      <p:bldP spid="21" grpId="0" animBg="1"/>
      <p:bldP spid="23" grpId="0"/>
      <p:bldP spid="25" grpId="0"/>
      <p:bldP spid="26" grpId="0"/>
      <p:bldP spid="29" grpId="0"/>
      <p:bldP spid="32" grpId="0"/>
      <p:bldP spid="34" grpId="0"/>
      <p:bldP spid="34" grpId="1"/>
      <p:bldP spid="37" grpId="0"/>
      <p:bldP spid="38" grpId="0"/>
      <p:bldP spid="47" grpId="0"/>
      <p:bldP spid="48" grpId="0"/>
      <p:bldP spid="49" grpId="0"/>
      <p:bldP spid="50" grpId="0"/>
      <p:bldP spid="51" grpId="0"/>
      <p:bldP spid="52" grpId="0"/>
      <p:bldP spid="57" grpId="0"/>
      <p:bldP spid="58" grpId="0"/>
      <p:bldP spid="59" grpId="0"/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Conduction through a composite wall </a:t>
            </a: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1295400"/>
            <a:ext cx="1343025" cy="828675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5800" y="1295400"/>
            <a:ext cx="1133475" cy="828675"/>
          </a:xfrm>
          <a:prstGeom prst="rect">
            <a:avLst/>
          </a:prstGeom>
          <a:noFill/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2438400"/>
            <a:ext cx="1600200" cy="819150"/>
          </a:xfrm>
          <a:prstGeom prst="rect">
            <a:avLst/>
          </a:prstGeom>
          <a:noFill/>
        </p:spPr>
      </p:pic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733800" y="4114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886200" y="4114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3810000" y="4114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038600" y="4114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191000" y="4114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4114800" y="4114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3962400" y="4114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343400" y="4114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4495800" y="4114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4419600" y="4114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648200" y="4114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800600" y="4114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4724400" y="4114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4572000" y="4114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4267200" y="4114800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971800" y="4267200"/>
            <a:ext cx="76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876800" y="4103132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2819400" y="4191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105400" y="4026932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133600" y="3962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24400" y="3505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181600" y="3733800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562600" y="4103132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 flipV="1">
            <a:off x="5486400" y="4103132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5715000" y="4103132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867400" y="4103132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5791200" y="4103132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5638800" y="4103132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6019800" y="4103132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172200" y="4103132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6096000" y="4103132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324600" y="4103132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477000" y="4103132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 flipV="1">
            <a:off x="6400800" y="4103132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6248400" y="4103132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5943600" y="4103132"/>
            <a:ext cx="762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57800" y="4103132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553200" y="4103132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7010400" y="4026932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5029200" y="426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15200" y="3810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81400" y="4419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conduction,M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/K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410200" y="4419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conduction,N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/K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/>
      <p:bldP spid="34" grpId="0"/>
      <p:bldP spid="52" grpId="0" animBg="1"/>
      <p:bldP spid="53" grpId="0"/>
      <p:bldP spid="54" grpId="0"/>
      <p:bldP spid="55" grpId="0"/>
      <p:bldP spid="5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2131</TotalTime>
  <Words>529</Words>
  <Application>Microsoft Office PowerPoint</Application>
  <PresentationFormat>On-screen Show (4:3)</PresentationFormat>
  <Paragraphs>184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 One dimensional steady state conduction, </vt:lpstr>
      <vt:lpstr> One dimensional steady state conduction, </vt:lpstr>
      <vt:lpstr> One dimensional steady state conduction, </vt:lpstr>
      <vt:lpstr> One dimensional steady state conduction, </vt:lpstr>
      <vt:lpstr> One dimensional steady state conduction, </vt:lpstr>
      <vt:lpstr> One dimensional steady state conduction, </vt:lpstr>
      <vt:lpstr>Conduction through a composite wall </vt:lpstr>
      <vt:lpstr>Conduction through a composite wall </vt:lpstr>
      <vt:lpstr>Heat flow surfaces between and surrounding </vt:lpstr>
      <vt:lpstr>Heat flow surfaces between and surrounding </vt:lpstr>
      <vt:lpstr>Heat flow surfaces between and surrounding 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239</cp:revision>
  <dcterms:created xsi:type="dcterms:W3CDTF">2006-08-16T00:00:00Z</dcterms:created>
  <dcterms:modified xsi:type="dcterms:W3CDTF">2021-04-06T06:49:55Z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